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18" r:id="rId2"/>
    <p:sldId id="490" r:id="rId3"/>
    <p:sldId id="491" r:id="rId4"/>
    <p:sldId id="492" r:id="rId5"/>
    <p:sldId id="493" r:id="rId6"/>
    <p:sldId id="494" r:id="rId7"/>
    <p:sldId id="525" r:id="rId8"/>
    <p:sldId id="495" r:id="rId9"/>
    <p:sldId id="49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6"/>
  </p:normalViewPr>
  <p:slideViewPr>
    <p:cSldViewPr snapToGrid="0" snapToObjects="1">
      <p:cViewPr varScale="1">
        <p:scale>
          <a:sx n="76" d="100"/>
          <a:sy n="76" d="100"/>
        </p:scale>
        <p:origin x="216" y="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2ED6D-7FBA-294C-983D-D709939E13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37115E-220D-B944-8C40-A9F61A95DA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C88BD-5BD6-B640-A8B4-81D0832B4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B09E-D086-4A45-A2DD-F65856B7D9EA}" type="datetimeFigureOut">
              <a:rPr lang="en-US" smtClean="0"/>
              <a:t>11/4/20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BCDBB-DFA8-6042-963E-7F0ADD468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1C42E-3619-5D41-A2A7-DAAFF9B3B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7691-C803-4247-A057-4E4027D26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50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DE83B-EB9A-8D4A-B654-94E9E24A8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4B2DFA-945B-D449-B476-DA82342968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45D64-11D3-F944-B637-74294B9C9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B09E-D086-4A45-A2DD-F65856B7D9EA}" type="datetimeFigureOut">
              <a:rPr lang="en-US" smtClean="0"/>
              <a:t>11/4/20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E6C8B-21EE-6943-B9C1-017F00449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E2865B-69BB-9741-8F79-E5E840AB3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7691-C803-4247-A057-4E4027D26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580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07379F-0B1D-3344-AB78-99AA1B7756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816A65-4211-D348-A08E-267C446045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760182-6E52-A74D-89B5-7C8F32639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B09E-D086-4A45-A2DD-F65856B7D9EA}" type="datetimeFigureOut">
              <a:rPr lang="en-US" smtClean="0"/>
              <a:t>11/4/20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D35DBE-6475-0F40-ADA8-3F443A212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EBF09-4119-7645-B7ED-01943636B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7691-C803-4247-A057-4E4027D26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111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605A0-7747-EC49-B302-CB9D03CE9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C7638-9F61-9345-AB7A-97B11636C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60C29-6C92-754F-B67B-7020C8AE6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B09E-D086-4A45-A2DD-F65856B7D9EA}" type="datetimeFigureOut">
              <a:rPr lang="en-US" smtClean="0"/>
              <a:t>11/4/20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C6A1DA-4C0B-0846-AC58-A50B6B4E1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CDAE7-C35A-D543-9948-0699D23BF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7691-C803-4247-A057-4E4027D26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904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D89F0-2CF4-894F-9875-275417699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A37A96-4461-E344-9780-4B78947A0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288BC-A0E7-6341-8E48-F2C7EF848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B09E-D086-4A45-A2DD-F65856B7D9EA}" type="datetimeFigureOut">
              <a:rPr lang="en-US" smtClean="0"/>
              <a:t>11/4/20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A39C4-5AB7-5D4B-93AB-56F1C222A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62C61-1B70-B44B-A06F-69355939A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7691-C803-4247-A057-4E4027D26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261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27AA1-025D-6441-96D9-8C084AFD9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A9DA8-B64C-9F4A-9CAB-6E60E411AB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4001A4-C967-6C4A-82B2-D13804401E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BBB167-0257-7E4E-8FDA-13560E7DC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B09E-D086-4A45-A2DD-F65856B7D9EA}" type="datetimeFigureOut">
              <a:rPr lang="en-US" smtClean="0"/>
              <a:t>11/4/20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B4806A-9354-9A4B-94EF-A08544C62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F08681-03AC-E94A-A43B-D3B977D81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7691-C803-4247-A057-4E4027D26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114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7A99A-0D3C-C14B-8DE4-1FC5A709E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322A87-D0E1-BC43-B749-D17762321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AFEAA5-E91A-8446-9B31-7234A7FAD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C7AFA9-5BE8-464A-8595-D2F7FD1552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2239DA-2FD0-E544-8D7D-08A474F0E5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D224D8-1476-D046-B37C-12BE3B784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B09E-D086-4A45-A2DD-F65856B7D9EA}" type="datetimeFigureOut">
              <a:rPr lang="en-US" smtClean="0"/>
              <a:t>11/4/20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8C60C9-6BBB-844E-8CFB-52C725D56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8B60D1-EDE8-3349-8D13-15F0EE970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7691-C803-4247-A057-4E4027D26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73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B8AF6-5DE7-9C42-B0D9-7C6118AE7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B0AD57-1772-F84D-87A4-2480A4062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B09E-D086-4A45-A2DD-F65856B7D9EA}" type="datetimeFigureOut">
              <a:rPr lang="en-US" smtClean="0"/>
              <a:t>11/4/20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2889A-337E-304C-A696-34B5310FF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B40278-4CE0-3849-B000-DD5C71F81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7691-C803-4247-A057-4E4027D26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691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E0AC3E-1706-684A-B6E2-D0D8927A3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B09E-D086-4A45-A2DD-F65856B7D9EA}" type="datetimeFigureOut">
              <a:rPr lang="en-US" smtClean="0"/>
              <a:t>11/4/20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CBD033-0454-C049-8F8E-414DE59E9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C203F6-6DC3-E44B-B4E7-03D44001E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7691-C803-4247-A057-4E4027D26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174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94B95-E5E1-AD4A-B626-B7BB3D602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F36D0-39B0-904E-BFB7-40759328B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034B3E-C10C-C640-83E1-EA39B1BC38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0F307E-3DBD-6446-9F7F-439C31005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B09E-D086-4A45-A2DD-F65856B7D9EA}" type="datetimeFigureOut">
              <a:rPr lang="en-US" smtClean="0"/>
              <a:t>11/4/20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1EEC7-73BE-534A-A513-309524A39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A0755-DEE4-C643-88C9-5B2F899CC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7691-C803-4247-A057-4E4027D26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3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6D237-0D3B-F245-B008-87BEBA94B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B3F8E0-D639-CB41-8827-C1AC6D5126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3CB6BD-EEFF-504B-8E21-F7D18883E2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71E889-3A9E-B24C-9270-FCFD118AF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B09E-D086-4A45-A2DD-F65856B7D9EA}" type="datetimeFigureOut">
              <a:rPr lang="en-US" smtClean="0"/>
              <a:t>11/4/20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EDA316-1C3A-5E46-94D6-94CEA033C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35D51B-8070-8645-ABF0-302098FDE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7691-C803-4247-A057-4E4027D26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568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8DE8EC-44DE-9149-A95E-23756AC70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1347F5-4714-8F4C-90A5-13F60C3B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B750E-1F20-1E43-887B-18DC766A0C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FB09E-D086-4A45-A2DD-F65856B7D9EA}" type="datetimeFigureOut">
              <a:rPr lang="en-US" smtClean="0"/>
              <a:t>11/4/20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70213-E0CE-2446-8558-2BD326CDF5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CBF4A-6954-3A48-B382-6D33FE39E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77691-C803-4247-A057-4E4027D26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626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130427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dirty="0"/>
              <a:t>Concrete Parameters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6334545-485A-4840-BDA0-C6FE9008EB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62A482-D537-C343-83D8-7FB11CF3E82E}"/>
              </a:ext>
            </a:extLst>
          </p:cNvPr>
          <p:cNvSpPr txBox="1"/>
          <p:nvPr/>
        </p:nvSpPr>
        <p:spPr>
          <a:xfrm>
            <a:off x="7010400" y="57912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Slides by Prof. Jonathan Katz. </a:t>
            </a:r>
            <a:br>
              <a:rPr lang="en-US" dirty="0"/>
            </a:br>
            <a:r>
              <a:rPr lang="en-US" dirty="0"/>
              <a:t>Lightly edited by me.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744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Concrete parameters?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have discussed two classes of cryptographic assumptions</a:t>
            </a:r>
          </a:p>
          <a:p>
            <a:pPr lvl="1"/>
            <a:r>
              <a:rPr lang="en-US" dirty="0"/>
              <a:t>Factoring-based (factoring, RSA assumptions)</a:t>
            </a:r>
          </a:p>
          <a:p>
            <a:pPr lvl="1"/>
            <a:r>
              <a:rPr lang="en-US" dirty="0" err="1"/>
              <a:t>Dlog</a:t>
            </a:r>
            <a:r>
              <a:rPr lang="en-US" dirty="0"/>
              <a:t>-based (</a:t>
            </a:r>
            <a:r>
              <a:rPr lang="en-US" dirty="0" err="1"/>
              <a:t>dlog</a:t>
            </a:r>
            <a:r>
              <a:rPr lang="en-US" dirty="0"/>
              <a:t>, CDH, and DDH assumptions)</a:t>
            </a:r>
          </a:p>
          <a:p>
            <a:pPr lvl="2"/>
            <a:r>
              <a:rPr lang="en-US" dirty="0"/>
              <a:t>In two classes of groups</a:t>
            </a:r>
          </a:p>
          <a:p>
            <a:pPr lvl="2"/>
            <a:endParaRPr lang="en-US" dirty="0"/>
          </a:p>
          <a:p>
            <a:r>
              <a:rPr lang="en-US" dirty="0"/>
              <a:t>All these problems are believed to be “hard,” i.e., to have no polynomial-time algorithms</a:t>
            </a:r>
          </a:p>
          <a:p>
            <a:pPr lvl="1"/>
            <a:r>
              <a:rPr lang="en-US" dirty="0"/>
              <a:t>But how hard are they, exactly?</a:t>
            </a:r>
          </a:p>
        </p:txBody>
      </p:sp>
    </p:spTree>
    <p:extLst>
      <p:ext uri="{BB962C8B-B14F-4D97-AF65-F5344CB8AC3E}">
        <p14:creationId xmlns:p14="http://schemas.microsoft.com/office/powerpoint/2010/main" val="2056229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Disclaimer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goal here is just to give an idea as to how parameters are calculated, and what relevant parameters are</a:t>
            </a:r>
          </a:p>
          <a:p>
            <a:endParaRPr lang="en-US" dirty="0"/>
          </a:p>
          <a:p>
            <a:r>
              <a:rPr lang="en-US" dirty="0"/>
              <a:t>In practice, other important considerations come into play</a:t>
            </a:r>
          </a:p>
        </p:txBody>
      </p:sp>
    </p:spTree>
    <p:extLst>
      <p:ext uri="{BB962C8B-B14F-4D97-AF65-F5344CB8AC3E}">
        <p14:creationId xmlns:p14="http://schemas.microsoft.com/office/powerpoint/2010/main" val="2457888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Recall: For symmetric-key algorithms…</a:t>
            </a:r>
          </a:p>
          <a:p>
            <a:pPr lvl="1"/>
            <a:r>
              <a:rPr lang="en-US" dirty="0"/>
              <a:t>Block cipher with n-bit key </a:t>
            </a:r>
            <a:r>
              <a:rPr lang="en-US" dirty="0">
                <a:sym typeface="Symbol"/>
              </a:rPr>
              <a:t> security against 2</a:t>
            </a:r>
            <a:r>
              <a:rPr lang="en-US" baseline="30000" dirty="0">
                <a:sym typeface="Symbol"/>
              </a:rPr>
              <a:t>n</a:t>
            </a:r>
            <a:r>
              <a:rPr lang="en-US" dirty="0">
                <a:sym typeface="Symbol"/>
              </a:rPr>
              <a:t>-time attacks = n-bit security</a:t>
            </a:r>
          </a:p>
          <a:p>
            <a:pPr lvl="1"/>
            <a:r>
              <a:rPr lang="en-US" dirty="0">
                <a:sym typeface="Symbol"/>
              </a:rPr>
              <a:t>Hash function with 2n-bit output  security against </a:t>
            </a:r>
            <a:br>
              <a:rPr lang="en-US" dirty="0">
                <a:sym typeface="Symbol"/>
              </a:rPr>
            </a:br>
            <a:r>
              <a:rPr lang="en-US" dirty="0">
                <a:sym typeface="Symbol"/>
              </a:rPr>
              <a:t>2</a:t>
            </a:r>
            <a:r>
              <a:rPr lang="en-US" baseline="30000" dirty="0">
                <a:sym typeface="Symbol"/>
              </a:rPr>
              <a:t>n</a:t>
            </a:r>
            <a:r>
              <a:rPr lang="en-US" dirty="0">
                <a:sym typeface="Symbol"/>
              </a:rPr>
              <a:t>-time attacks = n-bit security</a:t>
            </a:r>
          </a:p>
          <a:p>
            <a:r>
              <a:rPr lang="en-US" dirty="0">
                <a:sym typeface="Symbol"/>
              </a:rPr>
              <a:t>Factoring of a modulus of size 2</a:t>
            </a:r>
            <a:r>
              <a:rPr lang="en-US" baseline="30000" dirty="0">
                <a:sym typeface="Symbol"/>
              </a:rPr>
              <a:t>n</a:t>
            </a:r>
            <a:r>
              <a:rPr lang="en-US" dirty="0">
                <a:sym typeface="Symbol"/>
              </a:rPr>
              <a:t> (i.e., length n) using exhaustive search takes 2</a:t>
            </a:r>
            <a:r>
              <a:rPr lang="en-US" baseline="30000" dirty="0">
                <a:sym typeface="Symbol"/>
              </a:rPr>
              <a:t>n/2</a:t>
            </a:r>
            <a:r>
              <a:rPr lang="en-US" dirty="0">
                <a:sym typeface="Symbol"/>
              </a:rPr>
              <a:t> time</a:t>
            </a:r>
          </a:p>
          <a:p>
            <a:r>
              <a:rPr lang="en-US" dirty="0">
                <a:sym typeface="Symbol"/>
              </a:rPr>
              <a:t>Computing discrete logarithms using exhaustive search in a group of order 2</a:t>
            </a:r>
            <a:r>
              <a:rPr lang="en-US" baseline="30000" dirty="0">
                <a:sym typeface="Symbol"/>
              </a:rPr>
              <a:t>n</a:t>
            </a:r>
            <a:r>
              <a:rPr lang="en-US" dirty="0">
                <a:sym typeface="Symbol"/>
              </a:rPr>
              <a:t> takes 2</a:t>
            </a:r>
            <a:r>
              <a:rPr lang="en-US" baseline="30000" dirty="0">
                <a:sym typeface="Symbol"/>
              </a:rPr>
              <a:t>n</a:t>
            </a:r>
            <a:r>
              <a:rPr lang="en-US" dirty="0">
                <a:sym typeface="Symbol"/>
              </a:rPr>
              <a:t> time</a:t>
            </a:r>
          </a:p>
          <a:p>
            <a:r>
              <a:rPr lang="en-US" dirty="0">
                <a:sym typeface="Symbol"/>
              </a:rPr>
              <a:t>Are these the best possible algorithms?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123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Algorithms for factoring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exist algorithms factoring an integer N that run in </a:t>
            </a:r>
            <a:r>
              <a:rPr lang="en-US" i="1" dirty="0"/>
              <a:t>much less </a:t>
            </a:r>
            <a:r>
              <a:rPr lang="en-US" dirty="0"/>
              <a:t>than 2</a:t>
            </a:r>
            <a:r>
              <a:rPr lang="en-US" baseline="30000" dirty="0"/>
              <a:t>ǁNǁ/2</a:t>
            </a:r>
            <a:r>
              <a:rPr lang="en-US" dirty="0"/>
              <a:t> time</a:t>
            </a:r>
          </a:p>
          <a:p>
            <a:endParaRPr lang="en-US" dirty="0"/>
          </a:p>
          <a:p>
            <a:r>
              <a:rPr lang="en-US" dirty="0"/>
              <a:t>Best known algorithm (asymptotically): </a:t>
            </a:r>
            <a:r>
              <a:rPr lang="en-US" i="1" dirty="0"/>
              <a:t>general number field sieve</a:t>
            </a:r>
          </a:p>
          <a:p>
            <a:pPr lvl="1"/>
            <a:r>
              <a:rPr lang="en-US" dirty="0"/>
              <a:t>Running time (heuristic): 2</a:t>
            </a:r>
            <a:r>
              <a:rPr lang="en-US" baseline="30000" dirty="0"/>
              <a:t>O(</a:t>
            </a:r>
            <a:r>
              <a:rPr lang="en-US" baseline="30000" dirty="0">
                <a:latin typeface="Calibri"/>
              </a:rPr>
              <a:t>ǁN</a:t>
            </a:r>
            <a:r>
              <a:rPr lang="en-US" baseline="30000" dirty="0"/>
              <a:t>ǁ</a:t>
            </a:r>
            <a:r>
              <a:rPr lang="en-US" baseline="60000" dirty="0"/>
              <a:t>1/3 </a:t>
            </a:r>
            <a:r>
              <a:rPr lang="en-US" baseline="30000" dirty="0"/>
              <a:t>log</a:t>
            </a:r>
            <a:r>
              <a:rPr lang="en-US" baseline="60000" dirty="0"/>
              <a:t>2/3</a:t>
            </a:r>
            <a:r>
              <a:rPr lang="en-US" baseline="30000" dirty="0"/>
              <a:t> </a:t>
            </a:r>
            <a:r>
              <a:rPr lang="en-US" baseline="30000" dirty="0" err="1"/>
              <a:t>ǁNǁ</a:t>
            </a:r>
            <a:r>
              <a:rPr lang="en-US" baseline="30000" dirty="0"/>
              <a:t>)</a:t>
            </a:r>
          </a:p>
          <a:p>
            <a:pPr lvl="1"/>
            <a:r>
              <a:rPr lang="en-US" dirty="0"/>
              <a:t>Makes a huge difference in practice!</a:t>
            </a:r>
          </a:p>
          <a:p>
            <a:pPr lvl="1"/>
            <a:r>
              <a:rPr lang="en-US" dirty="0"/>
              <a:t>Exact constant term also important!</a:t>
            </a:r>
          </a:p>
        </p:txBody>
      </p:sp>
    </p:spTree>
    <p:extLst>
      <p:ext uri="{BB962C8B-B14F-4D97-AF65-F5344CB8AC3E}">
        <p14:creationId xmlns:p14="http://schemas.microsoft.com/office/powerpoint/2010/main" val="1370391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Algorithms for </a:t>
            </a:r>
            <a:r>
              <a:rPr lang="en-US" dirty="0" err="1"/>
              <a:t>dlog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classes of algorithms:</a:t>
            </a:r>
          </a:p>
          <a:p>
            <a:pPr lvl="1"/>
            <a:r>
              <a:rPr lang="en-US" dirty="0"/>
              <a:t>Ones that work for </a:t>
            </a:r>
            <a:r>
              <a:rPr lang="en-US" i="1" dirty="0"/>
              <a:t>arbitrary</a:t>
            </a:r>
            <a:r>
              <a:rPr lang="en-US" dirty="0"/>
              <a:t> (“generic”) groups</a:t>
            </a:r>
          </a:p>
          <a:p>
            <a:pPr lvl="1"/>
            <a:r>
              <a:rPr lang="en-US" dirty="0"/>
              <a:t>Ones that target </a:t>
            </a:r>
            <a:r>
              <a:rPr lang="en-US" i="1" dirty="0"/>
              <a:t>specific</a:t>
            </a:r>
            <a:r>
              <a:rPr lang="en-US" dirty="0"/>
              <a:t> groups</a:t>
            </a:r>
          </a:p>
          <a:p>
            <a:pPr lvl="2"/>
            <a:r>
              <a:rPr lang="en-US" dirty="0"/>
              <a:t>Recall that in some groups the problem is not even hard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097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Algorithms for </a:t>
            </a:r>
            <a:r>
              <a:rPr lang="en-US" dirty="0" err="1"/>
              <a:t>dlog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Best “generic” </a:t>
            </a:r>
            <a:r>
              <a:rPr lang="en-US" dirty="0" err="1"/>
              <a:t>dlog</a:t>
            </a:r>
            <a:r>
              <a:rPr lang="en-US" dirty="0"/>
              <a:t> algorithms in a group of order </a:t>
            </a:r>
            <a:r>
              <a:rPr lang="en-US" dirty="0">
                <a:sym typeface="Symbol"/>
              </a:rPr>
              <a:t> 2</a:t>
            </a:r>
            <a:r>
              <a:rPr lang="en-US" baseline="30000" dirty="0">
                <a:sym typeface="Symbol"/>
              </a:rPr>
              <a:t>n</a:t>
            </a:r>
            <a:r>
              <a:rPr lang="en-US" dirty="0">
                <a:sym typeface="Symbol"/>
              </a:rPr>
              <a:t> </a:t>
            </a:r>
            <a:r>
              <a:rPr lang="en-US" dirty="0"/>
              <a:t>take time 2</a:t>
            </a:r>
            <a:r>
              <a:rPr lang="en-US" baseline="30000" dirty="0"/>
              <a:t>n/2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sym typeface="Symbol"/>
              </a:rPr>
              <a:t>This is known to be optimal (for generic algorithms)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1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Algorithms for </a:t>
            </a:r>
            <a:r>
              <a:rPr lang="en-US" dirty="0" err="1"/>
              <a:t>dlog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Best known algorithm for (subgroups of)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r>
              <a:rPr lang="en-US" dirty="0">
                <a:ea typeface="Cambria Math"/>
              </a:rPr>
              <a:t>: </a:t>
            </a:r>
            <a:r>
              <a:rPr lang="en-US" i="1" dirty="0">
                <a:ea typeface="Cambria Math"/>
              </a:rPr>
              <a:t>number field sieve</a:t>
            </a:r>
            <a:endParaRPr lang="en-US" dirty="0">
              <a:ea typeface="Cambria Math"/>
            </a:endParaRPr>
          </a:p>
          <a:p>
            <a:pPr lvl="1"/>
            <a:r>
              <a:rPr lang="en-US" dirty="0">
                <a:ea typeface="Cambria Math"/>
              </a:rPr>
              <a:t>Running time (heuristic): </a:t>
            </a:r>
            <a:r>
              <a:rPr lang="en-US" dirty="0"/>
              <a:t>2</a:t>
            </a:r>
            <a:r>
              <a:rPr lang="en-US" baseline="30000" dirty="0"/>
              <a:t>O(ǁpǁ</a:t>
            </a:r>
            <a:r>
              <a:rPr lang="en-US" baseline="60000" dirty="0"/>
              <a:t>1/3 </a:t>
            </a:r>
            <a:r>
              <a:rPr lang="en-US" baseline="30000" dirty="0"/>
              <a:t>log</a:t>
            </a:r>
            <a:r>
              <a:rPr lang="en-US" baseline="60000" dirty="0"/>
              <a:t>2/3</a:t>
            </a:r>
            <a:r>
              <a:rPr lang="en-US" baseline="30000" dirty="0"/>
              <a:t> </a:t>
            </a:r>
            <a:r>
              <a:rPr lang="en-US" baseline="30000" dirty="0" err="1"/>
              <a:t>ǁpǁ</a:t>
            </a:r>
            <a:r>
              <a:rPr lang="en-US" baseline="30000" dirty="0"/>
              <a:t>)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For (appropriately chosen) elliptic-curve groups, nothing better than generic algorithms is known!</a:t>
            </a:r>
          </a:p>
          <a:p>
            <a:pPr lvl="1"/>
            <a:r>
              <a:rPr lang="en-US" dirty="0"/>
              <a:t>This is why elliptic-curve groups can allow for more-efficient cryptography</a:t>
            </a:r>
          </a:p>
        </p:txBody>
      </p:sp>
    </p:spTree>
    <p:extLst>
      <p:ext uri="{BB962C8B-B14F-4D97-AF65-F5344CB8AC3E}">
        <p14:creationId xmlns:p14="http://schemas.microsoft.com/office/powerpoint/2010/main" val="3301742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2"/>
            <a:ext cx="8229600" cy="5029199"/>
          </a:xfrm>
        </p:spPr>
        <p:txBody>
          <a:bodyPr>
            <a:normAutofit/>
          </a:bodyPr>
          <a:lstStyle/>
          <a:p>
            <a:r>
              <a:rPr lang="en-US" dirty="0"/>
              <a:t>As recommended by NIST (112-bit security):</a:t>
            </a:r>
          </a:p>
          <a:p>
            <a:pPr lvl="1"/>
            <a:r>
              <a:rPr lang="en-US" dirty="0"/>
              <a:t>Factoring: 2048-bit modulus</a:t>
            </a:r>
          </a:p>
          <a:p>
            <a:pPr lvl="1"/>
            <a:r>
              <a:rPr lang="en-US" dirty="0" err="1"/>
              <a:t>Dlog</a:t>
            </a:r>
            <a:r>
              <a:rPr lang="en-US" dirty="0"/>
              <a:t>, order-q subgroup of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r>
              <a:rPr lang="en-US" dirty="0">
                <a:ea typeface="Cambria Math"/>
              </a:rPr>
              <a:t>: </a:t>
            </a:r>
            <a:r>
              <a:rPr lang="en-US" dirty="0" err="1">
                <a:latin typeface="Calibri"/>
                <a:ea typeface="Cambria Math"/>
              </a:rPr>
              <a:t>ǁq</a:t>
            </a:r>
            <a:r>
              <a:rPr lang="en-US" dirty="0" err="1">
                <a:ea typeface="Cambria Math"/>
              </a:rPr>
              <a:t>ǁ</a:t>
            </a:r>
            <a:r>
              <a:rPr lang="en-US" dirty="0">
                <a:ea typeface="Cambria Math"/>
              </a:rPr>
              <a:t>=224, </a:t>
            </a:r>
            <a:r>
              <a:rPr lang="en-US" dirty="0" err="1">
                <a:ea typeface="Cambria Math"/>
              </a:rPr>
              <a:t>ǁpǁ</a:t>
            </a:r>
            <a:r>
              <a:rPr lang="en-US" dirty="0">
                <a:ea typeface="Cambria Math"/>
              </a:rPr>
              <a:t>=2048</a:t>
            </a:r>
          </a:p>
          <a:p>
            <a:pPr lvl="2"/>
            <a:r>
              <a:rPr lang="en-US" dirty="0">
                <a:ea typeface="Cambria Math"/>
              </a:rPr>
              <a:t>Addresses both generic and specific algorithms</a:t>
            </a:r>
          </a:p>
          <a:p>
            <a:pPr lvl="1"/>
            <a:r>
              <a:rPr lang="en-US" dirty="0" err="1">
                <a:ea typeface="Cambria Math"/>
              </a:rPr>
              <a:t>Dlog</a:t>
            </a:r>
            <a:r>
              <a:rPr lang="en-US" dirty="0">
                <a:ea typeface="Cambria Math"/>
              </a:rPr>
              <a:t>, elliptic-curve group of order q: </a:t>
            </a:r>
            <a:r>
              <a:rPr lang="en-US" dirty="0" err="1">
                <a:ea typeface="Cambria Math"/>
              </a:rPr>
              <a:t>ǁqǁ</a:t>
            </a:r>
            <a:r>
              <a:rPr lang="en-US" dirty="0">
                <a:ea typeface="Cambria Math"/>
              </a:rPr>
              <a:t>=224 bits</a:t>
            </a:r>
          </a:p>
          <a:p>
            <a:pPr lvl="1"/>
            <a:endParaRPr lang="en-US" dirty="0">
              <a:ea typeface="Cambria Math"/>
            </a:endParaRPr>
          </a:p>
          <a:p>
            <a:r>
              <a:rPr lang="en-US" dirty="0">
                <a:ea typeface="Cambria Math"/>
              </a:rPr>
              <a:t>Much longer than for symmetric-key algorithms!</a:t>
            </a:r>
          </a:p>
          <a:p>
            <a:pPr lvl="1"/>
            <a:r>
              <a:rPr lang="en-US" dirty="0">
                <a:ea typeface="Cambria Math"/>
              </a:rPr>
              <a:t>Explains in part why public-key crypto is less efficient than symmetric-key crypto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324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426</Words>
  <Application>Microsoft Macintosh PowerPoint</Application>
  <PresentationFormat>Widescreen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Theme</vt:lpstr>
      <vt:lpstr>Concrete Parameters</vt:lpstr>
      <vt:lpstr>Concrete parameters?</vt:lpstr>
      <vt:lpstr>Disclaimer</vt:lpstr>
      <vt:lpstr>Security</vt:lpstr>
      <vt:lpstr>Algorithms for factoring</vt:lpstr>
      <vt:lpstr>Algorithms for dlog</vt:lpstr>
      <vt:lpstr>Algorithms for dlog</vt:lpstr>
      <vt:lpstr>Algorithms for dlog</vt:lpstr>
      <vt:lpstr>Choosing parameters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</cp:revision>
  <dcterms:created xsi:type="dcterms:W3CDTF">2020-11-05T04:52:11Z</dcterms:created>
  <dcterms:modified xsi:type="dcterms:W3CDTF">2020-11-05T05:03:23Z</dcterms:modified>
</cp:coreProperties>
</file>