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418" r:id="rId2"/>
    <p:sldId id="562" r:id="rId3"/>
    <p:sldId id="563" r:id="rId4"/>
    <p:sldId id="564" r:id="rId5"/>
    <p:sldId id="565" r:id="rId6"/>
    <p:sldId id="566" r:id="rId7"/>
    <p:sldId id="556" r:id="rId8"/>
    <p:sldId id="567" r:id="rId9"/>
    <p:sldId id="557" r:id="rId10"/>
    <p:sldId id="568" r:id="rId11"/>
    <p:sldId id="558" r:id="rId12"/>
    <p:sldId id="573" r:id="rId13"/>
    <p:sldId id="570" r:id="rId14"/>
    <p:sldId id="559" r:id="rId15"/>
    <p:sldId id="571" r:id="rId16"/>
    <p:sldId id="572" r:id="rId17"/>
    <p:sldId id="555" r:id="rId18"/>
    <p:sldId id="553" r:id="rId19"/>
    <p:sldId id="582" r:id="rId20"/>
    <p:sldId id="585" r:id="rId21"/>
    <p:sldId id="586" r:id="rId22"/>
    <p:sldId id="58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73" autoAdjust="0"/>
    <p:restoredTop sz="94660"/>
  </p:normalViewPr>
  <p:slideViewPr>
    <p:cSldViewPr>
      <p:cViewPr varScale="1">
        <p:scale>
          <a:sx n="108" d="100"/>
          <a:sy n="108" d="100"/>
        </p:scale>
        <p:origin x="12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1:39.19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494 87 12448,'12'-29'1482,"-1"5"-1087,-11 19 8,0 2-56,0 1 0,0 0 558,-1-1-684,0 1-134,-1-1 19,-2 0-100,1 1 150,-5-1-237,-15 0 76,3 1-99,-24 4 104,17 3-45,-24 11 37,19-2-68,-35 23 43,33-15-18,-29 25 46,38-24-172,-17 27 99,25-24-48,-5 14-59,17-16 179,2 1-206,2 11-3211,17 22 3423,-7-17-1893,30 22 1896,-19-44-128,23 8 125,-20-21 202,28-4-140,-23-8-6,26-16-56,-28 1 0,6-8 81,-12 5 17,8-32-37,-13 26 2394,4-23-2455,-16 33 134,-1-10-134,-2 12 81,-1-13-78,0 19 2507,-6-18-2510,4 17 403,-3-10-403,4 16-3,2 2-33,-1 2-185,1 2 176,-1 0-518,1 1 608,-1 3 25,1 1-9,2 5-61,0 1-2,2 4 153,9 28-106,-6-15 212,11 48-64,-11-40 71,6 54-211,-9-47 45,4 43-107,-4-42 82,1 48-70,-2-44 120,-1 26-89,-2-36 223,0 41-215,-1-35 28,0 31 45,-2-45-11,0-2 263,-9 19-37,-3-9-193,-4 8 45,0-15-3179,-14 3 3092,10-12-1130,-27 13 1035,22-22-465,-41 2-2,30-10-2724,-39-10 1895,43-4 1227,-18-33 0,36 27 0,-4-16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2:05.16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14862,'15'49'233,"-3"-4"-180,-9-22 70,1 3 11,-1 1-64,2 3-58,-1 1 200,5 35-164,-2-7-101,0 5 0,0 1 106,-1-2-20,3 25-24,-7-62 27,0-1-3428,0-1 3398,0-2 53,0 8-104,3 16-8,-1-13 44,1 8-33,-4-28-109,0 0-1003,1-6-269,1-1 3203,1-10-1780,0-13 0,-2 8 0,0-6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2:06.08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277 1 14537,'-57'43'303,"9"-7"-230,34-26-5734,1-1 5698,-1-1 608,1 0-637,-1 0 1227,-25 13-1229,23-10 2,-19 8 0,31-14 3041,-1-2-3049,3 1 827,0-1-827,2 0 171,1 5-174,1-3 59,3 6-56,4 1 31,-1-2-23,5 6-8,-3-2 45,1 0 61,-1 0 20,5 5-89,-5-5 148,10 15-104,-10-12 370,22 36-345,-16-26-44,15 24 78,-15-27 36,8 13-3459,8 15 3390,-5-8-107,4 7-527,-6 0-735,-9-19 873,6 18-476,-6-15-291,-4-10 1156,6 15 0,-11-27 0,0 3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2:08.0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34 0 12028,'32'48'672,"-6"-5"-554,-16-18 33,-1 2-95,0 4 33,0 1-80,0 3 80,3 18-80,-2-10 142,2 11 1,0 2 2,1-2 62,8 40 27,-10-53 437,8 39-484,-6-28-53,-1-1 0,-1-1-65,-1 0 16,0 0 0,-1 1-21,0 2-3350,7 44 3321,-11-51 116,2 45-65,-6-45 258,1 26-149,-2-35-254,0 39 50,0-34-45,-1 54 45,0-61 193,0 19-2366,0-11 2137,-1 3 2009,-2 20-1975,1-22-40,-5 24 42,3-37 8,-5 29-8,6-32 6,-3 8-6,2-11 0,-6 19 0,4-16-23,-10 34 32,8-36 3250,-10 30-3253,11-33 413,-6 12-417,7-15 7,0-1 5,-4 7 3,-1 1-9,-1 1 0,0-4 6,-2 3-8,-2 2-182,-6 8-645,0-1 37,5-8-8319,-6 1 9103,11-20 0,-1 3 0,8-14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05.800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871 61 14672,'-21'5'47,"2"-1"-47,12-4 0,0 0 9,-2 1-9,1 0-6,-2 2-30,1 0 36,-2 1 42,-5 3-6,2-1 87,-9 5 65,3-1-180,0 0 4,-3 3-43,4 0 28,0-1-134,-17 18 92,21-16-17,-14 12-69,11-3 122,5-7-61,-10 14 68,11-13 4,-14 16 40,6-10-42,-10 12-53,1-1 48,10-11-102,-4 6 43,15-17 2,-6 15 17,7-13 40,-4 9 5,5-10-65,-12 30 21,8-19 7,-10 23 34,13-26 1,-4 10-4,2-8-2,-3 6-4,3-10-4,-8 24 16,8-17 0,-7 17 2,11-22 60,-4 16-54,3-14 43,-4 20-46,6-25-2,-6 26 3,5-23-1,-3 16-2,5-22 8,-8 26-5,6-20 8,-7 28-8,7-31-6,-3 21-6,4-18-56,-2 19 62,3-20 40,-2 23-77,3-20 116,-3 37-79,3-36-12,-2 18 7,3-25-1,0 14 6,0-11 14,0 27-14,0-27-53,0 20 17,0-15 36,1 1-12,3 12 12,-2-18 42,4 18-47,-4-20 10,2 19-7,-1-18-38,1 23 35,-2-24-113,4 17 65,-2-18 0,2 4 50,-1-5 6,3 10-3,-1-5-78,2 7 176,7 11-250,1 0 71,0 1-3319,1-2 3400,-10-22 364,12 17-364,-8-16-53,8 10 53,-8-13 56,12 15-54,-8-12 99,15 18-56,-15-19-39,12 10 91,-9-12-63,4 4-34,2-1 25,-7-3 138,20 13-208,-19-14 3437,12 8-3241,-9-9-115,-6-3 37,39 16-70,-23-12-25,30 10 22,-33-13-42,18 4 42,-22-6-6,22 5 6,-18-6 202,12 1-76,-13-4 19,10 1-83,-20-3 2,13 2-61,-14-2 22,16 0 48,-16-1-70,15 0 274,-8-1-196,1 0 59,15 0-140,-18 0 73,20 0-65,-21 1 15,24 0 66,-25 0-89,13 1 54,-21-1 4,3 1-55,-4-1 162,13 1-156,-11-1 220,21 1-226,-17 0 101,11 1 408,-1 0-498,4 0 39,0 0 138,9 0-188,-16 0 181,23 2-150,-23-2 193,33 1-149,-34-3-44,15 0-34,-22-1 0,4-1 8,-6-1-2,8-1 5,-10-1-3,8-3-10,-7 3-40,18-6 78,-12 6 59,13-4-86,-11 4-15,28-6 6,-21 5 48,52-8-48,-53 10 8,29-5-5,-37 7 184,18-3-187,-18 3 0,9-2-5,-15 2-1,-3-1-8,4 0 14,-5 0 45,7-2-6,-7 1-30,4 0-1,-4 1-11,8-2-36,-3-1 31,4 0-9,1-1 8,-8 3 1,9-5 5,-7 4 0,15-10-39,-12 7 37,9-6-43,2-6 40,-6 4-43,7-6-159,-2-1 82,-12 11 72,17-14 53,-15 14-151,16-11 196,-14 13-48,14-9 6,-17 9 3,7-3 0,-12 5 86,6-5-83,-6 4 33,9-8-33,-10 8 2,12-11-16,-12 10-34,9-8 33,-10 12-5,2-4 14,-3 5 12,3-5-4,-4 3-2,6-7-6,-4 4-6,5-8 0,-4 7-198,15-11 198,-14 13-8,13-8 9,-16 12-1,3-1 6,-6 3 6,1 0 2,-1 0 118,5-7-117,-4 4-7,4-7 4,-5 6-6,1 0 0,-1-1 0,2-1-3,4-9 3,-3 7 48,6-14-12,-7 14 26,2-15-26,-5 15-30,0-8-15,-1 3-27,0 4 44,1-11-2,-1 11-3,0-5 2,0 4 15,0-15-12,-1 10 6,0-18 0,0 11-5,0 0-9,0 2 0,0 7 0,0 1 0,-2-8 0,1 5-20,-2-25 12,1 22-9,1-24 9,0 26-12,0-34 23,1 28 5,-1-28-8,0 32 6,-1-17-1,1 19 7,-3-19-10,1 23 29,0-8-36,-2 4-82,0-4-34,-2 1-72,-4-14 90,4 15-228,-6-19 214,4 19 10,-5-14 102,5 15 94,-20-33-89,16 29-3330,-19-32 3330,21 37 92,-16-29-89,17 29 3,-8-17 36,11 23-42,0 0 95,-9-12 3384,6 9-3477,-6-9 32,7 12 81,-4-6-70,3 5 86,-17-21-128,13 19 165,-32-34-115,31 33-36,-21-20 36,26 25 6,-8-6 3,7 8-57,-9-8 93,-3-3-98,3 4 45,-21-17 22,25 19-22,-19-13 22,23 18-61,-13-10-6,12 10 25,-12-7-25,12 8 50,-7-4-50,8 4 48,-15-7-48,13 7 36,-14-7-36,16 9-25,-10-4 25,8 4-53,-12-2 53,11 3 64,-16-2-106,16 4 0,-13-3 87,15 4-28,-13-3-17,12 2-45,-16-4 45,18 3 62,-7-2 36,4-2-53,-8-3-9,3 1 6,-13-6-8,19 11 19,-11-6-11,14 6-65,-12-5 26,12 6-3,-11-5 0,12 5 0,-3-2-8,3 2-12,-9-4 12,6 3-29,-12-6-5,13 6-103,-14-5 139,12 6 6,-7-4-47,-1 2 10,7 2 40,-18-5-3,18 5 42,-14-5-34,16 3 23,-20-8-73,15 3 34,-9-2-26,14 5-11,1 1 3,3 2-70,-9-6 62,8 6 50,-9-4-39,10 5 0,-10-6 30,8 4 4,-9-4-1,10 5-2,-7-3 8,8 4-79,-7-3 29,7 3 41,-10-4-35,9 5 41,-9-2 0,11 3-14,-6 1 9,5 0-37,-9 0 42,8 0-30,-9 0 41,10 0 54,-7 0-54,7 0 51,-14-2-59,14 1-34,-9-1 23,11 1 3,3 1-9,-2 0 11,4 1-81,-3-1 76,2 1-39,-4 0-12,2 0 54,-2 0 2,3 0-55,-4 0 58,4 0-6,-5 1 15,5-1 81,-3 1-79,4 0 40,-6-1-45,5 1-3,-4-1 2,4 0 10,-4 1-12,4-1-6,-4 1 3,4 0-75,-2 1 72,0 0-117,-8 4 115,6-3-26,-4 3-2,5-3-6,1 1-28,-6 4 70,4-2 8,-10 9 185,6-3-193,-1 2-8,-1 0 8,7-6-14,-5 4 3,4-4-31,1-1-504,-4 2 212,7-6-2118,-11 8 1553,8-7-2241,-9 7-180,10-7 3320,-3 0 0,6-2 0,1-2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4.46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63 13198,'36'50'273,"-3"-4"-270,-21-20-6,0 4 6,1 2-3,0 4 2,7 39 52,-8-27 104,-2 3 0,0-1 38,-5-14 369,3 21-91,-6-44 105,0-1 155,-1-12-135,-8-39-509,1 12 41,-4-21 1,0-3-79,0 1-47,-5-31 36,9 18-146,3-1 68,4 2 27,4 11-94,3 25-303,7-4 168,-5 16-479,7-2 353,-8 14-2482,20 6 931,-11 1 1915,20 7 0,-26-6 0,3 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5.13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150 136 13282,'44'-12'172,"-7"-1"-116,-23 1-48,-1-3-2,0 0 30,-2 1 1,-2 1-29,-3 1 325,-1 0 269,-8 2-663,-4 2 128,-31 10-14,11 6 331,-43 27-160,37-10-3339,-24 34 3123,34-25-8,-2 13-215,11 29 136,10-36-1480,26 34 138,2-59 1421,66-24 0,-60 3 0,30-19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5.75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156 530 14997,'-30'40'551,"3"0"-2978,10-11 2542,0 4-53,1 3 134,-2 18-126,5-12 30,0 37-100,9-42 510,6 21-387,3-44 196,21-20-263,-6-14-101,11-29 1,2-8 44,-4-1-1199,1-9 0,-3 1 1233,-9 11-99,-7-1 1,-3-2 142,-1-1-698,-9 1 0,-2 0 656,-6 1-616,-10-6 0,-3 2 729,3 11 1312,-20-31-1584,33 71 395,0 8-275,5 14-42,0 29 11,1 1 937,6 25 0,2 6-990,2 0-977,1-6 0,1-2 818,3-10-152,1-3-1765,2-3-604,13 8 372,-4-19-708,9 2 3103,0-23 0,-19-9 0,3-3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6.4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 76 13602,'-14'75'891,"2"-10"-667,14-44 16,1 1-80,2-2 53,2-2-87,0-2 8,1-2 59,10 0 216,16-14-339,-5 0-67,8-14 59,-14-9 237,2-13-237,-5 6-272,-4-12-109,-14 23-843,-3-15 462,-3 14-6116,-9-32 5069,6 30 1747,-3-16 0,9 32 0,1 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6.88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71 12806,'15'0'-25,"-3"0"504,-12 0 323,0 0-615,13 69-106,-9-43-8,9 53 61,-13-59 18,0-5 259,0 1-268,0-9 87,0 0 100,0-7 157,0-4-582,0-3-109,6-25 142,1 9 54,5-17-37,0 15-3414,14-26 3453,-8 21-50,13-24 56,-18 36 78,1 0-176,-5 10 258,0 21-107,-2-1 20,1 17 3369,-6-6-3442,-1 2-11,-1 1-378,0 14-779,0 1 180,0-2-578,0-6 1566,2-10 0,-1-13 0,1 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7.35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165 523 14924,'-31'83'198,"1"1"1,-1-1 0,2-6 0,0-2 0,14-25-252,18-33 221,2-9 0,5-6 2,23-43-116,-10 7 77,6-17 1,-1-4-79,-5 0 91,-1-18 0,-2-1-132,-10 13 59,-2-4 0,-2 0-1,-7 8-28,-7-43-42,-1 42-5,-10-31 150,8 46 82,-5-9-347,11 37-533,-2 1 558,6 21-73,0 63 109,2-21 6,2 15 0,1 2 0,4 3-278,2 5 1,1 2-132,3 1-566,0-8 0,4-2-2766,21 1 3794,-2-7 0,-7-27 0,-17-24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1:52.02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 0 14428,'-1'44'84,"0"-7"-4206,-1-30 4122,2 1 1149,-1 1-1143,1-1 657,0 2-655,0-1-2,0 0-4,0 4 43,0-3 2498,0 11-2498,0-9-29,0 13-7,2-12-9,7 16 3,-2-15-3,7 12 126,-6-15 95,6 4-216,-6-8 71,19 5-31,-15-8-37,12 3 29,-15-7 7,0 0 124,6-2-123,-5 0 140,11-9-177,-12 3-8,7-11-44,-8 9-71,5-9 70,-5 8-45,6-10 90,-7 12 205,7-15-135,-8 15-17,4-8 0,-6 10 9,3-9-51,-3 8 23,1-7 2,-2 11 0,-3 0-30,2 0 8,-2-1-14,0 1-14,0-1-31,1 4-25,-1 0 59,1 0-975,-1 1 816,1 0 161,0 0 9,1 1 70,3 5-64,-1-1 30,2 4-30,-1-3 251,1 5-131,-1-1 132,5 21-196,-4-11 176,4 36-238,-6-28 0,0 16 44,-3-20 15,-1 25 3,0-22 2,-2 26-3414,0-35 3361,-1 5-87,-7-1 121,4-8-72,-13 15 97,10-16 17,-18 13-42,13-15 14,-13 9-26,14-12 3218,-9 3-3251,10-6 516,-8 0-553,8-3 415,-16 2-333,18-3-42,-8 0 101,15-3-236,-1-5 26,1-1-18,-2-4 35,3 2-166,0-11 70,2 8-761,-1-11 97,3 14-5896,4-15 4765,-2 12 1980,3-14 0,-5 19 0,-1-1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8.75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169 1 12297,'-58'55'868,"9"-3"-6347,37-22 5598,2 0 43,1 0 1398,1-3-1369,1-3-12,2-4 770,1-3-798,0-2-42,3-6 34,0-2 3285,1-6-3344,6-8-84,0-2-98,16-28 110,-13 19 77,6-14-10,-14 23 271,0 0-110,-1 4-46,0 1-264,0 4-241,0 5 266,0 1-28,0 6 65,0 1-127,1 0-607,6 6 132,1-6-3291,23 4 3901,-56-59 0,38 35 0,-48-40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9.1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21 110 10519,'-10'72'3856,"6"-38"-3848,-2 50 29,6-62-90,2-9 53,0-7 196,15-16-331,-4-6-285,33-48 420,-20 25 51,26-36-46,-29 42 337,17-24-57,-23 36-69,5-4-40,-17 32-41,-4 10-116,-1 23 43,-1-7-48,-14 54-76,8-48-223,-10 27-144,13-46-2324,1-3 1633,4-9 1120,16-27 0,-11 12 0,10-18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9.47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36 1 16327,'7'90'11,"-2"-6"-3,-7-34 54,-3 3-57,-5 26-131,3-17-437,0 1 1,1 0 52,2-1-2240,0 1 0,1-3-399,3-23 3149,1 16 0,0-47 0,1-5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19.71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0 212 15305,'83'-30'0,"0"1"0,-1 0 0,1-1 0,5-1 0,0 0 0,1-1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0.42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 93 14845,'61'-24'600,"-8"3"-388,-32 10-97,0 0-115,-2 1-89,-2 2 2,-4 2 227,4 4 31,-10 5 181,3 14-158,-12 0 192,-21 41-235,6-22-1658,-12 11 0,-1 0 1560,0-2-167,-1 6 1,0-1 51,9-8-968,-12 43-250,28-45 295,4 7-478,10-22-4120,14-8 5583,-5-7 0,1-1 0,-12-7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1.2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79 1 13838,'-1'64'859,"0"-12"-573,-7-42-37,0-3-17,0 0 34,0-2 37,1-1 271,-4-1-574,5-2-238,-2-14 114,7 3-97,0-16 115,4 12-267,18-19 239,-9 21 14,10-8 190,-14 18 19,-4 4 54,-1 8-73,-2 0 28,-3 17-53,-2-12 352,-11 22-290,6-23-46,-7 8 9,9-16 54,0 0 16,1-3 28,-3-3-308,6-5-90,-3-12 107,5 1-28,3-16 117,2 12-126,10-15 99,-5 20-90,6-7 44,-9 18-44,1 0 187,-4 4 292,2 16-275,-4-7 45,-2 25-53,-2-19-3,-3 7 364,-8-3-325,8-10 129,-7 5-131,11-13-502,0-3 70,2-4-266,2-12 406,2 1-207,8-16 241,-4 18-115,4-3-941,-7 14-39,-3 6 84,0 3 1190,-4 8 0,1-7 0,-1 2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3.65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416 84 9920,'8'-27'1565,"-2"5"-1120,-10 17 143,0 1-207,-1-1-65,2 1 125,-2 0-35,2 0 78,0 1-3,1 1 779,0 0-1414,1 1-201,2 7 428,3 3 33,14 36 87,-1 2-131,5 13 8,-7-7 28,-7-13-37,-3 2-1417,-13 37 1,-4 5 1615,0-14 96,-5-6 1,-6 10 0,2-16-133,-7-19-9,-22 23 1,23-44-51,-1-3-70,-2-5-2623,-53-29 1125,41-3-2938,-35-30 1387,60 3 2954,9-31 0,4 42 0,4-13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4.13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51 12820,'12'68'17,"-3"-14"109,-10-51 65,1-2 98,-1-1 117,-1 0-146,1 0-252,-1-3-8,-1-3-103,0-5 33,1-27 64,0 17-318,9-36 234,-4 43-36,6-11 126,-9 24 36,1 1 172,1 7-228,0 0-78,0 6-4943,-1 10 5041,0-10 0,-1 4 0,0-13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4.72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1 130 12930,'36'86'1109,"-4"-14"-902,-21-54 115,1-2-53,0-5-28,-1-3 1346,14-5-867,-5-10-423,15-19-278,-18 1-19,3-20-78,-13 20-210,-1-8-32,-4 10-111,-1 0-53,0 1-233,-1-1-53,0 1-3299,-1-8 466,1 14 3603,-1-4 0,1 18 0,0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5.15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207 1 16509,'-24'54'-292,"1"0"1,-8 10-81,20-8-29,14-46 242,11 1 50,1-6 39,8-1-101,-3-4-8,19-3 134,-16 2-90,21 2 334,-31 5 372,6 12-321,-16-2-2534,-12 40 2654,-2-25 36,-11 26 456,-8-15-481,5-9-112,-12 10-132,-7-1-142,-2-3-427,-6 1-4672,13-17 3197,20-19-5024,24-28 6931,6 1 0,3-2 0,-8 14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1:54.04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103 0 13468,'9'48'78,"-2"-7"-142,-7-27 64,-1 1 45,1 2 0,-2 7 173,-4 12 185,-2 5 151,-9 19-489,5-24-65,-3 6-76,2-13-1308,-1 5-436,2-8 1820,-1-3 0,10-19 0,0-2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5.4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15176,'13'74'208,"0"0"0,-1-23 0,-4-2-249,-5 7 1,-4-4-13,1 3-17,-2-1-2920,-2 11 1,-2 2 2476,2-3-787,-1 3 1,0-6 1299,3-34 0,1-4 0,-1-16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5.67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1 298 16945,'78'-36'-2299,"0"1"1,0-1 0,-20 13 0,-2-1 2298,14-12 0,5-6 0,-21 11 0,-28 15 0,2-3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6.40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1 155 14680,'9'70'759,"2"-7"-574,1-28-6,1 2 59,1 1-140,0 1-20,-1-2 250,13 15-171,-9-23 520,24 8-439,-21-36-81,14-8-62,-11-14-11,22-41-25,-17 19-3286,17-44 3227,-32 46-853,1-54 514,-13 50 0,-2-31-72,-4 47-77,1 3-161,1 6-3263,1 0 1753,1 10 2991,6 1 1,-3 8 0,2 1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8.79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254 0 11336,'-58'46'625,"7"-5"-306,25-20 34,2 0-28,1 0-90,3-1 144,-5 16-323,13-17 78,-3 11 0,17-20 155,8 3-228,2-4-64,35 15-33,-21-13 0,21 9 36,-27-12 95,7 6 84,-11-5 143,7 9-154,-15-7 280,1 13-325,-7-10 98,1 14-53,-4-15 28,-1 4 264,-8 2-337,3-7-8,-7 6 50,-4 1-171,8-9-1033,-10 7 353,16-14-1638,0-6 283,6-4 2041,5-14 0,-4 12 0,4-6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29.20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119 187 12650,'14'18'3318,"-3"-4"-3284,33-42 2,-26 14-33,35-24 0,-39 21 36,5-9 207,-2-6-142,-34-2-166,7 12 62,-36 15 160,9 27 156,-6 15 247,-9 20-258,12-6-131,8 2 78,11 14-252,11-24-3574,9 28 3496,12-45 8,12 1-1036,46-23 47,-18-9-2934,21-15 0,1-6 1024,-7-5 2969,-7-1 0,-5 3 0,-27 14 0,-1-2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30.29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165 48 17396,'12'-26'843,"-2"4"-739,-10 22-104,0 0-112,-3 0-28,-2 3 61,-4 2-47,-10 14 151,-19 35-30,10-14-23,-11 24 28,25-33-70,1 0-191,1 8-19,6 4 348,21 6-26,-2-18 11,28-10-48,-18-22-5,8-5 0,-8-4-131,10-13-284,-2-6-49,6-21 268,-15 13 81,-7-6-3342,-15 3 3457,-3 15 62,-3-12 2,-2 18 76,-6-5-235,-4-1-168,7 13 232,-1 7 191,18 52-29,0-13 146,4 16 1,1 2-65,2 1 25,8 32-45,-7-37 34,7 22-107,-4-15 194,5 18 58,-1 4-232,-4 2-20,-8-24 1,-1 1 386,-5 42-180,-11-17 2945,-5-28-3185,-5-26-20,1-13-14,-3-3-439,-40-1 8,25-9-1607,-57-21 999,58-1-1495,-22-32-3371,42 8 5852,6 1 0,10 13 0,2 21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31.03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15921,'29'17'266,"0"1"-90,-7-3-106,0 2-4316,1 3 4263,0 1-28,19 23 783,-15-16-870,30 35 9,-34-37-15,9 14-1016,-6-5 574,-12-17-2450,6 10 1713,-14-22 1850,0-2 0,-3-3 0,1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31.3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228 1 11644,'0'13'2818,"0"-2"-2479,0-11 837,0 0-947,-15 40 284,0-5-74,-17 42-4531,9-28 4168,0 0 146,-9 17-255,11-24 33,-9 19-90,16-34-2514,0 5 1055,7-18-3816,6 3 6139,6-20 0,1 2 1,-2-2-1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32.74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16128,'19'49'484,"-2"-5"-352,-16-23-37,2 0-33,-1 1-60,2 0-2,0-1-33,1-2-29,0-1 62,2-4 177,9 4-144,-5-10 146,14 1-13,-3-16-113,0-1 25,19-30-69,-23 17 105,17-22-108,-26 26-3,2-2 0,-6 8 2,1 0-10,-3 4-292,-1 1 227,-1 5 0,-1-1-496,0 2 572,1 0 55,0 0 1,1 0 28,-1 0 349,6-2-316,-4 0-36,4-2-25,-4 0-48,0-4 19,-1 1 23,2-5-11,-2 6 56,0-5-101,-1 9-34,0-2-36,-1 3-994,0 1 1064,2 0 62,-1 2-62,3 2 6,0 4 47,-1 2 115,1 2 182,2 71-350,-4-38-1736,1 24 1,-2 2 1730,-2-17-849,-1 30 809,-2-40 78,-8 27 211,0-19-615,-2 8 536,2-29 3408,-5-6-2831,-1-10 666,-4 0-1204,4-11 12,3-5-98,0-4-40,-6-12 774,3-10-1230,4-29 198,19 11 1,18-16-70,20 22-112,-4 7-124,3 1-1018,4-2-8328,26-19 9559,-21 12 0,3 0 1,-45 30-1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34.00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15977,'15'61'291,"-2"-4"-202,-8-25 7,0 3 18,1 2-5765,1 2 5695,4 22 1533,1 10-1395,4 24-173,-4-18 114,0-2 510,-5-22-588,4 18-54,-3-19-108,4 41 39,-5-52 1358,5 23-2820,-5-41 218,0-5-770,-2-11-2262,-2-6 4354,0-4 0,-2 2 0,0-2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1:55.77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217 0 13938,'-23'44'107,"3"-6"-99,15-24 26,-1 0-29,1 0 29,0 2 30,0 1 6,1 0-11,-4 10 84,1 1-135,-2 0 124,-2 12-79,6-19-47,-3 18-15,5-21-55,-1 31 64,3-25-20,-2 31 17,1-31 1,-1 9-4,2-11 6,-2 2 0,0 9-45,0-7 101,-5 37-53,4-34 42,-4 41 0,7-44-1,-4 33 1,2-32 190,-6 37-190,5-34-34,-4 25-8,5-29 157,-2 24-157,3-25-6,-2 33 8,3-31 46,0 14-48,0-7-1,1-7 38,-2 30-40,2-27-34,0 39 37,0-40 14,0 37 19,0-31-28,0 7 152,5 9-154,-3-27-1,4 24 4,-4-29 10,-1 6-19,-1-8-59,0 13 57,0-10 16,0 25-14,1-26 39,2 17-28,0-19 95,2 20-66,-2-17 66,3 29-95,-3-26 31,3 27-33,-3-28-9,1 9 5,-2-16-41,4 5-6,-2-5 39,3 4-8,1 1-34,-1-3-213,8 21-5771,2-3 2432,-3-7 3597,1-6 0,-12-22 0,-2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4:35.4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131 52 13488,'-17'40'764,"2"-8"-619,8-29 23,-1 0-95,3-1 6,-2-1-85,4-2 3,0-1-92,0-6 89,1 1-30,1-3-124,2-6 96,2 7-6,1-6-3,1 9-61,2 0-317,2 2 381,-2 1 70,0 2 339,-5 6 84,0 6-76,-1 4-132,-2 1 18,-2-5-118,-2-3-34,-2-1 53,-7 6-81,5-7 292,-11 4-303,13-8-39,-3 0 30,7-5-33,1-2-81,0-4-193,3-30 229,1 20-53,5-25 36,-1 34-109,4-2 57,-5 7 32,3 2 29,-3 2-106,6 0 122,-5 2 74,6 5 7,-9-2 312,1 13-250,-4-9-16,-1 7-26,-1-7 15,-2 1 72,-6 2-98,2-3 0,-7 5 99,-2-4-91,4-2 29,0-2-20,8-5-132,0 0 9,2-3-37,-1-1-86,1-9 8,2-6 132,1 3-79,3-4 70,1 13-302,9-5 274,-6 7 20,6-1 8,-6 5-17,2 1 54,-2 0-37,5 5 79,-7-1 13,3 7 35,-5-4 329,-1 13-296,-4-10-25,-4 12-57,-1-11 74,-8 8-63,6-10 18,-3 3 72,7-8 256,-3-2-312,3-2-36,-3-3-260,4-19 148,2 10-98,1-16 78,3 20-16,1-1-62,0 6 0,-1 2 78,1 0-291,7 5 14,-6-2-333,6 3-653,-7-1-2043,-2-2 3396,0 1 0,-1-2 0,0-1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1:57.9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344 1 14991,'-26'0'532,"3"0"-468,12 0-55,1 0-9,-2 2 0,1 1-53,-1 2 16,-1 0 37,0 1-8,0 0-82,-7 7 37,4-2-42,-23 24 95,20-16-3,-12 14-36,15-12-6,5-5-70,-6 10-28,8-2-8,0 24 249,5-19 98,9 20-263,1-35 61,5 4 4,-3-11-4,1-1 0,0-1 88,15-2-12,-8-1 84,38-23-154,-30 8 39,37-40 6,-42 33-37,11-15 56,-22 23 6,-1 1-64,-2-1 42,2-9-51,-3 6 3,2-10 8,-5 15 54,1-1-9,-2 4 90,0-3-140,0 3-15,0-2-130,0 5 44,0 2-26,0 1-662,0 1 786,0 2 232,4 12-221,-2-5 68,3 10-43,-2-11 17,-1 2-50,0 1 229,5 16-226,-2-8 218,4 24-92,-4-18 8,3 50-62,-5-36-16,1 32-60,-4-38-32,-1 34 83,-1-24 36,-1 24-7,-3-20-3166,-5 10 3226,1-11 491,-6 9-230,7-35-204,-2 4-67,2-11 179,-7 4 181,-32 14-438,19-12-172,-42 11-98,45-25-976,-21 0 436,27-9-297,-3-4-593,12-5 2494,3-31 0,4 27 0,1-20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1:59.06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13008,'28'46'580,"-4"-6"-510,-16-27-5,1 0 134,1 0-4353,0 1 4252,1 0 834,0 1-842,-1 0 383,15 22-383,-10-15 19,11 17-53,-8-13-154,2 2-56,13 22 67,-13-20-1291,5 11 275,-17-29-3512,1 1 2776,-6-9 2687,0-2 0,-3-2 0,0-1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1:59.52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289 0 10426,'14'17'2378,"-2"-4"-2233,-12-13 522,0 0-513,-31 29 17,18-13-45,-26 25 8,25-19-24,-1 1 114,-7 14-154,4-8-104,-13 23-158,5-4 0,0-1-124,-3 7-123,-15 32-402,40-70-321,1-4-4533,9-4 5695,1-8 0,0 2 0,-2-5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2:00.56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14 13936,'3'50'8,"0"-4"-14,-4-24 4,1 1-40,0 0 42,0-2 36,3-1 126,1-3 143,2-4 365,9 1-189,14-16-419,-4-1-101,36-45 5,-35 21-2,20-24 27,-29 28 1,4-7 11,-5 4 58,0 2-8,-7 8-8,-6 9-126,-1 3-552,-1 2 633,-1 5 126,2 3-14,1 14-19,2 42-96,-1 4-3386,-1 15 3389,-5-20-3,-1-17-2043,-1-1 1965,-3-2-1436,-10 24 1615,6-28 287,-21 32-225,19-50 1295,-11 7-655,1-20 1019,7-10-1872,-9-8-129,14-16 120,5 0 2774,8-2-2925,11-2 106,2 9 1736,8-6-1886,10 1-3239,-6 7 3152,22-10-3109,4 9 2445,-10 4-583,5 3 1591,-9 3 0,-22 8 0,8-5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4:12:02.2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81 14719,'7'-23'-134,"0"3"98,-2 13 27,-1 1-36,-1 1-19,0 2-6,0 0 6,0 1 10,1 1-63,-1-1 83,1 2-103,0-1 123,3 4 731,-2 13-664,-1-4 182,-4 17-232,-3-17 5,-1 4 54,-1-8 277,-4 2-188,5-5 0,-4 2-81,7-7-70,-1 0 0,0-3-257,-2-11 142,3 2-20,-2-14 91,3 11-222,8-14 5,-5 18-134,5-4 395,-7 16 289,-1 7-174,0 1-328,-3 17-182,0-13-2884,-7 11 162,6-18 3117,10-41 0,-5 24 0,11-30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11/12/20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11/12/20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16" Type="http://schemas.openxmlformats.org/officeDocument/2006/relationships/customXml" Target="../ink/ink8.xml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39.png"/><Relationship Id="rId5" Type="http://schemas.openxmlformats.org/officeDocument/2006/relationships/image" Target="../media/image2.png"/><Relationship Id="rId61" Type="http://schemas.openxmlformats.org/officeDocument/2006/relationships/image" Target="../media/image30.png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77" Type="http://schemas.openxmlformats.org/officeDocument/2006/relationships/image" Target="../media/image38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80" Type="http://schemas.openxmlformats.org/officeDocument/2006/relationships/customXml" Target="../ink/ink40.xml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81" Type="http://schemas.openxmlformats.org/officeDocument/2006/relationships/image" Target="../media/image40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tmp"/><Relationship Id="rId2" Type="http://schemas.openxmlformats.org/officeDocument/2006/relationships/image" Target="../media/image41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Hybrid Encryption </a:t>
            </a:r>
            <a:br>
              <a:rPr lang="en-US" sz="5400" dirty="0"/>
            </a:br>
            <a:r>
              <a:rPr lang="en-US" sz="3600" dirty="0"/>
              <a:t>and</a:t>
            </a:r>
            <a:r>
              <a:rPr lang="en-US" sz="5400" dirty="0"/>
              <a:t> </a:t>
            </a:r>
            <a:br>
              <a:rPr lang="en-US" sz="5400" dirty="0"/>
            </a:br>
            <a:r>
              <a:rPr lang="en-US" sz="5400" dirty="0"/>
              <a:t>Key Encapsulation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1DBB8E-6242-574B-8547-AA9443E9A93A}"/>
              </a:ext>
            </a:extLst>
          </p:cNvPr>
          <p:cNvSpPr txBox="1"/>
          <p:nvPr/>
        </p:nvSpPr>
        <p:spPr>
          <a:xfrm>
            <a:off x="53340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to El </a:t>
            </a:r>
            <a:r>
              <a:rPr lang="en-US" dirty="0" err="1"/>
              <a:t>Gamal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hybrid encryption with El </a:t>
            </a:r>
            <a:r>
              <a:rPr lang="en-US" dirty="0" err="1"/>
              <a:t>Gamal</a:t>
            </a:r>
            <a:r>
              <a:rPr lang="en-US" dirty="0"/>
              <a:t>, would need to encode key k as a group element</a:t>
            </a:r>
          </a:p>
          <a:p>
            <a:pPr lvl="1"/>
            <a:r>
              <a:rPr lang="en-US" dirty="0"/>
              <a:t>Can we avoid this?</a:t>
            </a:r>
          </a:p>
          <a:p>
            <a:pPr lvl="1"/>
            <a:endParaRPr lang="en-US" dirty="0"/>
          </a:p>
          <a:p>
            <a:r>
              <a:rPr lang="en-US" dirty="0"/>
              <a:t>The sender doesn’t care about encrypting a </a:t>
            </a:r>
            <a:r>
              <a:rPr lang="en-US" i="1" dirty="0"/>
              <a:t>specific</a:t>
            </a:r>
            <a:r>
              <a:rPr lang="en-US" dirty="0"/>
              <a:t> key, it just needs to send a random key</a:t>
            </a:r>
          </a:p>
          <a:p>
            <a:pPr lvl="1"/>
            <a:r>
              <a:rPr lang="en-US" dirty="0"/>
              <a:t>Idea: encrypt a random group element K; define the key as k = H(K)</a:t>
            </a:r>
          </a:p>
          <a:p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28B8E53-BF31-6A4C-B290-1A53C0ECF4D0}"/>
              </a:ext>
            </a:extLst>
          </p:cNvPr>
          <p:cNvGrpSpPr/>
          <p:nvPr/>
        </p:nvGrpSpPr>
        <p:grpSpPr>
          <a:xfrm>
            <a:off x="2023920" y="5771277"/>
            <a:ext cx="2271240" cy="1036800"/>
            <a:chOff x="2023920" y="5771277"/>
            <a:chExt cx="2271240" cy="1036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B4AF8F62-B03E-E943-85DD-BAFAF3C1C5C8}"/>
                    </a:ext>
                  </a:extLst>
                </p14:cNvPr>
                <p14:cNvContentPartPr/>
                <p14:nvPr/>
              </p14:nvContentPartPr>
              <p14:xfrm>
                <a:off x="2197440" y="6131997"/>
                <a:ext cx="186840" cy="50508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B4AF8F62-B03E-E943-85DD-BAFAF3C1C5C8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189880" y="6124437"/>
                  <a:ext cx="201960" cy="52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A4377AF2-57D9-C249-B3CC-26E72D22B6E7}"/>
                    </a:ext>
                  </a:extLst>
                </p14:cNvPr>
                <p14:cNvContentPartPr/>
                <p14:nvPr/>
              </p14:nvContentPartPr>
              <p14:xfrm>
                <a:off x="2479680" y="5937597"/>
                <a:ext cx="141120" cy="25812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A4377AF2-57D9-C249-B3CC-26E72D22B6E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472120" y="5930037"/>
                  <a:ext cx="15624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A85CA1FC-3601-8947-819D-574E4C00DDF7}"/>
                    </a:ext>
                  </a:extLst>
                </p14:cNvPr>
                <p14:cNvContentPartPr/>
                <p14:nvPr/>
              </p14:nvContentPartPr>
              <p14:xfrm>
                <a:off x="2824920" y="6578757"/>
                <a:ext cx="43200" cy="17712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A85CA1FC-3601-8947-819D-574E4C00DDF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817360" y="6571197"/>
                  <a:ext cx="5832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FC274850-D3E4-9B48-952F-B3C59206E10D}"/>
                    </a:ext>
                  </a:extLst>
                </p14:cNvPr>
                <p14:cNvContentPartPr/>
                <p14:nvPr/>
              </p14:nvContentPartPr>
              <p14:xfrm>
                <a:off x="2023920" y="5901957"/>
                <a:ext cx="78120" cy="9061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FC274850-D3E4-9B48-952F-B3C59206E10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016360" y="5894397"/>
                  <a:ext cx="93240" cy="92124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1F08619D-D533-A746-8023-7156964FFA74}"/>
                </a:ext>
              </a:extLst>
            </p:cNvPr>
            <p:cNvGrpSpPr/>
            <p:nvPr/>
          </p:nvGrpSpPr>
          <p:grpSpPr>
            <a:xfrm>
              <a:off x="3177720" y="5890077"/>
              <a:ext cx="575280" cy="642240"/>
              <a:chOff x="3177720" y="5890077"/>
              <a:chExt cx="575280" cy="6422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0">
                <p14:nvContentPartPr>
                  <p14:cNvPr id="9" name="Ink 8">
                    <a:extLst>
                      <a:ext uri="{FF2B5EF4-FFF2-40B4-BE49-F238E27FC236}">
                        <a16:creationId xmlns:a16="http://schemas.microsoft.com/office/drawing/2014/main" id="{F526730C-8745-1A47-AD87-869C496429ED}"/>
                      </a:ext>
                    </a:extLst>
                  </p14:cNvPr>
                  <p14:cNvContentPartPr/>
                  <p14:nvPr/>
                </p14:nvContentPartPr>
                <p14:xfrm>
                  <a:off x="3177720" y="6151077"/>
                  <a:ext cx="138600" cy="381240"/>
                </p14:xfrm>
              </p:contentPart>
            </mc:Choice>
            <mc:Fallback>
              <p:pic>
                <p:nvPicPr>
                  <p:cNvPr id="9" name="Ink 8">
                    <a:extLst>
                      <a:ext uri="{FF2B5EF4-FFF2-40B4-BE49-F238E27FC236}">
                        <a16:creationId xmlns:a16="http://schemas.microsoft.com/office/drawing/2014/main" id="{F526730C-8745-1A47-AD87-869C496429ED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3170160" y="6143877"/>
                    <a:ext cx="153360" cy="396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2">
                <p14:nvContentPartPr>
                  <p14:cNvPr id="10" name="Ink 9">
                    <a:extLst>
                      <a:ext uri="{FF2B5EF4-FFF2-40B4-BE49-F238E27FC236}">
                        <a16:creationId xmlns:a16="http://schemas.microsoft.com/office/drawing/2014/main" id="{0414EDA8-0B18-7A4A-AE16-9B61D2EB50A7}"/>
                      </a:ext>
                    </a:extLst>
                  </p14:cNvPr>
                  <p14:cNvContentPartPr/>
                  <p14:nvPr/>
                </p14:nvContentPartPr>
                <p14:xfrm>
                  <a:off x="3348720" y="5913837"/>
                  <a:ext cx="117720" cy="175680"/>
                </p14:xfrm>
              </p:contentPart>
            </mc:Choice>
            <mc:Fallback>
              <p:pic>
                <p:nvPicPr>
                  <p:cNvPr id="10" name="Ink 9">
                    <a:extLst>
                      <a:ext uri="{FF2B5EF4-FFF2-40B4-BE49-F238E27FC236}">
                        <a16:creationId xmlns:a16="http://schemas.microsoft.com/office/drawing/2014/main" id="{0414EDA8-0B18-7A4A-AE16-9B61D2EB50A7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3341160" y="5906277"/>
                    <a:ext cx="132840" cy="190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4">
                <p14:nvContentPartPr>
                  <p14:cNvPr id="11" name="Ink 10">
                    <a:extLst>
                      <a:ext uri="{FF2B5EF4-FFF2-40B4-BE49-F238E27FC236}">
                        <a16:creationId xmlns:a16="http://schemas.microsoft.com/office/drawing/2014/main" id="{DF586735-B005-E448-9237-E31164298440}"/>
                      </a:ext>
                    </a:extLst>
                  </p14:cNvPr>
                  <p14:cNvContentPartPr/>
                  <p14:nvPr/>
                </p14:nvContentPartPr>
                <p14:xfrm>
                  <a:off x="3363480" y="5890077"/>
                  <a:ext cx="113400" cy="198720"/>
                </p14:xfrm>
              </p:contentPart>
            </mc:Choice>
            <mc:Fallback>
              <p:pic>
                <p:nvPicPr>
                  <p:cNvPr id="11" name="Ink 10">
                    <a:extLst>
                      <a:ext uri="{FF2B5EF4-FFF2-40B4-BE49-F238E27FC236}">
                        <a16:creationId xmlns:a16="http://schemas.microsoft.com/office/drawing/2014/main" id="{DF586735-B005-E448-9237-E31164298440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3355920" y="5882517"/>
                    <a:ext cx="128520" cy="213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6">
                <p14:nvContentPartPr>
                  <p14:cNvPr id="12" name="Ink 11">
                    <a:extLst>
                      <a:ext uri="{FF2B5EF4-FFF2-40B4-BE49-F238E27FC236}">
                        <a16:creationId xmlns:a16="http://schemas.microsoft.com/office/drawing/2014/main" id="{5AC4EB16-37BD-0448-B867-28D0C2506991}"/>
                      </a:ext>
                    </a:extLst>
                  </p14:cNvPr>
                  <p14:cNvContentPartPr/>
                  <p14:nvPr/>
                </p14:nvContentPartPr>
                <p14:xfrm>
                  <a:off x="3503160" y="5980077"/>
                  <a:ext cx="185760" cy="234000"/>
                </p14:xfrm>
              </p:contentPart>
            </mc:Choice>
            <mc:Fallback>
              <p:pic>
                <p:nvPicPr>
                  <p:cNvPr id="12" name="Ink 11">
                    <a:extLst>
                      <a:ext uri="{FF2B5EF4-FFF2-40B4-BE49-F238E27FC236}">
                        <a16:creationId xmlns:a16="http://schemas.microsoft.com/office/drawing/2014/main" id="{5AC4EB16-37BD-0448-B867-28D0C2506991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3495600" y="5972517"/>
                    <a:ext cx="200520" cy="248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8">
                <p14:nvContentPartPr>
                  <p14:cNvPr id="14" name="Ink 13">
                    <a:extLst>
                      <a:ext uri="{FF2B5EF4-FFF2-40B4-BE49-F238E27FC236}">
                        <a16:creationId xmlns:a16="http://schemas.microsoft.com/office/drawing/2014/main" id="{82D18111-97D1-DF4A-8BC1-BE2A8480A0A7}"/>
                      </a:ext>
                    </a:extLst>
                  </p14:cNvPr>
                  <p14:cNvContentPartPr/>
                  <p14:nvPr/>
                </p14:nvContentPartPr>
                <p14:xfrm>
                  <a:off x="3728880" y="6276717"/>
                  <a:ext cx="24120" cy="45720"/>
                </p14:xfrm>
              </p:contentPart>
            </mc:Choice>
            <mc:Fallback>
              <p:pic>
                <p:nvPicPr>
                  <p:cNvPr id="14" name="Ink 13">
                    <a:extLst>
                      <a:ext uri="{FF2B5EF4-FFF2-40B4-BE49-F238E27FC236}">
                        <a16:creationId xmlns:a16="http://schemas.microsoft.com/office/drawing/2014/main" id="{82D18111-97D1-DF4A-8BC1-BE2A8480A0A7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3721320" y="6269157"/>
                    <a:ext cx="39240" cy="604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286C5A99-2940-DE4D-B1BA-F84EABEA24C7}"/>
                </a:ext>
              </a:extLst>
            </p:cNvPr>
            <p:cNvGrpSpPr/>
            <p:nvPr/>
          </p:nvGrpSpPr>
          <p:grpSpPr>
            <a:xfrm>
              <a:off x="3906720" y="5771277"/>
              <a:ext cx="388440" cy="1021680"/>
              <a:chOff x="3906720" y="5771277"/>
              <a:chExt cx="388440" cy="102168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20">
                <p14:nvContentPartPr>
                  <p14:cNvPr id="16" name="Ink 15">
                    <a:extLst>
                      <a:ext uri="{FF2B5EF4-FFF2-40B4-BE49-F238E27FC236}">
                        <a16:creationId xmlns:a16="http://schemas.microsoft.com/office/drawing/2014/main" id="{E015B15A-75DC-4A4C-85C6-9CD4DF43A595}"/>
                      </a:ext>
                    </a:extLst>
                  </p14:cNvPr>
                  <p14:cNvContentPartPr/>
                  <p14:nvPr/>
                </p14:nvContentPartPr>
                <p14:xfrm>
                  <a:off x="3906720" y="6092037"/>
                  <a:ext cx="48960" cy="332280"/>
                </p14:xfrm>
              </p:contentPart>
            </mc:Choice>
            <mc:Fallback>
              <p:pic>
                <p:nvPicPr>
                  <p:cNvPr id="16" name="Ink 15">
                    <a:extLst>
                      <a:ext uri="{FF2B5EF4-FFF2-40B4-BE49-F238E27FC236}">
                        <a16:creationId xmlns:a16="http://schemas.microsoft.com/office/drawing/2014/main" id="{E015B15A-75DC-4A4C-85C6-9CD4DF43A595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3899160" y="6084477"/>
                    <a:ext cx="64080" cy="347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2">
                <p14:nvContentPartPr>
                  <p14:cNvPr id="17" name="Ink 16">
                    <a:extLst>
                      <a:ext uri="{FF2B5EF4-FFF2-40B4-BE49-F238E27FC236}">
                        <a16:creationId xmlns:a16="http://schemas.microsoft.com/office/drawing/2014/main" id="{DE93EBF1-2473-BB44-A8F0-5EF5BBACC0F2}"/>
                      </a:ext>
                    </a:extLst>
                  </p14:cNvPr>
                  <p14:cNvContentPartPr/>
                  <p14:nvPr/>
                </p14:nvContentPartPr>
                <p14:xfrm>
                  <a:off x="3961800" y="6162957"/>
                  <a:ext cx="164880" cy="351360"/>
                </p14:xfrm>
              </p:contentPart>
            </mc:Choice>
            <mc:Fallback>
              <p:pic>
                <p:nvPicPr>
                  <p:cNvPr id="17" name="Ink 16">
                    <a:extLst>
                      <a:ext uri="{FF2B5EF4-FFF2-40B4-BE49-F238E27FC236}">
                        <a16:creationId xmlns:a16="http://schemas.microsoft.com/office/drawing/2014/main" id="{DE93EBF1-2473-BB44-A8F0-5EF5BBACC0F2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3954240" y="6155757"/>
                    <a:ext cx="180000" cy="366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4">
                <p14:nvContentPartPr>
                  <p14:cNvPr id="19" name="Ink 18">
                    <a:extLst>
                      <a:ext uri="{FF2B5EF4-FFF2-40B4-BE49-F238E27FC236}">
                        <a16:creationId xmlns:a16="http://schemas.microsoft.com/office/drawing/2014/main" id="{BB7F3113-4403-584F-A20B-FCF1C1E4AE2C}"/>
                      </a:ext>
                    </a:extLst>
                  </p14:cNvPr>
                  <p14:cNvContentPartPr/>
                  <p14:nvPr/>
                </p14:nvContentPartPr>
                <p14:xfrm>
                  <a:off x="4167720" y="5771277"/>
                  <a:ext cx="127440" cy="1021680"/>
                </p14:xfrm>
              </p:contentPart>
            </mc:Choice>
            <mc:Fallback>
              <p:pic>
                <p:nvPicPr>
                  <p:cNvPr id="19" name="Ink 18">
                    <a:extLst>
                      <a:ext uri="{FF2B5EF4-FFF2-40B4-BE49-F238E27FC236}">
                        <a16:creationId xmlns:a16="http://schemas.microsoft.com/office/drawing/2014/main" id="{BB7F3113-4403-584F-A20B-FCF1C1E4AE2C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4160160" y="5763717"/>
                    <a:ext cx="142200" cy="103644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20BF4A9E-187B-AB45-AD28-A415E5DAD671}"/>
                  </a:ext>
                </a:extLst>
              </p14:cNvPr>
              <p14:cNvContentPartPr/>
              <p14:nvPr/>
            </p14:nvContentPartPr>
            <p14:xfrm>
              <a:off x="3047040" y="5713677"/>
              <a:ext cx="1158480" cy="107136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20BF4A9E-187B-AB45-AD28-A415E5DAD671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3031920" y="5698557"/>
                <a:ext cx="1188720" cy="110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DB3C763A-462A-A245-BAAF-E3A12AC9F0FE}"/>
              </a:ext>
            </a:extLst>
          </p:cNvPr>
          <p:cNvGrpSpPr/>
          <p:nvPr/>
        </p:nvGrpSpPr>
        <p:grpSpPr>
          <a:xfrm>
            <a:off x="4999320" y="5212917"/>
            <a:ext cx="1748880" cy="725400"/>
            <a:chOff x="4999320" y="5212917"/>
            <a:chExt cx="1748880" cy="725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7B1271FD-45AA-DD48-8EEF-DE98BC9780BA}"/>
                    </a:ext>
                  </a:extLst>
                </p14:cNvPr>
                <p14:cNvContentPartPr/>
                <p14:nvPr/>
              </p14:nvContentPartPr>
              <p14:xfrm>
                <a:off x="4999320" y="5712957"/>
                <a:ext cx="108360" cy="2253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7B1271FD-45AA-DD48-8EEF-DE98BC9780B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991760" y="5705397"/>
                  <a:ext cx="12312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245D36DD-A3B3-3942-B7DB-55480944560E}"/>
                    </a:ext>
                  </a:extLst>
                </p14:cNvPr>
                <p14:cNvContentPartPr/>
                <p14:nvPr/>
              </p14:nvContentPartPr>
              <p14:xfrm>
                <a:off x="5159160" y="5686677"/>
                <a:ext cx="108720" cy="1494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245D36DD-A3B3-3942-B7DB-55480944560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151600" y="5679117"/>
                  <a:ext cx="12384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BCDAB5F1-9A98-DB41-A0B7-DBC45E174D31}"/>
                    </a:ext>
                  </a:extLst>
                </p14:cNvPr>
                <p14:cNvContentPartPr/>
                <p14:nvPr/>
              </p14:nvContentPartPr>
              <p14:xfrm>
                <a:off x="5394600" y="5450157"/>
                <a:ext cx="129240" cy="35712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BCDAB5F1-9A98-DB41-A0B7-DBC45E174D3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387040" y="5442957"/>
                  <a:ext cx="144360" cy="37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C9641152-02F8-2344-BF1B-F437AD40515C}"/>
                    </a:ext>
                  </a:extLst>
                </p14:cNvPr>
                <p14:cNvContentPartPr/>
                <p14:nvPr/>
              </p14:nvContentPartPr>
              <p14:xfrm>
                <a:off x="5583960" y="5566077"/>
                <a:ext cx="85320" cy="12312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C9641152-02F8-2344-BF1B-F437AD40515C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576400" y="5558517"/>
                  <a:ext cx="100440" cy="13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1A4108A7-73F4-1C48-B4C1-D387C7916173}"/>
                    </a:ext>
                  </a:extLst>
                </p14:cNvPr>
                <p14:cNvContentPartPr/>
                <p14:nvPr/>
              </p14:nvContentPartPr>
              <p14:xfrm>
                <a:off x="5711760" y="5520357"/>
                <a:ext cx="85680" cy="11736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1A4108A7-73F4-1C48-B4C1-D387C791617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704200" y="5512797"/>
                  <a:ext cx="100800" cy="13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C6A71020-6274-374D-BFE5-A6CEB9E838B2}"/>
                    </a:ext>
                  </a:extLst>
                </p14:cNvPr>
                <p14:cNvContentPartPr/>
                <p14:nvPr/>
              </p14:nvContentPartPr>
              <p14:xfrm>
                <a:off x="5866560" y="5286357"/>
                <a:ext cx="123840" cy="3607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C6A71020-6274-374D-BFE5-A6CEB9E838B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859000" y="5278797"/>
                  <a:ext cx="138960" cy="37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331964F9-9291-6241-A2C6-74444B75FA30}"/>
                    </a:ext>
                  </a:extLst>
                </p14:cNvPr>
                <p14:cNvContentPartPr/>
                <p14:nvPr/>
              </p14:nvContentPartPr>
              <p14:xfrm>
                <a:off x="6054840" y="5462397"/>
                <a:ext cx="61200" cy="1148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331964F9-9291-6241-A2C6-74444B75FA30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047280" y="5454837"/>
                  <a:ext cx="76320" cy="12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C4464AC-D184-3543-B470-F21CF85A9451}"/>
                    </a:ext>
                  </a:extLst>
                </p14:cNvPr>
                <p14:cNvContentPartPr/>
                <p14:nvPr/>
              </p14:nvContentPartPr>
              <p14:xfrm>
                <a:off x="6167520" y="5435037"/>
                <a:ext cx="96480" cy="1227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C4464AC-D184-3543-B470-F21CF85A945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159960" y="5427477"/>
                  <a:ext cx="11160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0031D7FC-9A74-EE44-AD39-762D2DF3804E}"/>
                    </a:ext>
                  </a:extLst>
                </p14:cNvPr>
                <p14:cNvContentPartPr/>
                <p14:nvPr/>
              </p14:nvContentPartPr>
              <p14:xfrm>
                <a:off x="6399720" y="5212917"/>
                <a:ext cx="17640" cy="2977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0031D7FC-9A74-EE44-AD39-762D2DF3804E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392160" y="5205717"/>
                  <a:ext cx="3276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995F7226-3E0E-354A-80C8-DEF986FCEAC1}"/>
                    </a:ext>
                  </a:extLst>
                </p14:cNvPr>
                <p14:cNvContentPartPr/>
                <p14:nvPr/>
              </p14:nvContentPartPr>
              <p14:xfrm>
                <a:off x="6282000" y="5303277"/>
                <a:ext cx="214920" cy="7632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995F7226-3E0E-354A-80C8-DEF986FCEAC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274440" y="5295717"/>
                  <a:ext cx="229680" cy="9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6EA5C307-7957-0D4D-B1AD-B9AF03D51A76}"/>
                    </a:ext>
                  </a:extLst>
                </p14:cNvPr>
                <p14:cNvContentPartPr/>
                <p14:nvPr/>
              </p14:nvContentPartPr>
              <p14:xfrm>
                <a:off x="6655680" y="5239197"/>
                <a:ext cx="92520" cy="23364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6EA5C307-7957-0D4D-B1AD-B9AF03D51A7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648120" y="5231637"/>
                  <a:ext cx="107640" cy="24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D80E526-E30F-9143-A8C7-BFEF12974953}"/>
                    </a:ext>
                  </a:extLst>
                </p14:cNvPr>
                <p14:cNvContentPartPr/>
                <p14:nvPr/>
              </p14:nvContentPartPr>
              <p14:xfrm>
                <a:off x="6693120" y="5581197"/>
                <a:ext cx="30960" cy="6336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D80E526-E30F-9143-A8C7-BFEF1297495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685560" y="5573637"/>
                  <a:ext cx="45720" cy="78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F46D8DF-909D-3B4A-A8B1-156B128FD80F}"/>
              </a:ext>
            </a:extLst>
          </p:cNvPr>
          <p:cNvGrpSpPr/>
          <p:nvPr/>
        </p:nvGrpSpPr>
        <p:grpSpPr>
          <a:xfrm>
            <a:off x="5312880" y="6068277"/>
            <a:ext cx="722520" cy="475200"/>
            <a:chOff x="5312880" y="6068277"/>
            <a:chExt cx="722520" cy="475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29FB8179-3FD1-E848-9850-5986C7A00B36}"/>
                    </a:ext>
                  </a:extLst>
                </p14:cNvPr>
                <p14:cNvContentPartPr/>
                <p14:nvPr/>
              </p14:nvContentPartPr>
              <p14:xfrm>
                <a:off x="5312880" y="6228117"/>
                <a:ext cx="175680" cy="31536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29FB8179-3FD1-E848-9850-5986C7A00B36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5305320" y="6220557"/>
                  <a:ext cx="190800" cy="33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BF97468-52ED-C843-8899-1BAC9C67D5D5}"/>
                    </a:ext>
                  </a:extLst>
                </p14:cNvPr>
                <p14:cNvContentPartPr/>
                <p14:nvPr/>
              </p14:nvContentPartPr>
              <p14:xfrm>
                <a:off x="5438880" y="6121197"/>
                <a:ext cx="11880" cy="6408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BF97468-52ED-C843-8899-1BAC9C67D5D5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5431320" y="6113997"/>
                  <a:ext cx="2700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9D70A9A9-DB55-3245-A540-ED6F773D1D62}"/>
                    </a:ext>
                  </a:extLst>
                </p14:cNvPr>
                <p14:cNvContentPartPr/>
                <p14:nvPr/>
              </p14:nvContentPartPr>
              <p14:xfrm>
                <a:off x="5616720" y="6270957"/>
                <a:ext cx="89640" cy="12420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9D70A9A9-DB55-3245-A540-ED6F773D1D62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5609160" y="6263397"/>
                  <a:ext cx="10476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02309B99-3744-6345-8CBF-3C41F67EDA56}"/>
                    </a:ext>
                  </a:extLst>
                </p14:cNvPr>
                <p14:cNvContentPartPr/>
                <p14:nvPr/>
              </p14:nvContentPartPr>
              <p14:xfrm>
                <a:off x="5720760" y="6222357"/>
                <a:ext cx="120600" cy="25416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02309B99-3744-6345-8CBF-3C41F67EDA56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5713200" y="6214797"/>
                  <a:ext cx="13572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3E26001A-F2C3-8D4E-B6EC-41E22B516AEC}"/>
                    </a:ext>
                  </a:extLst>
                </p14:cNvPr>
                <p14:cNvContentPartPr/>
                <p14:nvPr/>
              </p14:nvContentPartPr>
              <p14:xfrm>
                <a:off x="5913720" y="6068277"/>
                <a:ext cx="18000" cy="30492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3E26001A-F2C3-8D4E-B6EC-41E22B516AEC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5906160" y="6060717"/>
                  <a:ext cx="3312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4B25B08E-4F25-6544-9788-C573679E3345}"/>
                    </a:ext>
                  </a:extLst>
                </p14:cNvPr>
                <p14:cNvContentPartPr/>
                <p14:nvPr/>
              </p14:nvContentPartPr>
              <p14:xfrm>
                <a:off x="5818680" y="6174837"/>
                <a:ext cx="216720" cy="10764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4B25B08E-4F25-6544-9788-C573679E3345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5811120" y="6167277"/>
                  <a:ext cx="231840" cy="122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65F21AAA-FE57-8C40-ADA8-0CBCC2DD9155}"/>
              </a:ext>
            </a:extLst>
          </p:cNvPr>
          <p:cNvGrpSpPr/>
          <p:nvPr/>
        </p:nvGrpSpPr>
        <p:grpSpPr>
          <a:xfrm>
            <a:off x="6376680" y="6020757"/>
            <a:ext cx="469800" cy="217080"/>
            <a:chOff x="6376680" y="6020757"/>
            <a:chExt cx="469800" cy="217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7313A2E3-0BC5-9447-9BBA-B85FAB8B9E1D}"/>
                    </a:ext>
                  </a:extLst>
                </p14:cNvPr>
                <p14:cNvContentPartPr/>
                <p14:nvPr/>
              </p14:nvContentPartPr>
              <p14:xfrm>
                <a:off x="6376680" y="6024357"/>
                <a:ext cx="141840" cy="21348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7313A2E3-0BC5-9447-9BBA-B85FAB8B9E1D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369120" y="6016797"/>
                  <a:ext cx="156960" cy="2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3C9CC189-08EF-9B43-A39F-1E5F45545A57}"/>
                    </a:ext>
                  </a:extLst>
                </p14:cNvPr>
                <p14:cNvContentPartPr/>
                <p14:nvPr/>
              </p14:nvContentPartPr>
              <p14:xfrm>
                <a:off x="6558840" y="6020757"/>
                <a:ext cx="91800" cy="21492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3C9CC189-08EF-9B43-A39F-1E5F45545A57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6551280" y="6013197"/>
                  <a:ext cx="10692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68ED4A29-F081-2745-9D2B-0CBF6431BA15}"/>
                    </a:ext>
                  </a:extLst>
                </p14:cNvPr>
                <p14:cNvContentPartPr/>
                <p14:nvPr/>
              </p14:nvContentPartPr>
              <p14:xfrm>
                <a:off x="6654960" y="6036597"/>
                <a:ext cx="191520" cy="15768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68ED4A29-F081-2745-9D2B-0CBF6431BA15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6647400" y="6029037"/>
                  <a:ext cx="206640" cy="172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0F6ACABC-1DBE-574E-8669-6A4430456E32}"/>
              </a:ext>
            </a:extLst>
          </p:cNvPr>
          <p:cNvGrpSpPr/>
          <p:nvPr/>
        </p:nvGrpSpPr>
        <p:grpSpPr>
          <a:xfrm>
            <a:off x="7398360" y="5581197"/>
            <a:ext cx="441360" cy="642960"/>
            <a:chOff x="7398360" y="5581197"/>
            <a:chExt cx="441360" cy="642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54DC2458-9732-C748-A317-9656A878658E}"/>
                    </a:ext>
                  </a:extLst>
                </p14:cNvPr>
                <p14:cNvContentPartPr/>
                <p14:nvPr/>
              </p14:nvContentPartPr>
              <p14:xfrm>
                <a:off x="7398360" y="5801517"/>
                <a:ext cx="148680" cy="42264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54DC2458-9732-C748-A317-9656A878658E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390800" y="5793957"/>
                  <a:ext cx="163440" cy="43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3F3F48AB-DA24-414D-8748-D6FB3089F325}"/>
                    </a:ext>
                  </a:extLst>
                </p14:cNvPr>
                <p14:cNvContentPartPr/>
                <p14:nvPr/>
              </p14:nvContentPartPr>
              <p14:xfrm>
                <a:off x="7481160" y="5604957"/>
                <a:ext cx="147240" cy="14472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3F3F48AB-DA24-414D-8748-D6FB3089F325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473600" y="5597397"/>
                  <a:ext cx="16236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52E398D7-287F-3343-B41B-7FFB592DE549}"/>
                    </a:ext>
                  </a:extLst>
                </p14:cNvPr>
                <p14:cNvContentPartPr/>
                <p14:nvPr/>
              </p14:nvContentPartPr>
              <p14:xfrm>
                <a:off x="7506360" y="5581197"/>
                <a:ext cx="82080" cy="19260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52E398D7-287F-3343-B41B-7FFB592DE549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498800" y="5573637"/>
                  <a:ext cx="9720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323B529F-C89C-CF46-BC72-48E3A3970ECB}"/>
                    </a:ext>
                  </a:extLst>
                </p14:cNvPr>
                <p14:cNvContentPartPr/>
                <p14:nvPr/>
              </p14:nvContentPartPr>
              <p14:xfrm>
                <a:off x="7647480" y="5581197"/>
                <a:ext cx="192240" cy="28548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323B529F-C89C-CF46-BC72-48E3A3970ECB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639920" y="5573637"/>
                  <a:ext cx="207360" cy="300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DB523CF-DDBA-2240-909D-D0213E2A5BBC}"/>
              </a:ext>
            </a:extLst>
          </p:cNvPr>
          <p:cNvGrpSpPr/>
          <p:nvPr/>
        </p:nvGrpSpPr>
        <p:grpSpPr>
          <a:xfrm>
            <a:off x="8003880" y="5593077"/>
            <a:ext cx="130680" cy="546480"/>
            <a:chOff x="8003880" y="5593077"/>
            <a:chExt cx="130680" cy="546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213FF802-529D-8D40-8A96-258F5474C2FF}"/>
                    </a:ext>
                  </a:extLst>
                </p14:cNvPr>
                <p14:cNvContentPartPr/>
                <p14:nvPr/>
              </p14:nvContentPartPr>
              <p14:xfrm>
                <a:off x="8003880" y="5593077"/>
                <a:ext cx="71640" cy="38304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213FF802-529D-8D40-8A96-258F5474C2FF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996320" y="5585517"/>
                  <a:ext cx="86760" cy="39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4887B160-6EC2-F44E-AD8D-C9DD4FA05C14}"/>
                    </a:ext>
                  </a:extLst>
                </p14:cNvPr>
                <p14:cNvContentPartPr/>
                <p14:nvPr/>
              </p14:nvContentPartPr>
              <p14:xfrm>
                <a:off x="8087400" y="6085197"/>
                <a:ext cx="47160" cy="543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4887B160-6EC2-F44E-AD8D-C9DD4FA05C14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079840" y="6077637"/>
                  <a:ext cx="62280" cy="69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75454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hybrid encryption, something </a:t>
            </a:r>
            <a:r>
              <a:rPr lang="en-US" i="1" dirty="0"/>
              <a:t>weaker </a:t>
            </a:r>
            <a:r>
              <a:rPr lang="en-US" dirty="0"/>
              <a:t>than public-key encryption suffices</a:t>
            </a:r>
          </a:p>
          <a:p>
            <a:r>
              <a:rPr lang="en-US" dirty="0"/>
              <a:t>Sufficient to have a “key encapsulation mechanism” (KEM) that takes a public key and outputs a </a:t>
            </a:r>
            <a:r>
              <a:rPr lang="en-US" dirty="0" err="1"/>
              <a:t>ciphertext</a:t>
            </a:r>
            <a:r>
              <a:rPr lang="en-US" dirty="0"/>
              <a:t> c and a key k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Correctness: k can be recovered from c given </a:t>
            </a:r>
            <a:r>
              <a:rPr lang="en-US" dirty="0" err="1">
                <a:solidFill>
                  <a:schemeClr val="bg1"/>
                </a:solidFill>
              </a:rPr>
              <a:t>sk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Security: k is indistinguishable from uniform given </a:t>
            </a:r>
            <a:r>
              <a:rPr lang="en-US" dirty="0" err="1">
                <a:solidFill>
                  <a:schemeClr val="bg1"/>
                </a:solidFill>
              </a:rPr>
              <a:t>pk</a:t>
            </a:r>
            <a:r>
              <a:rPr lang="en-US" dirty="0">
                <a:solidFill>
                  <a:schemeClr val="bg1"/>
                </a:solidFill>
              </a:rPr>
              <a:t> and c; can define CPA-/CCA-security</a:t>
            </a:r>
          </a:p>
          <a:p>
            <a:r>
              <a:rPr lang="en-US" dirty="0">
                <a:solidFill>
                  <a:schemeClr val="bg1"/>
                </a:solidFill>
              </a:rPr>
              <a:t>Can still combine with symmetric-key encryption as before!</a:t>
            </a:r>
          </a:p>
        </p:txBody>
      </p:sp>
      <p:pic>
        <p:nvPicPr>
          <p:cNvPr id="4" name="Picture 3" descr="Screen Clipping">
            <a:extLst>
              <a:ext uri="{FF2B5EF4-FFF2-40B4-BE49-F238E27FC236}">
                <a16:creationId xmlns:a16="http://schemas.microsoft.com/office/drawing/2014/main" id="{2ECA9A33-3CF3-5B44-A534-2B92DA97AF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4128494"/>
            <a:ext cx="2338378" cy="1666269"/>
          </a:xfrm>
          <a:prstGeom prst="rect">
            <a:avLst/>
          </a:prstGeom>
        </p:spPr>
      </p:pic>
      <p:pic>
        <p:nvPicPr>
          <p:cNvPr id="5" name="Picture 4" descr="Screen Clipping">
            <a:extLst>
              <a:ext uri="{FF2B5EF4-FFF2-40B4-BE49-F238E27FC236}">
                <a16:creationId xmlns:a16="http://schemas.microsoft.com/office/drawing/2014/main" id="{A58C6A18-1DA0-C646-AA96-B859546563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144" y="4114036"/>
            <a:ext cx="2193363" cy="16951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5AF8AF-0829-9C4C-88D6-08E75F9860CC}"/>
              </a:ext>
            </a:extLst>
          </p:cNvPr>
          <p:cNvSpPr txBox="1"/>
          <p:nvPr/>
        </p:nvSpPr>
        <p:spPr>
          <a:xfrm>
            <a:off x="1835590" y="5786735"/>
            <a:ext cx="2888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Hybrid encryption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1D5C4B-6BF8-0A42-9B9F-F760E1746E68}"/>
              </a:ext>
            </a:extLst>
          </p:cNvPr>
          <p:cNvSpPr txBox="1"/>
          <p:nvPr/>
        </p:nvSpPr>
        <p:spPr>
          <a:xfrm>
            <a:off x="5101074" y="5786735"/>
            <a:ext cx="1833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KEM/DEM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7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hybrid encryption, something </a:t>
            </a:r>
            <a:r>
              <a:rPr lang="en-US" i="1" dirty="0"/>
              <a:t>weaker </a:t>
            </a:r>
            <a:r>
              <a:rPr lang="en-US" dirty="0"/>
              <a:t>than public-key encryption suffices</a:t>
            </a:r>
          </a:p>
          <a:p>
            <a:r>
              <a:rPr lang="en-US" dirty="0"/>
              <a:t>Sufficient to have a “key encapsulation mechanism” (KEM) that takes a public key and outputs a </a:t>
            </a:r>
            <a:r>
              <a:rPr lang="en-US" dirty="0" err="1"/>
              <a:t>ciphertext</a:t>
            </a:r>
            <a:r>
              <a:rPr lang="en-US" dirty="0"/>
              <a:t> c and a key k</a:t>
            </a:r>
          </a:p>
          <a:p>
            <a:pPr lvl="1"/>
            <a:r>
              <a:rPr lang="en-US" dirty="0"/>
              <a:t>Correctness: k can be recovered from c given </a:t>
            </a:r>
            <a:r>
              <a:rPr lang="en-US" dirty="0" err="1"/>
              <a:t>sk</a:t>
            </a:r>
            <a:endParaRPr lang="en-US" dirty="0"/>
          </a:p>
          <a:p>
            <a:pPr lvl="1"/>
            <a:r>
              <a:rPr lang="en-US" dirty="0"/>
              <a:t>Security: k is indistinguishable from uniform given </a:t>
            </a:r>
            <a:r>
              <a:rPr lang="en-US" dirty="0" err="1"/>
              <a:t>pk</a:t>
            </a:r>
            <a:r>
              <a:rPr lang="en-US" dirty="0"/>
              <a:t> and c; can define CPA-/CCA-security</a:t>
            </a:r>
          </a:p>
          <a:p>
            <a:r>
              <a:rPr lang="en-US" dirty="0"/>
              <a:t>Can still combine with symmetric-key encryption as before!</a:t>
            </a:r>
          </a:p>
        </p:txBody>
      </p:sp>
    </p:spTree>
    <p:extLst>
      <p:ext uri="{BB962C8B-B14F-4D97-AF65-F5344CB8AC3E}">
        <p14:creationId xmlns:p14="http://schemas.microsoft.com/office/powerpoint/2010/main" val="2296718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of KEM/DEM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/>
              </a:rPr>
              <a:t>If  is a CPA-secure KEM, and ’ is a CPA-secure private-key scheme, then combination is a CPA-secure public-key scheme</a:t>
            </a:r>
          </a:p>
          <a:p>
            <a:pPr lvl="1"/>
            <a:r>
              <a:rPr lang="en-US" dirty="0">
                <a:sym typeface="Symbol"/>
              </a:rPr>
              <a:t>Suffices for ’ to be EAV-secure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If  is a CCA-secure KEM, and ’ is a CCA-secure private-key scheme, then combination is a CCA-secure public-key scheme</a:t>
            </a:r>
          </a:p>
          <a:p>
            <a:endParaRPr lang="en-US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6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KEMs vs. PKE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short messages, direct encryption using a PKE scheme (with no hybrid encryption) can sometimes be the best choice</a:t>
            </a:r>
          </a:p>
          <a:p>
            <a:endParaRPr lang="en-US" dirty="0"/>
          </a:p>
          <a:p>
            <a:r>
              <a:rPr lang="en-US" dirty="0"/>
              <a:t>For anything longer, KEM/DEM or hybrid encryption will be more efficient</a:t>
            </a:r>
          </a:p>
          <a:p>
            <a:pPr lvl="1"/>
            <a:r>
              <a:rPr lang="en-US" dirty="0"/>
              <a:t>This is how things are done in practice (unless very short messages are being encrypted)</a:t>
            </a:r>
          </a:p>
        </p:txBody>
      </p:sp>
    </p:spTree>
    <p:extLst>
      <p:ext uri="{BB962C8B-B14F-4D97-AF65-F5344CB8AC3E}">
        <p14:creationId xmlns:p14="http://schemas.microsoft.com/office/powerpoint/2010/main" val="813489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KEM based on El </a:t>
            </a:r>
            <a:r>
              <a:rPr lang="en-US" dirty="0" err="1"/>
              <a:t>Gamal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Gen(1</a:t>
            </a:r>
            <a:r>
              <a:rPr lang="en-US" baseline="30000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Run </a:t>
            </a:r>
            <a:r>
              <a:rPr lang="en-US" dirty="0">
                <a:latin typeface="Brush Script MT" panose="03060802040406070304" pitchFamily="66" charset="0"/>
              </a:rPr>
              <a:t>G</a:t>
            </a:r>
            <a:r>
              <a:rPr lang="en-US" dirty="0"/>
              <a:t>(1</a:t>
            </a:r>
            <a:r>
              <a:rPr lang="en-US" baseline="30000" dirty="0"/>
              <a:t>n</a:t>
            </a:r>
            <a:r>
              <a:rPr lang="en-US" dirty="0"/>
              <a:t>) to obtain G, q, g. Choose uniform </a:t>
            </a:r>
            <a:r>
              <a:rPr lang="en-US" dirty="0" err="1"/>
              <a:t>x</a:t>
            </a:r>
            <a:r>
              <a:rPr lang="en-US" dirty="0" err="1">
                <a:sym typeface="Symbol"/>
              </a:rPr>
              <a:t>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-25000" dirty="0" err="1">
                <a:ea typeface="Cambria Math"/>
              </a:rPr>
              <a:t>q</a:t>
            </a:r>
            <a:r>
              <a:rPr lang="en-US" baseline="-25000" dirty="0"/>
              <a:t>.</a:t>
            </a:r>
            <a:r>
              <a:rPr lang="en-US" dirty="0"/>
              <a:t> The public key is (G, q, g, </a:t>
            </a:r>
            <a:r>
              <a:rPr lang="en-US" dirty="0" err="1"/>
              <a:t>g</a:t>
            </a:r>
            <a:r>
              <a:rPr lang="en-US" baseline="30000" dirty="0" err="1"/>
              <a:t>x</a:t>
            </a:r>
            <a:r>
              <a:rPr lang="en-US" dirty="0"/>
              <a:t>) and the private key is x</a:t>
            </a:r>
          </a:p>
          <a:p>
            <a:endParaRPr lang="en-US" dirty="0"/>
          </a:p>
          <a:p>
            <a:r>
              <a:rPr lang="en-US" dirty="0" err="1"/>
              <a:t>Ecaps</a:t>
            </a:r>
            <a:r>
              <a:rPr lang="en-US" baseline="-25000" dirty="0" err="1"/>
              <a:t>pk</a:t>
            </a:r>
            <a:r>
              <a:rPr lang="en-US" dirty="0"/>
              <a:t>, where </a:t>
            </a:r>
            <a:r>
              <a:rPr lang="en-US" dirty="0" err="1"/>
              <a:t>pk</a:t>
            </a:r>
            <a:r>
              <a:rPr lang="en-US" dirty="0"/>
              <a:t> = (G, q, g, h)</a:t>
            </a:r>
          </a:p>
          <a:p>
            <a:pPr lvl="1"/>
            <a:r>
              <a:rPr lang="en-US" dirty="0"/>
              <a:t>Choose uniform y</a:t>
            </a:r>
            <a:r>
              <a:rPr lang="en-US" dirty="0">
                <a:sym typeface="Symbol"/>
              </a:rPr>
              <a:t>  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-25000" dirty="0" err="1">
                <a:ea typeface="Cambria Math"/>
              </a:rPr>
              <a:t>q</a:t>
            </a:r>
            <a:r>
              <a:rPr lang="en-US" baseline="-25000" dirty="0"/>
              <a:t>.</a:t>
            </a:r>
            <a:r>
              <a:rPr lang="en-US" dirty="0"/>
              <a:t> The </a:t>
            </a:r>
            <a:r>
              <a:rPr lang="en-US" dirty="0" err="1"/>
              <a:t>ciphertext</a:t>
            </a:r>
            <a:r>
              <a:rPr lang="en-US" dirty="0"/>
              <a:t> is </a:t>
            </a:r>
            <a:r>
              <a:rPr lang="en-US" dirty="0" err="1"/>
              <a:t>g</a:t>
            </a:r>
            <a:r>
              <a:rPr lang="en-US" baseline="30000" dirty="0" err="1"/>
              <a:t>y</a:t>
            </a:r>
            <a:r>
              <a:rPr lang="en-US" dirty="0"/>
              <a:t>, and the key is k = H(</a:t>
            </a:r>
            <a:r>
              <a:rPr lang="en-US" dirty="0" err="1"/>
              <a:t>h</a:t>
            </a:r>
            <a:r>
              <a:rPr lang="en-US" baseline="30000" dirty="0" err="1"/>
              <a:t>y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Decaps</a:t>
            </a:r>
            <a:r>
              <a:rPr lang="en-US" baseline="-25000" dirty="0" err="1"/>
              <a:t>sk</a:t>
            </a:r>
            <a:r>
              <a:rPr lang="en-US" dirty="0"/>
              <a:t>(c), where </a:t>
            </a:r>
            <a:r>
              <a:rPr lang="en-US" dirty="0" err="1"/>
              <a:t>sk</a:t>
            </a:r>
            <a:r>
              <a:rPr lang="en-US" dirty="0"/>
              <a:t> = x</a:t>
            </a:r>
          </a:p>
          <a:p>
            <a:pPr lvl="1"/>
            <a:r>
              <a:rPr lang="en-US" dirty="0"/>
              <a:t>Output k = H(c</a:t>
            </a:r>
            <a:r>
              <a:rPr lang="en-US" baseline="30000" dirty="0"/>
              <a:t>x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770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DDH assumption holds, and H is modeled as a random oracle, then this KEM is CPA-secure </a:t>
            </a:r>
          </a:p>
        </p:txBody>
      </p:sp>
    </p:spTree>
    <p:extLst>
      <p:ext uri="{BB962C8B-B14F-4D97-AF65-F5344CB8AC3E}">
        <p14:creationId xmlns:p14="http://schemas.microsoft.com/office/powerpoint/2010/main" val="4257704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Combine the KEM with private-key encryption</a:t>
            </a:r>
          </a:p>
          <a:p>
            <a:endParaRPr lang="en-US" dirty="0"/>
          </a:p>
          <a:p>
            <a:r>
              <a:rPr lang="en-US" dirty="0"/>
              <a:t>I.e., encryption of message m is</a:t>
            </a:r>
            <a:br>
              <a:rPr lang="en-US" dirty="0"/>
            </a:br>
            <a:r>
              <a:rPr lang="en-US" dirty="0"/>
              <a:t>                               </a:t>
            </a:r>
            <a:r>
              <a:rPr lang="en-US" dirty="0" err="1"/>
              <a:t>g</a:t>
            </a:r>
            <a:r>
              <a:rPr lang="en-US" baseline="30000" dirty="0" err="1"/>
              <a:t>y</a:t>
            </a:r>
            <a:r>
              <a:rPr lang="en-US" dirty="0"/>
              <a:t>, </a:t>
            </a:r>
            <a:r>
              <a:rPr lang="en-US" dirty="0" err="1"/>
              <a:t>Enc’</a:t>
            </a:r>
            <a:r>
              <a:rPr lang="en-US" baseline="-25000" dirty="0" err="1"/>
              <a:t>k</a:t>
            </a:r>
            <a:r>
              <a:rPr lang="en-US" dirty="0"/>
              <a:t>(m),</a:t>
            </a:r>
            <a:br>
              <a:rPr lang="en-US" dirty="0"/>
            </a:br>
            <a:r>
              <a:rPr lang="en-US" dirty="0"/>
              <a:t>where k = H(</a:t>
            </a:r>
            <a:r>
              <a:rPr lang="en-US" dirty="0" err="1"/>
              <a:t>h</a:t>
            </a:r>
            <a:r>
              <a:rPr lang="en-US" baseline="30000" dirty="0" err="1"/>
              <a:t>y</a:t>
            </a:r>
            <a:r>
              <a:rPr lang="en-US" dirty="0"/>
              <a:t>) and </a:t>
            </a:r>
            <a:r>
              <a:rPr lang="en-US" dirty="0" err="1"/>
              <a:t>Enc</a:t>
            </a:r>
            <a:r>
              <a:rPr lang="en-US" dirty="0"/>
              <a:t>’ is a symmetric-key encryption scheme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Enc</a:t>
            </a:r>
            <a:r>
              <a:rPr lang="en-US" dirty="0"/>
              <a:t>’ is CPA-secure and H is modeled as a random oracle, this is a CPA-secure public-key encryption scheme</a:t>
            </a:r>
          </a:p>
        </p:txBody>
      </p:sp>
    </p:spTree>
    <p:extLst>
      <p:ext uri="{BB962C8B-B14F-4D97-AF65-F5344CB8AC3E}">
        <p14:creationId xmlns:p14="http://schemas.microsoft.com/office/powerpoint/2010/main" val="1641378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Chosen-</a:t>
            </a:r>
            <a:r>
              <a:rPr lang="en-US" dirty="0" err="1"/>
              <a:t>ciphertext</a:t>
            </a:r>
            <a:r>
              <a:rPr lang="en-US" dirty="0"/>
              <a:t>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 stronger assumptions, this approach can be proven to give CCA security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Enc</a:t>
            </a:r>
            <a:r>
              <a:rPr lang="en-US" dirty="0"/>
              <a:t>’ is a CCA-secure symmetric-key scheme</a:t>
            </a:r>
          </a:p>
          <a:p>
            <a:pPr lvl="1"/>
            <a:endParaRPr lang="en-US" dirty="0"/>
          </a:p>
          <a:p>
            <a:r>
              <a:rPr lang="en-US" dirty="0"/>
              <a:t>Can at least see why the previous attack no longer works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Standardized as DHIES/ECIES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9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RSA-based KEM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Idea: use </a:t>
            </a:r>
            <a:r>
              <a:rPr lang="en-US" i="1" dirty="0"/>
              <a:t>plain</a:t>
            </a:r>
            <a:r>
              <a:rPr lang="en-US" dirty="0"/>
              <a:t> RSA…</a:t>
            </a:r>
          </a:p>
          <a:p>
            <a:pPr marL="457200" lvl="1" indent="0">
              <a:buNone/>
            </a:pPr>
            <a:r>
              <a:rPr lang="en-US" dirty="0"/>
              <a:t>…but on a random value!</a:t>
            </a:r>
          </a:p>
          <a:p>
            <a:r>
              <a:rPr lang="en-US" dirty="0"/>
              <a:t>Then use that random value to derive a key</a:t>
            </a:r>
          </a:p>
        </p:txBody>
      </p:sp>
    </p:spTree>
    <p:extLst>
      <p:ext uri="{BB962C8B-B14F-4D97-AF65-F5344CB8AC3E}">
        <p14:creationId xmlns:p14="http://schemas.microsoft.com/office/powerpoint/2010/main" val="334712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Encrypting long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Public-key encryption schemes “natively” defined for short messages</a:t>
            </a:r>
          </a:p>
          <a:p>
            <a:pPr lvl="1"/>
            <a:r>
              <a:rPr lang="en-US" dirty="0"/>
              <a:t>E.g., El </a:t>
            </a:r>
            <a:r>
              <a:rPr lang="en-US" dirty="0" err="1"/>
              <a:t>Gamal</a:t>
            </a:r>
            <a:r>
              <a:rPr lang="en-US" dirty="0"/>
              <a:t> encryption</a:t>
            </a:r>
          </a:p>
          <a:p>
            <a:endParaRPr lang="en-US" dirty="0"/>
          </a:p>
          <a:p>
            <a:r>
              <a:rPr lang="en-US" dirty="0"/>
              <a:t>How can longer messages be encrypted?</a:t>
            </a:r>
          </a:p>
        </p:txBody>
      </p:sp>
    </p:spTree>
    <p:extLst>
      <p:ext uri="{BB962C8B-B14F-4D97-AF65-F5344CB8AC3E}">
        <p14:creationId xmlns:p14="http://schemas.microsoft.com/office/powerpoint/2010/main" val="3531577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RSA-based KEM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Encaps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Choose uniform r </a:t>
            </a:r>
            <a:r>
              <a:rPr lang="en-US" dirty="0">
                <a:sym typeface="Symbol"/>
              </a:rPr>
              <a:t>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Ciphertext</a:t>
            </a:r>
            <a:r>
              <a:rPr lang="en-US" dirty="0"/>
              <a:t> is c = [r</a:t>
            </a:r>
            <a:r>
              <a:rPr lang="en-US" baseline="30000" dirty="0"/>
              <a:t>e</a:t>
            </a:r>
            <a:r>
              <a:rPr lang="en-US" dirty="0"/>
              <a:t> mod N]</a:t>
            </a:r>
          </a:p>
          <a:p>
            <a:pPr lvl="1"/>
            <a:r>
              <a:rPr lang="en-US" dirty="0"/>
              <a:t>Key is k = H(r)</a:t>
            </a:r>
          </a:p>
          <a:p>
            <a:pPr lvl="1"/>
            <a:endParaRPr lang="en-US" dirty="0"/>
          </a:p>
          <a:p>
            <a:r>
              <a:rPr lang="en-US" dirty="0" err="1"/>
              <a:t>Decaps</a:t>
            </a:r>
            <a:r>
              <a:rPr lang="en-US" dirty="0"/>
              <a:t>(c)</a:t>
            </a:r>
          </a:p>
          <a:p>
            <a:pPr lvl="1"/>
            <a:r>
              <a:rPr lang="en-US" dirty="0"/>
              <a:t>Compute r = [c</a:t>
            </a:r>
            <a:r>
              <a:rPr lang="en-US" baseline="30000" dirty="0"/>
              <a:t>d</a:t>
            </a:r>
            <a:r>
              <a:rPr lang="en-US" dirty="0"/>
              <a:t> mod N]</a:t>
            </a:r>
          </a:p>
          <a:p>
            <a:pPr lvl="1"/>
            <a:r>
              <a:rPr lang="en-US" dirty="0"/>
              <a:t>Compute the shared key k = H(r)</a:t>
            </a:r>
          </a:p>
        </p:txBody>
      </p:sp>
    </p:spTree>
    <p:extLst>
      <p:ext uri="{BB962C8B-B14F-4D97-AF65-F5344CB8AC3E}">
        <p14:creationId xmlns:p14="http://schemas.microsoft.com/office/powerpoint/2010/main" val="2502823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KEM can be proven CCA-secure under the RSA assumption, if H is modeled as a random oracle</a:t>
            </a:r>
          </a:p>
        </p:txBody>
      </p:sp>
    </p:spTree>
    <p:extLst>
      <p:ext uri="{BB962C8B-B14F-4D97-AF65-F5344CB8AC3E}">
        <p14:creationId xmlns:p14="http://schemas.microsoft.com/office/powerpoint/2010/main" val="15891472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to RSA-OAEP?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RSA-KEM must be used with a symmetric-key encryption scheme</a:t>
            </a:r>
          </a:p>
          <a:p>
            <a:r>
              <a:rPr lang="en-US" dirty="0"/>
              <a:t>For very short messages (&lt; 1500 bits), RSA-OAEP will have shorter </a:t>
            </a:r>
            <a:r>
              <a:rPr lang="en-US" dirty="0" err="1"/>
              <a:t>ciphertexts</a:t>
            </a:r>
            <a:endParaRPr lang="en-US" dirty="0"/>
          </a:p>
          <a:p>
            <a:r>
              <a:rPr lang="en-US" dirty="0"/>
              <a:t>For anything longer, </a:t>
            </a:r>
            <a:r>
              <a:rPr lang="en-US" dirty="0" err="1"/>
              <a:t>ciphertexts</a:t>
            </a:r>
            <a:r>
              <a:rPr lang="en-US" dirty="0"/>
              <a:t> will be the same length; RSA-KEM is simpler</a:t>
            </a:r>
          </a:p>
        </p:txBody>
      </p:sp>
    </p:spTree>
    <p:extLst>
      <p:ext uri="{BB962C8B-B14F-4D97-AF65-F5344CB8AC3E}">
        <p14:creationId xmlns:p14="http://schemas.microsoft.com/office/powerpoint/2010/main" val="364715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Encrypting long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always encrypt block-by-block</a:t>
            </a:r>
          </a:p>
          <a:p>
            <a:pPr lvl="1"/>
            <a:r>
              <a:rPr lang="en-US" dirty="0"/>
              <a:t>I.e., to encrypt M = m</a:t>
            </a:r>
            <a:r>
              <a:rPr lang="en-US" baseline="-25000" dirty="0"/>
              <a:t>1</a:t>
            </a:r>
            <a:r>
              <a:rPr lang="en-US" dirty="0"/>
              <a:t>, m</a:t>
            </a:r>
            <a:r>
              <a:rPr lang="en-US" baseline="-25000" dirty="0"/>
              <a:t>2</a:t>
            </a:r>
            <a:r>
              <a:rPr lang="en-US" dirty="0"/>
              <a:t>, …, m</a:t>
            </a:r>
            <a:r>
              <a:rPr lang="en-US" altLang="en-US" baseline="-25000" dirty="0">
                <a:latin typeface="Script MT Bold" panose="03040602040607080904" pitchFamily="66" charset="0"/>
              </a:rPr>
              <a:t>l</a:t>
            </a:r>
            <a:r>
              <a:rPr lang="en-US" dirty="0"/>
              <a:t>, do:</a:t>
            </a:r>
            <a:br>
              <a:rPr lang="en-US" dirty="0"/>
            </a:br>
            <a:r>
              <a:rPr lang="en-US" dirty="0"/>
              <a:t>                  </a:t>
            </a:r>
            <a:r>
              <a:rPr lang="en-US" dirty="0" err="1"/>
              <a:t>Enc</a:t>
            </a:r>
            <a:r>
              <a:rPr lang="en-US" baseline="-25000" dirty="0" err="1"/>
              <a:t>pk</a:t>
            </a:r>
            <a:r>
              <a:rPr lang="en-US" dirty="0"/>
              <a:t>(m</a:t>
            </a:r>
            <a:r>
              <a:rPr lang="en-US" baseline="-25000" dirty="0"/>
              <a:t>1</a:t>
            </a:r>
            <a:r>
              <a:rPr lang="en-US" dirty="0"/>
              <a:t>), …, </a:t>
            </a:r>
            <a:r>
              <a:rPr lang="en-US" dirty="0" err="1"/>
              <a:t>Enc</a:t>
            </a:r>
            <a:r>
              <a:rPr lang="en-US" baseline="-25000" dirty="0" err="1"/>
              <a:t>pk</a:t>
            </a:r>
            <a:r>
              <a:rPr lang="en-US" dirty="0"/>
              <a:t>(m</a:t>
            </a:r>
            <a:r>
              <a:rPr lang="en-US" altLang="en-US" baseline="-25000" dirty="0">
                <a:latin typeface="Script MT Bold" panose="03040602040607080904" pitchFamily="66" charset="0"/>
              </a:rPr>
              <a:t>l</a:t>
            </a:r>
            <a:r>
              <a:rPr lang="en-US" altLang="en-US" dirty="0"/>
              <a:t>)</a:t>
            </a:r>
          </a:p>
          <a:p>
            <a:r>
              <a:rPr lang="en-US" dirty="0"/>
              <a:t>If the underlying scheme is CPA-secure (for short messages), then this is CPA-secure (for arbitrary length messages)</a:t>
            </a:r>
          </a:p>
          <a:p>
            <a:endParaRPr lang="en-US" dirty="0"/>
          </a:p>
          <a:p>
            <a:r>
              <a:rPr lang="en-US" dirty="0"/>
              <a:t>What is the size of the ciphertext? </a:t>
            </a:r>
          </a:p>
        </p:txBody>
      </p:sp>
    </p:spTree>
    <p:extLst>
      <p:ext uri="{BB962C8B-B14F-4D97-AF65-F5344CB8AC3E}">
        <p14:creationId xmlns:p14="http://schemas.microsoft.com/office/powerpoint/2010/main" val="124279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(Public-key) encryption is NOT a block cipher</a:t>
            </a:r>
          </a:p>
          <a:p>
            <a:pPr lvl="1"/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 is deterministic, one-to-one, and looks random</a:t>
            </a:r>
          </a:p>
          <a:p>
            <a:pPr lvl="1"/>
            <a:r>
              <a:rPr lang="en-US" dirty="0" err="1"/>
              <a:t>Enc</a:t>
            </a:r>
            <a:r>
              <a:rPr lang="en-US" baseline="-25000" dirty="0" err="1"/>
              <a:t>pk</a:t>
            </a:r>
            <a:r>
              <a:rPr lang="en-US" dirty="0"/>
              <a:t> is randomized (if it is CPA-secure), thus not one-to-one, and may not look random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>
                <a:sym typeface="Symbol" panose="05050102010706020507" pitchFamily="18" charset="2"/>
              </a:rPr>
              <a:t> CTR-mode/CBC-mode don’t make sense for public-key encryption</a:t>
            </a:r>
          </a:p>
        </p:txBody>
      </p:sp>
    </p:spTree>
    <p:extLst>
      <p:ext uri="{BB962C8B-B14F-4D97-AF65-F5344CB8AC3E}">
        <p14:creationId xmlns:p14="http://schemas.microsoft.com/office/powerpoint/2010/main" val="4179833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Encrypting long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Encrypting block-by-block is inefficient</a:t>
            </a:r>
          </a:p>
          <a:p>
            <a:pPr lvl="1"/>
            <a:r>
              <a:rPr lang="en-US" dirty="0" err="1"/>
              <a:t>Ciphertext</a:t>
            </a:r>
            <a:r>
              <a:rPr lang="en-US" dirty="0"/>
              <a:t> expansion in each block</a:t>
            </a:r>
          </a:p>
          <a:p>
            <a:pPr lvl="1"/>
            <a:r>
              <a:rPr lang="en-US" dirty="0"/>
              <a:t>Public-key encryption is “expensive”</a:t>
            </a:r>
          </a:p>
          <a:p>
            <a:pPr lvl="1"/>
            <a:endParaRPr lang="en-US" dirty="0"/>
          </a:p>
          <a:p>
            <a:r>
              <a:rPr lang="en-US" dirty="0"/>
              <a:t>Can we do better?</a:t>
            </a:r>
          </a:p>
        </p:txBody>
      </p:sp>
    </p:spTree>
    <p:extLst>
      <p:ext uri="{BB962C8B-B14F-4D97-AF65-F5344CB8AC3E}">
        <p14:creationId xmlns:p14="http://schemas.microsoft.com/office/powerpoint/2010/main" val="3718830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Main idea</a:t>
            </a:r>
          </a:p>
          <a:p>
            <a:pPr lvl="1"/>
            <a:r>
              <a:rPr lang="en-US" dirty="0"/>
              <a:t>Use public-key encryption to establish a (shared, secret) key k</a:t>
            </a:r>
          </a:p>
          <a:p>
            <a:pPr lvl="1"/>
            <a:r>
              <a:rPr lang="en-US" dirty="0"/>
              <a:t>Use k to encrypt the message </a:t>
            </a:r>
            <a:r>
              <a:rPr lang="en-US" i="1" dirty="0"/>
              <a:t>with a symmetric-key encryption scheme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Benefits</a:t>
            </a:r>
          </a:p>
          <a:p>
            <a:pPr lvl="1"/>
            <a:r>
              <a:rPr lang="en-US" dirty="0"/>
              <a:t>Lower </a:t>
            </a:r>
            <a:r>
              <a:rPr lang="en-US" dirty="0" err="1"/>
              <a:t>ciphertext</a:t>
            </a:r>
            <a:r>
              <a:rPr lang="en-US" dirty="0"/>
              <a:t> expansion</a:t>
            </a:r>
          </a:p>
          <a:p>
            <a:pPr lvl="1"/>
            <a:r>
              <a:rPr lang="en-US" dirty="0"/>
              <a:t>Amortized efficiency of </a:t>
            </a:r>
            <a:r>
              <a:rPr lang="en-US" i="1" dirty="0"/>
              <a:t>symmetric-key </a:t>
            </a:r>
            <a:r>
              <a:rPr lang="en-US" dirty="0"/>
              <a:t>encryption</a:t>
            </a:r>
          </a:p>
        </p:txBody>
      </p:sp>
    </p:spTree>
    <p:extLst>
      <p:ext uri="{BB962C8B-B14F-4D97-AF65-F5344CB8AC3E}">
        <p14:creationId xmlns:p14="http://schemas.microsoft.com/office/powerpoint/2010/main" val="268349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 rot="2700000" flipV="1">
            <a:off x="2748612" y="2820809"/>
            <a:ext cx="0" cy="230832"/>
          </a:xfrm>
          <a:prstGeom prst="line">
            <a:avLst/>
          </a:prstGeom>
          <a:ln w="1905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8900000" flipH="1" flipV="1">
            <a:off x="2895600" y="2820809"/>
            <a:ext cx="0" cy="230832"/>
          </a:xfrm>
          <a:prstGeom prst="line">
            <a:avLst/>
          </a:prstGeom>
          <a:ln w="1905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encryption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7</a:t>
            </a:fld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5000" y="2690018"/>
            <a:ext cx="533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657336" y="3660428"/>
            <a:ext cx="3241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k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4344988" y="4262735"/>
            <a:ext cx="0" cy="3810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4114800" y="4567535"/>
            <a:ext cx="4860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 err="1">
                <a:latin typeface="+mn-lt"/>
              </a:rPr>
              <a:t>pk</a:t>
            </a:r>
            <a:endParaRPr lang="en-US" altLang="en-US" dirty="0">
              <a:latin typeface="+mn-lt"/>
            </a:endParaRP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4648200" y="3891260"/>
            <a:ext cx="1295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019800" y="2451893"/>
            <a:ext cx="1981200" cy="476250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 err="1">
                <a:latin typeface="+mn-lt"/>
              </a:rPr>
              <a:t>ciphertext</a:t>
            </a:r>
            <a:endParaRPr lang="en-US" altLang="en-US" dirty="0">
              <a:latin typeface="+mn-lt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6019800" y="3475762"/>
            <a:ext cx="1981200" cy="830997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>
                <a:latin typeface="+mn-lt"/>
              </a:rPr>
              <a:t>“encapsulated key”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979936" y="5188803"/>
            <a:ext cx="709726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>
                <a:latin typeface="+mn-lt"/>
              </a:rPr>
              <a:t>The </a:t>
            </a:r>
            <a:r>
              <a:rPr lang="en-US" altLang="en-US" i="1" dirty="0">
                <a:latin typeface="+mn-lt"/>
              </a:rPr>
              <a:t>functionality</a:t>
            </a:r>
            <a:r>
              <a:rPr lang="en-US" altLang="en-US" dirty="0">
                <a:latin typeface="+mn-lt"/>
              </a:rPr>
              <a:t> of public-key encryption </a:t>
            </a:r>
          </a:p>
          <a:p>
            <a:pPr algn="ctr"/>
            <a:r>
              <a:rPr lang="en-US" altLang="en-US" dirty="0">
                <a:latin typeface="+mn-lt"/>
              </a:rPr>
              <a:t>at the (asymptotic) </a:t>
            </a:r>
            <a:r>
              <a:rPr lang="en-US" altLang="en-US" i="1" dirty="0">
                <a:latin typeface="+mn-lt"/>
              </a:rPr>
              <a:t>efficiency</a:t>
            </a:r>
            <a:r>
              <a:rPr lang="en-US" altLang="en-US" dirty="0">
                <a:latin typeface="+mn-lt"/>
              </a:rPr>
              <a:t> of private-key encryption!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92563" y="3563442"/>
            <a:ext cx="655637" cy="655637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Enc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2438400" y="2362200"/>
            <a:ext cx="762000" cy="655637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Enc</a:t>
            </a:r>
            <a:r>
              <a:rPr lang="en-US" sz="2400" dirty="0"/>
              <a:t>’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2991128" y="3891260"/>
            <a:ext cx="1001435" cy="1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200400" y="2690018"/>
            <a:ext cx="2743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524000" y="2438400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2819400" y="3017837"/>
            <a:ext cx="0" cy="642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438400" y="2013744"/>
            <a:ext cx="3124200" cy="2205335"/>
          </a:xfrm>
          <a:prstGeom prst="rect">
            <a:avLst/>
          </a:prstGeom>
          <a:solidFill>
            <a:schemeClr val="bg1">
              <a:alpha val="7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2700000" flipV="1">
            <a:off x="4255005" y="4022051"/>
            <a:ext cx="0" cy="230832"/>
          </a:xfrm>
          <a:prstGeom prst="line">
            <a:avLst/>
          </a:prstGeom>
          <a:ln w="1905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8900000" flipH="1" flipV="1">
            <a:off x="4401993" y="4022051"/>
            <a:ext cx="0" cy="230832"/>
          </a:xfrm>
          <a:prstGeom prst="line">
            <a:avLst/>
          </a:prstGeom>
          <a:ln w="1905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ight Brace 2"/>
          <p:cNvSpPr/>
          <p:nvPr/>
        </p:nvSpPr>
        <p:spPr>
          <a:xfrm>
            <a:off x="8077200" y="2438400"/>
            <a:ext cx="228600" cy="1868359"/>
          </a:xfrm>
          <a:prstGeom prst="rightBrace">
            <a:avLst/>
          </a:prstGeom>
          <a:ln w="1905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709168" y="1493178"/>
            <a:ext cx="5638800" cy="523220"/>
          </a:xfrm>
          <a:prstGeom prst="rect">
            <a:avLst/>
          </a:prstGeom>
          <a:ln cap="sq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000000"/>
                </a:solidFill>
                <a:cs typeface="Arial" charset="0"/>
                <a:sym typeface="Symbol" pitchFamily="18" charset="2"/>
              </a:rPr>
              <a:t>Decryption done in the obvious way</a:t>
            </a:r>
          </a:p>
        </p:txBody>
      </p:sp>
    </p:spTree>
    <p:extLst>
      <p:ext uri="{BB962C8B-B14F-4D97-AF65-F5344CB8AC3E}">
        <p14:creationId xmlns:p14="http://schemas.microsoft.com/office/powerpoint/2010/main" val="206290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/>
      <p:bldP spid="19" grpId="0" animBg="1"/>
      <p:bldP spid="20" grpId="0" animBg="1"/>
      <p:bldP spid="21" grpId="0" animBg="1"/>
      <p:bldP spid="23" grpId="0"/>
      <p:bldP spid="25" grpId="0" animBg="1"/>
      <p:bldP spid="36" grpId="0" animBg="1"/>
      <p:bldP spid="3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Let </a:t>
            </a:r>
            <a:r>
              <a:rPr lang="en-US" dirty="0">
                <a:sym typeface="Symbol"/>
              </a:rPr>
              <a:t> be a public-key scheme, and let ’ be a symmetric-key scheme</a:t>
            </a:r>
          </a:p>
          <a:p>
            <a:r>
              <a:rPr lang="en-US" dirty="0">
                <a:sym typeface="Symbol"/>
              </a:rPr>
              <a:t>Define </a:t>
            </a:r>
            <a:r>
              <a:rPr lang="en-US" baseline="-25000" dirty="0" err="1">
                <a:sym typeface="Symbol"/>
              </a:rPr>
              <a:t>hy</a:t>
            </a:r>
            <a:r>
              <a:rPr lang="en-US" dirty="0">
                <a:sym typeface="Symbol"/>
              </a:rPr>
              <a:t> as follows:</a:t>
            </a:r>
          </a:p>
          <a:p>
            <a:pPr lvl="1"/>
            <a:r>
              <a:rPr lang="en-US" dirty="0" err="1">
                <a:sym typeface="Symbol"/>
              </a:rPr>
              <a:t>Gen</a:t>
            </a:r>
            <a:r>
              <a:rPr lang="en-US" baseline="-25000" dirty="0" err="1">
                <a:sym typeface="Symbol"/>
              </a:rPr>
              <a:t>hy</a:t>
            </a:r>
            <a:r>
              <a:rPr lang="en-US" dirty="0">
                <a:sym typeface="Symbol"/>
              </a:rPr>
              <a:t> = Gen (i.e., same as )</a:t>
            </a:r>
          </a:p>
          <a:p>
            <a:pPr lvl="1"/>
            <a:r>
              <a:rPr lang="en-US" dirty="0" err="1">
                <a:sym typeface="Symbol"/>
              </a:rPr>
              <a:t>Enc</a:t>
            </a:r>
            <a:r>
              <a:rPr lang="en-US" baseline="-25000" dirty="0" err="1">
                <a:sym typeface="Symbol"/>
              </a:rPr>
              <a:t>hy</a:t>
            </a:r>
            <a:r>
              <a:rPr lang="en-US" dirty="0">
                <a:sym typeface="Symbol"/>
              </a:rPr>
              <a:t>(</a:t>
            </a:r>
            <a:r>
              <a:rPr lang="en-US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, m):</a:t>
            </a:r>
          </a:p>
          <a:p>
            <a:pPr lvl="2"/>
            <a:r>
              <a:rPr lang="en-US" dirty="0">
                <a:sym typeface="Symbol"/>
              </a:rPr>
              <a:t>Choose k </a:t>
            </a:r>
            <a:r>
              <a:rPr lang="en-US" dirty="0">
                <a:sym typeface="Symbol" panose="05050102010706020507" pitchFamily="18" charset="2"/>
              </a:rPr>
              <a:t> {0,1}</a:t>
            </a:r>
            <a:r>
              <a:rPr lang="en-US" baseline="30000" dirty="0">
                <a:sym typeface="Symbol" panose="05050102010706020507" pitchFamily="18" charset="2"/>
              </a:rPr>
              <a:t>n</a:t>
            </a:r>
            <a:endParaRPr lang="en-US" dirty="0">
              <a:sym typeface="Symbol" panose="05050102010706020507" pitchFamily="18" charset="2"/>
            </a:endParaRPr>
          </a:p>
          <a:p>
            <a:pPr lvl="2"/>
            <a:r>
              <a:rPr lang="en-US" dirty="0">
                <a:sym typeface="Symbol" panose="05050102010706020507" pitchFamily="18" charset="2"/>
              </a:rPr>
              <a:t>c  </a:t>
            </a:r>
            <a:r>
              <a:rPr lang="en-US" dirty="0" err="1">
                <a:sym typeface="Symbol" panose="05050102010706020507" pitchFamily="18" charset="2"/>
              </a:rPr>
              <a:t>Enc</a:t>
            </a:r>
            <a:r>
              <a:rPr lang="en-US" baseline="-25000" dirty="0" err="1">
                <a:sym typeface="Symbol" panose="05050102010706020507" pitchFamily="18" charset="2"/>
              </a:rPr>
              <a:t>pk</a:t>
            </a:r>
            <a:r>
              <a:rPr lang="en-US" dirty="0">
                <a:sym typeface="Symbol" panose="05050102010706020507" pitchFamily="18" charset="2"/>
              </a:rPr>
              <a:t>(k)</a:t>
            </a:r>
          </a:p>
          <a:p>
            <a:pPr lvl="2"/>
            <a:r>
              <a:rPr lang="en-US" dirty="0">
                <a:sym typeface="Symbol" panose="05050102010706020507" pitchFamily="18" charset="2"/>
              </a:rPr>
              <a:t>c’  </a:t>
            </a:r>
            <a:r>
              <a:rPr lang="en-US" dirty="0" err="1">
                <a:sym typeface="Symbol" panose="05050102010706020507" pitchFamily="18" charset="2"/>
              </a:rPr>
              <a:t>Enc’</a:t>
            </a:r>
            <a:r>
              <a:rPr lang="en-US" baseline="-25000" dirty="0" err="1">
                <a:sym typeface="Symbol" panose="05050102010706020507" pitchFamily="18" charset="2"/>
              </a:rPr>
              <a:t>k</a:t>
            </a:r>
            <a:r>
              <a:rPr lang="en-US" dirty="0">
                <a:sym typeface="Symbol" panose="05050102010706020507" pitchFamily="18" charset="2"/>
              </a:rPr>
              <a:t>(m)</a:t>
            </a:r>
          </a:p>
          <a:p>
            <a:pPr lvl="2"/>
            <a:r>
              <a:rPr lang="en-US">
                <a:sym typeface="Symbol" panose="05050102010706020507" pitchFamily="18" charset="2"/>
              </a:rPr>
              <a:t>Output c, c’</a:t>
            </a:r>
            <a:endParaRPr lang="en-US" dirty="0">
              <a:sym typeface="Symbol" panose="05050102010706020507" pitchFamily="18" charset="2"/>
            </a:endParaRPr>
          </a:p>
          <a:p>
            <a:pPr lvl="1"/>
            <a:r>
              <a:rPr lang="en-US" dirty="0">
                <a:sym typeface="Symbol" panose="05050102010706020507" pitchFamily="18" charset="2"/>
              </a:rPr>
              <a:t>Decryption done in the natural way…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06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of hybrid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/>
              </a:rPr>
              <a:t>If  is a CPA-secure public-key scheme, and ’ is a CPA-secure private-key scheme, then </a:t>
            </a:r>
            <a:r>
              <a:rPr lang="en-US" baseline="-25000" dirty="0" err="1">
                <a:sym typeface="Symbol"/>
              </a:rPr>
              <a:t>hy</a:t>
            </a:r>
            <a:r>
              <a:rPr lang="en-US" dirty="0">
                <a:sym typeface="Symbol"/>
              </a:rPr>
              <a:t> is a CPA-secure public-key scheme</a:t>
            </a:r>
          </a:p>
          <a:p>
            <a:pPr lvl="1"/>
            <a:r>
              <a:rPr lang="en-US" dirty="0">
                <a:sym typeface="Symbol"/>
              </a:rPr>
              <a:t>Suffices for ’ to be EAV-secure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If  is a CCA-secure public-key scheme, and ’ is a CCA-secure private-key scheme, then </a:t>
            </a:r>
            <a:r>
              <a:rPr lang="en-US" baseline="-25000" dirty="0" err="1">
                <a:sym typeface="Symbol"/>
              </a:rPr>
              <a:t>hy</a:t>
            </a:r>
            <a:r>
              <a:rPr lang="en-US" dirty="0">
                <a:sym typeface="Symbol"/>
              </a:rPr>
              <a:t> is a CCA-secure public-key scheme</a:t>
            </a:r>
          </a:p>
          <a:p>
            <a:endParaRPr lang="en-US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26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14934</TotalTime>
  <Words>1078</Words>
  <Application>Microsoft Macintosh PowerPoint</Application>
  <PresentationFormat>On-screen Show (4:3)</PresentationFormat>
  <Paragraphs>135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Brush Script MT</vt:lpstr>
      <vt:lpstr>Arial</vt:lpstr>
      <vt:lpstr>Calibri</vt:lpstr>
      <vt:lpstr>Cambria Math</vt:lpstr>
      <vt:lpstr>Script MT Bold</vt:lpstr>
      <vt:lpstr>Symbol</vt:lpstr>
      <vt:lpstr>Office Theme</vt:lpstr>
      <vt:lpstr>Hybrid Encryption  and  Key Encapsulation</vt:lpstr>
      <vt:lpstr>Encrypting long messages</vt:lpstr>
      <vt:lpstr>Encrypting long messages</vt:lpstr>
      <vt:lpstr>Note</vt:lpstr>
      <vt:lpstr>Encrypting long messages</vt:lpstr>
      <vt:lpstr>Hybrid encryption</vt:lpstr>
      <vt:lpstr>Hybrid encryption</vt:lpstr>
      <vt:lpstr>Formally</vt:lpstr>
      <vt:lpstr>Security of hybrid encryption</vt:lpstr>
      <vt:lpstr>Application to El Gamal?</vt:lpstr>
      <vt:lpstr>KEMs</vt:lpstr>
      <vt:lpstr>KEMs</vt:lpstr>
      <vt:lpstr>Security of KEM/DEM</vt:lpstr>
      <vt:lpstr>KEMs vs. PKE schemes</vt:lpstr>
      <vt:lpstr>KEM based on El Gamal</vt:lpstr>
      <vt:lpstr>Security?</vt:lpstr>
      <vt:lpstr>Complete scheme</vt:lpstr>
      <vt:lpstr>Chosen-ciphertext security</vt:lpstr>
      <vt:lpstr>RSA-based KEM</vt:lpstr>
      <vt:lpstr>RSA-based KEM</vt:lpstr>
      <vt:lpstr>Security?</vt:lpstr>
      <vt:lpstr>Comparison to RSA-OAEP?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1180</cp:revision>
  <dcterms:created xsi:type="dcterms:W3CDTF">2014-06-02T02:25:30Z</dcterms:created>
  <dcterms:modified xsi:type="dcterms:W3CDTF">2020-11-13T04:17:17Z</dcterms:modified>
</cp:coreProperties>
</file>