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418" r:id="rId2"/>
    <p:sldId id="498" r:id="rId3"/>
    <p:sldId id="499" r:id="rId4"/>
    <p:sldId id="500" r:id="rId5"/>
    <p:sldId id="516" r:id="rId6"/>
    <p:sldId id="502" r:id="rId7"/>
    <p:sldId id="504" r:id="rId8"/>
    <p:sldId id="505" r:id="rId9"/>
    <p:sldId id="506" r:id="rId10"/>
    <p:sldId id="509" r:id="rId11"/>
    <p:sldId id="510" r:id="rId12"/>
    <p:sldId id="511" r:id="rId13"/>
    <p:sldId id="512" r:id="rId14"/>
    <p:sldId id="513" r:id="rId15"/>
    <p:sldId id="514" r:id="rId16"/>
    <p:sldId id="51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6"/>
  </p:normalViewPr>
  <p:slideViewPr>
    <p:cSldViewPr snapToGrid="0" snapToObjects="1">
      <p:cViewPr varScale="1">
        <p:scale>
          <a:sx n="102" d="100"/>
          <a:sy n="102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19863-61C8-7E49-B5FA-69B88D332999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087DD-096F-6A46-B9AD-3DAEC092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going into drawbacks, see </a:t>
            </a:r>
            <a:r>
              <a:rPr lang="en-US" dirty="0" err="1"/>
              <a:t>SketchBook</a:t>
            </a:r>
            <a:r>
              <a:rPr lang="en-US" dirty="0"/>
              <a:t> slides.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087DD-096F-6A46-B9AD-3DAEC092FC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4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6767-5ADD-114D-86A2-05FDADE04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AA78B-DF29-C94B-ADE2-7EDCF891F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09802-AA82-0144-8CA2-28AF1EF8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872AE-9016-644C-A1E6-4A2A2E55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9237D-A4CC-B746-968B-74799851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0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D864-9F8A-C842-A974-DDAC9F2E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BEEC6-5696-5D45-A256-6DB54ED3F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E47C2-74C9-CF44-9763-E8E027FD6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7F9AA-67A5-1940-A3C1-383CADDCA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68A91-2971-C24A-8419-B41BDBC5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2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E68B94-A83C-7743-A516-F708F9367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587FD0-0FC8-1444-AEB1-CA31F3F70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AECE4-0027-B948-B388-DF6F04162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A615B-8353-794A-8813-4DD947423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80C7A-6894-D94A-BF59-EB41F8397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7671B-2BE8-7A48-959F-55C835870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4FE2C-309F-9843-8DA5-2335C0BF0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E6FD2-1E01-904C-8E85-67ED18B9C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21D9E-40C0-2646-A7A9-431DCA63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1F7E7-3300-1345-AD67-8F9F27358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0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E267F-D178-0A4E-9C52-716F5B9BD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DCCE7-04D1-664F-AAFF-8A85FBD89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5E3B3-CFC5-D44C-ACD4-A8E62801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8B64E-7E6E-2948-ABAC-900247CC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90B6D-9679-4548-930B-FE88E835F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E6A1-46D1-BF4B-A893-C25249BA8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14CCB-00B3-374F-8214-80B1C6231A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A1CBA-8031-604B-922A-9AB26A699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6C742-CF09-9449-9565-CB2900564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FD589-D5FF-3F49-9E07-3B4E8257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3D1D1-3D82-FE41-86C8-E26E6C50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2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EFD3-DD38-6C44-892B-AE9A99D3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F8E54-A12F-5140-A14F-C34058331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8A3B4-42D9-CE4C-A761-17CEF1409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45B685-5224-CF4C-82DF-A51E222A66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AD387B-9BD1-4C46-A8CD-87F136CBB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E3281D-7009-6748-9E0F-7F488B1B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CF27CB-527D-D14B-9876-CF5CA3390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0A1B8-EC3E-D742-A90A-F07A611C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8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440B9-90C2-C746-9302-A73023654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05720-507D-214A-B895-57C280078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B14539-45BC-2249-812D-37E9EC11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C07A8-0604-5C45-9709-77C375C2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0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982D5-9F13-2143-BCC8-5C26A90FC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A1A95-A63B-E84A-B889-B17A39AF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14772-6503-1944-A766-579A61610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8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7A93C-32ED-A744-A8CE-2FF3F615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6A3D0-002E-054F-A3E8-703155083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F61D-2539-8B41-A9AB-2DF310A01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9758F-224D-D74D-982B-32D5E41F4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86BBB-8AA0-0240-8647-03A8FEED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3036C-75EE-7B4C-B93F-C588E9CA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33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D266-2DBF-E441-82EB-A61F0ABF3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415FBE-32C5-FA45-8E58-34F65EFAC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2328D-EBC0-0C40-9A43-178F6770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F30ED-26BB-534A-BCC3-A4831E540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8695E-D125-1447-9918-4ACE2368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FAE15-AF8D-784D-B295-46ADAB0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3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998361-EBF2-7E4C-B834-832A6872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8F926-F2D7-A14D-A06F-16DE610D2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0A1AF-9CFE-F145-9F27-3F37F7D67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A05BF-AC0F-B543-8198-9D5BA6B69903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B5733-FEB0-4649-9DB3-2AA9CB782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308B8-9562-6F46-82B3-87A4B27204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4202C-3DA2-3248-9DE8-2291660B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5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7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Key Exchange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6334545-485A-4840-BDA0-C6FE9008EB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 the Public Key Revolution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2A482-D537-C343-83D8-7FB11CF3E82E}"/>
              </a:ext>
            </a:extLst>
          </p:cNvPr>
          <p:cNvSpPr txBox="1"/>
          <p:nvPr/>
        </p:nvSpPr>
        <p:spPr>
          <a:xfrm>
            <a:off x="8375734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331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unable to </a:t>
            </a:r>
            <a:r>
              <a:rPr lang="en-US" u="sng" dirty="0"/>
              <a:t>compute</a:t>
            </a:r>
            <a:r>
              <a:rPr lang="en-US" dirty="0"/>
              <a:t> the key given the transcript is not a strong enough guarantee</a:t>
            </a:r>
          </a:p>
          <a:p>
            <a:endParaRPr lang="en-US" dirty="0"/>
          </a:p>
          <a:p>
            <a:r>
              <a:rPr lang="en-US" dirty="0" err="1"/>
              <a:t>Indistinguishability</a:t>
            </a:r>
            <a:r>
              <a:rPr lang="en-US" dirty="0"/>
              <a:t> of the shared key from uniform is a </a:t>
            </a:r>
            <a:r>
              <a:rPr lang="en-US" u="sng" dirty="0"/>
              <a:t>much</a:t>
            </a:r>
            <a:r>
              <a:rPr lang="en-US" dirty="0"/>
              <a:t> stronger guarantee…</a:t>
            </a:r>
          </a:p>
          <a:p>
            <a:pPr lvl="1"/>
            <a:r>
              <a:rPr lang="en-US" dirty="0"/>
              <a:t>…and is necessary if the shared key will subsequently be used for private-key crypto! </a:t>
            </a:r>
          </a:p>
        </p:txBody>
      </p:sp>
    </p:spTree>
    <p:extLst>
      <p:ext uri="{BB962C8B-B14F-4D97-AF65-F5344CB8AC3E}">
        <p14:creationId xmlns:p14="http://schemas.microsoft.com/office/powerpoint/2010/main" val="536727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Diffie</a:t>
            </a:r>
            <a:r>
              <a:rPr lang="en-US" altLang="en-US" dirty="0"/>
              <a:t>-Hellman key exchange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2457272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2457272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4724400" y="37534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24400" y="27628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38401" y="3982043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 = (h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= </a:t>
            </a:r>
            <a:r>
              <a:rPr lang="en-US" sz="2400" dirty="0" err="1">
                <a:sym typeface="Symbol"/>
              </a:rPr>
              <a:t>g</a:t>
            </a:r>
            <a:r>
              <a:rPr lang="en-US" sz="2400" baseline="30000" dirty="0" err="1">
                <a:sym typeface="Symbol"/>
              </a:rPr>
              <a:t>yx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1" y="3982043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(h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y</a:t>
            </a:r>
            <a:r>
              <a:rPr lang="en-US" sz="2400" dirty="0">
                <a:sym typeface="Symbol"/>
              </a:rPr>
              <a:t> = </a:t>
            </a:r>
            <a:r>
              <a:rPr lang="en-US" sz="2400" dirty="0" err="1">
                <a:sym typeface="Symbol"/>
              </a:rPr>
              <a:t>g</a:t>
            </a:r>
            <a:r>
              <a:rPr lang="en-US" sz="2400" baseline="30000" dirty="0" err="1">
                <a:sym typeface="Symbol"/>
              </a:rPr>
              <a:t>xy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41912" y="4667072"/>
            <a:ext cx="22252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(G, q, g)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>
                <a:latin typeface="Brush Script MT" panose="03060802040406070304" pitchFamily="66" charset="0"/>
              </a:rPr>
              <a:t>G</a:t>
            </a:r>
            <a:r>
              <a:rPr lang="en-US" sz="2400" dirty="0"/>
              <a:t>(1</a:t>
            </a:r>
            <a:r>
              <a:rPr lang="en-US" sz="2400" baseline="30000" dirty="0"/>
              <a:t>n</a:t>
            </a:r>
            <a:r>
              <a:rPr lang="en-US" sz="2400" dirty="0"/>
              <a:t>)</a:t>
            </a:r>
          </a:p>
          <a:p>
            <a:pPr marL="0" lvl="1" algn="ctr"/>
            <a:r>
              <a:rPr lang="en-US" sz="2400" dirty="0"/>
              <a:t>x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libri" panose="020F0502020204030204" pitchFamily="34" charset="0"/>
                <a:ea typeface="Cambria Math"/>
              </a:rPr>
              <a:t>q</a:t>
            </a:r>
            <a:endParaRPr lang="en-US" sz="2400" dirty="0">
              <a:latin typeface="Calibri" panose="020F0502020204030204" pitchFamily="34" charset="0"/>
              <a:ea typeface="Cambria Math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76208" y="2304872"/>
            <a:ext cx="1391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G, q, g, h</a:t>
            </a:r>
            <a:r>
              <a:rPr lang="en-US" sz="2400" baseline="-25000" dirty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127292" y="4667072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y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libri" panose="020F0502020204030204" pitchFamily="34" charset="0"/>
                <a:ea typeface="Cambria Math"/>
              </a:rPr>
              <a:t>q</a:t>
            </a:r>
            <a:endParaRPr lang="en-US" sz="2400" dirty="0">
              <a:latin typeface="Calibri" panose="020F0502020204030204" pitchFamily="34" charset="0"/>
              <a:ea typeface="Cambria Math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6818" y="3291007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57600" y="4034136"/>
            <a:ext cx="609600" cy="461665"/>
          </a:xfrm>
          <a:prstGeom prst="rect">
            <a:avLst/>
          </a:prstGeom>
          <a:solidFill>
            <a:schemeClr val="bg1"/>
          </a:solidFill>
          <a:ln w="1905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067800" y="3981272"/>
            <a:ext cx="609600" cy="461665"/>
          </a:xfrm>
          <a:prstGeom prst="rect">
            <a:avLst/>
          </a:prstGeom>
          <a:solidFill>
            <a:schemeClr val="bg1"/>
          </a:solidFill>
          <a:ln w="1905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CB9A0D-9A7A-6546-BC82-DD707069085B}"/>
              </a:ext>
            </a:extLst>
          </p:cNvPr>
          <p:cNvSpPr txBox="1"/>
          <p:nvPr/>
        </p:nvSpPr>
        <p:spPr>
          <a:xfrm>
            <a:off x="2701547" y="5438507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1</a:t>
            </a:r>
            <a:r>
              <a:rPr lang="en-US" sz="2400" dirty="0">
                <a:ea typeface="Cambria Math"/>
              </a:rPr>
              <a:t>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x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1F3431-C438-254A-9A85-2B9324A54AA8}"/>
              </a:ext>
            </a:extLst>
          </p:cNvPr>
          <p:cNvSpPr txBox="1"/>
          <p:nvPr/>
        </p:nvSpPr>
        <p:spPr>
          <a:xfrm>
            <a:off x="8203434" y="5036404"/>
            <a:ext cx="910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2</a:t>
            </a:r>
            <a:r>
              <a:rPr lang="en-US" sz="2400" dirty="0">
                <a:ea typeface="Cambria Math"/>
              </a:rPr>
              <a:t>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56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/>
      <p:bldP spid="3" grpId="1"/>
      <p:bldP spid="6" grpId="0"/>
      <p:bldP spid="14" grpId="0"/>
      <p:bldP spid="14" grpId="1"/>
      <p:bldP spid="15" grpId="0"/>
      <p:bldP spid="10" grpId="0" animBg="1"/>
      <p:bldP spid="17" grpId="0" animBg="1"/>
      <p:bldP spid="2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 practice…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2457272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2457272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4724400" y="37534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24400" y="27628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38401" y="3982043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 = (h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= </a:t>
            </a:r>
            <a:r>
              <a:rPr lang="en-US" sz="2400" dirty="0" err="1">
                <a:sym typeface="Symbol"/>
              </a:rPr>
              <a:t>g</a:t>
            </a:r>
            <a:r>
              <a:rPr lang="en-US" sz="2400" baseline="30000" dirty="0" err="1">
                <a:sym typeface="Symbol"/>
              </a:rPr>
              <a:t>xy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1" y="3982043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(h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y</a:t>
            </a:r>
            <a:r>
              <a:rPr lang="en-US" sz="2400" dirty="0">
                <a:sym typeface="Symbol"/>
              </a:rPr>
              <a:t> = </a:t>
            </a:r>
            <a:r>
              <a:rPr lang="en-US" sz="2400" dirty="0" err="1">
                <a:sym typeface="Symbol"/>
              </a:rPr>
              <a:t>g</a:t>
            </a:r>
            <a:r>
              <a:rPr lang="en-US" sz="2400" baseline="30000" dirty="0" err="1">
                <a:sym typeface="Symbol"/>
              </a:rPr>
              <a:t>xy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79" y="4667072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1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46818" y="2304872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166566" y="4667072"/>
            <a:ext cx="979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2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46818" y="3291007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57600" y="3982043"/>
            <a:ext cx="609600" cy="461665"/>
          </a:xfrm>
          <a:prstGeom prst="rect">
            <a:avLst/>
          </a:prstGeom>
          <a:solidFill>
            <a:schemeClr val="bg1"/>
          </a:solidFill>
          <a:ln w="1905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067800" y="3981272"/>
            <a:ext cx="609600" cy="461665"/>
          </a:xfrm>
          <a:prstGeom prst="rect">
            <a:avLst/>
          </a:prstGeom>
          <a:solidFill>
            <a:schemeClr val="bg1"/>
          </a:solidFill>
          <a:ln w="1905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616599" y="1447800"/>
            <a:ext cx="1111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G, q, 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5888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Decisional </a:t>
            </a:r>
            <a:r>
              <a:rPr lang="en-US" i="1" dirty="0" err="1"/>
              <a:t>Diffie</a:t>
            </a:r>
            <a:r>
              <a:rPr lang="en-US" i="1" dirty="0"/>
              <a:t>-Hellman (DDH) assumption:</a:t>
            </a:r>
            <a:endParaRPr lang="en-US" dirty="0"/>
          </a:p>
          <a:p>
            <a:pPr lvl="1"/>
            <a:r>
              <a:rPr lang="en-US" dirty="0"/>
              <a:t>Given </a:t>
            </a:r>
            <a:r>
              <a:rPr lang="en-US" dirty="0" err="1"/>
              <a:t>g</a:t>
            </a:r>
            <a:r>
              <a:rPr lang="en-US" baseline="30000" dirty="0" err="1"/>
              <a:t>x</a:t>
            </a:r>
            <a:r>
              <a:rPr lang="en-US" dirty="0"/>
              <a:t>,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cannot distinguish </a:t>
            </a:r>
            <a:r>
              <a:rPr lang="en-US" dirty="0" err="1"/>
              <a:t>g</a:t>
            </a:r>
            <a:r>
              <a:rPr lang="en-US" baseline="30000" dirty="0" err="1"/>
              <a:t>xy</a:t>
            </a:r>
            <a:r>
              <a:rPr lang="en-US" dirty="0"/>
              <a:t> from a uniform group element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46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Eavesdropper sees G, q, g, </a:t>
            </a:r>
            <a:r>
              <a:rPr lang="en-US" dirty="0" err="1"/>
              <a:t>g</a:t>
            </a:r>
            <a:r>
              <a:rPr lang="en-US" baseline="30000" dirty="0" err="1"/>
              <a:t>x</a:t>
            </a:r>
            <a:r>
              <a:rPr lang="en-US" dirty="0"/>
              <a:t>,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endParaRPr lang="en-US" dirty="0"/>
          </a:p>
          <a:p>
            <a:r>
              <a:rPr lang="en-US" dirty="0"/>
              <a:t>Shared key k is </a:t>
            </a:r>
            <a:r>
              <a:rPr lang="en-US" dirty="0" err="1"/>
              <a:t>g</a:t>
            </a:r>
            <a:r>
              <a:rPr lang="en-US" baseline="30000" dirty="0" err="1"/>
              <a:t>xy</a:t>
            </a:r>
            <a:endParaRPr lang="en-US" dirty="0"/>
          </a:p>
          <a:p>
            <a:endParaRPr lang="en-US" dirty="0"/>
          </a:p>
          <a:p>
            <a:r>
              <a:rPr lang="en-US" dirty="0"/>
              <a:t>Computing k from the transcript is exactly the </a:t>
            </a:r>
            <a:r>
              <a:rPr lang="en-US" i="1" dirty="0"/>
              <a:t>computational </a:t>
            </a:r>
            <a:r>
              <a:rPr lang="en-US" dirty="0" err="1"/>
              <a:t>Diffie</a:t>
            </a:r>
            <a:r>
              <a:rPr lang="en-US" dirty="0"/>
              <a:t>-Hellman problem</a:t>
            </a:r>
          </a:p>
          <a:p>
            <a:endParaRPr lang="en-US" dirty="0"/>
          </a:p>
          <a:p>
            <a:r>
              <a:rPr lang="en-US" dirty="0"/>
              <a:t>Distinguishing k from a uniform group element is exactly the </a:t>
            </a:r>
            <a:r>
              <a:rPr lang="en-US" i="1" dirty="0"/>
              <a:t>decisional </a:t>
            </a:r>
            <a:r>
              <a:rPr lang="en-US" dirty="0" err="1"/>
              <a:t>Diffie</a:t>
            </a:r>
            <a:r>
              <a:rPr lang="en-US" dirty="0"/>
              <a:t>-Hellman problem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If the DDH problem is hard relative to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, this is a secure key-exchange protocol!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3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subtlety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our key-exchange protocol to give us a uniform(-looking) key k</a:t>
            </a:r>
            <a:r>
              <a:rPr lang="en-US" dirty="0">
                <a:sym typeface="Symbol"/>
              </a:rPr>
              <a:t>{0,1}</a:t>
            </a:r>
            <a:r>
              <a:rPr lang="en-US" baseline="30000" dirty="0">
                <a:sym typeface="Symbol"/>
              </a:rPr>
              <a:t>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Instead we have a uniform(-looking) group element </a:t>
            </a:r>
            <a:r>
              <a:rPr lang="en-US" dirty="0" err="1">
                <a:sym typeface="Symbol"/>
              </a:rPr>
              <a:t>kG</a:t>
            </a:r>
            <a:endParaRPr lang="en-US" dirty="0">
              <a:sym typeface="Symbol"/>
            </a:endParaRPr>
          </a:p>
          <a:p>
            <a:pPr lvl="1"/>
            <a:r>
              <a:rPr lang="en-US" dirty="0"/>
              <a:t>Not clear how to use this as, e.g., an AES key</a:t>
            </a:r>
          </a:p>
          <a:p>
            <a:pPr lvl="1"/>
            <a:endParaRPr lang="en-US" dirty="0"/>
          </a:p>
          <a:p>
            <a:r>
              <a:rPr lang="en-US" dirty="0"/>
              <a:t>Solution: </a:t>
            </a:r>
            <a:r>
              <a:rPr lang="en-US" i="1" dirty="0"/>
              <a:t>key derivation</a:t>
            </a:r>
            <a:endParaRPr lang="en-US" dirty="0"/>
          </a:p>
          <a:p>
            <a:pPr lvl="1"/>
            <a:r>
              <a:rPr lang="en-US" dirty="0"/>
              <a:t>Set k’ = H(k) for suitable hash function H</a:t>
            </a:r>
          </a:p>
          <a:p>
            <a:pPr lvl="2"/>
            <a:r>
              <a:rPr lang="en-US" dirty="0"/>
              <a:t>Secure if H is modeled as a random oracle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4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key-exchange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Security against passive eavesdroppers is insufficient</a:t>
            </a:r>
          </a:p>
          <a:p>
            <a:r>
              <a:rPr lang="en-US"/>
              <a:t>Generally want </a:t>
            </a:r>
            <a:r>
              <a:rPr lang="en-US" i="1" dirty="0"/>
              <a:t>authenticated</a:t>
            </a:r>
            <a:r>
              <a:rPr lang="en-US" dirty="0"/>
              <a:t> key exchange</a:t>
            </a:r>
          </a:p>
          <a:p>
            <a:pPr lvl="1"/>
            <a:r>
              <a:rPr lang="en-US" dirty="0"/>
              <a:t>This requires some form of setup in advance</a:t>
            </a:r>
          </a:p>
          <a:p>
            <a:pPr lvl="1"/>
            <a:endParaRPr lang="en-US" dirty="0"/>
          </a:p>
          <a:p>
            <a:r>
              <a:rPr lang="en-US" dirty="0"/>
              <a:t>Modern key-exchange protocols provide this</a:t>
            </a:r>
          </a:p>
          <a:p>
            <a:pPr lvl="1"/>
            <a:r>
              <a:rPr lang="en-US" dirty="0"/>
              <a:t>We will return to this later</a:t>
            </a:r>
          </a:p>
        </p:txBody>
      </p:sp>
    </p:spTree>
    <p:extLst>
      <p:ext uri="{BB962C8B-B14F-4D97-AF65-F5344CB8AC3E}">
        <p14:creationId xmlns:p14="http://schemas.microsoft.com/office/powerpoint/2010/main" val="38429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Private-key cryptography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Private-key cryptography allows two users who </a:t>
            </a:r>
            <a:r>
              <a:rPr lang="en-US" i="1" dirty="0"/>
              <a:t>share a secret key </a:t>
            </a:r>
            <a:r>
              <a:rPr lang="en-US" dirty="0"/>
              <a:t>to establish a “secure channel” </a:t>
            </a:r>
          </a:p>
          <a:p>
            <a:endParaRPr lang="en-US" dirty="0"/>
          </a:p>
          <a:p>
            <a:r>
              <a:rPr lang="en-US" dirty="0"/>
              <a:t>The need to share a secret key has several drawbacks…</a:t>
            </a:r>
          </a:p>
        </p:txBody>
      </p:sp>
    </p:spTree>
    <p:extLst>
      <p:ext uri="{BB962C8B-B14F-4D97-AF65-F5344CB8AC3E}">
        <p14:creationId xmlns:p14="http://schemas.microsoft.com/office/powerpoint/2010/main" val="229349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key-distribution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How do users share a key in the first place?</a:t>
            </a:r>
          </a:p>
          <a:p>
            <a:pPr lvl="1"/>
            <a:r>
              <a:rPr lang="en-US" dirty="0"/>
              <a:t>Need to share the key using a secure channel…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dirty="0"/>
              <a:t>This problem can be solved in some settings</a:t>
            </a:r>
          </a:p>
          <a:p>
            <a:pPr lvl="1"/>
            <a:r>
              <a:rPr lang="en-US" dirty="0"/>
              <a:t>E.g., physical proximity, trusted courier, …</a:t>
            </a:r>
          </a:p>
          <a:p>
            <a:pPr lvl="1"/>
            <a:r>
              <a:rPr lang="en-US" dirty="0"/>
              <a:t>Note: this does not make private-key cryptography useless!</a:t>
            </a:r>
          </a:p>
          <a:p>
            <a:endParaRPr lang="en-US" dirty="0"/>
          </a:p>
          <a:p>
            <a:r>
              <a:rPr lang="en-US" dirty="0"/>
              <a:t>Can be difficult, expensive, or impossible to solve in other settings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0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key-management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an organization with N employees, where each pair of employees might need to communicate securely</a:t>
            </a:r>
          </a:p>
          <a:p>
            <a:pPr lvl="1"/>
            <a:endParaRPr lang="en-US" dirty="0"/>
          </a:p>
          <a:p>
            <a:r>
              <a:rPr lang="en-US" dirty="0"/>
              <a:t>Solution using private-key cryptography:</a:t>
            </a:r>
          </a:p>
          <a:p>
            <a:pPr lvl="1"/>
            <a:r>
              <a:rPr lang="en-US" dirty="0"/>
              <a:t>Each user shares a key with all other users</a:t>
            </a:r>
          </a:p>
          <a:p>
            <a:pPr lvl="1">
              <a:buFont typeface="Symbol"/>
              <a:buChar char="Þ"/>
            </a:pPr>
            <a:r>
              <a:rPr lang="en-US" dirty="0">
                <a:sym typeface="Symbol"/>
              </a:rPr>
              <a:t> Each user must store/manage N-1 secret keys!</a:t>
            </a:r>
          </a:p>
          <a:p>
            <a:pPr lvl="1">
              <a:buFont typeface="Symbol"/>
              <a:buChar char="Þ"/>
            </a:pPr>
            <a:r>
              <a:rPr lang="en-US" dirty="0">
                <a:sym typeface="Symbol"/>
              </a:rPr>
              <a:t> O(N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) keys overall!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8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E47DE-A4FA-B246-A6C8-880A8260C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Distribution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FF431-BC4E-9147-BE0D-6C65E2318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Drawbacks: </a:t>
            </a:r>
          </a:p>
          <a:p>
            <a:r>
              <a:rPr lang="en-US" dirty="0"/>
              <a:t>Single point of failure.</a:t>
            </a:r>
          </a:p>
          <a:p>
            <a:pPr lvl="1"/>
            <a:r>
              <a:rPr lang="en-US" dirty="0"/>
              <a:t>For liveness.   Could duplicate, but… </a:t>
            </a:r>
          </a:p>
          <a:p>
            <a:pPr lvl="1"/>
            <a:r>
              <a:rPr lang="en-US" dirty="0"/>
              <a:t>For security!  Internal and external. </a:t>
            </a:r>
          </a:p>
          <a:p>
            <a:r>
              <a:rPr lang="en-US" dirty="0"/>
              <a:t>Cannot support “open systems”.  </a:t>
            </a:r>
          </a:p>
          <a:p>
            <a:pPr lvl="1"/>
            <a:r>
              <a:rPr lang="en-US" dirty="0"/>
              <a:t>What if Alice and Bob do not work for the same entity, or trust the same person?</a:t>
            </a:r>
          </a:p>
          <a:p>
            <a:pPr lvl="1"/>
            <a:r>
              <a:rPr lang="en-US" dirty="0"/>
              <a:t>E.g. sending credit card information to a merchant.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2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209800" y="28733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“Classical” cryptography </a:t>
            </a:r>
            <a:br>
              <a:rPr lang="en-US" dirty="0"/>
            </a:br>
            <a:r>
              <a:rPr lang="en-US" dirty="0"/>
              <a:t>offers no solution </a:t>
            </a:r>
            <a:br>
              <a:rPr lang="en-US" dirty="0"/>
            </a:br>
            <a:r>
              <a:rPr lang="en-US" dirty="0"/>
              <a:t>to these problems!</a:t>
            </a:r>
          </a:p>
        </p:txBody>
      </p:sp>
    </p:spTree>
    <p:extLst>
      <p:ext uri="{BB962C8B-B14F-4D97-AF65-F5344CB8AC3E}">
        <p14:creationId xmlns:p14="http://schemas.microsoft.com/office/powerpoint/2010/main" val="130588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directions…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ideas:</a:t>
            </a:r>
          </a:p>
          <a:p>
            <a:pPr lvl="1"/>
            <a:r>
              <a:rPr lang="en-US" dirty="0"/>
              <a:t>Some problems exhibit </a:t>
            </a:r>
            <a:r>
              <a:rPr lang="en-US" i="1" dirty="0"/>
              <a:t>asymmetry</a:t>
            </a:r>
            <a:r>
              <a:rPr lang="en-US" dirty="0"/>
              <a:t> – easy to compute, but hard to invert (factoring, RSA, group exponentiation, …)</a:t>
            </a:r>
          </a:p>
          <a:p>
            <a:pPr lvl="1"/>
            <a:r>
              <a:rPr lang="en-US" dirty="0"/>
              <a:t>Use this asymmetry to enable two parties to agree on a shared secret key via public discussion(!)</a:t>
            </a:r>
          </a:p>
          <a:p>
            <a:pPr lvl="2"/>
            <a:r>
              <a:rPr lang="en-US" i="1" dirty="0"/>
              <a:t>Key exchange</a:t>
            </a:r>
          </a:p>
        </p:txBody>
      </p:sp>
    </p:spTree>
    <p:extLst>
      <p:ext uri="{BB962C8B-B14F-4D97-AF65-F5344CB8AC3E}">
        <p14:creationId xmlns:p14="http://schemas.microsoft.com/office/powerpoint/2010/main" val="420710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Key exchange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304723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304723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Callout 1"/>
          <p:cNvSpPr/>
          <p:nvPr/>
        </p:nvSpPr>
        <p:spPr>
          <a:xfrm>
            <a:off x="3810000" y="1981200"/>
            <a:ext cx="2438400" cy="1371600"/>
          </a:xfrm>
          <a:prstGeom prst="wedgeEllipseCallout">
            <a:avLst>
              <a:gd name="adj1" fmla="val -66729"/>
              <a:gd name="adj2" fmla="val 51555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…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5791201" y="1676401"/>
            <a:ext cx="3071397" cy="1370829"/>
          </a:xfrm>
          <a:prstGeom prst="wedgeEllipseCallout">
            <a:avLst>
              <a:gd name="adj1" fmla="val 24586"/>
              <a:gd name="adj2" fmla="val 76583"/>
            </a:avLst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…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028672" y="4572001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819872" y="4572001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724400" y="5029200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86400" y="4495800"/>
            <a:ext cx="1314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Enc</a:t>
            </a:r>
            <a:r>
              <a:rPr lang="en-US" sz="2800" baseline="-25000" dirty="0" err="1"/>
              <a:t>k</a:t>
            </a:r>
            <a:r>
              <a:rPr lang="en-US" sz="2800" dirty="0"/>
              <a:t>(m)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99778" y="5910590"/>
            <a:ext cx="799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Secure against an eavesdropper who sees everything!</a:t>
            </a:r>
          </a:p>
        </p:txBody>
      </p:sp>
    </p:spTree>
    <p:extLst>
      <p:ext uri="{BB962C8B-B14F-4D97-AF65-F5344CB8AC3E}">
        <p14:creationId xmlns:p14="http://schemas.microsoft.com/office/powerpoint/2010/main" val="374484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29" grpId="0"/>
      <p:bldP spid="30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formally…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304723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304723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4724400" y="4343400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24400" y="3352800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 rot="5400000">
            <a:off x="5867400" y="3557013"/>
            <a:ext cx="6832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· · 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1" y="4572001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dirty="0">
                <a:sym typeface="Symbol"/>
              </a:rPr>
              <a:t>{0,1}</a:t>
            </a:r>
            <a:r>
              <a:rPr lang="en-US" sz="2400" baseline="30000" dirty="0">
                <a:sym typeface="Symbol"/>
              </a:rPr>
              <a:t>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05801" y="4572001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dirty="0">
                <a:sym typeface="Symbol"/>
              </a:rPr>
              <a:t>{0,1}</a:t>
            </a:r>
            <a:r>
              <a:rPr lang="en-US" sz="2400" baseline="30000" dirty="0">
                <a:sym typeface="Symbol"/>
              </a:rPr>
              <a:t>n</a:t>
            </a:r>
            <a:endParaRPr lang="en-US" dirty="0"/>
          </a:p>
        </p:txBody>
      </p:sp>
      <p:sp>
        <p:nvSpPr>
          <p:cNvPr id="10" name="Wave 9"/>
          <p:cNvSpPr/>
          <p:nvPr/>
        </p:nvSpPr>
        <p:spPr>
          <a:xfrm>
            <a:off x="4953000" y="2971800"/>
            <a:ext cx="2514600" cy="1600200"/>
          </a:xfrm>
          <a:prstGeom prst="wave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transcript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78822" y="5486401"/>
            <a:ext cx="78106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Security goal</a:t>
            </a:r>
            <a:r>
              <a:rPr lang="en-US" sz="2400" dirty="0"/>
              <a:t>: even after observing the transcript, the shared </a:t>
            </a:r>
            <a:br>
              <a:rPr lang="en-US" sz="2400" dirty="0"/>
            </a:br>
            <a:r>
              <a:rPr lang="en-US" sz="2400" dirty="0"/>
              <a:t>key k should be indistinguishable from a uniform key </a:t>
            </a:r>
          </a:p>
        </p:txBody>
      </p:sp>
    </p:spTree>
    <p:extLst>
      <p:ext uri="{BB962C8B-B14F-4D97-AF65-F5344CB8AC3E}">
        <p14:creationId xmlns:p14="http://schemas.microsoft.com/office/powerpoint/2010/main" val="260983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 animBg="1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682</Words>
  <Application>Microsoft Macintosh PowerPoint</Application>
  <PresentationFormat>Widescreen</PresentationFormat>
  <Paragraphs>104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Brush Script MT</vt:lpstr>
      <vt:lpstr>Arial</vt:lpstr>
      <vt:lpstr>Calibri</vt:lpstr>
      <vt:lpstr>Calibri Light</vt:lpstr>
      <vt:lpstr>Cambria Math</vt:lpstr>
      <vt:lpstr>Symbol</vt:lpstr>
      <vt:lpstr>Office Theme</vt:lpstr>
      <vt:lpstr>Key Exchange</vt:lpstr>
      <vt:lpstr>Private-key cryptography</vt:lpstr>
      <vt:lpstr>The key-distribution problem</vt:lpstr>
      <vt:lpstr>The key-management problem</vt:lpstr>
      <vt:lpstr>Key Distribution Centers</vt:lpstr>
      <vt:lpstr>“Classical” cryptography  offers no solution  to these problems!</vt:lpstr>
      <vt:lpstr>New directions…</vt:lpstr>
      <vt:lpstr>Key exchange</vt:lpstr>
      <vt:lpstr>More formally…</vt:lpstr>
      <vt:lpstr>Notes</vt:lpstr>
      <vt:lpstr>Diffie-Hellman key exchange</vt:lpstr>
      <vt:lpstr>In practice…</vt:lpstr>
      <vt:lpstr>Recall…</vt:lpstr>
      <vt:lpstr>Security?</vt:lpstr>
      <vt:lpstr>A subtlety</vt:lpstr>
      <vt:lpstr>Modern key-exchange protocols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2020-11-05T04:52:37Z</dcterms:created>
  <dcterms:modified xsi:type="dcterms:W3CDTF">2020-11-12T07:51:46Z</dcterms:modified>
</cp:coreProperties>
</file>