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18" r:id="rId2"/>
    <p:sldId id="528" r:id="rId3"/>
    <p:sldId id="517" r:id="rId4"/>
    <p:sldId id="518" r:id="rId5"/>
    <p:sldId id="519" r:id="rId6"/>
    <p:sldId id="520" r:id="rId7"/>
    <p:sldId id="521" r:id="rId8"/>
    <p:sldId id="522" r:id="rId9"/>
    <p:sldId id="529" r:id="rId10"/>
    <p:sldId id="523" r:id="rId11"/>
    <p:sldId id="524" r:id="rId12"/>
    <p:sldId id="530" r:id="rId13"/>
    <p:sldId id="533" r:id="rId14"/>
    <p:sldId id="534" r:id="rId15"/>
    <p:sldId id="535" r:id="rId16"/>
    <p:sldId id="53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3" autoAdjust="0"/>
    <p:restoredTop sz="94666"/>
  </p:normalViewPr>
  <p:slideViewPr>
    <p:cSldViewPr>
      <p:cViewPr varScale="1">
        <p:scale>
          <a:sx n="102" d="100"/>
          <a:sy n="102" d="100"/>
        </p:scale>
        <p:origin x="13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sketchbook after this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3F35FA-B3A9-45EC-BC36-DDE85C569A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8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Defining Public Key Encryption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039250-ED88-1546-840E-2A038EEBF089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private-key crypto?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Public-key crypto is roughly 2-3 orders of magnitude </a:t>
            </a:r>
            <a:r>
              <a:rPr lang="en-US" i="1" dirty="0"/>
              <a:t>slower</a:t>
            </a:r>
            <a:r>
              <a:rPr lang="en-US" dirty="0"/>
              <a:t> than private-key crypto</a:t>
            </a:r>
          </a:p>
          <a:p>
            <a:r>
              <a:rPr lang="en-US" dirty="0"/>
              <a:t>Also 2-10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 higher communication</a:t>
            </a:r>
          </a:p>
          <a:p>
            <a:pPr lvl="1"/>
            <a:r>
              <a:rPr lang="en-US" dirty="0"/>
              <a:t>If private-key crypto is an option, better to use it!</a:t>
            </a:r>
          </a:p>
          <a:p>
            <a:endParaRPr lang="en-US" dirty="0"/>
          </a:p>
          <a:p>
            <a:r>
              <a:rPr lang="en-US" dirty="0"/>
              <a:t>As we will see, private-key cryptography is used for efficiency even in the public-key setting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8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encryption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667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10400" y="41200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41200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71800" y="38862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3853" y="4643735"/>
            <a:ext cx="1829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 </a:t>
            </a:r>
            <a:r>
              <a:rPr lang="en-US" sz="2400" dirty="0">
                <a:sym typeface="Symbol"/>
              </a:rPr>
              <a:t></a:t>
            </a:r>
            <a:r>
              <a:rPr lang="en-US" sz="2400" dirty="0"/>
              <a:t> </a:t>
            </a:r>
            <a:r>
              <a:rPr lang="en-US" sz="2400" dirty="0" err="1"/>
              <a:t>Enc</a:t>
            </a:r>
            <a:r>
              <a:rPr lang="en-US" sz="2400" baseline="-25000" dirty="0" err="1"/>
              <a:t>pk</a:t>
            </a:r>
            <a:r>
              <a:rPr lang="en-US" sz="2400" dirty="0"/>
              <a:t>(m)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4643735"/>
            <a:ext cx="1683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 = </a:t>
            </a:r>
            <a:r>
              <a:rPr lang="en-US" sz="2400" dirty="0" err="1"/>
              <a:t>Dec</a:t>
            </a:r>
            <a:r>
              <a:rPr lang="en-US" sz="2400" baseline="-25000" dirty="0" err="1"/>
              <a:t>sk</a:t>
            </a:r>
            <a:r>
              <a:rPr lang="en-US" sz="2400" dirty="0"/>
              <a:t>(c)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76645" y="34290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8" name="Flowchart: Magnetic Disk 17"/>
          <p:cNvSpPr/>
          <p:nvPr/>
        </p:nvSpPr>
        <p:spPr>
          <a:xfrm>
            <a:off x="4114800" y="1447800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90885" y="1905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670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953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3695700" y="1219200"/>
            <a:ext cx="1676400" cy="4038600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5" grpId="0"/>
      <p:bldP spid="6" grpId="0"/>
      <p:bldP spid="7" grpId="0"/>
      <p:bldP spid="18" grpId="0" animBg="1"/>
      <p:bldP spid="19" grpId="0"/>
      <p:bldP spid="22" grpId="0"/>
      <p:bldP spid="22" grpId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public-key encryption scheme consists of three PPT algorithms:</a:t>
            </a:r>
          </a:p>
          <a:p>
            <a:pPr lvl="1"/>
            <a:r>
              <a:rPr lang="en-US" dirty="0"/>
              <a:t>Gen: </a:t>
            </a:r>
            <a:r>
              <a:rPr lang="en-US" i="1" dirty="0"/>
              <a:t>key-generation algorithm</a:t>
            </a:r>
            <a:r>
              <a:rPr lang="en-US" dirty="0"/>
              <a:t> that on input 1</a:t>
            </a:r>
            <a:r>
              <a:rPr lang="en-US" baseline="30000" dirty="0"/>
              <a:t>n</a:t>
            </a:r>
            <a:r>
              <a:rPr lang="en-US" dirty="0"/>
              <a:t> outputs (pk, </a:t>
            </a:r>
            <a:r>
              <a:rPr lang="en-US" dirty="0" err="1"/>
              <a:t>sk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Enc</a:t>
            </a:r>
            <a:r>
              <a:rPr lang="en-US" dirty="0"/>
              <a:t>: </a:t>
            </a:r>
            <a:r>
              <a:rPr lang="en-US" i="1" dirty="0"/>
              <a:t>encryption algorithm</a:t>
            </a:r>
            <a:r>
              <a:rPr lang="en-US" dirty="0"/>
              <a:t> that on input </a:t>
            </a:r>
            <a:r>
              <a:rPr lang="en-US" dirty="0" err="1"/>
              <a:t>pk</a:t>
            </a:r>
            <a:r>
              <a:rPr lang="en-US" dirty="0"/>
              <a:t> and a message m outputs a </a:t>
            </a:r>
            <a:r>
              <a:rPr lang="en-US" dirty="0" err="1"/>
              <a:t>ciphertext</a:t>
            </a:r>
            <a:r>
              <a:rPr lang="en-US" dirty="0"/>
              <a:t> c</a:t>
            </a:r>
          </a:p>
          <a:p>
            <a:pPr lvl="1"/>
            <a:r>
              <a:rPr lang="en-US" dirty="0"/>
              <a:t>Dec: </a:t>
            </a:r>
            <a:r>
              <a:rPr lang="en-US" i="1" dirty="0"/>
              <a:t>decryption algorithm</a:t>
            </a:r>
            <a:r>
              <a:rPr lang="en-US" dirty="0"/>
              <a:t> that on input </a:t>
            </a:r>
            <a:r>
              <a:rPr lang="en-US" dirty="0" err="1"/>
              <a:t>sk</a:t>
            </a:r>
            <a:r>
              <a:rPr lang="en-US" dirty="0"/>
              <a:t> and a </a:t>
            </a:r>
            <a:r>
              <a:rPr lang="en-US" dirty="0" err="1"/>
              <a:t>ciphertext</a:t>
            </a:r>
            <a:r>
              <a:rPr lang="en-US" dirty="0"/>
              <a:t> c outputs a message m or an error </a:t>
            </a:r>
            <a:r>
              <a:rPr lang="en-US" dirty="0">
                <a:sym typeface="Symbol"/>
              </a:rPr>
              <a:t>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5548190"/>
            <a:ext cx="5638800" cy="954107"/>
          </a:xfrm>
          <a:prstGeom prst="rect">
            <a:avLst/>
          </a:prstGeom>
          <a:ln cap="sq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For all </a:t>
            </a:r>
            <a:r>
              <a:rPr lang="en-US" sz="2800" dirty="0"/>
              <a:t>m</a:t>
            </a:r>
            <a:r>
              <a:rPr lang="en-US" sz="2800" dirty="0">
                <a:sym typeface="Symbol"/>
              </a:rPr>
              <a:t> and (pk, </a:t>
            </a:r>
            <a:r>
              <a:rPr lang="en-US" sz="28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) output by Gen,</a:t>
            </a:r>
            <a:br>
              <a:rPr lang="en-US" sz="2800" dirty="0">
                <a:sym typeface="Symbol"/>
              </a:rPr>
            </a:br>
            <a:r>
              <a:rPr lang="en-US" sz="2800" dirty="0" err="1">
                <a:sym typeface="Symbol"/>
              </a:rPr>
              <a:t>Dec</a:t>
            </a:r>
            <a:r>
              <a:rPr lang="en-US" sz="2800" baseline="-250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(</a:t>
            </a:r>
            <a:r>
              <a:rPr lang="en-US" sz="2800" dirty="0" err="1">
                <a:sym typeface="Symbol"/>
              </a:rPr>
              <a:t>Enc</a:t>
            </a:r>
            <a:r>
              <a:rPr lang="en-US" sz="2800" baseline="-25000" dirty="0" err="1">
                <a:sym typeface="Symbol"/>
              </a:rPr>
              <a:t>pk</a:t>
            </a:r>
            <a:r>
              <a:rPr lang="en-US" sz="2800" dirty="0">
                <a:sym typeface="Symbol"/>
              </a:rPr>
              <a:t>(m)) = m</a:t>
            </a: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365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the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encryption oracle?!</a:t>
            </a:r>
          </a:p>
          <a:p>
            <a:pPr lvl="1"/>
            <a:r>
              <a:rPr lang="en-US" dirty="0"/>
              <a:t>Encryption oracle redundant in public-key setting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ym typeface="Symbol"/>
              </a:rPr>
              <a:t> No </a:t>
            </a:r>
            <a:r>
              <a:rPr lang="en-US" i="1" dirty="0">
                <a:sym typeface="Symbol"/>
              </a:rPr>
              <a:t>perfectly secret </a:t>
            </a:r>
            <a:r>
              <a:rPr lang="en-US" dirty="0">
                <a:sym typeface="Symbol"/>
              </a:rPr>
              <a:t>public-key encryption</a:t>
            </a:r>
          </a:p>
          <a:p>
            <a:pPr>
              <a:buFont typeface="Symbol"/>
              <a:buChar char="Þ"/>
            </a:pPr>
            <a:r>
              <a:rPr lang="en-US" dirty="0">
                <a:sym typeface="Symbol"/>
              </a:rPr>
              <a:t> No </a:t>
            </a:r>
            <a:r>
              <a:rPr lang="en-US" i="1" dirty="0">
                <a:sym typeface="Symbol"/>
              </a:rPr>
              <a:t>deterministic</a:t>
            </a:r>
            <a:r>
              <a:rPr lang="en-US" dirty="0">
                <a:sym typeface="Symbol"/>
              </a:rPr>
              <a:t> public-key encryption scheme can be CPA-secure</a:t>
            </a:r>
          </a:p>
          <a:p>
            <a:pPr>
              <a:buFont typeface="Symbol"/>
              <a:buChar char="Þ"/>
            </a:pPr>
            <a:r>
              <a:rPr lang="en-US" dirty="0"/>
              <a:t> CPA-security implies security for encrypting multiple messages (as in the private-key case)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8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Chosen-</a:t>
            </a:r>
            <a:r>
              <a:rPr lang="en-US" altLang="en-US" dirty="0" err="1"/>
              <a:t>ciphertext</a:t>
            </a:r>
            <a:r>
              <a:rPr lang="en-US" altLang="en-US" dirty="0"/>
              <a:t> attacks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0574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0574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10400" y="35104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35104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71800" y="32766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3853" y="4034135"/>
            <a:ext cx="1829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 </a:t>
            </a:r>
            <a:r>
              <a:rPr lang="en-US" sz="2400" dirty="0">
                <a:sym typeface="Symbol"/>
              </a:rPr>
              <a:t></a:t>
            </a:r>
            <a:r>
              <a:rPr lang="en-US" sz="2400" dirty="0"/>
              <a:t> </a:t>
            </a:r>
            <a:r>
              <a:rPr lang="en-US" sz="2400" dirty="0" err="1"/>
              <a:t>Enc</a:t>
            </a:r>
            <a:r>
              <a:rPr lang="en-US" sz="2400" baseline="-25000" dirty="0" err="1"/>
              <a:t>pk</a:t>
            </a:r>
            <a:r>
              <a:rPr lang="en-US" sz="2400" dirty="0"/>
              <a:t>(m)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76645" y="28194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962400" y="3741268"/>
            <a:ext cx="2438400" cy="21261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419600" y="4122268"/>
            <a:ext cx="2438400" cy="2126132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18746" y="4267200"/>
            <a:ext cx="391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4648200"/>
            <a:ext cx="506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m’</a:t>
            </a:r>
          </a:p>
        </p:txBody>
      </p:sp>
    </p:spTree>
    <p:extLst>
      <p:ext uri="{BB962C8B-B14F-4D97-AF65-F5344CB8AC3E}">
        <p14:creationId xmlns:p14="http://schemas.microsoft.com/office/powerpoint/2010/main" val="359459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 are arguably even a greater concern in the public-key setting</a:t>
            </a:r>
          </a:p>
          <a:p>
            <a:pPr lvl="1"/>
            <a:r>
              <a:rPr lang="en-US" dirty="0"/>
              <a:t>Attacker might be a legitimate sender</a:t>
            </a:r>
          </a:p>
          <a:p>
            <a:pPr lvl="1"/>
            <a:r>
              <a:rPr lang="en-US" dirty="0"/>
              <a:t>Easier for attacker to obtain full decryptions of </a:t>
            </a:r>
            <a:r>
              <a:rPr lang="en-US" dirty="0" err="1"/>
              <a:t>ciphertexts</a:t>
            </a:r>
            <a:r>
              <a:rPr lang="en-US" dirty="0"/>
              <a:t> of its choice </a:t>
            </a:r>
          </a:p>
          <a:p>
            <a:pPr lvl="1"/>
            <a:endParaRPr lang="en-US" dirty="0"/>
          </a:p>
          <a:p>
            <a:r>
              <a:rPr lang="en-US" dirty="0"/>
              <a:t>Related concern: </a:t>
            </a:r>
            <a:r>
              <a:rPr lang="en-US" i="1" dirty="0"/>
              <a:t>malleability</a:t>
            </a:r>
            <a:endParaRPr lang="en-US" dirty="0"/>
          </a:p>
          <a:p>
            <a:pPr lvl="1"/>
            <a:r>
              <a:rPr lang="en-US" dirty="0"/>
              <a:t>I.e., given a </a:t>
            </a:r>
            <a:r>
              <a:rPr lang="en-US" dirty="0" err="1"/>
              <a:t>ciphertext</a:t>
            </a:r>
            <a:r>
              <a:rPr lang="en-US" dirty="0"/>
              <a:t> c that is the encryption of an unknown message m, might be possible to produce </a:t>
            </a:r>
            <a:r>
              <a:rPr lang="en-US" dirty="0" err="1"/>
              <a:t>ciphertext</a:t>
            </a:r>
            <a:r>
              <a:rPr lang="en-US" dirty="0"/>
              <a:t> c’ that decrypts to a related message m’</a:t>
            </a:r>
          </a:p>
          <a:p>
            <a:pPr lvl="1"/>
            <a:r>
              <a:rPr lang="en-US" dirty="0"/>
              <a:t>This is also undesirable in the public-key setting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9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define CCA-security for public-key encryption by analogy to the definition for private-key encryption</a:t>
            </a:r>
          </a:p>
          <a:p>
            <a:pPr lvl="1"/>
            <a:r>
              <a:rPr lang="en-US" dirty="0"/>
              <a:t>See book for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0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private-key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Two (or more) parties who wish to securely communicate </a:t>
            </a:r>
            <a:r>
              <a:rPr lang="en-US" i="1" dirty="0"/>
              <a:t>share</a:t>
            </a:r>
            <a:r>
              <a:rPr lang="en-US" dirty="0"/>
              <a:t> a uniform, secret key k </a:t>
            </a:r>
            <a:br>
              <a:rPr lang="en-US" dirty="0"/>
            </a:br>
            <a:r>
              <a:rPr lang="en-US" dirty="0"/>
              <a:t>in advance</a:t>
            </a:r>
          </a:p>
          <a:p>
            <a:r>
              <a:rPr lang="en-US" dirty="0"/>
              <a:t>Same key k used for sending or receiving</a:t>
            </a:r>
          </a:p>
          <a:p>
            <a:pPr lvl="1"/>
            <a:r>
              <a:rPr lang="en-US" dirty="0"/>
              <a:t>Either party can send or receive</a:t>
            </a:r>
          </a:p>
          <a:p>
            <a:pPr lvl="1"/>
            <a:r>
              <a:rPr lang="en-US" dirty="0"/>
              <a:t>If multiple parties share a key, no way to distinguish them from one another based on the key</a:t>
            </a:r>
          </a:p>
          <a:p>
            <a:r>
              <a:rPr lang="en-US" dirty="0"/>
              <a:t>Secrecy of k is critical</a:t>
            </a:r>
          </a:p>
          <a:p>
            <a:pPr lvl="1"/>
            <a:r>
              <a:rPr lang="en-US" dirty="0"/>
              <a:t>No security if attacker knows k</a:t>
            </a:r>
          </a:p>
        </p:txBody>
      </p:sp>
    </p:spTree>
    <p:extLst>
      <p:ext uri="{BB962C8B-B14F-4D97-AF65-F5344CB8AC3E}">
        <p14:creationId xmlns:p14="http://schemas.microsoft.com/office/powerpoint/2010/main" val="304738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public-key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One party generates a </a:t>
            </a:r>
            <a:r>
              <a:rPr lang="en-US" i="1" dirty="0"/>
              <a:t>pair</a:t>
            </a:r>
            <a:r>
              <a:rPr lang="en-US" dirty="0"/>
              <a:t> of keys: </a:t>
            </a:r>
            <a:br>
              <a:rPr lang="en-US" dirty="0"/>
            </a:br>
            <a:r>
              <a:rPr lang="en-US" dirty="0"/>
              <a:t>public key pk and private key </a:t>
            </a:r>
            <a:r>
              <a:rPr lang="en-US" dirty="0" err="1"/>
              <a:t>sk</a:t>
            </a:r>
            <a:endParaRPr lang="en-US" dirty="0"/>
          </a:p>
          <a:p>
            <a:pPr lvl="1"/>
            <a:r>
              <a:rPr lang="en-US" dirty="0"/>
              <a:t>Public key is widely disseminated</a:t>
            </a:r>
          </a:p>
          <a:p>
            <a:pPr lvl="1"/>
            <a:r>
              <a:rPr lang="en-US" dirty="0"/>
              <a:t>Private key is kept secret, and shared with no one</a:t>
            </a:r>
          </a:p>
          <a:p>
            <a:endParaRPr lang="en-US" dirty="0"/>
          </a:p>
          <a:p>
            <a:r>
              <a:rPr lang="en-US" dirty="0"/>
              <a:t>Private key used by the party who generated it; public key used by anyone else</a:t>
            </a:r>
          </a:p>
          <a:p>
            <a:pPr lvl="1"/>
            <a:r>
              <a:rPr lang="en-US" dirty="0"/>
              <a:t>Also called </a:t>
            </a:r>
            <a:r>
              <a:rPr lang="en-US" i="1" dirty="0"/>
              <a:t>asymmetric</a:t>
            </a:r>
            <a:r>
              <a:rPr lang="en-US" dirty="0"/>
              <a:t> cryptography</a:t>
            </a:r>
          </a:p>
          <a:p>
            <a:pPr lvl="1"/>
            <a:endParaRPr lang="en-US" dirty="0"/>
          </a:p>
          <a:p>
            <a:r>
              <a:rPr lang="en-US" dirty="0"/>
              <a:t>Security must hold even if the attacker knows </a:t>
            </a:r>
            <a:r>
              <a:rPr lang="en-US" dirty="0" err="1"/>
              <a:t>pk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 I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3576164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3576164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Magnetic Disk 12"/>
          <p:cNvSpPr/>
          <p:nvPr/>
        </p:nvSpPr>
        <p:spPr>
          <a:xfrm>
            <a:off x="4114800" y="2052935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105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5100935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686170" y="2891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314570" y="2510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438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66770" y="2891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033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/>
      <p:bldP spid="17" grpId="0"/>
      <p:bldP spid="2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 II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3576164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3576164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H="1">
            <a:off x="3048000" y="425827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5100935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390770" y="38055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702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Previous figures (implicitly) assume parties are able to obtain correct copies of each others’ public keys</a:t>
            </a:r>
          </a:p>
          <a:p>
            <a:pPr lvl="1"/>
            <a:r>
              <a:rPr lang="en-US" dirty="0"/>
              <a:t>I.e., the attacker is </a:t>
            </a:r>
            <a:r>
              <a:rPr lang="en-US" i="1" dirty="0"/>
              <a:t>passive</a:t>
            </a:r>
            <a:r>
              <a:rPr lang="en-US" dirty="0"/>
              <a:t> during key distribution</a:t>
            </a:r>
          </a:p>
          <a:p>
            <a:pPr lvl="1"/>
            <a:endParaRPr lang="en-US" dirty="0"/>
          </a:p>
          <a:p>
            <a:r>
              <a:rPr lang="en-US" dirty="0"/>
              <a:t>We will revisit this assumption later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40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417678"/>
              </p:ext>
            </p:extLst>
          </p:nvPr>
        </p:nvGraphicFramePr>
        <p:xfrm>
          <a:off x="1295400" y="2590800"/>
          <a:ext cx="67818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Private-key setting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Public-key setting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Secrecy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Private-key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</a:rPr>
                        <a:t> encryption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Public-key encryption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Integrity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Message authentication codes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Digital signature schemes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34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does this address the drawbacks of private-key crypto…?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Key distribution</a:t>
            </a:r>
          </a:p>
          <a:p>
            <a:pPr lvl="1"/>
            <a:r>
              <a:rPr lang="en-US" dirty="0"/>
              <a:t>Public keys can be distributed over </a:t>
            </a:r>
            <a:r>
              <a:rPr lang="en-US" i="1" dirty="0"/>
              <a:t>public</a:t>
            </a:r>
            <a:r>
              <a:rPr lang="en-US" dirty="0"/>
              <a:t> (but authenticated) channels</a:t>
            </a:r>
          </a:p>
          <a:p>
            <a:r>
              <a:rPr lang="en-US" dirty="0"/>
              <a:t>Key management in system of N users</a:t>
            </a:r>
          </a:p>
          <a:p>
            <a:pPr lvl="1"/>
            <a:r>
              <a:rPr lang="en-US" dirty="0"/>
              <a:t>Each user stores 1 private key and N-1 </a:t>
            </a:r>
            <a:r>
              <a:rPr lang="en-US" i="1" dirty="0"/>
              <a:t>public</a:t>
            </a:r>
            <a:r>
              <a:rPr lang="en-US" dirty="0"/>
              <a:t> </a:t>
            </a:r>
            <a:r>
              <a:rPr lang="en-US" i="1" dirty="0"/>
              <a:t>keys</a:t>
            </a:r>
            <a:r>
              <a:rPr lang="en-US" dirty="0"/>
              <a:t>; only N keys overall</a:t>
            </a:r>
            <a:endParaRPr lang="en-US" i="1" dirty="0"/>
          </a:p>
          <a:p>
            <a:pPr lvl="1"/>
            <a:r>
              <a:rPr lang="en-US" dirty="0"/>
              <a:t>Public keys can be stored in a central, public directory</a:t>
            </a:r>
          </a:p>
          <a:p>
            <a:r>
              <a:rPr lang="en-US" dirty="0"/>
              <a:t>Applicability to “open systems”</a:t>
            </a:r>
          </a:p>
          <a:p>
            <a:pPr lvl="1"/>
            <a:r>
              <a:rPr lang="en-US" dirty="0"/>
              <a:t>Even parties who have no prior relationship can find each others’ public keys and use them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19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vs. private-key crypto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Public-key cryptography is </a:t>
            </a:r>
            <a:r>
              <a:rPr lang="en-US" i="1" dirty="0"/>
              <a:t>strictly stronger </a:t>
            </a:r>
            <a:r>
              <a:rPr lang="en-US" dirty="0"/>
              <a:t>than private-key cryptography</a:t>
            </a:r>
          </a:p>
          <a:p>
            <a:pPr lvl="1"/>
            <a:r>
              <a:rPr lang="en-US" dirty="0"/>
              <a:t>Parties who wish to securely communicate could simply each generate public/private keys and then share them with each other</a:t>
            </a:r>
          </a:p>
          <a:p>
            <a:pPr lvl="1"/>
            <a:r>
              <a:rPr lang="en-US" dirty="0"/>
              <a:t>Use appropriate key depending on who is sending or receiving</a:t>
            </a:r>
          </a:p>
        </p:txBody>
      </p:sp>
    </p:spTree>
    <p:extLst>
      <p:ext uri="{BB962C8B-B14F-4D97-AF65-F5344CB8AC3E}">
        <p14:creationId xmlns:p14="http://schemas.microsoft.com/office/powerpoint/2010/main" val="2177713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14969</TotalTime>
  <Words>673</Words>
  <Application>Microsoft Macintosh PowerPoint</Application>
  <PresentationFormat>On-screen Show (4:3)</PresentationFormat>
  <Paragraphs>108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Symbol</vt:lpstr>
      <vt:lpstr>Office Theme</vt:lpstr>
      <vt:lpstr>Defining Public Key Encryption</vt:lpstr>
      <vt:lpstr>Review: private-key setting</vt:lpstr>
      <vt:lpstr>The public-key setting</vt:lpstr>
      <vt:lpstr>Public-key distribution I</vt:lpstr>
      <vt:lpstr>Public-key distribution II</vt:lpstr>
      <vt:lpstr>Public-key distribution</vt:lpstr>
      <vt:lpstr>Primitives</vt:lpstr>
      <vt:lpstr>How does this address the drawbacks of private-key crypto…?</vt:lpstr>
      <vt:lpstr>Public-key vs. private-key crypto</vt:lpstr>
      <vt:lpstr>Why study private-key crypto?</vt:lpstr>
      <vt:lpstr>Public-key encryption</vt:lpstr>
      <vt:lpstr>Public-key encryption</vt:lpstr>
      <vt:lpstr>Notes on the definition</vt:lpstr>
      <vt:lpstr>Chosen-ciphertext attacks</vt:lpstr>
      <vt:lpstr>Chosen-ciphertext attacks</vt:lpstr>
      <vt:lpstr>Chosen-ciphertext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1138</cp:revision>
  <dcterms:created xsi:type="dcterms:W3CDTF">2014-06-02T02:25:30Z</dcterms:created>
  <dcterms:modified xsi:type="dcterms:W3CDTF">2020-11-13T03:26:40Z</dcterms:modified>
</cp:coreProperties>
</file>