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18" r:id="rId2"/>
    <p:sldId id="619" r:id="rId3"/>
    <p:sldId id="620" r:id="rId4"/>
    <p:sldId id="621" r:id="rId5"/>
    <p:sldId id="622" r:id="rId6"/>
    <p:sldId id="623" r:id="rId7"/>
    <p:sldId id="624" r:id="rId8"/>
    <p:sldId id="625" r:id="rId9"/>
    <p:sldId id="626" r:id="rId10"/>
    <p:sldId id="627" r:id="rId11"/>
    <p:sldId id="62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66"/>
  </p:normalViewPr>
  <p:slideViewPr>
    <p:cSldViewPr snapToGrid="0" snapToObjects="1">
      <p:cViewPr varScale="1">
        <p:scale>
          <a:sx n="107" d="100"/>
          <a:sy n="107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EA8E-9F7A-EE45-AD72-B422DDA67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A8989-8192-F548-9B69-50D364248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EABD5-B447-6C4E-A26E-121E91BF1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C981B-F10E-124C-BFFA-CDF397388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99F97-B287-404D-8CF6-ABF6F1A5E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138DA-BD23-4C4F-9A22-6EF180BE2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03400-A25E-1F48-B52E-00059FBE7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A0BC9-1B3F-7D4D-99C5-8A07C3E3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02BD8-C23F-8E4B-B020-4E5100ED1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79C4E-95B2-1143-9A56-5D1F712F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6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FDF33-98A1-5C48-B75D-4C87B6BE4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69411-EB0F-A142-808E-450361929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439CB-6B26-E147-A79D-38769026B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B0F9D-872E-354C-A55F-5E85DD57D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79148-9BF9-184D-B2B5-C9ECF412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8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E3015-4C82-B44D-8295-0071DC139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EC10B-4AAC-E64D-96FB-0CAC26E89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92579-324D-C34F-9675-50B026B6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6D817-7A4F-214F-89D5-D67F378CC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1B7A4-4975-7642-9FDC-F53B8B00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8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A093A-9714-834E-97E5-5F345F5A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94506-79A2-0C4A-9D25-DA096205E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435C3-6D14-5F41-87E5-BEB311CD2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08CC6-8D1A-BA44-97A8-69431A9B5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EBA8E-650E-0A4A-8AA8-ECC96A65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5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3BF9D-A79C-0C4A-A8C7-6E61B8A7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E7FA-E913-7B4C-BD8D-73EB34CDC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D3AC1-0CA9-E34F-A017-7A60BE9B4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2E0C3-E185-9342-9C78-FFE22436B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31285-BCC1-7D46-A8BE-F3ACEAE7A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DF72D-C02A-1241-B71E-A118B8C9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46BDC-28F1-0F4A-BC1C-96244A00D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F0435-2E48-5643-9C4F-E08A6083F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F7AA-3391-C74B-8B4B-7548F861B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30A5CB-CDC3-6E48-9E93-BC15545C5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06EE57-B79D-974F-B6DF-B5B9B7E9B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01712C-3248-5A45-AF1E-96EE5AC4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BCE468-83AA-5145-9C50-B340E89C2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E97C33-225E-DE46-8006-91BD7424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9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36BBF-7EAF-674A-A5C9-7EBAF113C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9E8772-EE2E-7348-ACF5-8A9340327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DF5BBD-8495-F849-90B3-E68C1335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FAE99D-975F-584F-8A0E-E71FCAAC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8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34495A-EE8C-5344-855B-F446B24F5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29214B-110F-BD4E-B95D-DAFD3A870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EE503-D12A-F741-A55B-6BCE097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26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52B17-6268-624A-BDD5-D6976D2CC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406F8-3559-EA4A-8D1B-EBECDA27D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8B0C6-061E-3C44-AFD0-11CE55C7B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139CD-E90D-C642-A370-6D96CBE6B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C5D73-4D53-6740-9F7D-866899090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7B751-2523-4C48-B571-C4F6D2270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5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F97A4-F0EF-5848-BA19-0615004D5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64529-A44A-AB43-A2F2-A355E8AEF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FAC78-D43F-0646-9B9A-DE10A72FF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25CAD-5BA4-AC4C-8D73-DE870FCF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22A44-8273-2744-B5B7-1FA47826E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9CFCF-89D5-8645-830E-FEB59EDD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8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54F0D-AC4F-A349-90E2-11C7DAD63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129AD-0AC6-B348-9935-23BA41503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F4176-3E0E-1C4B-A7A7-59DE99672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03C99-A909-9144-9444-5E1BB75A820A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AEE3E-BBC3-5147-B064-AFA125E61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6D809-4BB0-CE46-81D9-AC11CE9E8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7A9B6-46C8-FD41-B1B7-F34DF2DF5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7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7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Public Key Infrastructure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7F3EA-289F-B643-9ADE-A1305E1E70BA}"/>
              </a:ext>
            </a:extLst>
          </p:cNvPr>
          <p:cNvSpPr txBox="1"/>
          <p:nvPr/>
        </p:nvSpPr>
        <p:spPr>
          <a:xfrm>
            <a:off x="8153400" y="5826826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0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repository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 certificates in a central repository</a:t>
            </a:r>
          </a:p>
          <a:p>
            <a:pPr lvl="1"/>
            <a:r>
              <a:rPr lang="en-US" dirty="0"/>
              <a:t>E.g., MIT PGP </a:t>
            </a:r>
            <a:r>
              <a:rPr lang="en-US" dirty="0" err="1"/>
              <a:t>keyserver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To find Alice’s public key</a:t>
            </a:r>
          </a:p>
          <a:p>
            <a:pPr lvl="1"/>
            <a:r>
              <a:rPr lang="en-US" dirty="0"/>
              <a:t>Get all public keys for “Alice,” along with certificates on those keys</a:t>
            </a:r>
          </a:p>
          <a:p>
            <a:pPr lvl="1"/>
            <a:r>
              <a:rPr lang="en-US" dirty="0"/>
              <a:t>Look for a certificate signed by someone you trust whose public key you already have</a:t>
            </a:r>
          </a:p>
        </p:txBody>
      </p:sp>
    </p:spTree>
    <p:extLst>
      <p:ext uri="{BB962C8B-B14F-4D97-AF65-F5344CB8AC3E}">
        <p14:creationId xmlns:p14="http://schemas.microsoft.com/office/powerpoint/2010/main" val="15722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PKI in practice…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not work quite as well as in theory…</a:t>
            </a:r>
          </a:p>
          <a:p>
            <a:pPr lvl="1"/>
            <a:r>
              <a:rPr lang="en-US" dirty="0"/>
              <a:t>Proliferation of root CAs</a:t>
            </a:r>
          </a:p>
          <a:p>
            <a:pPr lvl="2"/>
            <a:r>
              <a:rPr lang="en-US" dirty="0"/>
              <a:t>Compromises of CAs</a:t>
            </a:r>
          </a:p>
          <a:p>
            <a:pPr lvl="1"/>
            <a:r>
              <a:rPr lang="en-US" dirty="0"/>
              <a:t>Revocation</a:t>
            </a:r>
          </a:p>
          <a:p>
            <a:pPr lvl="1"/>
            <a:r>
              <a:rPr lang="en-US" dirty="0"/>
              <a:t>Users/browsers may not verify certificates</a:t>
            </a:r>
          </a:p>
        </p:txBody>
      </p:sp>
    </p:spTree>
    <p:extLst>
      <p:ext uri="{BB962C8B-B14F-4D97-AF65-F5344CB8AC3E}">
        <p14:creationId xmlns:p14="http://schemas.microsoft.com/office/powerpoint/2010/main" val="118418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distribution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3576165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3" y="3576165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owchart: Magnetic Disk 12"/>
          <p:cNvSpPr/>
          <p:nvPr/>
        </p:nvSpPr>
        <p:spPr>
          <a:xfrm>
            <a:off x="5638800" y="2052935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6629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534401" y="51009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086601" y="2891136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838570" y="25101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962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1" y="2891136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6629400" y="2209801"/>
            <a:ext cx="2667000" cy="30033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39000" y="1905001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r>
              <a:rPr lang="en-US" sz="2400" baseline="30000" dirty="0"/>
              <a:t>*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754504" y="2735760"/>
            <a:ext cx="47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15774" y="2891136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r>
              <a:rPr lang="en-US" sz="2400" baseline="30000" dirty="0"/>
              <a:t>*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151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/>
      <p:bldP spid="17" grpId="0"/>
      <p:bldP spid="21" grpId="0"/>
      <p:bldP spid="25" grpId="0"/>
      <p:bldP spid="25" grpId="1"/>
      <p:bldP spid="14" grpId="0"/>
      <p:bldP spid="4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distribution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3576165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3" y="3576165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owchart: Magnetic Disk 12"/>
          <p:cNvSpPr/>
          <p:nvPr/>
        </p:nvSpPr>
        <p:spPr>
          <a:xfrm>
            <a:off x="5638800" y="2052935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6629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534401" y="51009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086601" y="2891136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838570" y="25101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962400" y="2891135"/>
            <a:ext cx="1371600" cy="91440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65968" y="2891136"/>
            <a:ext cx="1234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962400" y="3269160"/>
            <a:ext cx="47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X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4188480" y="3805535"/>
            <a:ext cx="993120" cy="64452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648200" y="3962401"/>
            <a:ext cx="1337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Alice, </a:t>
            </a:r>
            <a:r>
              <a:rPr lang="en-US" sz="2400" dirty="0" err="1"/>
              <a:t>pk</a:t>
            </a:r>
            <a:r>
              <a:rPr lang="en-US" sz="2400" baseline="30000" dirty="0"/>
              <a:t>*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627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signatures for secure key distribution!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a trusted party with a public key known to everyone </a:t>
            </a:r>
          </a:p>
          <a:p>
            <a:pPr lvl="1"/>
            <a:r>
              <a:rPr lang="en-US" dirty="0"/>
              <a:t>CA = certificate authority</a:t>
            </a:r>
          </a:p>
          <a:p>
            <a:pPr lvl="1"/>
            <a:r>
              <a:rPr lang="en-US" dirty="0"/>
              <a:t>Public key </a:t>
            </a:r>
            <a:r>
              <a:rPr lang="en-US" dirty="0" err="1"/>
              <a:t>pk</a:t>
            </a:r>
            <a:r>
              <a:rPr lang="en-US" baseline="-25000" dirty="0" err="1"/>
              <a:t>CA</a:t>
            </a:r>
            <a:endParaRPr lang="en-US" dirty="0"/>
          </a:p>
          <a:p>
            <a:pPr lvl="1"/>
            <a:r>
              <a:rPr lang="en-US" dirty="0"/>
              <a:t>Private key </a:t>
            </a:r>
            <a:r>
              <a:rPr lang="en-US" dirty="0" err="1"/>
              <a:t>sk</a:t>
            </a:r>
            <a:r>
              <a:rPr lang="en-US" baseline="-25000" dirty="0" err="1"/>
              <a:t>CA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187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signatures for secure key distribution!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Alice asks the CA to sign the </a:t>
            </a:r>
            <a:r>
              <a:rPr lang="en-US" i="1" dirty="0"/>
              <a:t>binding</a:t>
            </a:r>
            <a:r>
              <a:rPr lang="en-US" dirty="0"/>
              <a:t> (Alice, </a:t>
            </a:r>
            <a:r>
              <a:rPr lang="en-US" dirty="0" err="1"/>
              <a:t>pk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cert</a:t>
            </a:r>
            <a:r>
              <a:rPr lang="en-US" baseline="-25000" dirty="0" err="1"/>
              <a:t>CA</a:t>
            </a:r>
            <a:r>
              <a:rPr lang="en-US" baseline="-25000" dirty="0" err="1">
                <a:sym typeface="Symbol"/>
              </a:rPr>
              <a:t>Alice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baseline="-40000" dirty="0" err="1">
                <a:sym typeface="Symbol"/>
              </a:rPr>
              <a:t>CA</a:t>
            </a:r>
            <a:r>
              <a:rPr lang="en-US" dirty="0">
                <a:sym typeface="Symbol"/>
              </a:rPr>
              <a:t>(Alice, </a:t>
            </a: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)</a:t>
            </a:r>
            <a:endParaRPr lang="en-US" dirty="0"/>
          </a:p>
          <a:p>
            <a:endParaRPr lang="en-US" dirty="0"/>
          </a:p>
          <a:p>
            <a:r>
              <a:rPr lang="en-US" dirty="0"/>
              <a:t>(CA must verify Alice’s identity out of band)</a:t>
            </a:r>
          </a:p>
        </p:txBody>
      </p:sp>
    </p:spTree>
    <p:extLst>
      <p:ext uri="{BB962C8B-B14F-4D97-AF65-F5344CB8AC3E}">
        <p14:creationId xmlns:p14="http://schemas.microsoft.com/office/powerpoint/2010/main" val="841587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signatures for secure key distribution!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2"/>
            <a:ext cx="8229600" cy="5105399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Bob obtains Alice, </a:t>
            </a:r>
            <a:r>
              <a:rPr lang="en-US" dirty="0" err="1"/>
              <a:t>pk</a:t>
            </a:r>
            <a:r>
              <a:rPr lang="en-US" dirty="0"/>
              <a:t>, and the certificate </a:t>
            </a:r>
            <a:r>
              <a:rPr lang="en-US" dirty="0" err="1"/>
              <a:t>cert</a:t>
            </a:r>
            <a:r>
              <a:rPr lang="en-US" baseline="-25000" dirty="0" err="1"/>
              <a:t>CA</a:t>
            </a:r>
            <a:r>
              <a:rPr lang="en-US" baseline="-25000" dirty="0" err="1">
                <a:sym typeface="Symbol"/>
              </a:rPr>
              <a:t>Alice</a:t>
            </a:r>
            <a:r>
              <a:rPr lang="en-US" dirty="0">
                <a:sym typeface="Symbol"/>
              </a:rPr>
              <a:t> …</a:t>
            </a:r>
          </a:p>
          <a:p>
            <a:pPr lvl="1"/>
            <a:r>
              <a:rPr lang="en-US" dirty="0">
                <a:sym typeface="Symbol"/>
              </a:rPr>
              <a:t>… check that </a:t>
            </a:r>
            <a:r>
              <a:rPr lang="en-US" dirty="0" err="1">
                <a:sym typeface="Symbol"/>
              </a:rPr>
              <a:t>Vrfy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baseline="-40000" dirty="0" err="1">
                <a:sym typeface="Symbol"/>
              </a:rPr>
              <a:t>CA</a:t>
            </a:r>
            <a:r>
              <a:rPr lang="en-US" dirty="0">
                <a:sym typeface="Symbol"/>
              </a:rPr>
              <a:t>((Alice, </a:t>
            </a:r>
            <a:r>
              <a:rPr lang="en-US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), </a:t>
            </a:r>
            <a:r>
              <a:rPr lang="en-US" dirty="0" err="1"/>
              <a:t>cert</a:t>
            </a:r>
            <a:r>
              <a:rPr lang="en-US" baseline="-25000" dirty="0" err="1"/>
              <a:t>CA</a:t>
            </a:r>
            <a:r>
              <a:rPr lang="en-US" baseline="-25000" dirty="0" err="1">
                <a:sym typeface="Symbol"/>
              </a:rPr>
              <a:t>Alice</a:t>
            </a:r>
            <a:r>
              <a:rPr lang="en-US" dirty="0">
                <a:sym typeface="Symbol"/>
              </a:rPr>
              <a:t>) = 1</a:t>
            </a:r>
            <a:endParaRPr lang="en-US" dirty="0"/>
          </a:p>
          <a:p>
            <a:endParaRPr lang="en-US" dirty="0"/>
          </a:p>
          <a:p>
            <a:r>
              <a:rPr lang="en-US" dirty="0"/>
              <a:t>Bob is then assured that </a:t>
            </a:r>
            <a:r>
              <a:rPr lang="en-US" dirty="0" err="1"/>
              <a:t>pk</a:t>
            </a:r>
            <a:r>
              <a:rPr lang="en-US" dirty="0"/>
              <a:t> is Alice’s public key</a:t>
            </a:r>
          </a:p>
          <a:p>
            <a:pPr lvl="1"/>
            <a:r>
              <a:rPr lang="en-US" dirty="0"/>
              <a:t>As long as the CA is trustworthy…</a:t>
            </a:r>
          </a:p>
          <a:p>
            <a:pPr lvl="2"/>
            <a:r>
              <a:rPr lang="en-US" dirty="0"/>
              <a:t>Honest, and properly verifies Alice’s identity</a:t>
            </a:r>
          </a:p>
          <a:p>
            <a:pPr lvl="1"/>
            <a:r>
              <a:rPr lang="en-US" dirty="0"/>
              <a:t>…and the CA’s private key has not been compromised</a:t>
            </a:r>
          </a:p>
        </p:txBody>
      </p:sp>
    </p:spTree>
    <p:extLst>
      <p:ext uri="{BB962C8B-B14F-4D97-AF65-F5344CB8AC3E}">
        <p14:creationId xmlns:p14="http://schemas.microsoft.com/office/powerpoint/2010/main" val="415868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Chicken-and-egg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Bob get </a:t>
            </a:r>
            <a:r>
              <a:rPr lang="en-US" dirty="0" err="1"/>
              <a:t>pk</a:t>
            </a:r>
            <a:r>
              <a:rPr lang="en-US" baseline="-25000" dirty="0" err="1"/>
              <a:t>CA</a:t>
            </a:r>
            <a:r>
              <a:rPr lang="en-US" dirty="0"/>
              <a:t> in the first place?</a:t>
            </a:r>
          </a:p>
          <a:p>
            <a:endParaRPr lang="en-US" dirty="0"/>
          </a:p>
          <a:p>
            <a:r>
              <a:rPr lang="en-US" dirty="0"/>
              <a:t>Several possibilities… </a:t>
            </a:r>
          </a:p>
        </p:txBody>
      </p:sp>
    </p:spTree>
    <p:extLst>
      <p:ext uri="{BB962C8B-B14F-4D97-AF65-F5344CB8AC3E}">
        <p14:creationId xmlns:p14="http://schemas.microsoft.com/office/powerpoint/2010/main" val="316983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“Roots of trust”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Bob only needs to securely obtain a </a:t>
            </a:r>
            <a:r>
              <a:rPr lang="en-US" i="1" dirty="0"/>
              <a:t>small number</a:t>
            </a:r>
            <a:r>
              <a:rPr lang="en-US" dirty="0"/>
              <a:t> of CA’s public keys</a:t>
            </a:r>
          </a:p>
          <a:p>
            <a:pPr lvl="1"/>
            <a:r>
              <a:rPr lang="en-US" dirty="0"/>
              <a:t>Need to ensure secure distribution only for these few, initial public keys</a:t>
            </a:r>
          </a:p>
          <a:p>
            <a:pPr lvl="1"/>
            <a:endParaRPr lang="en-US" dirty="0"/>
          </a:p>
          <a:p>
            <a:r>
              <a:rPr lang="en-US" dirty="0"/>
              <a:t>E.g., distribute as part of an operating system, or web browser</a:t>
            </a:r>
          </a:p>
          <a:p>
            <a:pPr lvl="1"/>
            <a:r>
              <a:rPr lang="en-US" dirty="0"/>
              <a:t>Firefox: </a:t>
            </a:r>
            <a:br>
              <a:rPr lang="en-US" dirty="0"/>
            </a:br>
            <a:r>
              <a:rPr lang="en-US" dirty="0"/>
              <a:t>Tools-&gt;Options-&gt;Privacy &amp; Security-&gt;View Certificates-&gt;Authorities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948" y="457200"/>
            <a:ext cx="7102105" cy="618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47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“Web of trust”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Obtain public keys </a:t>
            </a:r>
            <a:r>
              <a:rPr lang="en-US" i="1" dirty="0"/>
              <a:t>in person</a:t>
            </a:r>
          </a:p>
          <a:p>
            <a:pPr lvl="1"/>
            <a:r>
              <a:rPr lang="en-US" dirty="0"/>
              <a:t>“Key-signing parties”</a:t>
            </a:r>
          </a:p>
          <a:p>
            <a:pPr lvl="1"/>
            <a:endParaRPr lang="en-US" dirty="0"/>
          </a:p>
          <a:p>
            <a:r>
              <a:rPr lang="en-US" dirty="0"/>
              <a:t>Obtain “certificates” on your public key from people who know you</a:t>
            </a:r>
          </a:p>
          <a:p>
            <a:endParaRPr lang="en-US" dirty="0"/>
          </a:p>
          <a:p>
            <a:r>
              <a:rPr lang="en-US" dirty="0"/>
              <a:t>If A knows </a:t>
            </a:r>
            <a:r>
              <a:rPr lang="en-US" dirty="0" err="1"/>
              <a:t>pk</a:t>
            </a:r>
            <a:r>
              <a:rPr lang="en-US" baseline="-25000" dirty="0" err="1"/>
              <a:t>B</a:t>
            </a:r>
            <a:r>
              <a:rPr lang="en-US" dirty="0"/>
              <a:t>, and B issued a certificate for C, then C can send that certificate to A</a:t>
            </a:r>
          </a:p>
          <a:p>
            <a:pPr lvl="1"/>
            <a:r>
              <a:rPr lang="en-US" dirty="0"/>
              <a:t>What trust assumptions are being made here?</a:t>
            </a:r>
          </a:p>
        </p:txBody>
      </p:sp>
    </p:spTree>
    <p:extLst>
      <p:ext uri="{BB962C8B-B14F-4D97-AF65-F5344CB8AC3E}">
        <p14:creationId xmlns:p14="http://schemas.microsoft.com/office/powerpoint/2010/main" val="272504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404</Words>
  <Application>Microsoft Macintosh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Public Key Infrastructure</vt:lpstr>
      <vt:lpstr>Public-key distribution</vt:lpstr>
      <vt:lpstr>Public-key distribution</vt:lpstr>
      <vt:lpstr>Use signatures for secure key distribution!</vt:lpstr>
      <vt:lpstr>Use signatures for secure key distribution!</vt:lpstr>
      <vt:lpstr>Use signatures for secure key distribution!</vt:lpstr>
      <vt:lpstr>Chicken-and-egg problem?</vt:lpstr>
      <vt:lpstr>“Roots of trust”</vt:lpstr>
      <vt:lpstr>“Web of trust”</vt:lpstr>
      <vt:lpstr>Public repository</vt:lpstr>
      <vt:lpstr>PKI in practice…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Key Infrastructure</dc:title>
  <dc:creator>Microsoft Office User</dc:creator>
  <cp:lastModifiedBy>Microsoft Office User</cp:lastModifiedBy>
  <cp:revision>1</cp:revision>
  <dcterms:created xsi:type="dcterms:W3CDTF">2020-11-24T07:02:57Z</dcterms:created>
  <dcterms:modified xsi:type="dcterms:W3CDTF">2020-11-24T07:04:16Z</dcterms:modified>
</cp:coreProperties>
</file>