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18" r:id="rId2"/>
    <p:sldId id="590" r:id="rId3"/>
    <p:sldId id="591" r:id="rId4"/>
    <p:sldId id="592" r:id="rId5"/>
    <p:sldId id="593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2" r:id="rId14"/>
    <p:sldId id="60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/>
              <a:t>Defining </a:t>
            </a:r>
            <a:br>
              <a:rPr lang="en-US" sz="5400"/>
            </a:br>
            <a:r>
              <a:rPr lang="en-US" sz="5400"/>
              <a:t>Digital </a:t>
            </a:r>
            <a:r>
              <a:rPr lang="en-US" sz="5400" dirty="0"/>
              <a:t>Signatures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6DC87-3D20-6C4B-8635-0824904AB602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Non-repudiation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76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Signer cannot (easily) deny issuing a signature</a:t>
            </a:r>
          </a:p>
          <a:p>
            <a:pPr lvl="1"/>
            <a:r>
              <a:rPr lang="en-US" dirty="0"/>
              <a:t>Crucial for legal applications</a:t>
            </a:r>
          </a:p>
          <a:p>
            <a:pPr lvl="1"/>
            <a:r>
              <a:rPr lang="en-US" dirty="0"/>
              <a:t>Judge can verify signature using public copy of </a:t>
            </a:r>
            <a:r>
              <a:rPr lang="en-US" dirty="0" err="1"/>
              <a:t>pk</a:t>
            </a:r>
            <a:endParaRPr lang="en-US" dirty="0"/>
          </a:p>
          <a:p>
            <a:endParaRPr lang="en-US" dirty="0"/>
          </a:p>
          <a:p>
            <a:r>
              <a:rPr lang="en-US" dirty="0"/>
              <a:t>MACs cannot provide this functionality!</a:t>
            </a:r>
          </a:p>
          <a:p>
            <a:pPr lvl="1"/>
            <a:r>
              <a:rPr lang="en-US" dirty="0"/>
              <a:t>Without access to the key, no way to verify a tag</a:t>
            </a:r>
          </a:p>
          <a:p>
            <a:pPr lvl="1"/>
            <a:r>
              <a:rPr lang="en-US" dirty="0"/>
              <a:t>Even if receiver gives key to judge, how can the judge verify that the key is correct?</a:t>
            </a:r>
          </a:p>
          <a:p>
            <a:pPr lvl="2"/>
            <a:r>
              <a:rPr lang="en-US" dirty="0"/>
              <a:t>Even if key is correct, receiver could have generated </a:t>
            </a:r>
            <a:br>
              <a:rPr lang="en-US" dirty="0"/>
            </a:br>
            <a:r>
              <a:rPr lang="en-US" dirty="0"/>
              <a:t>the tag also!</a:t>
            </a:r>
          </a:p>
        </p:txBody>
      </p:sp>
    </p:spTree>
    <p:extLst>
      <p:ext uri="{BB962C8B-B14F-4D97-AF65-F5344CB8AC3E}">
        <p14:creationId xmlns:p14="http://schemas.microsoft.com/office/powerpoint/2010/main" val="243810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i="1" dirty="0"/>
              <a:t>signature scheme </a:t>
            </a:r>
            <a:r>
              <a:rPr lang="en-US" dirty="0"/>
              <a:t>is defined by three PPT algorithms (Gen, Sign, </a:t>
            </a:r>
            <a:r>
              <a:rPr lang="en-US" dirty="0" err="1"/>
              <a:t>Vrfy</a:t>
            </a:r>
            <a:r>
              <a:rPr lang="en-US" dirty="0"/>
              <a:t>): </a:t>
            </a:r>
          </a:p>
          <a:p>
            <a:pPr lvl="1"/>
            <a:r>
              <a:rPr lang="en-US" dirty="0"/>
              <a:t>Gen: takes as input 1</a:t>
            </a:r>
            <a:r>
              <a:rPr lang="en-US" baseline="30000" dirty="0"/>
              <a:t>n</a:t>
            </a:r>
            <a:r>
              <a:rPr lang="en-US" dirty="0"/>
              <a:t>; outputs </a:t>
            </a:r>
            <a:r>
              <a:rPr lang="en-US" dirty="0" err="1"/>
              <a:t>pk</a:t>
            </a:r>
            <a:r>
              <a:rPr lang="en-US" dirty="0"/>
              <a:t>, </a:t>
            </a:r>
            <a:r>
              <a:rPr lang="en-US" dirty="0" err="1"/>
              <a:t>sk</a:t>
            </a:r>
            <a:endParaRPr lang="en-US" dirty="0"/>
          </a:p>
          <a:p>
            <a:pPr lvl="1"/>
            <a:r>
              <a:rPr lang="en-US" dirty="0"/>
              <a:t>Sign: takes as input a private key </a:t>
            </a:r>
            <a:r>
              <a:rPr lang="en-US" dirty="0" err="1"/>
              <a:t>sk</a:t>
            </a:r>
            <a:r>
              <a:rPr lang="en-US" dirty="0"/>
              <a:t> and a message m</a:t>
            </a:r>
            <a:r>
              <a:rPr lang="en-US" dirty="0">
                <a:sym typeface="Symbol"/>
              </a:rPr>
              <a:t>{0,1}</a:t>
            </a:r>
            <a:r>
              <a:rPr lang="en-US" baseline="30000" dirty="0">
                <a:sym typeface="Symbol"/>
              </a:rPr>
              <a:t>*</a:t>
            </a:r>
            <a:r>
              <a:rPr lang="en-US" dirty="0">
                <a:sym typeface="Symbol"/>
              </a:rPr>
              <a:t>;</a:t>
            </a:r>
            <a:r>
              <a:rPr lang="en-US" dirty="0"/>
              <a:t> outputs signature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                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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/>
              <a:t>sk</a:t>
            </a:r>
            <a:r>
              <a:rPr lang="en-US" dirty="0"/>
              <a:t>(m)</a:t>
            </a:r>
          </a:p>
          <a:p>
            <a:pPr lvl="1"/>
            <a:r>
              <a:rPr lang="en-US" dirty="0" err="1"/>
              <a:t>Vrfy</a:t>
            </a:r>
            <a:r>
              <a:rPr lang="en-US" dirty="0"/>
              <a:t>: takes public key </a:t>
            </a:r>
            <a:r>
              <a:rPr lang="en-US" dirty="0" err="1"/>
              <a:t>pk</a:t>
            </a:r>
            <a:r>
              <a:rPr lang="en-US" dirty="0"/>
              <a:t>, message m, and signature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as input; outputs 1 or 0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5599093"/>
            <a:ext cx="5638800" cy="954107"/>
          </a:xfrm>
          <a:prstGeom prst="rect">
            <a:avLst/>
          </a:prstGeom>
          <a:ln cap="sq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For all </a:t>
            </a:r>
            <a:r>
              <a:rPr lang="en-US" sz="2800" dirty="0">
                <a:sym typeface="Symbol" pitchFamily="18" charset="2"/>
              </a:rPr>
              <a:t>m</a:t>
            </a:r>
            <a:r>
              <a:rPr lang="en-US" sz="2800" dirty="0">
                <a:sym typeface="Symbol"/>
              </a:rPr>
              <a:t> and all </a:t>
            </a:r>
            <a:r>
              <a:rPr lang="en-US" sz="2800" dirty="0" err="1">
                <a:sym typeface="Symbol"/>
              </a:rPr>
              <a:t>pk</a:t>
            </a:r>
            <a:r>
              <a:rPr lang="en-US" sz="2800" dirty="0">
                <a:sym typeface="Symbol"/>
              </a:rPr>
              <a:t>, </a:t>
            </a:r>
            <a:r>
              <a:rPr lang="en-US" sz="28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 output by Gen,</a:t>
            </a:r>
            <a:br>
              <a:rPr lang="en-US" sz="2800" dirty="0">
                <a:sym typeface="Symbol"/>
              </a:rPr>
            </a:br>
            <a:r>
              <a:rPr lang="en-US" sz="2800" dirty="0" err="1">
                <a:sym typeface="Symbol"/>
              </a:rPr>
              <a:t>Vrfy</a:t>
            </a:r>
            <a:r>
              <a:rPr lang="en-US" sz="2800" baseline="-25000" dirty="0" err="1">
                <a:sym typeface="Symbol"/>
              </a:rPr>
              <a:t>pk</a:t>
            </a:r>
            <a:r>
              <a:rPr lang="en-US" sz="2800" dirty="0">
                <a:sym typeface="Symbol"/>
              </a:rPr>
              <a:t>(m, </a:t>
            </a:r>
            <a:r>
              <a:rPr lang="en-US" sz="2800" dirty="0" err="1">
                <a:sym typeface="Symbol"/>
              </a:rPr>
              <a:t>Sign</a:t>
            </a:r>
            <a:r>
              <a:rPr lang="en-US" sz="2800" baseline="-25000" dirty="0" err="1">
                <a:sym typeface="Symbol"/>
              </a:rPr>
              <a:t>sk</a:t>
            </a:r>
            <a:r>
              <a:rPr lang="en-US" sz="2800" dirty="0">
                <a:sym typeface="Symbol"/>
              </a:rPr>
              <a:t>(m)) = 1</a:t>
            </a: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830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Threat model</a:t>
            </a:r>
          </a:p>
          <a:p>
            <a:pPr lvl="1"/>
            <a:r>
              <a:rPr lang="en-US" dirty="0"/>
              <a:t>“Adaptive chosen-message attack”</a:t>
            </a:r>
          </a:p>
          <a:p>
            <a:pPr lvl="1"/>
            <a:r>
              <a:rPr lang="en-US" dirty="0"/>
              <a:t>Assume the attacker can induce the sender to sign </a:t>
            </a:r>
            <a:r>
              <a:rPr lang="en-US" i="1" dirty="0"/>
              <a:t>messages of the attacker’s choice</a:t>
            </a:r>
            <a:endParaRPr lang="en-US" dirty="0"/>
          </a:p>
          <a:p>
            <a:r>
              <a:rPr lang="en-US" dirty="0"/>
              <a:t>Security goal</a:t>
            </a:r>
          </a:p>
          <a:p>
            <a:pPr lvl="1"/>
            <a:r>
              <a:rPr lang="en-US" dirty="0"/>
              <a:t>“Existential </a:t>
            </a:r>
            <a:r>
              <a:rPr lang="en-US" dirty="0" err="1"/>
              <a:t>unforgeability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Attacker should be unable to forge valid signature on </a:t>
            </a:r>
            <a:r>
              <a:rPr lang="en-US" i="1" dirty="0"/>
              <a:t>any</a:t>
            </a:r>
            <a:r>
              <a:rPr lang="en-US" dirty="0"/>
              <a:t> message not signed by the sender</a:t>
            </a:r>
          </a:p>
          <a:p>
            <a:r>
              <a:rPr lang="en-US" dirty="0"/>
              <a:t>Attacker gets the public key…</a:t>
            </a:r>
          </a:p>
        </p:txBody>
      </p:sp>
    </p:spTree>
    <p:extLst>
      <p:ext uri="{BB962C8B-B14F-4D97-AF65-F5344CB8AC3E}">
        <p14:creationId xmlns:p14="http://schemas.microsoft.com/office/powerpoint/2010/main" val="32227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 for 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 is </a:t>
            </a:r>
            <a:r>
              <a:rPr lang="en-US" i="1" dirty="0">
                <a:sym typeface="Symbol"/>
              </a:rPr>
              <a:t>secure</a:t>
            </a:r>
            <a:r>
              <a:rPr lang="en-US" dirty="0">
                <a:sym typeface="Symbol"/>
              </a:rPr>
              <a:t> if for all PPT attackers A, there is a negligible function  such that 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      </a:t>
            </a:r>
            <a:r>
              <a:rPr lang="en-US" dirty="0" err="1">
                <a:sym typeface="Symbol"/>
              </a:rPr>
              <a:t>Pr</a:t>
            </a:r>
            <a:r>
              <a:rPr lang="en-US" dirty="0">
                <a:sym typeface="Symbol"/>
              </a:rPr>
              <a:t>[</a:t>
            </a:r>
            <a:r>
              <a:rPr lang="en-US" dirty="0" err="1">
                <a:sym typeface="Symbol"/>
              </a:rPr>
              <a:t>Forge</a:t>
            </a:r>
            <a:r>
              <a:rPr lang="en-US" baseline="-25000" dirty="0" err="1">
                <a:sym typeface="Symbol"/>
              </a:rPr>
              <a:t>A</a:t>
            </a:r>
            <a:r>
              <a:rPr lang="en-US" baseline="-25000" dirty="0">
                <a:sym typeface="Symbol"/>
              </a:rPr>
              <a:t>,</a:t>
            </a:r>
            <a:r>
              <a:rPr lang="en-US" dirty="0">
                <a:sym typeface="Symbol"/>
              </a:rPr>
              <a:t>(n) = 1] ≤ (n)</a:t>
            </a:r>
          </a:p>
        </p:txBody>
      </p:sp>
    </p:spTree>
    <p:extLst>
      <p:ext uri="{BB962C8B-B14F-4D97-AF65-F5344CB8AC3E}">
        <p14:creationId xmlns:p14="http://schemas.microsoft.com/office/powerpoint/2010/main" val="2514630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Replay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Replay attacks need to be addressed just as in the symmetric-key setting</a:t>
            </a:r>
          </a:p>
        </p:txBody>
      </p:sp>
    </p:spTree>
    <p:extLst>
      <p:ext uri="{BB962C8B-B14F-4D97-AF65-F5344CB8AC3E}">
        <p14:creationId xmlns:p14="http://schemas.microsoft.com/office/powerpoint/2010/main" val="49491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i="1" dirty="0"/>
              <a:t>integrity</a:t>
            </a:r>
            <a:r>
              <a:rPr lang="en-US" dirty="0"/>
              <a:t> in the </a:t>
            </a:r>
            <a:r>
              <a:rPr lang="en-US"/>
              <a:t>public-key setting</a:t>
            </a:r>
          </a:p>
          <a:p>
            <a:endParaRPr lang="en-US" dirty="0"/>
          </a:p>
          <a:p>
            <a:r>
              <a:rPr lang="en-US" dirty="0"/>
              <a:t>Analogous to message authentication codes, but some key differences…</a:t>
            </a:r>
          </a:p>
        </p:txBody>
      </p:sp>
    </p:spTree>
    <p:extLst>
      <p:ext uri="{BB962C8B-B14F-4D97-AF65-F5344CB8AC3E}">
        <p14:creationId xmlns:p14="http://schemas.microsoft.com/office/powerpoint/2010/main" val="1850534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Digital signatures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667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10400" y="41200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41200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71800" y="38862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4643735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</a:t>
            </a:r>
            <a:r>
              <a:rPr lang="en-US" sz="2400" dirty="0"/>
              <a:t> = </a:t>
            </a:r>
            <a:r>
              <a:rPr lang="en-US" sz="2400" dirty="0" err="1"/>
              <a:t>Sign</a:t>
            </a:r>
            <a:r>
              <a:rPr lang="en-US" sz="2400" baseline="-25000" dirty="0" err="1"/>
              <a:t>sk</a:t>
            </a:r>
            <a:r>
              <a:rPr lang="en-US" sz="2400" dirty="0"/>
              <a:t>(m)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3027" y="3429000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m, </a:t>
            </a:r>
            <a:r>
              <a:rPr lang="en-US" sz="2400" dirty="0">
                <a:sym typeface="Symbol"/>
              </a:rPr>
              <a:t></a:t>
            </a:r>
            <a:endParaRPr lang="en-US" sz="2400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4114800" y="1447800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90885" y="1905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670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953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099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" y="4450433"/>
            <a:ext cx="2105448" cy="654967"/>
            <a:chOff x="533400" y="4450433"/>
            <a:chExt cx="2105448" cy="654967"/>
          </a:xfrm>
        </p:grpSpPr>
        <p:sp>
          <p:nvSpPr>
            <p:cNvPr id="5" name="TextBox 4"/>
            <p:cNvSpPr txBox="1"/>
            <p:nvPr/>
          </p:nvSpPr>
          <p:spPr>
            <a:xfrm>
              <a:off x="533400" y="4643735"/>
              <a:ext cx="21054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1 = </a:t>
              </a:r>
              <a:r>
                <a:rPr lang="en-US" sz="2400" dirty="0" err="1"/>
                <a:t>Vrfy</a:t>
              </a:r>
              <a:r>
                <a:rPr lang="en-US" sz="2400" baseline="-25000" dirty="0" err="1"/>
                <a:t>pk</a:t>
              </a:r>
              <a:r>
                <a:rPr lang="en-US" sz="2400" dirty="0"/>
                <a:t>(m, </a:t>
              </a:r>
              <a:r>
                <a:rPr lang="en-US" sz="2400" dirty="0">
                  <a:sym typeface="Symbol"/>
                </a:rPr>
                <a:t></a:t>
              </a:r>
              <a:r>
                <a:rPr lang="en-US" sz="2400" dirty="0"/>
                <a:t>)</a:t>
              </a:r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62000" y="4450433"/>
              <a:ext cx="327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728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6" grpId="0"/>
      <p:bldP spid="7" grpId="0"/>
      <p:bldP spid="18" grpId="0" animBg="1"/>
      <p:bldP spid="19" grpId="0"/>
      <p:bldP spid="22" grpId="0"/>
      <p:bldP spid="22" grpId="1"/>
      <p:bldP spid="23" grpId="0"/>
      <p:bldP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Public-key encryption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667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10400" y="41200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0" y="4120036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71800" y="3886200"/>
            <a:ext cx="3124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13853" y="4643735"/>
            <a:ext cx="1829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 </a:t>
            </a:r>
            <a:r>
              <a:rPr lang="en-US" sz="2400" dirty="0">
                <a:sym typeface="Symbol"/>
              </a:rPr>
              <a:t></a:t>
            </a:r>
            <a:r>
              <a:rPr lang="en-US" sz="2400" dirty="0"/>
              <a:t> </a:t>
            </a:r>
            <a:r>
              <a:rPr lang="en-US" sz="2400" dirty="0" err="1"/>
              <a:t>Enc</a:t>
            </a:r>
            <a:r>
              <a:rPr lang="en-US" sz="2400" baseline="-25000" dirty="0" err="1"/>
              <a:t>pk</a:t>
            </a:r>
            <a:r>
              <a:rPr lang="en-US" sz="2400" dirty="0"/>
              <a:t>(m)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4643735"/>
            <a:ext cx="1683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 = </a:t>
            </a:r>
            <a:r>
              <a:rPr lang="en-US" sz="2400" dirty="0" err="1"/>
              <a:t>Dec</a:t>
            </a:r>
            <a:r>
              <a:rPr lang="en-US" sz="2400" baseline="-25000" dirty="0" err="1"/>
              <a:t>sk</a:t>
            </a:r>
            <a:r>
              <a:rPr lang="en-US" sz="2400" dirty="0"/>
              <a:t>(c)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76645" y="34290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8" name="Flowchart: Magnetic Disk 17"/>
          <p:cNvSpPr/>
          <p:nvPr/>
        </p:nvSpPr>
        <p:spPr>
          <a:xfrm>
            <a:off x="4114800" y="1447800"/>
            <a:ext cx="838200" cy="1143000"/>
          </a:xfrm>
          <a:prstGeom prst="flowChartMagneticDisk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90885" y="1905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6670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953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2362200"/>
            <a:ext cx="1295400" cy="838201"/>
          </a:xfrm>
          <a:prstGeom prst="straightConnector1">
            <a:avLst/>
          </a:prstGeom>
          <a:ln w="19050">
            <a:solidFill>
              <a:schemeClr val="tx1"/>
            </a:solidFill>
            <a:headEnd type="non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09970" y="2286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630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(informal)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after observing signatures on multiple messages, an attacker should be unable to </a:t>
            </a:r>
            <a:r>
              <a:rPr lang="en-US" i="1" dirty="0"/>
              <a:t>forge</a:t>
            </a:r>
            <a:r>
              <a:rPr lang="en-US" dirty="0"/>
              <a:t> a valid signature on a </a:t>
            </a:r>
            <a:r>
              <a:rPr lang="en-US" i="1" dirty="0"/>
              <a:t>new</a:t>
            </a:r>
            <a:r>
              <a:rPr lang="en-US" dirty="0"/>
              <a:t> message</a:t>
            </a:r>
          </a:p>
        </p:txBody>
      </p:sp>
    </p:spTree>
    <p:extLst>
      <p:ext uri="{BB962C8B-B14F-4D97-AF65-F5344CB8AC3E}">
        <p14:creationId xmlns:p14="http://schemas.microsoft.com/office/powerpoint/2010/main" val="393116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Prototypical application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16002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549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212547" y="4120036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sk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406932" y="24384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335747" y="2515371"/>
            <a:ext cx="2514600" cy="137082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98147" y="4643735"/>
            <a:ext cx="2236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</a:t>
            </a:r>
            <a:r>
              <a:rPr lang="en-US" sz="2400" dirty="0"/>
              <a:t> = </a:t>
            </a:r>
            <a:r>
              <a:rPr lang="en-US" sz="2400" dirty="0" err="1"/>
              <a:t>Sign</a:t>
            </a:r>
            <a:r>
              <a:rPr lang="en-US" sz="2400" baseline="-25000" dirty="0" err="1"/>
              <a:t>sk</a:t>
            </a:r>
            <a:r>
              <a:rPr lang="en-US" sz="2400" dirty="0"/>
              <a:t>(patch)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8410" y="3424535"/>
            <a:ext cx="1213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patch, </a:t>
            </a:r>
            <a:r>
              <a:rPr lang="en-US" sz="2400" dirty="0">
                <a:sym typeface="Symbol"/>
              </a:rPr>
              <a:t></a:t>
            </a:r>
            <a:endParaRPr lang="en-US" sz="2400" dirty="0"/>
          </a:p>
        </p:txBody>
      </p:sp>
      <p:pic>
        <p:nvPicPr>
          <p:cNvPr id="24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35814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406932" y="44196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pic>
        <p:nvPicPr>
          <p:cNvPr id="26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53340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406932" y="61722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850347" y="3886200"/>
            <a:ext cx="1676400" cy="0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335747" y="3886200"/>
            <a:ext cx="2514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335747" y="3886200"/>
            <a:ext cx="2514600" cy="19053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90800" y="3429000"/>
            <a:ext cx="1337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patch’, </a:t>
            </a:r>
            <a:r>
              <a:rPr lang="en-US" sz="2400" dirty="0">
                <a:sym typeface="Symbol"/>
              </a:rPr>
              <a:t>’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95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MACs?</a:t>
            </a:r>
          </a:p>
        </p:txBody>
      </p:sp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985" y="16002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2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467600" y="4120036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33385" y="243840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362200" y="2515371"/>
            <a:ext cx="2514600" cy="1370829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39211" y="4643735"/>
            <a:ext cx="2095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t</a:t>
            </a:r>
            <a:r>
              <a:rPr lang="en-US" sz="2400" dirty="0"/>
              <a:t> = Mac</a:t>
            </a:r>
            <a:r>
              <a:rPr lang="en-US" sz="2400" baseline="-25000" dirty="0"/>
              <a:t>k</a:t>
            </a:r>
            <a:r>
              <a:rPr lang="en-US" sz="2400" dirty="0"/>
              <a:t>(patch)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34863" y="3424535"/>
            <a:ext cx="1130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patch, </a:t>
            </a:r>
            <a:r>
              <a:rPr lang="en-US" sz="2400" dirty="0">
                <a:sym typeface="Symbol"/>
              </a:rPr>
              <a:t>t</a:t>
            </a:r>
            <a:endParaRPr lang="en-US" sz="2400" dirty="0"/>
          </a:p>
        </p:txBody>
      </p:sp>
      <p:pic>
        <p:nvPicPr>
          <p:cNvPr id="1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985" y="35814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33385" y="441960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</a:p>
        </p:txBody>
      </p:sp>
      <p:pic>
        <p:nvPicPr>
          <p:cNvPr id="14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985" y="53340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33385" y="617220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4876800" y="3886200"/>
            <a:ext cx="1676400" cy="0"/>
          </a:xfrm>
          <a:prstGeom prst="line">
            <a:avLst/>
          </a:prstGeom>
          <a:ln w="1905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362200" y="3886200"/>
            <a:ext cx="2514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362200" y="3886200"/>
            <a:ext cx="2514600" cy="19053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71600" y="2669232"/>
            <a:ext cx="0" cy="91216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9226" y="1138535"/>
            <a:ext cx="2259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t’ = Mac</a:t>
            </a:r>
            <a:r>
              <a:rPr lang="en-US" sz="2400" baseline="-25000" dirty="0"/>
              <a:t>k</a:t>
            </a:r>
            <a:r>
              <a:rPr lang="en-US" sz="2400" dirty="0"/>
              <a:t>(patch’)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38" y="2881769"/>
            <a:ext cx="1264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patch’, t’</a:t>
            </a:r>
          </a:p>
        </p:txBody>
      </p:sp>
    </p:spTree>
    <p:extLst>
      <p:ext uri="{BB962C8B-B14F-4D97-AF65-F5344CB8AC3E}">
        <p14:creationId xmlns:p14="http://schemas.microsoft.com/office/powerpoint/2010/main" val="198648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  <p:bldP spid="15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MACs?</a:t>
            </a:r>
          </a:p>
        </p:txBody>
      </p:sp>
      <p:pic>
        <p:nvPicPr>
          <p:cNvPr id="20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16002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549" y="2667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7010400" y="4120036"/>
            <a:ext cx="1207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baseline="-25000" dirty="0"/>
              <a:t>1</a:t>
            </a:r>
            <a:r>
              <a:rPr lang="en-US" sz="2400" dirty="0"/>
              <a:t>, k</a:t>
            </a:r>
            <a:r>
              <a:rPr lang="en-US" sz="2400" baseline="-25000" dirty="0"/>
              <a:t>2</a:t>
            </a:r>
            <a:r>
              <a:rPr lang="en-US" sz="2400" dirty="0"/>
              <a:t>, k</a:t>
            </a:r>
            <a:r>
              <a:rPr lang="en-US" sz="2400" baseline="-25000" dirty="0"/>
              <a:t>3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406932" y="243840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335747" y="2515371"/>
            <a:ext cx="4369853" cy="685414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98147" y="4643735"/>
            <a:ext cx="23516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t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/>
              <a:t> = Mac</a:t>
            </a:r>
            <a:r>
              <a:rPr lang="en-US" sz="2400" baseline="-25000" dirty="0"/>
              <a:t>k1</a:t>
            </a:r>
            <a:r>
              <a:rPr lang="en-US" sz="2400" dirty="0"/>
              <a:t>(patch)</a:t>
            </a:r>
          </a:p>
          <a:p>
            <a:r>
              <a:rPr lang="en-US" sz="2400" dirty="0"/>
              <a:t>t</a:t>
            </a:r>
            <a:r>
              <a:rPr lang="en-US" sz="2400" baseline="-25000" dirty="0"/>
              <a:t>2</a:t>
            </a:r>
            <a:r>
              <a:rPr lang="en-US" sz="2400" dirty="0"/>
              <a:t> = Mac</a:t>
            </a:r>
            <a:r>
              <a:rPr lang="en-US" sz="2400" baseline="-25000" dirty="0"/>
              <a:t>k2</a:t>
            </a:r>
            <a:r>
              <a:rPr lang="en-US" sz="2400" dirty="0"/>
              <a:t>(patch)</a:t>
            </a:r>
          </a:p>
          <a:p>
            <a:r>
              <a:rPr lang="en-US" sz="2400" dirty="0"/>
              <a:t>t</a:t>
            </a:r>
            <a:r>
              <a:rPr lang="en-US" sz="2400" baseline="-25000" dirty="0"/>
              <a:t>3</a:t>
            </a:r>
            <a:r>
              <a:rPr lang="en-US" sz="2400" dirty="0"/>
              <a:t> = Mac</a:t>
            </a:r>
            <a:r>
              <a:rPr lang="en-US" sz="2400" baseline="-25000" dirty="0"/>
              <a:t>k3</a:t>
            </a:r>
            <a:r>
              <a:rPr lang="en-US" sz="2400" dirty="0"/>
              <a:t>(patch)</a:t>
            </a:r>
          </a:p>
        </p:txBody>
      </p:sp>
      <p:pic>
        <p:nvPicPr>
          <p:cNvPr id="27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35814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406932" y="441960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pic>
        <p:nvPicPr>
          <p:cNvPr id="29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532" y="5334000"/>
            <a:ext cx="964831" cy="91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1406932" y="617220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</a:t>
            </a:r>
            <a:r>
              <a:rPr lang="en-US" sz="2400" baseline="-25000" dirty="0"/>
              <a:t>3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2335748" y="3886200"/>
            <a:ext cx="436985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2335748" y="4038985"/>
            <a:ext cx="4369852" cy="1752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71023" y="2357735"/>
            <a:ext cx="1234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patch, t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886200" y="3424535"/>
            <a:ext cx="1234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patch, t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3794823" y="4343400"/>
            <a:ext cx="1234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patch, t</a:t>
            </a:r>
            <a:r>
              <a:rPr lang="en-US" sz="2400" baseline="-25000" dirty="0"/>
              <a:t>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56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8" grpId="0"/>
      <p:bldP spid="30" grpId="0"/>
      <p:bldP spid="39" grpId="0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MACs?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Public verifiability</a:t>
            </a:r>
          </a:p>
          <a:p>
            <a:pPr lvl="1"/>
            <a:r>
              <a:rPr lang="en-US" dirty="0"/>
              <a:t>“Anyone” can verify a signature</a:t>
            </a:r>
          </a:p>
          <a:p>
            <a:pPr lvl="1"/>
            <a:r>
              <a:rPr lang="en-US" dirty="0"/>
              <a:t>(Only a holder of the key can verify a MAC tag)</a:t>
            </a:r>
          </a:p>
          <a:p>
            <a:pPr lvl="1"/>
            <a:endParaRPr lang="en-US" dirty="0"/>
          </a:p>
          <a:p>
            <a:pPr>
              <a:buFont typeface="Symbol"/>
              <a:buChar char="Þ"/>
            </a:pPr>
            <a:r>
              <a:rPr lang="en-US" i="1" dirty="0">
                <a:sym typeface="Symbol"/>
              </a:rPr>
              <a:t> Transferability</a:t>
            </a: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Can forward a signature to someone else…</a:t>
            </a:r>
          </a:p>
          <a:p>
            <a:pPr>
              <a:buFont typeface="Symbol"/>
              <a:buChar char="Þ"/>
            </a:pPr>
            <a:r>
              <a:rPr lang="en-US" i="1" dirty="0">
                <a:sym typeface="Symbol"/>
              </a:rPr>
              <a:t> Non-repudiation</a:t>
            </a:r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43767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15926</TotalTime>
  <Words>519</Words>
  <Application>Microsoft Macintosh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Defining  Digital Signatures</vt:lpstr>
      <vt:lpstr>Digital signatures</vt:lpstr>
      <vt:lpstr>Digital signatures</vt:lpstr>
      <vt:lpstr>Public-key encryption</vt:lpstr>
      <vt:lpstr>Security (informal)</vt:lpstr>
      <vt:lpstr>Prototypical application</vt:lpstr>
      <vt:lpstr>Comparison to MACs?</vt:lpstr>
      <vt:lpstr>Comparison to MACs?</vt:lpstr>
      <vt:lpstr>Comparison to MACs?</vt:lpstr>
      <vt:lpstr>Non-repudiation</vt:lpstr>
      <vt:lpstr>Signature schemes</vt:lpstr>
      <vt:lpstr>Security?</vt:lpstr>
      <vt:lpstr>Security for signature schemes</vt:lpstr>
      <vt:lpstr>Replay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1201</cp:revision>
  <dcterms:created xsi:type="dcterms:W3CDTF">2014-06-02T02:25:30Z</dcterms:created>
  <dcterms:modified xsi:type="dcterms:W3CDTF">2020-11-24T22:14:05Z</dcterms:modified>
</cp:coreProperties>
</file>