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418" r:id="rId2"/>
    <p:sldId id="604" r:id="rId3"/>
    <p:sldId id="605" r:id="rId4"/>
    <p:sldId id="606" r:id="rId5"/>
    <p:sldId id="635" r:id="rId6"/>
    <p:sldId id="636" r:id="rId7"/>
    <p:sldId id="634" r:id="rId8"/>
    <p:sldId id="607" r:id="rId9"/>
    <p:sldId id="608" r:id="rId10"/>
    <p:sldId id="609" r:id="rId11"/>
    <p:sldId id="610" r:id="rId12"/>
    <p:sldId id="611" r:id="rId13"/>
    <p:sldId id="612" r:id="rId14"/>
    <p:sldId id="613" r:id="rId15"/>
    <p:sldId id="614" r:id="rId16"/>
    <p:sldId id="615" r:id="rId17"/>
    <p:sldId id="616" r:id="rId18"/>
    <p:sldId id="637" r:id="rId19"/>
    <p:sldId id="61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73" autoAdjust="0"/>
    <p:restoredTop sz="94660"/>
  </p:normalViewPr>
  <p:slideViewPr>
    <p:cSldViewPr>
      <p:cViewPr varScale="1">
        <p:scale>
          <a:sx n="108" d="100"/>
          <a:sy n="108" d="100"/>
        </p:scale>
        <p:origin x="123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11/23/20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11/23/20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11/23/20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11/23/20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11/23/20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11/23/20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11/23/20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11/23/20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/>
              <a:t>Constructing Digital </a:t>
            </a:r>
            <a:r>
              <a:rPr lang="en-US" sz="5400" dirty="0"/>
              <a:t>Signatures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A4666C-0A54-2347-A047-4F9110FED4F5}"/>
              </a:ext>
            </a:extLst>
          </p:cNvPr>
          <p:cNvSpPr txBox="1"/>
          <p:nvPr/>
        </p:nvSpPr>
        <p:spPr>
          <a:xfrm>
            <a:off x="5334000" y="5791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Intuition</a:t>
            </a:r>
          </a:p>
          <a:p>
            <a:pPr lvl="1"/>
            <a:r>
              <a:rPr lang="en-US" dirty="0"/>
              <a:t>Signature of m is the e</a:t>
            </a:r>
            <a:r>
              <a:rPr lang="en-US" baseline="30000" dirty="0"/>
              <a:t>th</a:t>
            </a:r>
            <a:r>
              <a:rPr lang="en-US" dirty="0"/>
              <a:t> root of m – supposedly hard to compute!</a:t>
            </a:r>
          </a:p>
        </p:txBody>
      </p:sp>
    </p:spTree>
    <p:extLst>
      <p:ext uri="{BB962C8B-B14F-4D97-AF65-F5344CB8AC3E}">
        <p14:creationId xmlns:p14="http://schemas.microsoft.com/office/powerpoint/2010/main" val="1180736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Attack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Can sign </a:t>
            </a:r>
            <a:r>
              <a:rPr lang="en-US" i="1" dirty="0"/>
              <a:t>specific </a:t>
            </a:r>
            <a:r>
              <a:rPr lang="en-US" dirty="0"/>
              <a:t>messages</a:t>
            </a:r>
          </a:p>
          <a:p>
            <a:pPr lvl="1"/>
            <a:r>
              <a:rPr lang="en-US" dirty="0"/>
              <a:t>E.g., easy to compute the e</a:t>
            </a:r>
            <a:r>
              <a:rPr lang="en-US" baseline="30000" dirty="0"/>
              <a:t>th</a:t>
            </a:r>
            <a:r>
              <a:rPr lang="en-US" dirty="0"/>
              <a:t> root of m = 1, or the cube root of m = 8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439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Attack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generate signatures on “random” messages</a:t>
            </a:r>
          </a:p>
          <a:p>
            <a:pPr lvl="1"/>
            <a:r>
              <a:rPr lang="en-US" dirty="0"/>
              <a:t>Choose arbitrary </a:t>
            </a:r>
            <a:r>
              <a:rPr lang="en-US" dirty="0">
                <a:sym typeface="Symbol"/>
              </a:rPr>
              <a:t>; set m = [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mod N]</a:t>
            </a:r>
          </a:p>
        </p:txBody>
      </p:sp>
    </p:spTree>
    <p:extLst>
      <p:ext uri="{BB962C8B-B14F-4D97-AF65-F5344CB8AC3E}">
        <p14:creationId xmlns:p14="http://schemas.microsoft.com/office/powerpoint/2010/main" val="3277100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Attack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combine two signatures to obtain a third</a:t>
            </a:r>
          </a:p>
          <a:p>
            <a:pPr lvl="1"/>
            <a:r>
              <a:rPr lang="en-US" dirty="0"/>
              <a:t>Say </a:t>
            </a:r>
            <a:r>
              <a:rPr lang="en-US" dirty="0">
                <a:sym typeface="Symbol"/>
              </a:rPr>
              <a:t>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, 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 are valid signatures on m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, m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 with respect to public key N, e</a:t>
            </a:r>
          </a:p>
          <a:p>
            <a:pPr lvl="1"/>
            <a:r>
              <a:rPr lang="en-US" dirty="0">
                <a:sym typeface="Symbol"/>
              </a:rPr>
              <a:t>Then ’ = [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· 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 mod N] is a valid signature on the message m’ = [m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· m</a:t>
            </a:r>
            <a:r>
              <a:rPr lang="en-US" baseline="-25000" dirty="0">
                <a:sym typeface="Symbol"/>
              </a:rPr>
              <a:t>2 </a:t>
            </a:r>
            <a:r>
              <a:rPr lang="en-US" dirty="0">
                <a:sym typeface="Symbol"/>
              </a:rPr>
              <a:t>mod N]</a:t>
            </a:r>
          </a:p>
          <a:p>
            <a:pPr lvl="2"/>
            <a:r>
              <a:rPr lang="en-US" dirty="0">
                <a:sym typeface="Symbol"/>
              </a:rPr>
              <a:t>(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· 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)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= </a:t>
            </a:r>
            <a:r>
              <a:rPr lang="en-US" baseline="-25000" dirty="0">
                <a:sym typeface="Symbol"/>
              </a:rPr>
              <a:t>1</a:t>
            </a:r>
            <a:r>
              <a:rPr lang="en-US" baseline="30000" dirty="0">
                <a:sym typeface="Symbol"/>
              </a:rPr>
              <a:t>e </a:t>
            </a:r>
            <a:r>
              <a:rPr lang="en-US" dirty="0">
                <a:sym typeface="Symbol"/>
              </a:rPr>
              <a:t>· </a:t>
            </a:r>
            <a:r>
              <a:rPr lang="en-US" baseline="-25000" dirty="0">
                <a:sym typeface="Symbol"/>
              </a:rPr>
              <a:t>2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= m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· m</a:t>
            </a:r>
            <a:r>
              <a:rPr lang="en-US" baseline="-25000" dirty="0">
                <a:sym typeface="Symbol"/>
              </a:rPr>
              <a:t>2 </a:t>
            </a:r>
            <a:r>
              <a:rPr lang="en-US" dirty="0">
                <a:sym typeface="Symbol"/>
              </a:rPr>
              <a:t>mod 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03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RSA-FDH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Main idea: apply a “cryptographic transformation” to messages before signing</a:t>
            </a:r>
          </a:p>
          <a:p>
            <a:endParaRPr lang="en-US" dirty="0"/>
          </a:p>
          <a:p>
            <a:r>
              <a:rPr lang="en-US" dirty="0"/>
              <a:t>Public key: (N, e)          private key: d</a:t>
            </a:r>
          </a:p>
          <a:p>
            <a:r>
              <a:rPr lang="en-US" dirty="0" err="1"/>
              <a:t>Sign</a:t>
            </a:r>
            <a:r>
              <a:rPr lang="en-US" baseline="-25000" dirty="0" err="1"/>
              <a:t>sk</a:t>
            </a:r>
            <a:r>
              <a:rPr lang="en-US" dirty="0"/>
              <a:t>(m) = H(m)</a:t>
            </a:r>
            <a:r>
              <a:rPr lang="en-US" baseline="30000" dirty="0"/>
              <a:t>d</a:t>
            </a:r>
            <a:r>
              <a:rPr lang="en-US" dirty="0"/>
              <a:t> mod N</a:t>
            </a:r>
          </a:p>
          <a:p>
            <a:pPr lvl="1"/>
            <a:r>
              <a:rPr lang="en-US" dirty="0"/>
              <a:t>H must map onto all of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endParaRPr lang="en-US" dirty="0"/>
          </a:p>
          <a:p>
            <a:r>
              <a:rPr lang="en-US" dirty="0" err="1"/>
              <a:t>Vrfy</a:t>
            </a:r>
            <a:r>
              <a:rPr lang="en-US" baseline="-25000" dirty="0" err="1"/>
              <a:t>pk</a:t>
            </a:r>
            <a:r>
              <a:rPr lang="en-US" dirty="0"/>
              <a:t>(m, </a:t>
            </a:r>
            <a:r>
              <a:rPr lang="en-US" dirty="0">
                <a:sym typeface="Symbol"/>
              </a:rPr>
              <a:t>): output 1 </a:t>
            </a:r>
            <a:r>
              <a:rPr lang="en-US" dirty="0" err="1">
                <a:sym typeface="Symbol"/>
              </a:rPr>
              <a:t>iff</a:t>
            </a:r>
            <a:r>
              <a:rPr lang="en-US" dirty="0">
                <a:sym typeface="Symbol"/>
              </a:rPr>
              <a:t> </a:t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>                     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= H(m) mod N</a:t>
            </a:r>
          </a:p>
          <a:p>
            <a:r>
              <a:rPr lang="en-US" dirty="0">
                <a:sym typeface="Symbol"/>
              </a:rPr>
              <a:t>(This also handles long messages without additional hashing)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264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security?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at the three previous attacks…</a:t>
            </a:r>
          </a:p>
          <a:p>
            <a:pPr lvl="1"/>
            <a:r>
              <a:rPr lang="en-US" dirty="0"/>
              <a:t>Not easy to compute the e</a:t>
            </a:r>
            <a:r>
              <a:rPr lang="en-US" baseline="30000" dirty="0"/>
              <a:t>th</a:t>
            </a:r>
            <a:r>
              <a:rPr lang="en-US" dirty="0"/>
              <a:t> root of H(1), …</a:t>
            </a:r>
          </a:p>
          <a:p>
            <a:pPr lvl="1"/>
            <a:r>
              <a:rPr lang="en-US" dirty="0"/>
              <a:t>Choose </a:t>
            </a:r>
            <a:r>
              <a:rPr lang="en-US" dirty="0">
                <a:sym typeface="Symbol"/>
              </a:rPr>
              <a:t>…, but how do you find an m such that H(m) = 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mod N? </a:t>
            </a:r>
          </a:p>
          <a:p>
            <a:pPr lvl="2"/>
            <a:r>
              <a:rPr lang="en-US" dirty="0">
                <a:sym typeface="Symbol"/>
              </a:rPr>
              <a:t>Computing inverses of H should be hard</a:t>
            </a:r>
          </a:p>
          <a:p>
            <a:pPr lvl="1"/>
            <a:r>
              <a:rPr lang="en-US" dirty="0">
                <a:sym typeface="Symbol"/>
              </a:rPr>
              <a:t>H(m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) · H(m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) = </a:t>
            </a:r>
            <a:r>
              <a:rPr lang="en-US" baseline="-25000" dirty="0">
                <a:sym typeface="Symbol"/>
              </a:rPr>
              <a:t>1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· </a:t>
            </a:r>
            <a:r>
              <a:rPr lang="en-US" baseline="-25000" dirty="0">
                <a:sym typeface="Symbol"/>
              </a:rPr>
              <a:t>2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 = (</a:t>
            </a:r>
            <a:r>
              <a:rPr lang="en-US" baseline="-25000" dirty="0">
                <a:sym typeface="Symbol"/>
              </a:rPr>
              <a:t>1 </a:t>
            </a:r>
            <a:r>
              <a:rPr lang="en-US" dirty="0">
                <a:sym typeface="Symbol"/>
              </a:rPr>
              <a:t>· 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)</a:t>
            </a:r>
            <a:r>
              <a:rPr lang="en-US" baseline="30000" dirty="0">
                <a:sym typeface="Symbol"/>
              </a:rPr>
              <a:t>e</a:t>
            </a:r>
            <a:r>
              <a:rPr lang="en-US" baseline="-25000" dirty="0">
                <a:sym typeface="Symbol"/>
              </a:rPr>
              <a:t> </a:t>
            </a:r>
            <a:r>
              <a:rPr lang="en-US" dirty="0">
                <a:latin typeface="Calibri"/>
                <a:sym typeface="Symbol"/>
              </a:rPr>
              <a:t>≠ </a:t>
            </a:r>
            <a:r>
              <a:rPr lang="en-US" dirty="0">
                <a:sym typeface="Symbol"/>
              </a:rPr>
              <a:t>H(m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· m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0354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of RSA-FDH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the RSA assumption holds, and H is modeled as a random oracle (mapping onto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/>
              <a:t>), then RSA-FDH is secure</a:t>
            </a:r>
          </a:p>
          <a:p>
            <a:pPr lvl="1"/>
            <a:endParaRPr lang="en-US" dirty="0">
              <a:ea typeface="Cambria Math"/>
            </a:endParaRPr>
          </a:p>
          <a:p>
            <a:r>
              <a:rPr lang="en-US" dirty="0">
                <a:ea typeface="Cambria Math"/>
              </a:rPr>
              <a:t>In practice, H is instantiated with a (modified) cryptographic hash function</a:t>
            </a:r>
          </a:p>
          <a:p>
            <a:pPr lvl="1"/>
            <a:r>
              <a:rPr lang="en-US" dirty="0">
                <a:ea typeface="Cambria Math"/>
              </a:rPr>
              <a:t>Must ensure that the range of H is large enough!</a:t>
            </a:r>
          </a:p>
        </p:txBody>
      </p:sp>
    </p:spTree>
    <p:extLst>
      <p:ext uri="{BB962C8B-B14F-4D97-AF65-F5344CB8AC3E}">
        <p14:creationId xmlns:p14="http://schemas.microsoft.com/office/powerpoint/2010/main" val="2047064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RSA-FDH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RSA PKCS #1 v2.1 standard includes a signature scheme inspired by RSA-FDH</a:t>
            </a:r>
          </a:p>
          <a:p>
            <a:pPr lvl="1"/>
            <a:r>
              <a:rPr lang="en-US" dirty="0"/>
              <a:t>Essentially a randomized variant of RSA-FDH</a:t>
            </a:r>
          </a:p>
        </p:txBody>
      </p:sp>
    </p:spTree>
    <p:extLst>
      <p:ext uri="{BB962C8B-B14F-4D97-AF65-F5344CB8AC3E}">
        <p14:creationId xmlns:p14="http://schemas.microsoft.com/office/powerpoint/2010/main" val="281263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tx1"/>
                </a:solidFill>
              </a:rPr>
              <a:t>dlog</a:t>
            </a:r>
            <a:r>
              <a:rPr lang="en-US" sz="4000" dirty="0">
                <a:solidFill>
                  <a:schemeClr val="tx1"/>
                </a:solidFill>
              </a:rPr>
              <a:t>-based signatures</a:t>
            </a:r>
          </a:p>
        </p:txBody>
      </p:sp>
    </p:spTree>
    <p:extLst>
      <p:ext uri="{BB962C8B-B14F-4D97-AF65-F5344CB8AC3E}">
        <p14:creationId xmlns:p14="http://schemas.microsoft.com/office/powerpoint/2010/main" val="1183714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signature standard (DSS)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US government standard for digital signatures</a:t>
            </a:r>
          </a:p>
          <a:p>
            <a:pPr lvl="1"/>
            <a:r>
              <a:rPr lang="en-US" dirty="0"/>
              <a:t>DSA, based on discrete-logarithm problem in subgroup of </a:t>
            </a:r>
            <a:r>
              <a:rPr lang="en-US" dirty="0" err="1">
                <a:latin typeface="Cambria Math"/>
                <a:ea typeface="Cambria Math"/>
              </a:rPr>
              <a:t>ℤ</a:t>
            </a:r>
            <a:r>
              <a:rPr lang="en-US" baseline="-25000" dirty="0" err="1">
                <a:ea typeface="Cambria Math"/>
              </a:rPr>
              <a:t>p</a:t>
            </a:r>
            <a:r>
              <a:rPr lang="en-US" baseline="30000" dirty="0">
                <a:ea typeface="Cambria Math"/>
              </a:rPr>
              <a:t>*</a:t>
            </a:r>
            <a:endParaRPr lang="en-US" dirty="0">
              <a:ea typeface="Cambria Math"/>
            </a:endParaRPr>
          </a:p>
          <a:p>
            <a:pPr lvl="1"/>
            <a:r>
              <a:rPr lang="en-US" dirty="0">
                <a:ea typeface="Cambria Math"/>
              </a:rPr>
              <a:t>ECDSA, based on elliptic-curve groups</a:t>
            </a:r>
          </a:p>
          <a:p>
            <a:pPr lvl="1"/>
            <a:r>
              <a:rPr lang="en-US" dirty="0">
                <a:ea typeface="Cambria Math"/>
              </a:rPr>
              <a:t>See book for details</a:t>
            </a:r>
          </a:p>
          <a:p>
            <a:pPr lvl="1"/>
            <a:endParaRPr lang="en-US" dirty="0">
              <a:ea typeface="Cambria Math"/>
            </a:endParaRPr>
          </a:p>
          <a:p>
            <a:r>
              <a:rPr lang="en-US" dirty="0"/>
              <a:t>Compared to RSA-based signatures</a:t>
            </a:r>
          </a:p>
          <a:p>
            <a:pPr lvl="1"/>
            <a:r>
              <a:rPr lang="en-US" dirty="0"/>
              <a:t>Shorter signatures and public keys (for EDCSA)</a:t>
            </a:r>
          </a:p>
          <a:p>
            <a:pPr lvl="1"/>
            <a:r>
              <a:rPr lang="en-US" dirty="0"/>
              <a:t>Can have faster signing</a:t>
            </a:r>
          </a:p>
          <a:p>
            <a:pPr lvl="1"/>
            <a:r>
              <a:rPr lang="en-US" dirty="0"/>
              <a:t>Slower verification</a:t>
            </a:r>
          </a:p>
        </p:txBody>
      </p:sp>
    </p:spTree>
    <p:extLst>
      <p:ext uri="{BB962C8B-B14F-4D97-AF65-F5344CB8AC3E}">
        <p14:creationId xmlns:p14="http://schemas.microsoft.com/office/powerpoint/2010/main" val="337932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Hash-and-sign paradigm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</a:t>
            </a:r>
          </a:p>
          <a:p>
            <a:pPr lvl="1"/>
            <a:r>
              <a:rPr lang="en-US" dirty="0"/>
              <a:t>A signature scheme </a:t>
            </a:r>
            <a:r>
              <a:rPr lang="en-US" dirty="0">
                <a:sym typeface="Symbol"/>
              </a:rPr>
              <a:t> = </a:t>
            </a:r>
            <a:r>
              <a:rPr lang="en-US" dirty="0"/>
              <a:t>(Gen, Sign, </a:t>
            </a:r>
            <a:r>
              <a:rPr lang="en-US" dirty="0" err="1"/>
              <a:t>Vrfy</a:t>
            </a:r>
            <a:r>
              <a:rPr lang="en-US" dirty="0"/>
              <a:t>) for “short” messages of length n</a:t>
            </a:r>
          </a:p>
          <a:p>
            <a:pPr lvl="1"/>
            <a:r>
              <a:rPr lang="en-US" dirty="0"/>
              <a:t>Hash function H: {0,1}</a:t>
            </a:r>
            <a:r>
              <a:rPr lang="en-US" baseline="30000" dirty="0"/>
              <a:t>*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 {0,1}</a:t>
            </a:r>
            <a:r>
              <a:rPr lang="en-US" baseline="30000" dirty="0">
                <a:sym typeface="Symbol"/>
              </a:rPr>
              <a:t>n</a:t>
            </a: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Construct a signature scheme ’=(Gen, Sign’, </a:t>
            </a:r>
            <a:r>
              <a:rPr lang="en-US" dirty="0" err="1">
                <a:sym typeface="Symbol"/>
              </a:rPr>
              <a:t>Vrfy</a:t>
            </a:r>
            <a:r>
              <a:rPr lang="en-US" dirty="0">
                <a:sym typeface="Symbol"/>
              </a:rPr>
              <a:t>’) for arbitrary-length messages:</a:t>
            </a:r>
          </a:p>
          <a:p>
            <a:pPr lvl="1"/>
            <a:r>
              <a:rPr lang="en-US" dirty="0" err="1">
                <a:sym typeface="Symbol"/>
              </a:rPr>
              <a:t>Sign’</a:t>
            </a:r>
            <a:r>
              <a:rPr lang="en-US" baseline="-25000" dirty="0" err="1">
                <a:sym typeface="Symbol"/>
              </a:rPr>
              <a:t>sk</a:t>
            </a:r>
            <a:r>
              <a:rPr lang="en-US" dirty="0">
                <a:sym typeface="Symbol"/>
              </a:rPr>
              <a:t>(m) = </a:t>
            </a:r>
            <a:r>
              <a:rPr lang="en-US" dirty="0" err="1">
                <a:sym typeface="Symbol"/>
              </a:rPr>
              <a:t>Sign</a:t>
            </a:r>
            <a:r>
              <a:rPr lang="en-US" baseline="-25000" dirty="0" err="1">
                <a:sym typeface="Symbol"/>
              </a:rPr>
              <a:t>sk</a:t>
            </a:r>
            <a:r>
              <a:rPr lang="en-US" dirty="0">
                <a:sym typeface="Symbol"/>
              </a:rPr>
              <a:t>(H(m))</a:t>
            </a:r>
          </a:p>
          <a:p>
            <a:pPr lvl="1"/>
            <a:r>
              <a:rPr lang="en-US" dirty="0" err="1">
                <a:sym typeface="Symbol"/>
              </a:rPr>
              <a:t>Vrfy’</a:t>
            </a:r>
            <a:r>
              <a:rPr lang="en-US" baseline="-25000" dirty="0" err="1">
                <a:sym typeface="Symbol"/>
              </a:rPr>
              <a:t>pk</a:t>
            </a:r>
            <a:r>
              <a:rPr lang="en-US" dirty="0">
                <a:sym typeface="Symbol"/>
              </a:rPr>
              <a:t>(m, ) = </a:t>
            </a:r>
            <a:r>
              <a:rPr lang="en-US" dirty="0" err="1">
                <a:sym typeface="Symbol"/>
              </a:rPr>
              <a:t>Vrfy</a:t>
            </a:r>
            <a:r>
              <a:rPr lang="en-US" baseline="-25000" dirty="0" err="1">
                <a:sym typeface="Symbol"/>
              </a:rPr>
              <a:t>pk</a:t>
            </a:r>
            <a:r>
              <a:rPr lang="en-US" dirty="0">
                <a:sym typeface="Symbol"/>
              </a:rPr>
              <a:t>(H(m), )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754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Hash-and-sign paradigm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u="sng" dirty="0"/>
              <a:t>Theorem</a:t>
            </a:r>
            <a:r>
              <a:rPr lang="en-US" dirty="0"/>
              <a:t>: If </a:t>
            </a:r>
            <a:r>
              <a:rPr lang="en-US" dirty="0">
                <a:sym typeface="Symbol"/>
              </a:rPr>
              <a:t> is secure and H is collision-resistant, then ’ is secure</a:t>
            </a:r>
          </a:p>
          <a:p>
            <a:r>
              <a:rPr lang="en-US" u="sng" dirty="0">
                <a:sym typeface="Symbol"/>
              </a:rPr>
              <a:t>Proof</a:t>
            </a:r>
            <a:r>
              <a:rPr lang="en-US" dirty="0">
                <a:sym typeface="Symbol"/>
              </a:rPr>
              <a:t>: </a:t>
            </a:r>
            <a:r>
              <a:rPr lang="en-US" dirty="0"/>
              <a:t>Say the sender signs m</a:t>
            </a:r>
            <a:r>
              <a:rPr lang="en-US" baseline="-25000" dirty="0"/>
              <a:t>1</a:t>
            </a:r>
            <a:r>
              <a:rPr lang="en-US" dirty="0"/>
              <a:t>, m</a:t>
            </a:r>
            <a:r>
              <a:rPr lang="en-US" baseline="-25000" dirty="0"/>
              <a:t>2</a:t>
            </a:r>
            <a:r>
              <a:rPr lang="en-US" dirty="0"/>
              <a:t>, … </a:t>
            </a:r>
          </a:p>
          <a:p>
            <a:pPr lvl="1"/>
            <a:r>
              <a:rPr lang="en-US" dirty="0"/>
              <a:t>Let h</a:t>
            </a:r>
            <a:r>
              <a:rPr lang="en-US" baseline="-25000" dirty="0"/>
              <a:t>i</a:t>
            </a:r>
            <a:r>
              <a:rPr lang="en-US" dirty="0"/>
              <a:t> = H(m</a:t>
            </a:r>
            <a:r>
              <a:rPr lang="en-US" baseline="-25000" dirty="0"/>
              <a:t>i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r>
              <a:rPr lang="en-US" dirty="0"/>
              <a:t>Attacker outputs forgery (m, </a:t>
            </a:r>
            <a:r>
              <a:rPr lang="en-US" dirty="0">
                <a:sym typeface="Symbol"/>
              </a:rPr>
              <a:t></a:t>
            </a:r>
            <a:r>
              <a:rPr lang="en-US" dirty="0"/>
              <a:t>), m </a:t>
            </a:r>
            <a:r>
              <a:rPr lang="en-US" dirty="0">
                <a:sym typeface="Symbol"/>
              </a:rPr>
              <a:t> m</a:t>
            </a:r>
            <a:r>
              <a:rPr lang="en-US" baseline="-25000" dirty="0">
                <a:sym typeface="Symbol"/>
              </a:rPr>
              <a:t>i</a:t>
            </a:r>
            <a:r>
              <a:rPr lang="en-US" dirty="0">
                <a:sym typeface="Symbol"/>
              </a:rPr>
              <a:t> for all </a:t>
            </a:r>
            <a:r>
              <a:rPr lang="en-US" dirty="0" err="1">
                <a:sym typeface="Symbol"/>
              </a:rPr>
              <a:t>i</a:t>
            </a:r>
            <a:endParaRPr lang="en-US" dirty="0"/>
          </a:p>
          <a:p>
            <a:r>
              <a:rPr lang="en-US" dirty="0"/>
              <a:t>Two cases:</a:t>
            </a:r>
          </a:p>
          <a:p>
            <a:pPr lvl="1"/>
            <a:r>
              <a:rPr lang="en-US" dirty="0"/>
              <a:t>H(m) = h</a:t>
            </a:r>
            <a:r>
              <a:rPr lang="en-US" baseline="-25000" dirty="0"/>
              <a:t>i</a:t>
            </a:r>
            <a:r>
              <a:rPr lang="en-US" dirty="0"/>
              <a:t> for some </a:t>
            </a:r>
            <a:r>
              <a:rPr lang="en-US" dirty="0" err="1"/>
              <a:t>i</a:t>
            </a:r>
            <a:endParaRPr lang="en-US" dirty="0"/>
          </a:p>
          <a:p>
            <a:pPr lvl="2"/>
            <a:r>
              <a:rPr lang="en-US" dirty="0"/>
              <a:t>Collision in H!</a:t>
            </a:r>
          </a:p>
          <a:p>
            <a:pPr lvl="1"/>
            <a:r>
              <a:rPr lang="en-US" dirty="0"/>
              <a:t>H(m) </a:t>
            </a:r>
            <a:r>
              <a:rPr lang="en-US" dirty="0">
                <a:sym typeface="Symbol"/>
              </a:rPr>
              <a:t> h</a:t>
            </a:r>
            <a:r>
              <a:rPr lang="en-US" baseline="-25000" dirty="0">
                <a:sym typeface="Symbol"/>
              </a:rPr>
              <a:t>i</a:t>
            </a:r>
            <a:r>
              <a:rPr lang="en-US" dirty="0">
                <a:sym typeface="Symbol"/>
              </a:rPr>
              <a:t> for all </a:t>
            </a:r>
            <a:r>
              <a:rPr lang="en-US" dirty="0" err="1">
                <a:sym typeface="Symbol"/>
              </a:rPr>
              <a:t>i</a:t>
            </a:r>
            <a:endParaRPr lang="en-US" dirty="0">
              <a:sym typeface="Symbol"/>
            </a:endParaRPr>
          </a:p>
          <a:p>
            <a:pPr lvl="2"/>
            <a:r>
              <a:rPr lang="en-US" dirty="0"/>
              <a:t>Forgery in the underlying signature scheme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105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Hash-and-sign paradigm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Same idea as in the hash-and-MAC paradigm</a:t>
            </a:r>
          </a:p>
          <a:p>
            <a:endParaRPr lang="en-US" dirty="0"/>
          </a:p>
          <a:p>
            <a:r>
              <a:rPr lang="en-US" dirty="0"/>
              <a:t>Can be viewed as analogous to hybrid encryption</a:t>
            </a:r>
          </a:p>
          <a:p>
            <a:pPr lvl="1"/>
            <a:r>
              <a:rPr lang="en-US" dirty="0"/>
              <a:t>The </a:t>
            </a:r>
            <a:r>
              <a:rPr lang="en-US" i="1" dirty="0"/>
              <a:t>functionality</a:t>
            </a:r>
            <a:r>
              <a:rPr lang="en-US" dirty="0"/>
              <a:t> of digital signatures at the asymptotic cost of a </a:t>
            </a:r>
            <a:r>
              <a:rPr lang="en-US" i="1" dirty="0"/>
              <a:t>symmetric-key</a:t>
            </a:r>
            <a:r>
              <a:rPr lang="en-US" dirty="0"/>
              <a:t> operation</a:t>
            </a:r>
          </a:p>
        </p:txBody>
      </p:sp>
    </p:spTree>
    <p:extLst>
      <p:ext uri="{BB962C8B-B14F-4D97-AF65-F5344CB8AC3E}">
        <p14:creationId xmlns:p14="http://schemas.microsoft.com/office/powerpoint/2010/main" val="1882400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Signature schemes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discuss how to construct signature schemes for “short” messages</a:t>
            </a:r>
          </a:p>
          <a:p>
            <a:pPr lvl="1"/>
            <a:r>
              <a:rPr lang="en-US" dirty="0"/>
              <a:t>Using hash-and-sign, this implies signatures for arbitrary length messages</a:t>
            </a:r>
          </a:p>
        </p:txBody>
      </p:sp>
    </p:spTree>
    <p:extLst>
      <p:ext uri="{BB962C8B-B14F-4D97-AF65-F5344CB8AC3E}">
        <p14:creationId xmlns:p14="http://schemas.microsoft.com/office/powerpoint/2010/main" val="419040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Signature schemes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005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RSA-based signatures</a:t>
            </a:r>
          </a:p>
          <a:p>
            <a:pPr lvl="1"/>
            <a:r>
              <a:rPr lang="en-US" dirty="0"/>
              <a:t>Can be proven secure (based on RSA assumption, in random-oracle model)</a:t>
            </a:r>
          </a:p>
          <a:p>
            <a:r>
              <a:rPr lang="en-US" dirty="0" err="1"/>
              <a:t>Dlog</a:t>
            </a:r>
            <a:r>
              <a:rPr lang="en-US" dirty="0"/>
              <a:t>-based signatures</a:t>
            </a:r>
          </a:p>
          <a:p>
            <a:pPr lvl="1"/>
            <a:r>
              <a:rPr lang="en-US" dirty="0"/>
              <a:t>Shorter signatures, faster signing than RSA-based signatures</a:t>
            </a:r>
          </a:p>
          <a:p>
            <a:pPr lvl="1"/>
            <a:r>
              <a:rPr lang="en-US" dirty="0"/>
              <a:t>(EC)DSA</a:t>
            </a:r>
          </a:p>
          <a:p>
            <a:pPr lvl="2"/>
            <a:r>
              <a:rPr lang="en-US" dirty="0"/>
              <a:t>Widely used, no proof of security</a:t>
            </a:r>
          </a:p>
          <a:p>
            <a:pPr lvl="1"/>
            <a:r>
              <a:rPr lang="en-US" dirty="0" err="1"/>
              <a:t>Schnorr</a:t>
            </a:r>
            <a:endParaRPr lang="en-US" dirty="0"/>
          </a:p>
          <a:p>
            <a:pPr lvl="2"/>
            <a:r>
              <a:rPr lang="en-US" dirty="0"/>
              <a:t>Can be prove secure (based on </a:t>
            </a:r>
            <a:r>
              <a:rPr lang="en-US" dirty="0" err="1"/>
              <a:t>dlog</a:t>
            </a:r>
            <a:r>
              <a:rPr lang="en-US" dirty="0"/>
              <a:t> assumption, in random-oracle model)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75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RSA-based signatures</a:t>
            </a:r>
          </a:p>
        </p:txBody>
      </p:sp>
    </p:spTree>
    <p:extLst>
      <p:ext uri="{BB962C8B-B14F-4D97-AF65-F5344CB8AC3E}">
        <p14:creationId xmlns:p14="http://schemas.microsoft.com/office/powerpoint/2010/main" val="558616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Choose random, equal-length primes p, q</a:t>
            </a:r>
          </a:p>
          <a:p>
            <a:r>
              <a:rPr lang="en-US" dirty="0"/>
              <a:t>Compute modulus N=</a:t>
            </a:r>
            <a:r>
              <a:rPr lang="en-US" dirty="0" err="1"/>
              <a:t>pq</a:t>
            </a:r>
            <a:endParaRPr lang="en-US" dirty="0"/>
          </a:p>
          <a:p>
            <a:r>
              <a:rPr lang="en-US" dirty="0"/>
              <a:t>Choose e, d such that e · d = 1 mod </a:t>
            </a:r>
            <a:r>
              <a:rPr lang="en-US" dirty="0">
                <a:sym typeface="Symbol"/>
              </a:rPr>
              <a:t>(N)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The e</a:t>
            </a:r>
            <a:r>
              <a:rPr lang="en-US" baseline="30000" dirty="0">
                <a:sym typeface="Symbol"/>
              </a:rPr>
              <a:t>th</a:t>
            </a:r>
            <a:r>
              <a:rPr lang="en-US" dirty="0">
                <a:sym typeface="Symbol"/>
              </a:rPr>
              <a:t> root of m modulo N is [m</a:t>
            </a:r>
            <a:r>
              <a:rPr lang="en-US" baseline="30000" dirty="0">
                <a:sym typeface="Symbol"/>
              </a:rPr>
              <a:t>d</a:t>
            </a:r>
            <a:r>
              <a:rPr lang="en-US" dirty="0">
                <a:sym typeface="Symbol"/>
              </a:rPr>
              <a:t> mod N]</a:t>
            </a:r>
            <a:br>
              <a:rPr lang="en-US" dirty="0">
                <a:sym typeface="Symbol"/>
              </a:rPr>
            </a:br>
            <a:r>
              <a:rPr lang="en-US" dirty="0">
                <a:sym typeface="Symbol"/>
              </a:rPr>
              <a:t>          (m</a:t>
            </a:r>
            <a:r>
              <a:rPr lang="en-US" baseline="30000" dirty="0">
                <a:sym typeface="Symbol"/>
              </a:rPr>
              <a:t>d</a:t>
            </a:r>
            <a:r>
              <a:rPr lang="en-US" dirty="0">
                <a:sym typeface="Symbol"/>
              </a:rPr>
              <a:t>)</a:t>
            </a:r>
            <a:r>
              <a:rPr lang="en-US" baseline="30000" dirty="0">
                <a:sym typeface="Symbol"/>
              </a:rPr>
              <a:t>e</a:t>
            </a:r>
            <a:r>
              <a:rPr lang="en-US" dirty="0">
                <a:sym typeface="Symbol"/>
              </a:rPr>
              <a:t> = </a:t>
            </a:r>
            <a:r>
              <a:rPr lang="en-US" dirty="0" err="1">
                <a:sym typeface="Symbol"/>
              </a:rPr>
              <a:t>m</a:t>
            </a:r>
            <a:r>
              <a:rPr lang="en-US" baseline="30000" dirty="0" err="1">
                <a:sym typeface="Symbol"/>
              </a:rPr>
              <a:t>de</a:t>
            </a:r>
            <a:r>
              <a:rPr lang="en-US" dirty="0">
                <a:sym typeface="Symbol"/>
              </a:rPr>
              <a:t> = m</a:t>
            </a:r>
            <a:r>
              <a:rPr lang="en-US" baseline="30000" dirty="0">
                <a:sym typeface="Symbol"/>
              </a:rPr>
              <a:t>[</a:t>
            </a:r>
            <a:r>
              <a:rPr lang="en-US" baseline="30000" dirty="0" err="1">
                <a:sym typeface="Symbol"/>
              </a:rPr>
              <a:t>ed</a:t>
            </a:r>
            <a:r>
              <a:rPr lang="en-US" baseline="30000" dirty="0">
                <a:sym typeface="Symbol"/>
              </a:rPr>
              <a:t> mod (N)]</a:t>
            </a:r>
            <a:r>
              <a:rPr lang="en-US" dirty="0">
                <a:sym typeface="Symbol"/>
              </a:rPr>
              <a:t> = m mod N</a:t>
            </a:r>
          </a:p>
          <a:p>
            <a:r>
              <a:rPr lang="en-US" i="1" dirty="0">
                <a:sym typeface="Symbol"/>
              </a:rPr>
              <a:t>RSA assumption</a:t>
            </a:r>
            <a:r>
              <a:rPr lang="en-US" dirty="0">
                <a:sym typeface="Symbol"/>
              </a:rPr>
              <a:t>: given N, e </a:t>
            </a:r>
            <a:r>
              <a:rPr lang="en-US" u="sng" dirty="0">
                <a:sym typeface="Symbol"/>
              </a:rPr>
              <a:t>only</a:t>
            </a:r>
            <a:r>
              <a:rPr lang="en-US" dirty="0">
                <a:sym typeface="Symbol"/>
              </a:rPr>
              <a:t>, hard to compute the e</a:t>
            </a:r>
            <a:r>
              <a:rPr lang="en-US" baseline="30000" dirty="0">
                <a:sym typeface="Symbol"/>
              </a:rPr>
              <a:t>th</a:t>
            </a:r>
            <a:r>
              <a:rPr lang="en-US" dirty="0">
                <a:sym typeface="Symbol"/>
              </a:rPr>
              <a:t> root of a uniform m 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endParaRPr lang="en-US" i="1" dirty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22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“Plain” RSA signatures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2" y="2286000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2" y="2286000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2819400" y="3582171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819400" y="2591571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62481" y="5086529"/>
            <a:ext cx="2109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 = [m</a:t>
            </a:r>
            <a:r>
              <a:rPr lang="en-US" sz="2400" baseline="30000" dirty="0">
                <a:sym typeface="Symbol"/>
              </a:rPr>
              <a:t>d</a:t>
            </a:r>
            <a:r>
              <a:rPr lang="en-US" sz="2400" dirty="0">
                <a:sym typeface="Symbol"/>
              </a:rPr>
              <a:t> mod N]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62600" y="3791129"/>
            <a:ext cx="30535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sz="2400" dirty="0"/>
              <a:t>(N, e, d) </a:t>
            </a:r>
            <a:r>
              <a:rPr lang="en-US" sz="2400" dirty="0">
                <a:sym typeface="Symbol"/>
              </a:rPr>
              <a:t> </a:t>
            </a:r>
            <a:r>
              <a:rPr lang="en-US" sz="2400" dirty="0" err="1">
                <a:sym typeface="Symbol"/>
              </a:rPr>
              <a:t>RSAGen</a:t>
            </a:r>
            <a:r>
              <a:rPr lang="en-US" sz="2400" dirty="0">
                <a:sym typeface="Symbol"/>
              </a:rPr>
              <a:t>(1</a:t>
            </a:r>
            <a:r>
              <a:rPr lang="en-US" sz="2400" baseline="30000" dirty="0">
                <a:sym typeface="Symbol"/>
              </a:rPr>
              <a:t>n</a:t>
            </a:r>
            <a:r>
              <a:rPr lang="en-US" sz="2400" dirty="0">
                <a:sym typeface="Symbol"/>
              </a:rPr>
              <a:t>)</a:t>
            </a:r>
          </a:p>
          <a:p>
            <a:pPr marL="0" lvl="1" algn="ctr"/>
            <a:r>
              <a:rPr lang="en-US" sz="2400" dirty="0" err="1">
                <a:sym typeface="Symbol"/>
              </a:rPr>
              <a:t>pk</a:t>
            </a:r>
            <a:r>
              <a:rPr lang="en-US" sz="2400" dirty="0">
                <a:sym typeface="Symbol"/>
              </a:rPr>
              <a:t> = (N, e)</a:t>
            </a:r>
          </a:p>
          <a:p>
            <a:pPr marL="0" lvl="1" algn="ctr"/>
            <a:r>
              <a:rPr lang="en-US" sz="2400" dirty="0" err="1">
                <a:sym typeface="Symbol"/>
              </a:rPr>
              <a:t>sk</a:t>
            </a:r>
            <a:r>
              <a:rPr lang="en-US" sz="2400" dirty="0">
                <a:sym typeface="Symbol"/>
              </a:rPr>
              <a:t> = d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925600" y="2133600"/>
            <a:ext cx="683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N, 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86200" y="3119735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m, </a:t>
            </a:r>
            <a:r>
              <a:rPr lang="en-US" sz="2400" dirty="0">
                <a:sym typeface="Symbol"/>
              </a:rPr>
              <a:t>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304800" y="3943529"/>
            <a:ext cx="2105064" cy="609600"/>
            <a:chOff x="685800" y="4114800"/>
            <a:chExt cx="2105064" cy="609600"/>
          </a:xfrm>
        </p:grpSpPr>
        <p:sp>
          <p:nvSpPr>
            <p:cNvPr id="14" name="TextBox 13"/>
            <p:cNvSpPr txBox="1"/>
            <p:nvPr/>
          </p:nvSpPr>
          <p:spPr>
            <a:xfrm>
              <a:off x="685800" y="4262735"/>
              <a:ext cx="21050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lvl="1" algn="ctr"/>
              <a:r>
                <a:rPr lang="en-US" sz="2400" dirty="0">
                  <a:ea typeface="Cambria Math"/>
                </a:rPr>
                <a:t>m = [</a:t>
              </a:r>
              <a:r>
                <a:rPr lang="en-US" sz="2400" dirty="0">
                  <a:ea typeface="Cambria Math"/>
                  <a:sym typeface="Symbol"/>
                </a:rPr>
                <a:t></a:t>
              </a:r>
              <a:r>
                <a:rPr lang="en-US" sz="2400" baseline="30000" dirty="0">
                  <a:ea typeface="Cambria Math"/>
                </a:rPr>
                <a:t>e</a:t>
              </a:r>
              <a:r>
                <a:rPr lang="en-US" sz="2400" dirty="0">
                  <a:ea typeface="Cambria Math"/>
                </a:rPr>
                <a:t> mod N]</a:t>
              </a:r>
              <a:endParaRPr lang="en-US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023379" y="4114800"/>
              <a:ext cx="327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4711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6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15332</TotalTime>
  <Words>867</Words>
  <Application>Microsoft Macintosh PowerPoint</Application>
  <PresentationFormat>On-screen Show (4:3)</PresentationFormat>
  <Paragraphs>102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Cambria Math</vt:lpstr>
      <vt:lpstr>Office Theme</vt:lpstr>
      <vt:lpstr>Constructing Digital Signatures</vt:lpstr>
      <vt:lpstr>Hash-and-sign paradigm</vt:lpstr>
      <vt:lpstr>Hash-and-sign paradigm</vt:lpstr>
      <vt:lpstr>Hash-and-sign paradigm</vt:lpstr>
      <vt:lpstr>Signature schemes</vt:lpstr>
      <vt:lpstr>Signature schemes in practice</vt:lpstr>
      <vt:lpstr>PowerPoint Presentation</vt:lpstr>
      <vt:lpstr>Recall…</vt:lpstr>
      <vt:lpstr>“Plain” RSA signatures</vt:lpstr>
      <vt:lpstr>Security?</vt:lpstr>
      <vt:lpstr>Attack 1</vt:lpstr>
      <vt:lpstr>Attack 2</vt:lpstr>
      <vt:lpstr>Attack 3</vt:lpstr>
      <vt:lpstr>RSA-FDH</vt:lpstr>
      <vt:lpstr>Intuition for security?</vt:lpstr>
      <vt:lpstr>Security of RSA-FDH</vt:lpstr>
      <vt:lpstr>RSA-FDH in practice</vt:lpstr>
      <vt:lpstr>PowerPoint Presentation</vt:lpstr>
      <vt:lpstr>Digital signature standard (DSS)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1237</cp:revision>
  <dcterms:created xsi:type="dcterms:W3CDTF">2014-06-02T02:25:30Z</dcterms:created>
  <dcterms:modified xsi:type="dcterms:W3CDTF">2020-11-24T07:07:25Z</dcterms:modified>
</cp:coreProperties>
</file>