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18" r:id="rId2"/>
    <p:sldId id="629" r:id="rId3"/>
    <p:sldId id="630" r:id="rId4"/>
    <p:sldId id="631" r:id="rId5"/>
    <p:sldId id="632" r:id="rId6"/>
    <p:sldId id="63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3" autoAdjust="0"/>
    <p:restoredTop sz="94660"/>
  </p:normalViewPr>
  <p:slideViewPr>
    <p:cSldViewPr>
      <p:cViewPr varScale="1">
        <p:scale>
          <a:sx n="108" d="100"/>
          <a:sy n="108" d="100"/>
        </p:scale>
        <p:origin x="12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SSL / TLS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79B551-2D04-3445-907B-C71ACC8DB2DD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SSL/TLS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can you securely send your credit card number to Amazon?</a:t>
            </a:r>
          </a:p>
          <a:p>
            <a:endParaRPr lang="en-US" dirty="0"/>
          </a:p>
          <a:p>
            <a:r>
              <a:rPr lang="en-US" dirty="0"/>
              <a:t>SSL/TLS</a:t>
            </a:r>
          </a:p>
          <a:p>
            <a:pPr lvl="1"/>
            <a:r>
              <a:rPr lang="en-US" dirty="0"/>
              <a:t>Secure Socket Layer (Netscape, mid-’90s)</a:t>
            </a:r>
          </a:p>
          <a:p>
            <a:pPr lvl="1"/>
            <a:r>
              <a:rPr lang="en-US" dirty="0"/>
              <a:t>Transport Layer Security </a:t>
            </a:r>
          </a:p>
          <a:p>
            <a:pPr lvl="2"/>
            <a:r>
              <a:rPr lang="en-US" dirty="0"/>
              <a:t>TLS 1.0 (1999)</a:t>
            </a:r>
          </a:p>
          <a:p>
            <a:pPr lvl="2"/>
            <a:r>
              <a:rPr lang="en-US" dirty="0"/>
              <a:t>TLS 1.2 (2008)</a:t>
            </a:r>
          </a:p>
          <a:p>
            <a:pPr lvl="2"/>
            <a:r>
              <a:rPr lang="en-US" dirty="0"/>
              <a:t>TLS 1.3 (2018)</a:t>
            </a:r>
          </a:p>
          <a:p>
            <a:pPr lvl="1"/>
            <a:r>
              <a:rPr lang="en-US" dirty="0"/>
              <a:t>Used by every web browser for https connections</a:t>
            </a:r>
          </a:p>
        </p:txBody>
      </p:sp>
    </p:spTree>
    <p:extLst>
      <p:ext uri="{BB962C8B-B14F-4D97-AF65-F5344CB8AC3E}">
        <p14:creationId xmlns:p14="http://schemas.microsoft.com/office/powerpoint/2010/main" val="218591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SSL/TLS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Goals</a:t>
            </a:r>
          </a:p>
          <a:p>
            <a:pPr lvl="1"/>
            <a:r>
              <a:rPr lang="en-US" dirty="0"/>
              <a:t>Understand (at a high level) a real-world crypto protocol</a:t>
            </a:r>
          </a:p>
          <a:p>
            <a:pPr lvl="1"/>
            <a:r>
              <a:rPr lang="en-US" dirty="0"/>
              <a:t>Pull together everything learned in this course</a:t>
            </a:r>
          </a:p>
          <a:p>
            <a:pPr lvl="1"/>
            <a:endParaRPr lang="en-US" dirty="0"/>
          </a:p>
          <a:p>
            <a:r>
              <a:rPr lang="en-US" dirty="0"/>
              <a:t>Not goals</a:t>
            </a:r>
          </a:p>
          <a:p>
            <a:pPr lvl="1"/>
            <a:r>
              <a:rPr lang="en-US" dirty="0"/>
              <a:t>Understanding low-level details/implementation</a:t>
            </a:r>
          </a:p>
          <a:p>
            <a:pPr lvl="1"/>
            <a:r>
              <a:rPr lang="en-US" dirty="0"/>
              <a:t>Defining or proving security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6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SSL/TLS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phases</a:t>
            </a:r>
          </a:p>
          <a:p>
            <a:pPr lvl="1"/>
            <a:r>
              <a:rPr lang="en-US" dirty="0"/>
              <a:t>Handshake protocol</a:t>
            </a:r>
          </a:p>
          <a:p>
            <a:pPr lvl="2"/>
            <a:r>
              <a:rPr lang="en-US" dirty="0"/>
              <a:t>Establish a shared key between two entities</a:t>
            </a:r>
          </a:p>
          <a:p>
            <a:pPr lvl="1"/>
            <a:r>
              <a:rPr lang="en-US" dirty="0"/>
              <a:t>Record-layer protocol</a:t>
            </a:r>
          </a:p>
          <a:p>
            <a:pPr lvl="2"/>
            <a:r>
              <a:rPr lang="en-US" dirty="0"/>
              <a:t>Use the shared key for secure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67432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Handshake protocol</a:t>
            </a:r>
          </a:p>
        </p:txBody>
      </p:sp>
      <p:pic>
        <p:nvPicPr>
          <p:cNvPr id="4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ank building - dollar sign by vokimon - Icon for a neoclasical bank building with marble columns. This version has a dollar sign at the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41616"/>
            <a:ext cx="1524002" cy="123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38200" y="3581400"/>
            <a:ext cx="713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baseline="-25000" dirty="0" err="1"/>
              <a:t>CA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514600" y="2209800"/>
            <a:ext cx="4038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55002" y="1752600"/>
            <a:ext cx="29577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https://bank.com,   N</a:t>
            </a:r>
            <a:r>
              <a:rPr lang="en-US" sz="2400" baseline="-25000" dirty="0"/>
              <a:t>C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644997" y="3581400"/>
            <a:ext cx="2371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sk</a:t>
            </a:r>
            <a:r>
              <a:rPr lang="en-US" sz="2400" dirty="0"/>
              <a:t>, </a:t>
            </a:r>
            <a:r>
              <a:rPr lang="en-US" sz="2400" dirty="0" err="1"/>
              <a:t>pk</a:t>
            </a:r>
            <a:r>
              <a:rPr lang="en-US" sz="2400" dirty="0"/>
              <a:t>, </a:t>
            </a:r>
            <a:r>
              <a:rPr lang="en-US" sz="2400" dirty="0" err="1"/>
              <a:t>cert</a:t>
            </a:r>
            <a:r>
              <a:rPr lang="en-US" sz="2400" baseline="-25000" dirty="0" err="1"/>
              <a:t>CA</a:t>
            </a:r>
            <a:r>
              <a:rPr lang="en-US" sz="2400" baseline="-25000" dirty="0" err="1">
                <a:sym typeface="Symbol"/>
              </a:rPr>
              <a:t>Bank</a:t>
            </a:r>
            <a:endParaRPr lang="en-US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14600" y="3008784"/>
            <a:ext cx="4038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42658" y="2586335"/>
            <a:ext cx="1582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pk</a:t>
            </a:r>
            <a:r>
              <a:rPr lang="en-US" sz="2400" dirty="0"/>
              <a:t>, cert, N</a:t>
            </a:r>
            <a:r>
              <a:rPr lang="en-US" sz="2400" baseline="-25000" dirty="0"/>
              <a:t>B</a:t>
            </a:r>
            <a:endParaRPr lang="en-US" sz="24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514600" y="3807768"/>
            <a:ext cx="4038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81400" y="3348335"/>
            <a:ext cx="1912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 =</a:t>
            </a:r>
            <a:r>
              <a:rPr lang="en-US" sz="2400" dirty="0" err="1"/>
              <a:t>Enc</a:t>
            </a:r>
            <a:r>
              <a:rPr lang="en-US" sz="2400" baseline="-25000" dirty="0" err="1"/>
              <a:t>pk</a:t>
            </a:r>
            <a:r>
              <a:rPr lang="en-US" sz="2400" dirty="0"/>
              <a:t>(</a:t>
            </a:r>
            <a:r>
              <a:rPr lang="en-US" sz="2400" dirty="0" err="1"/>
              <a:t>pmk</a:t>
            </a:r>
            <a:r>
              <a:rPr lang="en-US" sz="2400" dirty="0"/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14600" y="6010870"/>
            <a:ext cx="4038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04333" y="5558135"/>
            <a:ext cx="245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Mac</a:t>
            </a:r>
            <a:r>
              <a:rPr lang="en-US" sz="2400" baseline="-25000" dirty="0" err="1"/>
              <a:t>mk</a:t>
            </a:r>
            <a:r>
              <a:rPr lang="en-US" sz="2400" dirty="0"/>
              <a:t>(transcript’)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311" y="4245114"/>
            <a:ext cx="2412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mk</a:t>
            </a:r>
            <a:r>
              <a:rPr lang="en-US" sz="2000" dirty="0"/>
              <a:t> = H(</a:t>
            </a:r>
            <a:r>
              <a:rPr lang="en-US" sz="2000" dirty="0" err="1"/>
              <a:t>pmk</a:t>
            </a:r>
            <a:r>
              <a:rPr lang="en-US" sz="2000" dirty="0"/>
              <a:t>, N</a:t>
            </a:r>
            <a:r>
              <a:rPr lang="en-US" sz="2000" baseline="-25000" dirty="0"/>
              <a:t>C</a:t>
            </a:r>
            <a:r>
              <a:rPr lang="en-US" sz="2000" dirty="0"/>
              <a:t>, N</a:t>
            </a:r>
            <a:r>
              <a:rPr lang="en-US" sz="2000" baseline="-25000" dirty="0"/>
              <a:t>B</a:t>
            </a:r>
            <a:r>
              <a:rPr lang="en-US" sz="2000" dirty="0"/>
              <a:t>)</a:t>
            </a:r>
          </a:p>
          <a:p>
            <a:pPr algn="ctr"/>
            <a:r>
              <a:rPr lang="en-US" sz="2000" dirty="0" err="1"/>
              <a:t>k</a:t>
            </a:r>
            <a:r>
              <a:rPr lang="en-US" sz="2000" baseline="-25000" dirty="0" err="1"/>
              <a:t>C</a:t>
            </a:r>
            <a:r>
              <a:rPr lang="en-US" sz="2000" dirty="0"/>
              <a:t>, </a:t>
            </a:r>
            <a:r>
              <a:rPr lang="en-US" sz="2000" dirty="0" err="1"/>
              <a:t>k’</a:t>
            </a:r>
            <a:r>
              <a:rPr lang="en-US" sz="2000" baseline="-25000" dirty="0" err="1"/>
              <a:t>C</a:t>
            </a:r>
            <a:r>
              <a:rPr lang="en-US" sz="2000" dirty="0"/>
              <a:t>, </a:t>
            </a:r>
            <a:r>
              <a:rPr lang="en-US" sz="2000" dirty="0" err="1"/>
              <a:t>k</a:t>
            </a:r>
            <a:r>
              <a:rPr lang="en-US" sz="2000" baseline="-25000" dirty="0" err="1"/>
              <a:t>S</a:t>
            </a:r>
            <a:r>
              <a:rPr lang="en-US" sz="2000" dirty="0"/>
              <a:t>, </a:t>
            </a:r>
            <a:r>
              <a:rPr lang="en-US" sz="2000" dirty="0" err="1"/>
              <a:t>k’</a:t>
            </a:r>
            <a:r>
              <a:rPr lang="en-US" sz="2000" baseline="-25000" dirty="0" err="1"/>
              <a:t>S</a:t>
            </a:r>
            <a:r>
              <a:rPr lang="en-US" sz="2000" dirty="0"/>
              <a:t> = G(</a:t>
            </a:r>
            <a:r>
              <a:rPr lang="en-US" sz="2000" dirty="0" err="1"/>
              <a:t>mk</a:t>
            </a:r>
            <a:r>
              <a:rPr lang="en-US" sz="2000" dirty="0"/>
              <a:t>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514600" y="4606752"/>
            <a:ext cx="4038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348127" y="4186535"/>
            <a:ext cx="2371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Mac</a:t>
            </a:r>
            <a:r>
              <a:rPr lang="en-US" sz="2400" baseline="-25000" dirty="0" err="1"/>
              <a:t>mk</a:t>
            </a:r>
            <a:r>
              <a:rPr lang="en-US" sz="2400" dirty="0"/>
              <a:t>(transcript)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05000" y="3124200"/>
            <a:ext cx="1012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Verify!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20218" y="4245114"/>
            <a:ext cx="241207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/>
              <a:t>pmk</a:t>
            </a:r>
            <a:r>
              <a:rPr lang="en-US" sz="2000" dirty="0"/>
              <a:t> = </a:t>
            </a:r>
            <a:r>
              <a:rPr lang="en-US" sz="2000" dirty="0" err="1"/>
              <a:t>Dec</a:t>
            </a:r>
            <a:r>
              <a:rPr lang="en-US" sz="2000" baseline="-25000" dirty="0" err="1"/>
              <a:t>sk</a:t>
            </a:r>
            <a:r>
              <a:rPr lang="en-US" sz="2000" dirty="0"/>
              <a:t>(c) </a:t>
            </a:r>
          </a:p>
          <a:p>
            <a:pPr algn="ctr"/>
            <a:r>
              <a:rPr lang="en-US" sz="2000" dirty="0" err="1"/>
              <a:t>mk</a:t>
            </a:r>
            <a:r>
              <a:rPr lang="en-US" sz="2000" dirty="0"/>
              <a:t> = H(</a:t>
            </a:r>
            <a:r>
              <a:rPr lang="en-US" sz="2000" dirty="0" err="1"/>
              <a:t>pmk</a:t>
            </a:r>
            <a:r>
              <a:rPr lang="en-US" sz="2000" dirty="0"/>
              <a:t>, N</a:t>
            </a:r>
            <a:r>
              <a:rPr lang="en-US" sz="2000" baseline="-25000" dirty="0"/>
              <a:t>C</a:t>
            </a:r>
            <a:r>
              <a:rPr lang="en-US" sz="2000" dirty="0"/>
              <a:t>, N</a:t>
            </a:r>
            <a:r>
              <a:rPr lang="en-US" sz="2000" baseline="-25000" dirty="0"/>
              <a:t>B</a:t>
            </a:r>
            <a:r>
              <a:rPr lang="en-US" sz="2000" dirty="0"/>
              <a:t>)</a:t>
            </a:r>
          </a:p>
          <a:p>
            <a:pPr algn="ctr"/>
            <a:r>
              <a:rPr lang="en-US" sz="2000" dirty="0" err="1"/>
              <a:t>k</a:t>
            </a:r>
            <a:r>
              <a:rPr lang="en-US" sz="2000" baseline="-25000" dirty="0" err="1"/>
              <a:t>C</a:t>
            </a:r>
            <a:r>
              <a:rPr lang="en-US" sz="2000" dirty="0"/>
              <a:t>, </a:t>
            </a:r>
            <a:r>
              <a:rPr lang="en-US" sz="2000" dirty="0" err="1"/>
              <a:t>k’</a:t>
            </a:r>
            <a:r>
              <a:rPr lang="en-US" sz="2000" baseline="-25000" dirty="0" err="1"/>
              <a:t>C</a:t>
            </a:r>
            <a:r>
              <a:rPr lang="en-US" sz="2000" dirty="0"/>
              <a:t>, </a:t>
            </a:r>
            <a:r>
              <a:rPr lang="en-US" sz="2000" dirty="0" err="1"/>
              <a:t>k</a:t>
            </a:r>
            <a:r>
              <a:rPr lang="en-US" sz="2000" baseline="-25000" dirty="0" err="1"/>
              <a:t>S</a:t>
            </a:r>
            <a:r>
              <a:rPr lang="en-US" sz="2000" dirty="0"/>
              <a:t>, </a:t>
            </a:r>
            <a:r>
              <a:rPr lang="en-US" sz="2000" dirty="0" err="1"/>
              <a:t>k’</a:t>
            </a:r>
            <a:r>
              <a:rPr lang="en-US" sz="2000" baseline="-25000" dirty="0" err="1"/>
              <a:t>S</a:t>
            </a:r>
            <a:r>
              <a:rPr lang="en-US" sz="2000" dirty="0"/>
              <a:t> = G(</a:t>
            </a:r>
            <a:r>
              <a:rPr lang="en-US" sz="2000" dirty="0" err="1"/>
              <a:t>mk</a:t>
            </a:r>
            <a:r>
              <a:rPr lang="en-US" sz="2000" dirty="0"/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55207" y="5405735"/>
            <a:ext cx="1012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Verify!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59407" y="6091535"/>
            <a:ext cx="1012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Verify!</a:t>
            </a:r>
          </a:p>
        </p:txBody>
      </p:sp>
      <p:sp>
        <p:nvSpPr>
          <p:cNvPr id="25" name="Oval 24"/>
          <p:cNvSpPr/>
          <p:nvPr/>
        </p:nvSpPr>
        <p:spPr>
          <a:xfrm>
            <a:off x="76200" y="4399002"/>
            <a:ext cx="1635557" cy="707886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441643" y="4702314"/>
            <a:ext cx="1635557" cy="707886"/>
          </a:xfrm>
          <a:prstGeom prst="ellips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0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9" grpId="0"/>
      <p:bldP spid="21" grpId="0"/>
      <p:bldP spid="17" grpId="0"/>
      <p:bldP spid="24" grpId="0"/>
      <p:bldP spid="22" grpId="0"/>
      <p:bldP spid="26" grpId="0"/>
      <p:bldP spid="27" grpId="0"/>
      <p:bldP spid="28" grpId="0"/>
      <p:bldP spid="25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Record-layer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Parties now share </a:t>
            </a:r>
            <a:r>
              <a:rPr lang="en-US" dirty="0" err="1"/>
              <a:t>k</a:t>
            </a:r>
            <a:r>
              <a:rPr lang="en-US" baseline="-25000" dirty="0" err="1"/>
              <a:t>C</a:t>
            </a:r>
            <a:r>
              <a:rPr lang="en-US" dirty="0"/>
              <a:t>, </a:t>
            </a:r>
            <a:r>
              <a:rPr lang="en-US" dirty="0" err="1"/>
              <a:t>k’</a:t>
            </a:r>
            <a:r>
              <a:rPr lang="en-US" baseline="-25000" dirty="0" err="1"/>
              <a:t>C</a:t>
            </a:r>
            <a:r>
              <a:rPr lang="en-US" dirty="0"/>
              <a:t>, </a:t>
            </a:r>
            <a:r>
              <a:rPr lang="en-US" dirty="0" err="1"/>
              <a:t>k</a:t>
            </a:r>
            <a:r>
              <a:rPr lang="en-US" baseline="-25000" dirty="0" err="1"/>
              <a:t>S</a:t>
            </a:r>
            <a:r>
              <a:rPr lang="en-US" dirty="0"/>
              <a:t>, </a:t>
            </a:r>
            <a:r>
              <a:rPr lang="en-US" dirty="0" err="1"/>
              <a:t>k’</a:t>
            </a:r>
            <a:r>
              <a:rPr lang="en-US" baseline="-25000" dirty="0" err="1"/>
              <a:t>S</a:t>
            </a:r>
            <a:endParaRPr lang="en-US" dirty="0"/>
          </a:p>
          <a:p>
            <a:r>
              <a:rPr lang="en-US" dirty="0"/>
              <a:t>Client uses </a:t>
            </a:r>
            <a:r>
              <a:rPr lang="en-US" dirty="0" err="1"/>
              <a:t>k</a:t>
            </a:r>
            <a:r>
              <a:rPr lang="en-US" baseline="-25000" dirty="0" err="1"/>
              <a:t>C</a:t>
            </a:r>
            <a:r>
              <a:rPr lang="en-US" dirty="0"/>
              <a:t>, </a:t>
            </a:r>
            <a:r>
              <a:rPr lang="en-US" dirty="0" err="1"/>
              <a:t>k’</a:t>
            </a:r>
            <a:r>
              <a:rPr lang="en-US" baseline="-25000" dirty="0" err="1"/>
              <a:t>C</a:t>
            </a:r>
            <a:r>
              <a:rPr lang="en-US" dirty="0"/>
              <a:t> to encrypt/authenticate all messages it sends</a:t>
            </a:r>
          </a:p>
          <a:p>
            <a:r>
              <a:rPr lang="en-US" dirty="0"/>
              <a:t>Server uses </a:t>
            </a:r>
            <a:r>
              <a:rPr lang="en-US" dirty="0" err="1"/>
              <a:t>k</a:t>
            </a:r>
            <a:r>
              <a:rPr lang="en-US" baseline="-25000" dirty="0" err="1"/>
              <a:t>S</a:t>
            </a:r>
            <a:r>
              <a:rPr lang="en-US" dirty="0"/>
              <a:t>, </a:t>
            </a:r>
            <a:r>
              <a:rPr lang="en-US" dirty="0" err="1"/>
              <a:t>k’</a:t>
            </a:r>
            <a:r>
              <a:rPr lang="en-US" baseline="-25000" dirty="0" err="1"/>
              <a:t>S</a:t>
            </a:r>
            <a:r>
              <a:rPr lang="en-US" dirty="0"/>
              <a:t> to encrypt/authenticate all messages it sends</a:t>
            </a:r>
          </a:p>
          <a:p>
            <a:pPr lvl="1"/>
            <a:r>
              <a:rPr lang="en-US" dirty="0"/>
              <a:t>Prevents reflection attacks</a:t>
            </a:r>
          </a:p>
          <a:p>
            <a:r>
              <a:rPr lang="en-US" dirty="0"/>
              <a:t>Sequence numbers prevent replay attacks</a:t>
            </a:r>
          </a:p>
        </p:txBody>
      </p:sp>
    </p:spTree>
    <p:extLst>
      <p:ext uri="{BB962C8B-B14F-4D97-AF65-F5344CB8AC3E}">
        <p14:creationId xmlns:p14="http://schemas.microsoft.com/office/powerpoint/2010/main" val="324621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16010</TotalTime>
  <Words>262</Words>
  <Application>Microsoft Macintosh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SSL / TLS</vt:lpstr>
      <vt:lpstr>SSL/TLS</vt:lpstr>
      <vt:lpstr>SSL/TLS</vt:lpstr>
      <vt:lpstr>SSL/TLS</vt:lpstr>
      <vt:lpstr>Handshake protocol</vt:lpstr>
      <vt:lpstr>Record-layer protocol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1293</cp:revision>
  <dcterms:created xsi:type="dcterms:W3CDTF">2014-06-02T02:25:30Z</dcterms:created>
  <dcterms:modified xsi:type="dcterms:W3CDTF">2020-11-24T07:05:42Z</dcterms:modified>
</cp:coreProperties>
</file>