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71" r:id="rId3"/>
    <p:sldId id="372" r:id="rId4"/>
    <p:sldId id="373" r:id="rId5"/>
    <p:sldId id="374" r:id="rId6"/>
    <p:sldId id="375" r:id="rId7"/>
    <p:sldId id="376" r:id="rId8"/>
    <p:sldId id="393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  <p:sldId id="387" r:id="rId20"/>
    <p:sldId id="388" r:id="rId21"/>
    <p:sldId id="364" r:id="rId22"/>
    <p:sldId id="368" r:id="rId23"/>
    <p:sldId id="366" r:id="rId24"/>
    <p:sldId id="369" r:id="rId25"/>
    <p:sldId id="370" r:id="rId26"/>
    <p:sldId id="367" r:id="rId27"/>
    <p:sldId id="39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katz" initials="j" lastIdx="1" clrIdx="0">
    <p:extLst>
      <p:ext uri="{19B8F6BF-5375-455C-9EA6-DF929625EA0E}">
        <p15:presenceInfo xmlns:p15="http://schemas.microsoft.com/office/powerpoint/2012/main" userId="jka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3" autoAdjust="0"/>
    <p:restoredTop sz="94660"/>
  </p:normalViewPr>
  <p:slideViewPr>
    <p:cSldViewPr>
      <p:cViewPr varScale="1">
        <p:scale>
          <a:sx n="108" d="100"/>
          <a:sy n="108" d="100"/>
        </p:scale>
        <p:origin x="12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4/8/20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4/8/20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4/8/20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18</a:t>
            </a: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Cryptography involves very large numbers!</a:t>
            </a:r>
          </a:p>
          <a:p>
            <a:r>
              <a:rPr lang="en-US" dirty="0"/>
              <a:t>Standard (unsigned) integers (e.g., in C) are small, fixed length (e.g., 16 or 32 bits)</a:t>
            </a:r>
          </a:p>
          <a:p>
            <a:pPr lvl="1"/>
            <a:r>
              <a:rPr lang="en-US" dirty="0"/>
              <a:t>For crypto, need to work with integers that are much longer (e.g., 2000 bits)</a:t>
            </a:r>
          </a:p>
          <a:p>
            <a:r>
              <a:rPr lang="en-US" dirty="0"/>
              <a:t>Solution: use an </a:t>
            </a:r>
            <a:r>
              <a:rPr lang="en-US" i="1" dirty="0"/>
              <a:t>array</a:t>
            </a:r>
            <a:endParaRPr lang="en-US" dirty="0"/>
          </a:p>
          <a:p>
            <a:pPr lvl="1"/>
            <a:r>
              <a:rPr lang="en-US" dirty="0"/>
              <a:t>E.g., “</a:t>
            </a:r>
            <a:r>
              <a:rPr lang="en-US" dirty="0" err="1"/>
              <a:t>bignum</a:t>
            </a:r>
            <a:r>
              <a:rPr lang="en-US" dirty="0"/>
              <a:t>” = array of unsigned chars (bytes)</a:t>
            </a:r>
          </a:p>
          <a:p>
            <a:pPr lvl="1"/>
            <a:r>
              <a:rPr lang="en-US" dirty="0"/>
              <a:t>May be useful to also maintain a variable indicating the length of the array</a:t>
            </a:r>
          </a:p>
          <a:p>
            <a:pPr lvl="1"/>
            <a:r>
              <a:rPr lang="en-US" dirty="0"/>
              <a:t>Or, assume fixed length (which bounds the maximum size of a </a:t>
            </a:r>
            <a:r>
              <a:rPr lang="en-US" dirty="0" err="1"/>
              <a:t>bignum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619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addition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need to define all arithmetic operations on </a:t>
            </a:r>
            <a:r>
              <a:rPr lang="en-US" dirty="0" err="1"/>
              <a:t>bignums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Start by adding two bytes (e.g., </a:t>
            </a:r>
            <a:r>
              <a:rPr lang="en-US" dirty="0" err="1"/>
              <a:t>bignum</a:t>
            </a:r>
            <a:r>
              <a:rPr lang="en-US" dirty="0"/>
              <a:t> arrays of length 1)</a:t>
            </a:r>
          </a:p>
          <a:p>
            <a:pPr lvl="1"/>
            <a:r>
              <a:rPr lang="en-US" dirty="0"/>
              <a:t>Note that C discards the overflow, i.e., it does addition modulo 2</a:t>
            </a:r>
            <a:r>
              <a:rPr lang="en-US" baseline="30000" dirty="0"/>
              <a:t>8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24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adding bytes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AddWithCarry</a:t>
            </a:r>
            <a:r>
              <a:rPr lang="en-US" dirty="0"/>
              <a:t>(char a, char b, char carry)</a:t>
            </a:r>
          </a:p>
          <a:p>
            <a:pPr marL="457200" lvl="1" indent="0">
              <a:buNone/>
            </a:pPr>
            <a:r>
              <a:rPr lang="en-US" dirty="0"/>
              <a:t>// carry is 0 or 1</a:t>
            </a:r>
          </a:p>
          <a:p>
            <a:pPr lvl="1"/>
            <a:r>
              <a:rPr lang="en-US" dirty="0"/>
              <a:t>If a &lt; 2</a:t>
            </a:r>
            <a:r>
              <a:rPr lang="en-US" baseline="30000" dirty="0"/>
              <a:t>7</a:t>
            </a:r>
            <a:r>
              <a:rPr lang="en-US" dirty="0"/>
              <a:t> and b &lt; 2</a:t>
            </a:r>
            <a:r>
              <a:rPr lang="en-US" baseline="30000" dirty="0"/>
              <a:t>7</a:t>
            </a:r>
            <a:r>
              <a:rPr lang="en-US" dirty="0"/>
              <a:t> res=</a:t>
            </a:r>
            <a:r>
              <a:rPr lang="en-US" dirty="0" err="1"/>
              <a:t>a+b+carry</a:t>
            </a:r>
            <a:r>
              <a:rPr lang="en-US" dirty="0"/>
              <a:t>, carry=0</a:t>
            </a:r>
          </a:p>
          <a:p>
            <a:pPr lvl="1"/>
            <a:r>
              <a:rPr lang="en-US" dirty="0"/>
              <a:t>If a ≥ 2</a:t>
            </a:r>
            <a:r>
              <a:rPr lang="en-US" baseline="30000" dirty="0"/>
              <a:t>7</a:t>
            </a:r>
            <a:r>
              <a:rPr lang="en-US" dirty="0"/>
              <a:t> and b ≥ 2</a:t>
            </a:r>
            <a:r>
              <a:rPr lang="en-US" baseline="30000" dirty="0"/>
              <a:t>7</a:t>
            </a:r>
            <a:r>
              <a:rPr lang="en-US" dirty="0"/>
              <a:t> res=(a-2</a:t>
            </a:r>
            <a:r>
              <a:rPr lang="en-US" baseline="30000" dirty="0"/>
              <a:t>7</a:t>
            </a:r>
            <a:r>
              <a:rPr lang="en-US" dirty="0"/>
              <a:t>)+(b-2</a:t>
            </a:r>
            <a:r>
              <a:rPr lang="en-US" baseline="30000" dirty="0"/>
              <a:t>7</a:t>
            </a:r>
            <a:r>
              <a:rPr lang="en-US" dirty="0"/>
              <a:t>)+carry, carry=1 </a:t>
            </a:r>
          </a:p>
          <a:p>
            <a:pPr lvl="1"/>
            <a:r>
              <a:rPr lang="en-US" dirty="0"/>
              <a:t>If a &lt; 2</a:t>
            </a:r>
            <a:r>
              <a:rPr lang="en-US" baseline="30000" dirty="0"/>
              <a:t>7</a:t>
            </a:r>
            <a:r>
              <a:rPr lang="en-US" dirty="0"/>
              <a:t> and b ≥ 2</a:t>
            </a:r>
            <a:r>
              <a:rPr lang="en-US" baseline="30000" dirty="0"/>
              <a:t>7</a:t>
            </a:r>
            <a:r>
              <a:rPr lang="en-US" dirty="0"/>
              <a:t> res=a+(b-2</a:t>
            </a:r>
            <a:r>
              <a:rPr lang="en-US" baseline="30000" dirty="0"/>
              <a:t>7</a:t>
            </a:r>
            <a:r>
              <a:rPr lang="en-US" dirty="0"/>
              <a:t>)+carry</a:t>
            </a:r>
          </a:p>
          <a:p>
            <a:pPr lvl="2"/>
            <a:r>
              <a:rPr lang="en-US" dirty="0"/>
              <a:t>If res ≥ 2</a:t>
            </a:r>
            <a:r>
              <a:rPr lang="en-US" baseline="30000" dirty="0"/>
              <a:t>7</a:t>
            </a:r>
            <a:r>
              <a:rPr lang="en-US" dirty="0"/>
              <a:t> res=res-2</a:t>
            </a:r>
            <a:r>
              <a:rPr lang="en-US" baseline="30000" dirty="0"/>
              <a:t>7</a:t>
            </a:r>
            <a:r>
              <a:rPr lang="en-US" dirty="0"/>
              <a:t>, carry=1</a:t>
            </a:r>
          </a:p>
          <a:p>
            <a:pPr lvl="2"/>
            <a:r>
              <a:rPr lang="en-US" dirty="0"/>
              <a:t>Else res=res+2</a:t>
            </a:r>
            <a:r>
              <a:rPr lang="en-US" baseline="30000" dirty="0"/>
              <a:t>7</a:t>
            </a:r>
            <a:r>
              <a:rPr lang="en-US" dirty="0"/>
              <a:t>, carry=0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Note a ≥ 2</a:t>
            </a:r>
            <a:r>
              <a:rPr lang="en-US" baseline="30000" dirty="0"/>
              <a:t>7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err="1"/>
              <a:t>msb</a:t>
            </a:r>
            <a:r>
              <a:rPr lang="en-US" dirty="0"/>
              <a:t>(a)=1</a:t>
            </a:r>
          </a:p>
        </p:txBody>
      </p:sp>
    </p:spTree>
    <p:extLst>
      <p:ext uri="{BB962C8B-B14F-4D97-AF65-F5344CB8AC3E}">
        <p14:creationId xmlns:p14="http://schemas.microsoft.com/office/powerpoint/2010/main" val="125858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addition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Add(</a:t>
            </a:r>
            <a:r>
              <a:rPr lang="en-US" dirty="0" err="1"/>
              <a:t>bignum</a:t>
            </a:r>
            <a:r>
              <a:rPr lang="en-US" dirty="0"/>
              <a:t> a, </a:t>
            </a:r>
            <a:r>
              <a:rPr lang="en-US" dirty="0" err="1"/>
              <a:t>int</a:t>
            </a:r>
            <a:r>
              <a:rPr lang="en-US" dirty="0"/>
              <a:t> L1, </a:t>
            </a:r>
            <a:r>
              <a:rPr lang="en-US" dirty="0" err="1"/>
              <a:t>bignum</a:t>
            </a:r>
            <a:r>
              <a:rPr lang="en-US" dirty="0"/>
              <a:t> b, </a:t>
            </a:r>
            <a:r>
              <a:rPr lang="en-US" dirty="0" err="1"/>
              <a:t>int</a:t>
            </a:r>
            <a:r>
              <a:rPr lang="en-US" dirty="0"/>
              <a:t> L2)</a:t>
            </a:r>
          </a:p>
          <a:p>
            <a:pPr lvl="1"/>
            <a:r>
              <a:rPr lang="en-US" dirty="0"/>
              <a:t>Use grade-school addition, using </a:t>
            </a:r>
            <a:r>
              <a:rPr lang="en-US" dirty="0" err="1"/>
              <a:t>AddWithCarry</a:t>
            </a:r>
            <a:r>
              <a:rPr lang="en-US" dirty="0"/>
              <a:t> entry-by-entry…</a:t>
            </a:r>
          </a:p>
          <a:p>
            <a:pPr lvl="1"/>
            <a:endParaRPr lang="en-US" dirty="0"/>
          </a:p>
          <a:p>
            <a:r>
              <a:rPr lang="en-US" dirty="0"/>
              <a:t>Running time O(max{L1,L2}) = O(max{</a:t>
            </a:r>
            <a:r>
              <a:rPr lang="en-US" dirty="0" err="1"/>
              <a:t>ǁaǁ,ǁbǁ</a:t>
            </a:r>
            <a:r>
              <a:rPr lang="en-US" dirty="0"/>
              <a:t>})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ǁaǁ</a:t>
            </a:r>
            <a:r>
              <a:rPr lang="en-US" dirty="0"/>
              <a:t>=</a:t>
            </a:r>
            <a:r>
              <a:rPr lang="en-US" dirty="0" err="1"/>
              <a:t>ǁbǁ</a:t>
            </a:r>
            <a:r>
              <a:rPr lang="en-US" dirty="0"/>
              <a:t>=n then O(n)</a:t>
            </a:r>
          </a:p>
          <a:p>
            <a:pPr lvl="1"/>
            <a:r>
              <a:rPr lang="en-US" dirty="0"/>
              <a:t>Is it possible to do better?</a:t>
            </a:r>
          </a:p>
          <a:p>
            <a:pPr lvl="2"/>
            <a:r>
              <a:rPr lang="en-US" dirty="0"/>
              <a:t>No – must read input (O(n)) and write output (O(n))</a:t>
            </a:r>
          </a:p>
        </p:txBody>
      </p:sp>
    </p:spTree>
    <p:extLst>
      <p:ext uri="{BB962C8B-B14F-4D97-AF65-F5344CB8AC3E}">
        <p14:creationId xmlns:p14="http://schemas.microsoft.com/office/powerpoint/2010/main" val="164927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length of the result of a*b?</a:t>
            </a:r>
          </a:p>
          <a:p>
            <a:pPr lvl="1"/>
            <a:r>
              <a:rPr lang="en-US" dirty="0" err="1"/>
              <a:t>ǁabǁ</a:t>
            </a:r>
            <a:r>
              <a:rPr lang="en-US" dirty="0"/>
              <a:t>=O(log </a:t>
            </a:r>
            <a:r>
              <a:rPr lang="en-US" dirty="0" err="1"/>
              <a:t>ab</a:t>
            </a:r>
            <a:r>
              <a:rPr lang="en-US" dirty="0"/>
              <a:t>)=O(log a + log b) =O(</a:t>
            </a:r>
            <a:r>
              <a:rPr lang="en-US" dirty="0" err="1"/>
              <a:t>ǁaǁ+ǁbǁ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Use grade-school multiplication…</a:t>
            </a:r>
          </a:p>
          <a:p>
            <a:r>
              <a:rPr lang="en-US" dirty="0"/>
              <a:t>Running time O(</a:t>
            </a:r>
            <a:r>
              <a:rPr lang="en-US" dirty="0" err="1"/>
              <a:t>ǁaǁ</a:t>
            </a:r>
            <a:r>
              <a:rPr lang="en-US" dirty="0" err="1">
                <a:sym typeface="Symbol" panose="05050102010706020507" pitchFamily="18" charset="2"/>
              </a:rPr>
              <a:t></a:t>
            </a:r>
            <a:r>
              <a:rPr lang="en-US" dirty="0" err="1"/>
              <a:t>ǁbǁ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ǁaǁ</a:t>
            </a:r>
            <a:r>
              <a:rPr lang="en-US" dirty="0"/>
              <a:t>=</a:t>
            </a:r>
            <a:r>
              <a:rPr lang="en-US" dirty="0" err="1"/>
              <a:t>ǁbǁ</a:t>
            </a:r>
            <a:r>
              <a:rPr lang="en-US" dirty="0"/>
              <a:t>=n then 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Can we do better?</a:t>
            </a:r>
          </a:p>
          <a:p>
            <a:pPr lvl="2"/>
            <a:r>
              <a:rPr lang="en-US" dirty="0"/>
              <a:t>Surprisingly…yes! But we will not cover here…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18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arithmetic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 / subtraction / multiplication can all be done efficiently </a:t>
            </a:r>
          </a:p>
          <a:p>
            <a:pPr lvl="1"/>
            <a:r>
              <a:rPr lang="en-US" dirty="0"/>
              <a:t>Using grade-school algorithms (or better)</a:t>
            </a:r>
          </a:p>
          <a:p>
            <a:endParaRPr lang="en-US" dirty="0"/>
          </a:p>
          <a:p>
            <a:r>
              <a:rPr lang="en-US" dirty="0"/>
              <a:t>Division-with-remainder can also be done efficiently</a:t>
            </a:r>
          </a:p>
          <a:p>
            <a:pPr lvl="1"/>
            <a:r>
              <a:rPr lang="en-US" dirty="0"/>
              <a:t>Much less obvious!</a:t>
            </a:r>
          </a:p>
        </p:txBody>
      </p:sp>
    </p:spTree>
    <p:extLst>
      <p:ext uri="{BB962C8B-B14F-4D97-AF65-F5344CB8AC3E}">
        <p14:creationId xmlns:p14="http://schemas.microsoft.com/office/powerpoint/2010/main" val="1213258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Notation:</a:t>
            </a:r>
          </a:p>
          <a:p>
            <a:pPr lvl="1"/>
            <a:r>
              <a:rPr lang="en-US" dirty="0"/>
              <a:t>[a mod N] is the remainder of a when divided by N</a:t>
            </a:r>
          </a:p>
          <a:p>
            <a:pPr lvl="1"/>
            <a:r>
              <a:rPr lang="en-US" dirty="0"/>
              <a:t>Note 0 ≤ [a mod N] ≤ N-1</a:t>
            </a:r>
          </a:p>
          <a:p>
            <a:pPr lvl="1"/>
            <a:endParaRPr lang="en-US" dirty="0"/>
          </a:p>
          <a:p>
            <a:r>
              <a:rPr lang="en-US" dirty="0"/>
              <a:t>a = b mod N </a:t>
            </a:r>
            <a:r>
              <a:rPr lang="en-US" dirty="0">
                <a:sym typeface="Symbol"/>
              </a:rPr>
              <a:t> </a:t>
            </a:r>
            <a:r>
              <a:rPr lang="en-US" dirty="0"/>
              <a:t>[a mod N] = [b mod N]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45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Note that </a:t>
            </a:r>
            <a:br>
              <a:rPr lang="en-US" dirty="0"/>
            </a:br>
            <a:r>
              <a:rPr lang="en-US" dirty="0"/>
              <a:t>[</a:t>
            </a:r>
            <a:r>
              <a:rPr lang="en-US" dirty="0" err="1"/>
              <a:t>a+b</a:t>
            </a:r>
            <a:r>
              <a:rPr lang="en-US" dirty="0"/>
              <a:t> mod N] = [[a mod N] + [b mod N] mod N]</a:t>
            </a:r>
            <a:br>
              <a:rPr lang="en-US" dirty="0"/>
            </a:br>
            <a:r>
              <a:rPr lang="en-US" dirty="0"/>
              <a:t>[a-b mod N] = [[a mod N] - [b mod N] mod N]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[</a:t>
            </a:r>
            <a:r>
              <a:rPr lang="en-US" dirty="0" err="1"/>
              <a:t>ab</a:t>
            </a:r>
            <a:r>
              <a:rPr lang="en-US" dirty="0"/>
              <a:t> mod N] = [[a mod N][b mod N] mod N]</a:t>
            </a:r>
          </a:p>
          <a:p>
            <a:endParaRPr lang="en-US" dirty="0"/>
          </a:p>
          <a:p>
            <a:r>
              <a:rPr lang="en-US" dirty="0"/>
              <a:t>I.e., can always work with reduced intermediate values</a:t>
            </a:r>
          </a:p>
          <a:p>
            <a:pPr lvl="1"/>
            <a:r>
              <a:rPr lang="en-US" dirty="0"/>
              <a:t>This can be used to speed up computations</a:t>
            </a:r>
          </a:p>
        </p:txBody>
      </p:sp>
    </p:spTree>
    <p:extLst>
      <p:ext uri="{BB962C8B-B14F-4D97-AF65-F5344CB8AC3E}">
        <p14:creationId xmlns:p14="http://schemas.microsoft.com/office/powerpoint/2010/main" val="2678044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Careful: not true for division!</a:t>
            </a:r>
          </a:p>
          <a:p>
            <a:endParaRPr lang="en-US" dirty="0"/>
          </a:p>
          <a:p>
            <a:r>
              <a:rPr lang="en-US" dirty="0"/>
              <a:t>I.e., [9/3 mod 6] = [3 mod 6] = 3</a:t>
            </a:r>
            <a:br>
              <a:rPr lang="en-US" dirty="0"/>
            </a:br>
            <a:r>
              <a:rPr lang="en-US" dirty="0"/>
              <a:t>but [[9 mod 6]/[3 mod 6] mod 6] = 3/3 = 1</a:t>
            </a:r>
          </a:p>
          <a:p>
            <a:pPr lvl="1"/>
            <a:r>
              <a:rPr lang="en-US" dirty="0"/>
              <a:t>We will return to division later…</a:t>
            </a:r>
          </a:p>
        </p:txBody>
      </p:sp>
    </p:spTree>
    <p:extLst>
      <p:ext uri="{BB962C8B-B14F-4D97-AF65-F5344CB8AC3E}">
        <p14:creationId xmlns:p14="http://schemas.microsoft.com/office/powerpoint/2010/main" val="2437730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Modular reduction can be done efficiently</a:t>
            </a:r>
          </a:p>
          <a:p>
            <a:pPr lvl="1"/>
            <a:r>
              <a:rPr lang="en-US" dirty="0"/>
              <a:t>Use division-with-remainder</a:t>
            </a:r>
          </a:p>
          <a:p>
            <a:endParaRPr lang="en-US" dirty="0"/>
          </a:p>
          <a:p>
            <a:r>
              <a:rPr lang="en-US" dirty="0"/>
              <a:t>Modular addition / subtraction / multiplication can all be done efficiently</a:t>
            </a:r>
          </a:p>
          <a:p>
            <a:pPr lvl="1"/>
            <a:r>
              <a:rPr lang="en-US" dirty="0"/>
              <a:t>We will return to division later</a:t>
            </a:r>
          </a:p>
        </p:txBody>
      </p:sp>
    </p:spTree>
    <p:extLst>
      <p:ext uri="{BB962C8B-B14F-4D97-AF65-F5344CB8AC3E}">
        <p14:creationId xmlns:p14="http://schemas.microsoft.com/office/powerpoint/2010/main" val="2389718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(Computational)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number theory</a:t>
            </a:r>
          </a:p>
        </p:txBody>
      </p:sp>
    </p:spTree>
    <p:extLst>
      <p:ext uri="{BB962C8B-B14F-4D97-AF65-F5344CB8AC3E}">
        <p14:creationId xmlns:p14="http://schemas.microsoft.com/office/powerpoint/2010/main" val="1490161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Compute a</a:t>
            </a:r>
            <a:r>
              <a:rPr lang="en-US" baseline="30000" dirty="0"/>
              <a:t>b</a:t>
            </a:r>
            <a:r>
              <a:rPr lang="en-US" dirty="0"/>
              <a:t> ?</a:t>
            </a:r>
          </a:p>
          <a:p>
            <a:pPr lvl="1"/>
            <a:r>
              <a:rPr lang="en-US" dirty="0" err="1"/>
              <a:t>ǁa</a:t>
            </a:r>
            <a:r>
              <a:rPr lang="en-US" baseline="30000" dirty="0" err="1"/>
              <a:t>b</a:t>
            </a:r>
            <a:r>
              <a:rPr lang="en-US" dirty="0" err="1"/>
              <a:t>ǁ</a:t>
            </a:r>
            <a:r>
              <a:rPr lang="en-US" dirty="0"/>
              <a:t> = O(b · </a:t>
            </a:r>
            <a:r>
              <a:rPr lang="en-US" dirty="0" err="1"/>
              <a:t>ǁaǁ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Just writing down the answer takes </a:t>
            </a:r>
            <a:r>
              <a:rPr lang="en-US" i="1" dirty="0"/>
              <a:t>exponential</a:t>
            </a:r>
            <a:r>
              <a:rPr lang="en-US" dirty="0"/>
              <a:t> time!</a:t>
            </a:r>
          </a:p>
          <a:p>
            <a:pPr lvl="2"/>
            <a:endParaRPr lang="en-US" dirty="0"/>
          </a:p>
          <a:p>
            <a:r>
              <a:rPr lang="en-US" dirty="0"/>
              <a:t>Instead, look at </a:t>
            </a:r>
            <a:r>
              <a:rPr lang="en-US" i="1" dirty="0"/>
              <a:t>modular</a:t>
            </a:r>
            <a:r>
              <a:rPr lang="en-US" dirty="0"/>
              <a:t> exponentiation</a:t>
            </a:r>
          </a:p>
          <a:p>
            <a:pPr lvl="1"/>
            <a:r>
              <a:rPr lang="en-US" dirty="0"/>
              <a:t>I.e., compute [a</a:t>
            </a:r>
            <a:r>
              <a:rPr lang="en-US" baseline="30000" dirty="0"/>
              <a:t>b</a:t>
            </a:r>
            <a:r>
              <a:rPr lang="en-US" dirty="0"/>
              <a:t> mod N]</a:t>
            </a:r>
          </a:p>
          <a:p>
            <a:pPr lvl="1"/>
            <a:r>
              <a:rPr lang="en-US" dirty="0"/>
              <a:t>Size of the answer &lt; </a:t>
            </a:r>
            <a:r>
              <a:rPr lang="en-US" dirty="0" err="1"/>
              <a:t>ǁNǁ</a:t>
            </a:r>
            <a:endParaRPr lang="en-US" dirty="0"/>
          </a:p>
          <a:p>
            <a:pPr lvl="1"/>
            <a:r>
              <a:rPr lang="en-US" dirty="0"/>
              <a:t>How to do it?</a:t>
            </a:r>
          </a:p>
          <a:p>
            <a:pPr lvl="2"/>
            <a:r>
              <a:rPr lang="en-US" dirty="0"/>
              <a:t>Computing a</a:t>
            </a:r>
            <a:r>
              <a:rPr lang="en-US" baseline="30000" dirty="0"/>
              <a:t>b</a:t>
            </a:r>
            <a:r>
              <a:rPr lang="en-US" dirty="0"/>
              <a:t> and then reducing modulo N will not work…</a:t>
            </a:r>
          </a:p>
        </p:txBody>
      </p:sp>
    </p:spTree>
    <p:extLst>
      <p:ext uri="{BB962C8B-B14F-4D97-AF65-F5344CB8AC3E}">
        <p14:creationId xmlns:p14="http://schemas.microsoft.com/office/powerpoint/2010/main" val="89499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Hash functions</a:t>
            </a:r>
          </a:p>
          <a:p>
            <a:r>
              <a:rPr lang="en-US" sz="4000" dirty="0">
                <a:solidFill>
                  <a:schemeClr val="tx1"/>
                </a:solidFill>
              </a:rPr>
              <a:t>(Not covered in Spring 2020)</a:t>
            </a:r>
          </a:p>
        </p:txBody>
      </p:sp>
    </p:spTree>
    <p:extLst>
      <p:ext uri="{BB962C8B-B14F-4D97-AF65-F5344CB8AC3E}">
        <p14:creationId xmlns:p14="http://schemas.microsoft.com/office/powerpoint/2010/main" val="820225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building a hash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Two-stage approach</a:t>
            </a:r>
          </a:p>
          <a:p>
            <a:pPr lvl="1"/>
            <a:r>
              <a:rPr lang="en-US" dirty="0"/>
              <a:t>Build a </a:t>
            </a:r>
            <a:r>
              <a:rPr lang="en-US" i="1" dirty="0"/>
              <a:t>compression function </a:t>
            </a:r>
            <a:r>
              <a:rPr lang="en-US" dirty="0"/>
              <a:t>h</a:t>
            </a:r>
            <a:endParaRPr lang="en-US" i="1" dirty="0"/>
          </a:p>
          <a:p>
            <a:pPr lvl="2"/>
            <a:r>
              <a:rPr lang="en-US" dirty="0"/>
              <a:t>I.e., hash function for </a:t>
            </a:r>
            <a:r>
              <a:rPr lang="en-US" i="1" dirty="0"/>
              <a:t>fixed-length inputs</a:t>
            </a:r>
          </a:p>
          <a:p>
            <a:pPr lvl="1"/>
            <a:r>
              <a:rPr lang="en-US" dirty="0"/>
              <a:t>Build a full-fledged hash function (for arbitrary length inputs) from a compression function h</a:t>
            </a:r>
          </a:p>
          <a:p>
            <a:pPr lvl="1"/>
            <a:endParaRPr lang="en-US" dirty="0"/>
          </a:p>
          <a:p>
            <a:r>
              <a:rPr lang="en-US" dirty="0"/>
              <a:t>We have already discussed how to do the second step (</a:t>
            </a:r>
            <a:r>
              <a:rPr lang="en-US" dirty="0" err="1"/>
              <a:t>Merkle-Damgard</a:t>
            </a:r>
            <a:r>
              <a:rPr lang="en-US" dirty="0"/>
              <a:t> transform)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9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compression function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725487" y="1757431"/>
            <a:ext cx="7693025" cy="147789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Davies-Meyer construction</a:t>
            </a:r>
          </a:p>
          <a:p>
            <a:pPr lvl="1"/>
            <a:r>
              <a:rPr lang="en-US" dirty="0"/>
              <a:t>Others are also possible</a:t>
            </a:r>
          </a:p>
          <a:p>
            <a:r>
              <a:rPr lang="en-US" dirty="0"/>
              <a:t>h(k, m) =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(m) </a:t>
            </a:r>
            <a:r>
              <a:rPr lang="en-US" dirty="0">
                <a:sym typeface="Symbol" panose="05050102010706020507" pitchFamily="18" charset="2"/>
              </a:rPr>
              <a:t> m</a:t>
            </a:r>
            <a:endParaRPr lang="en-US" dirty="0"/>
          </a:p>
        </p:txBody>
      </p:sp>
      <p:sp>
        <p:nvSpPr>
          <p:cNvPr id="63492" name="Rounded Rectangle 5"/>
          <p:cNvSpPr>
            <a:spLocks noChangeArrowheads="1"/>
          </p:cNvSpPr>
          <p:nvPr/>
        </p:nvSpPr>
        <p:spPr bwMode="auto">
          <a:xfrm>
            <a:off x="4267200" y="4572000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63493" name="TextBox 6"/>
          <p:cNvSpPr txBox="1">
            <a:spLocks noChangeArrowheads="1"/>
          </p:cNvSpPr>
          <p:nvPr/>
        </p:nvSpPr>
        <p:spPr bwMode="auto">
          <a:xfrm>
            <a:off x="4576763" y="4837113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F</a:t>
            </a:r>
          </a:p>
        </p:txBody>
      </p:sp>
      <p:sp>
        <p:nvSpPr>
          <p:cNvPr id="63494" name="TextBox 5"/>
          <p:cNvSpPr txBox="1">
            <a:spLocks noChangeArrowheads="1"/>
          </p:cNvSpPr>
          <p:nvPr/>
        </p:nvSpPr>
        <p:spPr bwMode="auto">
          <a:xfrm>
            <a:off x="3429000" y="48006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k</a:t>
            </a:r>
          </a:p>
        </p:txBody>
      </p:sp>
      <p:sp>
        <p:nvSpPr>
          <p:cNvPr id="63495" name="TextBox 6"/>
          <p:cNvSpPr txBox="1">
            <a:spLocks noChangeArrowheads="1"/>
          </p:cNvSpPr>
          <p:nvPr/>
        </p:nvSpPr>
        <p:spPr bwMode="auto">
          <a:xfrm>
            <a:off x="4511675" y="3500438"/>
            <a:ext cx="441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m</a:t>
            </a:r>
          </a:p>
        </p:txBody>
      </p:sp>
      <p:cxnSp>
        <p:nvCxnSpPr>
          <p:cNvPr id="63496" name="Straight Arrow Connector 10"/>
          <p:cNvCxnSpPr>
            <a:cxnSpLocks noChangeShapeType="1"/>
          </p:cNvCxnSpPr>
          <p:nvPr/>
        </p:nvCxnSpPr>
        <p:spPr bwMode="auto">
          <a:xfrm flipH="1">
            <a:off x="4732338" y="3967163"/>
            <a:ext cx="0" cy="604837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7" name="Straight Arrow Connector 12"/>
          <p:cNvCxnSpPr>
            <a:cxnSpLocks noChangeShapeType="1"/>
            <a:stCxn id="63494" idx="3"/>
          </p:cNvCxnSpPr>
          <p:nvPr/>
        </p:nvCxnSpPr>
        <p:spPr bwMode="auto">
          <a:xfrm flipV="1">
            <a:off x="3767138" y="5030788"/>
            <a:ext cx="500062" cy="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8" name="Straight Arrow Connector 13"/>
          <p:cNvCxnSpPr>
            <a:cxnSpLocks noChangeShapeType="1"/>
          </p:cNvCxnSpPr>
          <p:nvPr/>
        </p:nvCxnSpPr>
        <p:spPr bwMode="auto">
          <a:xfrm flipV="1">
            <a:off x="5257799" y="5029200"/>
            <a:ext cx="548640" cy="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9" name="Straight Connector 15"/>
          <p:cNvCxnSpPr>
            <a:cxnSpLocks noChangeShapeType="1"/>
          </p:cNvCxnSpPr>
          <p:nvPr/>
        </p:nvCxnSpPr>
        <p:spPr bwMode="auto">
          <a:xfrm>
            <a:off x="4732338" y="4268788"/>
            <a:ext cx="1192212" cy="0"/>
          </a:xfrm>
          <a:prstGeom prst="line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500" name="TextBox 18"/>
          <p:cNvSpPr txBox="1">
            <a:spLocks noChangeArrowheads="1"/>
          </p:cNvSpPr>
          <p:nvPr/>
        </p:nvSpPr>
        <p:spPr bwMode="auto">
          <a:xfrm>
            <a:off x="5715000" y="4795838"/>
            <a:ext cx="420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>
                <a:sym typeface="Symbol" panose="05050102010706020507" pitchFamily="18" charset="2"/>
              </a:rPr>
              <a:t></a:t>
            </a:r>
            <a:endParaRPr lang="en-US"/>
          </a:p>
        </p:txBody>
      </p:sp>
      <p:cxnSp>
        <p:nvCxnSpPr>
          <p:cNvPr id="63501" name="Straight Arrow Connector 21"/>
          <p:cNvCxnSpPr>
            <a:cxnSpLocks noChangeShapeType="1"/>
          </p:cNvCxnSpPr>
          <p:nvPr/>
        </p:nvCxnSpPr>
        <p:spPr bwMode="auto">
          <a:xfrm>
            <a:off x="5924550" y="4268787"/>
            <a:ext cx="0" cy="65836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502" name="Straight Arrow Connector 27"/>
          <p:cNvCxnSpPr>
            <a:cxnSpLocks noChangeShapeType="1"/>
          </p:cNvCxnSpPr>
          <p:nvPr/>
        </p:nvCxnSpPr>
        <p:spPr bwMode="auto">
          <a:xfrm flipV="1">
            <a:off x="6053138" y="5029200"/>
            <a:ext cx="500062" cy="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503" name="Rectangle 28"/>
          <p:cNvSpPr>
            <a:spLocks noChangeArrowheads="1"/>
          </p:cNvSpPr>
          <p:nvPr/>
        </p:nvSpPr>
        <p:spPr bwMode="auto">
          <a:xfrm>
            <a:off x="3962400" y="4144962"/>
            <a:ext cx="2286000" cy="1646238"/>
          </a:xfrm>
          <a:prstGeom prst="rect">
            <a:avLst/>
          </a:prstGeom>
          <a:solidFill>
            <a:schemeClr val="accent1">
              <a:alpha val="25098"/>
            </a:schemeClr>
          </a:solidFill>
          <a:ln w="19050" algn="ctr">
            <a:solidFill>
              <a:srgbClr val="000000"/>
            </a:solidFill>
            <a:prstDash val="dash"/>
            <a:round/>
            <a:headEnd/>
            <a:tailEnd type="none" w="lg" len="med"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08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Can prove collision resistance if we model the underlying block cipher F as an </a:t>
            </a:r>
            <a:r>
              <a:rPr lang="en-US" i="1" dirty="0"/>
              <a:t>ideal cipher</a:t>
            </a:r>
            <a:endParaRPr lang="en-US" dirty="0"/>
          </a:p>
          <a:p>
            <a:pPr lvl="1"/>
            <a:r>
              <a:rPr lang="en-US" dirty="0"/>
              <a:t>Stronger than the random-oracle model!</a:t>
            </a:r>
          </a:p>
          <a:p>
            <a:pPr lvl="1"/>
            <a:endParaRPr lang="en-US" dirty="0"/>
          </a:p>
          <a:p>
            <a:r>
              <a:rPr lang="en-US" dirty="0"/>
              <a:t>Model block cipher F: {0,1}</a:t>
            </a:r>
            <a:r>
              <a:rPr lang="en-US" baseline="30000" dirty="0"/>
              <a:t>n</a:t>
            </a:r>
            <a:r>
              <a:rPr lang="en-US" dirty="0"/>
              <a:t> x {0,1}</a:t>
            </a:r>
            <a:r>
              <a:rPr lang="en-US" baseline="30000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r>
              <a:rPr lang="en-US" dirty="0"/>
              <a:t> as a collection of public, independent, random permutations</a:t>
            </a:r>
          </a:p>
          <a:p>
            <a:pPr lvl="1"/>
            <a:r>
              <a:rPr lang="en-US" dirty="0"/>
              <a:t>I.e., for each key k,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 is an independent, random permutation on {0,1}</a:t>
            </a:r>
            <a:r>
              <a:rPr lang="en-US" baseline="30000" dirty="0"/>
              <a:t>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434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ideal-cipher model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is </a:t>
            </a:r>
            <a:r>
              <a:rPr lang="en-US" u="sng" dirty="0"/>
              <a:t>more </a:t>
            </a:r>
            <a:r>
              <a:rPr lang="en-US" dirty="0"/>
              <a:t>than assuming F is a PRP</a:t>
            </a:r>
          </a:p>
          <a:p>
            <a:pPr lvl="1"/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 random </a:t>
            </a:r>
            <a:r>
              <a:rPr lang="en-US" i="1" dirty="0"/>
              <a:t>even when k is known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No weak keys (i.e.,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 random even when k is not uniform)</a:t>
            </a:r>
          </a:p>
          <a:p>
            <a:pPr lvl="1"/>
            <a:r>
              <a:rPr lang="en-US" dirty="0"/>
              <a:t>No related-key attacks (i.e.,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dirty="0"/>
              <a:t> and </a:t>
            </a:r>
            <a:r>
              <a:rPr lang="en-US" dirty="0" err="1"/>
              <a:t>F</a:t>
            </a:r>
            <a:r>
              <a:rPr lang="en-US" baseline="-25000" dirty="0" err="1"/>
              <a:t>k</a:t>
            </a:r>
            <a:r>
              <a:rPr lang="en-US" baseline="-25000" dirty="0"/>
              <a:t>’</a:t>
            </a:r>
            <a:r>
              <a:rPr lang="en-US" sz="2600" dirty="0"/>
              <a:t> are independent even when k, k’ are related)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Formally, similar to the RO model</a:t>
            </a:r>
          </a:p>
          <a:p>
            <a:pPr lvl="1"/>
            <a:r>
              <a:rPr lang="en-US" dirty="0"/>
              <a:t>In particular, the only way to evaluate F is via explicit oracle queries</a:t>
            </a:r>
          </a:p>
          <a:p>
            <a:pPr lvl="1"/>
            <a:r>
              <a:rPr lang="en-US" dirty="0"/>
              <a:t>Attacker allowed to query F and F</a:t>
            </a:r>
            <a:r>
              <a:rPr lang="en-US" baseline="30000" dirty="0"/>
              <a:t>-1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6694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security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Claim: attacker making q queries finds a collision with probability </a:t>
            </a:r>
            <a:r>
              <a:rPr lang="en-US" dirty="0">
                <a:sym typeface="Symbol" panose="05050102010706020507" pitchFamily="18" charset="2"/>
              </a:rPr>
              <a:t> q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/2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 (optimal)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Proof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Each query to F/F</a:t>
            </a:r>
            <a:r>
              <a:rPr lang="en-US" baseline="30000" dirty="0">
                <a:sym typeface="Symbol" panose="05050102010706020507" pitchFamily="18" charset="2"/>
              </a:rPr>
              <a:t>-1</a:t>
            </a:r>
            <a:r>
              <a:rPr lang="en-US" dirty="0">
                <a:sym typeface="Symbol" panose="05050102010706020507" pitchFamily="18" charset="2"/>
              </a:rPr>
              <a:t> reveals one value h</a:t>
            </a:r>
            <a:r>
              <a:rPr lang="en-US" baseline="-25000" dirty="0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 = h(</a:t>
            </a:r>
            <a:r>
              <a:rPr lang="en-US" dirty="0" err="1">
                <a:sym typeface="Symbol" panose="05050102010706020507" pitchFamily="18" charset="2"/>
              </a:rPr>
              <a:t>k</a:t>
            </a:r>
            <a:r>
              <a:rPr lang="en-US" baseline="-25000" dirty="0" err="1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 ,m</a:t>
            </a:r>
            <a:r>
              <a:rPr lang="en-US" baseline="-25000" dirty="0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lvl="2"/>
            <a:r>
              <a:rPr lang="en-US" dirty="0">
                <a:sym typeface="Symbol" panose="05050102010706020507" pitchFamily="18" charset="2"/>
              </a:rPr>
              <a:t>Moreover, each h</a:t>
            </a:r>
            <a:r>
              <a:rPr lang="en-US" baseline="-25000" dirty="0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 is (essentially) uniform and independent of all previous outputs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So probability of finding a collision is (essentially) the same as for a birthday attack</a:t>
            </a:r>
          </a:p>
        </p:txBody>
      </p:sp>
    </p:spTree>
    <p:extLst>
      <p:ext uri="{BB962C8B-B14F-4D97-AF65-F5344CB8AC3E}">
        <p14:creationId xmlns:p14="http://schemas.microsoft.com/office/powerpoint/2010/main" val="363357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Compression function based on Davies-Meyer</a:t>
            </a:r>
          </a:p>
          <a:p>
            <a:pPr lvl="1"/>
            <a:r>
              <a:rPr lang="en-US" dirty="0"/>
              <a:t>With “block cipher” specifically designed for SHA</a:t>
            </a:r>
          </a:p>
          <a:p>
            <a:endParaRPr lang="en-US" dirty="0"/>
          </a:p>
          <a:p>
            <a:r>
              <a:rPr lang="en-US" dirty="0"/>
              <a:t>Hash function built from compression function using </a:t>
            </a:r>
            <a:r>
              <a:rPr lang="en-US" dirty="0" err="1"/>
              <a:t>Merkle-Damgard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not needed any number theory or “advanced math” until now</a:t>
            </a:r>
          </a:p>
          <a:p>
            <a:pPr lvl="1"/>
            <a:r>
              <a:rPr lang="en-US" dirty="0"/>
              <a:t>Practical private-key cryptography is based on stream ciphers, block ciphers, and hash functions</a:t>
            </a:r>
          </a:p>
          <a:p>
            <a:pPr lvl="1"/>
            <a:r>
              <a:rPr lang="en-US" dirty="0"/>
              <a:t>Lots of interesting and non-trivial crypto can be done without any number theory!</a:t>
            </a:r>
          </a:p>
        </p:txBody>
      </p:sp>
    </p:spTree>
    <p:extLst>
      <p:ext uri="{BB962C8B-B14F-4D97-AF65-F5344CB8AC3E}">
        <p14:creationId xmlns:p14="http://schemas.microsoft.com/office/powerpoint/2010/main" val="396725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 1: Culmination of “top-down” approach</a:t>
            </a:r>
          </a:p>
          <a:p>
            <a:pPr lvl="1"/>
            <a:r>
              <a:rPr lang="en-US" dirty="0"/>
              <a:t>For most cryptography, we ultimately need to assume some problem is hard</a:t>
            </a:r>
          </a:p>
          <a:p>
            <a:pPr lvl="1"/>
            <a:r>
              <a:rPr lang="en-US" dirty="0"/>
              <a:t>The “lowest-level” assumptions we can make relate to problems in number theory</a:t>
            </a:r>
          </a:p>
          <a:p>
            <a:pPr lvl="1"/>
            <a:r>
              <a:rPr lang="en-US" dirty="0"/>
              <a:t>These problems have often been studied a long time</a:t>
            </a:r>
          </a:p>
        </p:txBody>
      </p:sp>
    </p:spTree>
    <p:extLst>
      <p:ext uri="{BB962C8B-B14F-4D97-AF65-F5344CB8AC3E}">
        <p14:creationId xmlns:p14="http://schemas.microsoft.com/office/powerpoint/2010/main" val="365880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 2: The public-key setting</a:t>
            </a:r>
          </a:p>
          <a:p>
            <a:pPr lvl="1"/>
            <a:r>
              <a:rPr lang="en-US" dirty="0"/>
              <a:t>Public-key encryption </a:t>
            </a:r>
            <a:r>
              <a:rPr lang="en-US" i="1" dirty="0"/>
              <a:t>requires</a:t>
            </a:r>
            <a:r>
              <a:rPr lang="en-US" dirty="0"/>
              <a:t> number theory (in some sense) </a:t>
            </a:r>
          </a:p>
        </p:txBody>
      </p:sp>
    </p:spTree>
    <p:extLst>
      <p:ext uri="{BB962C8B-B14F-4D97-AF65-F5344CB8AC3E}">
        <p14:creationId xmlns:p14="http://schemas.microsoft.com/office/powerpoint/2010/main" val="63823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Cover basic number theory quickly!</a:t>
            </a:r>
          </a:p>
          <a:p>
            <a:endParaRPr lang="en-US" dirty="0"/>
          </a:p>
          <a:p>
            <a:r>
              <a:rPr lang="en-US" dirty="0"/>
              <a:t>Cover the minimum needed for all the applications we will study</a:t>
            </a:r>
          </a:p>
          <a:p>
            <a:pPr lvl="1"/>
            <a:r>
              <a:rPr lang="en-US" dirty="0"/>
              <a:t>Some facts stated without proof</a:t>
            </a:r>
          </a:p>
          <a:p>
            <a:pPr lvl="1"/>
            <a:r>
              <a:rPr lang="en-US" dirty="0"/>
              <a:t>Can take entire class(</a:t>
            </a:r>
            <a:r>
              <a:rPr lang="en-US" dirty="0" err="1"/>
              <a:t>es</a:t>
            </a:r>
            <a:r>
              <a:rPr lang="en-US" dirty="0"/>
              <a:t>) devoted to this material</a:t>
            </a:r>
          </a:p>
          <a:p>
            <a:endParaRPr lang="en-US" dirty="0"/>
          </a:p>
          <a:p>
            <a:r>
              <a:rPr lang="en-US" dirty="0"/>
              <a:t>Abstracting some of the ideas makes things easier to understand</a:t>
            </a:r>
          </a:p>
        </p:txBody>
      </p:sp>
    </p:spTree>
    <p:extLst>
      <p:ext uri="{BB962C8B-B14F-4D97-AF65-F5344CB8AC3E}">
        <p14:creationId xmlns:p14="http://schemas.microsoft.com/office/powerpoint/2010/main" val="15094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Computational</a:t>
            </a:r>
            <a:r>
              <a:rPr lang="en-US" dirty="0"/>
              <a:t> number theory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be interested in the computational difficulty of various problems</a:t>
            </a:r>
          </a:p>
          <a:p>
            <a:pPr lvl="1"/>
            <a:r>
              <a:rPr lang="en-US" dirty="0"/>
              <a:t>Different from most of mathematics!</a:t>
            </a:r>
          </a:p>
          <a:p>
            <a:pPr lvl="1"/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representation</a:t>
            </a:r>
            <a:r>
              <a:rPr lang="en-US" dirty="0"/>
              <a:t> of mathematical objects is crucial for understanding the computational efficiency of working with them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99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Computational</a:t>
            </a:r>
            <a:r>
              <a:rPr lang="en-US" dirty="0"/>
              <a:t> number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 running times of algorithms in terms of the </a:t>
            </a:r>
            <a:r>
              <a:rPr lang="en-US" i="1" dirty="0"/>
              <a:t>input lengths</a:t>
            </a:r>
            <a:r>
              <a:rPr lang="en-US" dirty="0"/>
              <a:t> involved</a:t>
            </a:r>
          </a:p>
          <a:p>
            <a:pPr lvl="1"/>
            <a:r>
              <a:rPr lang="en-US" dirty="0"/>
              <a:t>For integer x, we have </a:t>
            </a:r>
            <a:r>
              <a:rPr lang="en-US" dirty="0" err="1"/>
              <a:t>ǁxǁ</a:t>
            </a:r>
            <a:r>
              <a:rPr lang="en-US" dirty="0"/>
              <a:t> = O(log x), x = O(2</a:t>
            </a:r>
            <a:r>
              <a:rPr lang="en-US" baseline="30000" dirty="0"/>
              <a:t>ǁxǁ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An algorithm taking input x and running in time O(x) is </a:t>
            </a:r>
            <a:r>
              <a:rPr lang="en-US" i="1" dirty="0"/>
              <a:t>exponential </a:t>
            </a:r>
            <a:r>
              <a:rPr lang="en-US" dirty="0"/>
              <a:t>time</a:t>
            </a:r>
          </a:p>
          <a:p>
            <a:pPr lvl="1"/>
            <a:r>
              <a:rPr lang="en-US" dirty="0"/>
              <a:t>Efficient algorithm must run in time poly(</a:t>
            </a:r>
            <a:r>
              <a:rPr lang="en-US" dirty="0" err="1"/>
              <a:t>ǁxǁ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7646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Computational</a:t>
            </a:r>
            <a:r>
              <a:rPr lang="en-US" dirty="0"/>
              <a:t> number theory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Our goal: classify various problems as either “easy” or “hard”</a:t>
            </a:r>
          </a:p>
          <a:p>
            <a:pPr lvl="1"/>
            <a:r>
              <a:rPr lang="en-US" dirty="0"/>
              <a:t>I.e., polynomial-time algorithms known or not</a:t>
            </a:r>
          </a:p>
          <a:p>
            <a:endParaRPr lang="en-US" dirty="0"/>
          </a:p>
          <a:p>
            <a:r>
              <a:rPr lang="en-US" dirty="0"/>
              <a:t>We will not focus on optimizations, although these are very important in practice</a:t>
            </a:r>
          </a:p>
          <a:p>
            <a:pPr lvl="1"/>
            <a:r>
              <a:rPr lang="en-US" dirty="0"/>
              <a:t>For “easy” problems: speed up cryptographic implementations</a:t>
            </a:r>
          </a:p>
          <a:p>
            <a:pPr lvl="1"/>
            <a:r>
              <a:rPr lang="en-US" dirty="0"/>
              <a:t>For “hard” problems: need to understand concrete hardness for concrete security</a:t>
            </a:r>
          </a:p>
        </p:txBody>
      </p:sp>
    </p:spTree>
    <p:extLst>
      <p:ext uri="{BB962C8B-B14F-4D97-AF65-F5344CB8AC3E}">
        <p14:creationId xmlns:p14="http://schemas.microsoft.com/office/powerpoint/2010/main" val="267860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13284</TotalTime>
  <Words>1382</Words>
  <Application>Microsoft Macintosh PowerPoint</Application>
  <PresentationFormat>On-screen Show (4:3)</PresentationFormat>
  <Paragraphs>164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Cryptography</vt:lpstr>
      <vt:lpstr>PowerPoint Presentation</vt:lpstr>
      <vt:lpstr>Why now?</vt:lpstr>
      <vt:lpstr>Why now?</vt:lpstr>
      <vt:lpstr>Why now?</vt:lpstr>
      <vt:lpstr>Our goal</vt:lpstr>
      <vt:lpstr>Computational number theory</vt:lpstr>
      <vt:lpstr>Computational number theory</vt:lpstr>
      <vt:lpstr>Computational number theory</vt:lpstr>
      <vt:lpstr>Representing integers</vt:lpstr>
      <vt:lpstr>Example: addition</vt:lpstr>
      <vt:lpstr>Example: adding bytes</vt:lpstr>
      <vt:lpstr>Example: addition</vt:lpstr>
      <vt:lpstr>Example: multiplication</vt:lpstr>
      <vt:lpstr>Basic arithmetic operations</vt:lpstr>
      <vt:lpstr>Modular arithmetic</vt:lpstr>
      <vt:lpstr>Modular arithmetic</vt:lpstr>
      <vt:lpstr>Modular arithmetic</vt:lpstr>
      <vt:lpstr>Modular arithmetic</vt:lpstr>
      <vt:lpstr>Exponentiation</vt:lpstr>
      <vt:lpstr>PowerPoint Presentation</vt:lpstr>
      <vt:lpstr>Recall: building a hash function</vt:lpstr>
      <vt:lpstr>Building a compression function</vt:lpstr>
      <vt:lpstr>Proof of security?</vt:lpstr>
      <vt:lpstr>The ideal-cipher model</vt:lpstr>
      <vt:lpstr>Proof of security</vt:lpstr>
      <vt:lpstr>SHA-2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967</cp:revision>
  <dcterms:created xsi:type="dcterms:W3CDTF">2014-06-02T02:25:30Z</dcterms:created>
  <dcterms:modified xsi:type="dcterms:W3CDTF">2020-04-09T04:15:27Z</dcterms:modified>
</cp:coreProperties>
</file>