
<file path=[Content_Types].xml><?xml version="1.0" encoding="utf-8"?>
<Types xmlns="http://schemas.openxmlformats.org/package/2006/content-types">
  <Default Extension="xml" ContentType="application/xml"/>
  <Default Extension="png" ContentType="image/png"/>
  <Default Extension="tiff" ContentType="image/tiff"/>
  <Default Extension="emf" ContentType="image/x-emf"/>
  <Default Extension="rels" ContentType="application/vnd.openxmlformats-package.relationships+xml"/>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Lst>
  <p:notesMasterIdLst>
    <p:notesMasterId r:id="rId46"/>
  </p:notesMasterIdLst>
  <p:handoutMasterIdLst>
    <p:handoutMasterId r:id="rId47"/>
  </p:handoutMasterIdLst>
  <p:sldIdLst>
    <p:sldId id="357" r:id="rId2"/>
    <p:sldId id="339" r:id="rId3"/>
    <p:sldId id="257" r:id="rId4"/>
    <p:sldId id="328" r:id="rId5"/>
    <p:sldId id="327" r:id="rId6"/>
    <p:sldId id="315" r:id="rId7"/>
    <p:sldId id="335" r:id="rId8"/>
    <p:sldId id="297" r:id="rId9"/>
    <p:sldId id="316" r:id="rId10"/>
    <p:sldId id="303" r:id="rId11"/>
    <p:sldId id="330" r:id="rId12"/>
    <p:sldId id="295" r:id="rId13"/>
    <p:sldId id="334" r:id="rId14"/>
    <p:sldId id="336" r:id="rId15"/>
    <p:sldId id="337" r:id="rId16"/>
    <p:sldId id="338" r:id="rId17"/>
    <p:sldId id="349" r:id="rId18"/>
    <p:sldId id="351" r:id="rId19"/>
    <p:sldId id="350" r:id="rId20"/>
    <p:sldId id="355" r:id="rId21"/>
    <p:sldId id="356" r:id="rId22"/>
    <p:sldId id="358" r:id="rId23"/>
    <p:sldId id="353" r:id="rId24"/>
    <p:sldId id="354" r:id="rId25"/>
    <p:sldId id="332" r:id="rId26"/>
    <p:sldId id="340" r:id="rId27"/>
    <p:sldId id="342" r:id="rId28"/>
    <p:sldId id="343" r:id="rId29"/>
    <p:sldId id="344" r:id="rId30"/>
    <p:sldId id="345" r:id="rId31"/>
    <p:sldId id="346" r:id="rId32"/>
    <p:sldId id="347" r:id="rId33"/>
    <p:sldId id="348" r:id="rId34"/>
    <p:sldId id="361" r:id="rId35"/>
    <p:sldId id="317" r:id="rId36"/>
    <p:sldId id="331" r:id="rId37"/>
    <p:sldId id="305" r:id="rId38"/>
    <p:sldId id="312" r:id="rId39"/>
    <p:sldId id="307" r:id="rId40"/>
    <p:sldId id="308" r:id="rId41"/>
    <p:sldId id="309" r:id="rId42"/>
    <p:sldId id="314" r:id="rId43"/>
    <p:sldId id="306" r:id="rId44"/>
    <p:sldId id="310" r:id="rId45"/>
  </p:sldIdLst>
  <p:sldSz cx="9144000" cy="6858000" type="screen4x3"/>
  <p:notesSz cx="6858000" cy="9144000"/>
  <p:defaultTextStyle>
    <a:defPPr>
      <a:defRPr lang="en-GB"/>
    </a:defPPr>
    <a:lvl1pPr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1pPr>
    <a:lvl2pPr marL="4572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2pPr>
    <a:lvl3pPr marL="9144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3pPr>
    <a:lvl4pPr marL="13716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4pPr>
    <a:lvl5pPr marL="18288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5" autoAdjust="0"/>
    <p:restoredTop sz="81368" autoAdjust="0"/>
  </p:normalViewPr>
  <p:slideViewPr>
    <p:cSldViewPr>
      <p:cViewPr varScale="1">
        <p:scale>
          <a:sx n="142" d="100"/>
          <a:sy n="142" d="100"/>
        </p:scale>
        <p:origin x="-120" y="-1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CS 166 - Malware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2009-02-02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089F70-922F-4CC5-A21E-677822F6A6BC}" type="slidenum">
              <a:rPr lang="en-US"/>
              <a:pPr>
                <a:defRPr/>
              </a:pPr>
              <a:t>‹#›</a:t>
            </a:fld>
            <a:endParaRPr lang="en-US"/>
          </a:p>
        </p:txBody>
      </p:sp>
    </p:spTree>
    <p:extLst>
      <p:ext uri="{BB962C8B-B14F-4D97-AF65-F5344CB8AC3E}">
        <p14:creationId xmlns:p14="http://schemas.microsoft.com/office/powerpoint/2010/main" val="273856900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hdr"/>
          </p:nvPr>
        </p:nvSpPr>
        <p:spPr bwMode="auto">
          <a:xfrm>
            <a:off x="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GB"/>
              <a:t>CS 166 - Malware</a:t>
            </a:r>
          </a:p>
        </p:txBody>
      </p:sp>
      <p:sp>
        <p:nvSpPr>
          <p:cNvPr id="3076" name="Rectangle 4"/>
          <p:cNvSpPr>
            <a:spLocks noGrp="1" noChangeArrowheads="1"/>
          </p:cNvSpPr>
          <p:nvPr>
            <p:ph type="dt"/>
          </p:nvPr>
        </p:nvSpPr>
        <p:spPr bwMode="auto">
          <a:xfrm>
            <a:off x="388620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US"/>
              <a:t>2009-02-02</a:t>
            </a:r>
            <a:endParaRPr lang="en-GB"/>
          </a:p>
        </p:txBody>
      </p:sp>
      <p:sp>
        <p:nvSpPr>
          <p:cNvPr id="29702"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914400" y="4343400"/>
            <a:ext cx="502602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Rectangle 7"/>
          <p:cNvSpPr>
            <a:spLocks noGrp="1" noChangeArrowheads="1"/>
          </p:cNvSpPr>
          <p:nvPr>
            <p:ph type="ftr"/>
          </p:nvPr>
        </p:nvSpPr>
        <p:spPr bwMode="auto">
          <a:xfrm>
            <a:off x="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en-GB"/>
          </a:p>
        </p:txBody>
      </p:sp>
      <p:sp>
        <p:nvSpPr>
          <p:cNvPr id="3080" name="Rectangle 8"/>
          <p:cNvSpPr>
            <a:spLocks noGrp="1" noChangeArrowheads="1"/>
          </p:cNvSpPr>
          <p:nvPr>
            <p:ph type="sldNum"/>
          </p:nvPr>
        </p:nvSpPr>
        <p:spPr bwMode="auto">
          <a:xfrm>
            <a:off x="388620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fld id="{94E97A6F-4906-4C19-B899-42AE6E028134}" type="slidenum">
              <a:rPr lang="en-GB"/>
              <a:pPr>
                <a:defRPr/>
              </a:pPr>
              <a:t>‹#›</a:t>
            </a:fld>
            <a:endParaRPr lang="en-GB"/>
          </a:p>
        </p:txBody>
      </p:sp>
    </p:spTree>
    <p:extLst>
      <p:ext uri="{BB962C8B-B14F-4D97-AF65-F5344CB8AC3E}">
        <p14:creationId xmlns:p14="http://schemas.microsoft.com/office/powerpoint/2010/main" val="4036179719"/>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p>
            <a:fld id="{DB50FB51-4BCE-4510-AABA-8755BEA179DD}" type="slidenum">
              <a:rPr lang="en-GB" smtClean="0"/>
              <a:pPr/>
              <a:t>3</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Text Box 2"/>
          <p:cNvSpPr>
            <a:spLocks noGrp="1" noChangeArrowheads="1"/>
          </p:cNvSpPr>
          <p:nvPr>
            <p:ph type="body"/>
          </p:nvPr>
        </p:nvSpPr>
        <p:spPr>
          <a:xfrm>
            <a:off x="914400" y="4343400"/>
            <a:ext cx="5029200" cy="4116388"/>
          </a:xfrm>
          <a:noFill/>
          <a:ln/>
        </p:spPr>
        <p:txBody>
          <a:bodyPr lIns="0" tIns="0" rIns="0" bIns="0">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Name derives from the wooden horse left by the Greeks at the gates of Troy during the siege of Troy </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A Trojan horse program intentionally hides malicious activity while pretending to be something else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Usually described as innocuous looking, or software delivered through innocuous means which either allows to take control of systems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Trojan horse programs do not replicate themselves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Sometimes passed on using commonly passed executables, things like jokes forwarded by e-mail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Sometimes marketed/distributed as “remote administration tool”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Often combined with rootkits to disguise activity and remote access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Popularized to an extent by software like Cult of the Dead Cow’s Back Orifice, offered as a free download for running “remote administration” tasks or playing spooky jokes on friends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The line between user-launched worms and Trojans is highly blurred, with many user-launched worms behaving in a manner similar to worms.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Trojans are by definition malicious. The classic movie/television exploit of remotely opening disk drives is a definite symptom of being infected by a Trojan.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Have lately begun using much of the same defense mechanisms used by viruses, there are known Trojans which use WSH to run.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To detect infected computers, attackers often use so called sweep lists, list of IP addresses known to be online. One of the popular ways of doing this is to monitor IRC chat rooms and use the IP addresses of participants in these rooms.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smtClean="0">
              <a:latin typeface="Arial" charset="0"/>
              <a:ea typeface="ＭＳ Ｐゴシック" charset="-128"/>
            </a:endParaRP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smtClean="0"/>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latin typeface="Arial" charset="0"/>
              <a:ea typeface="msmincho" charset="0"/>
              <a:cs typeface="msmincho" charset="0"/>
            </a:endParaRPr>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latin typeface="Arial" charset="0"/>
                <a:ea typeface="msmincho" charset="0"/>
                <a:cs typeface="msmincho" charset="0"/>
              </a:rPr>
              <a:t>Payload examples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perform amusing or annoying pranks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destroy/corrupt files and applications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monitor and transmit user activity (</a:t>
            </a:r>
            <a:r>
              <a:rPr lang="en-GB" sz="1800" smtClean="0">
                <a:solidFill>
                  <a:srgbClr val="6767FF"/>
                </a:solidFill>
                <a:latin typeface="Arial" charset="0"/>
                <a:ea typeface="msmincho" charset="0"/>
                <a:cs typeface="msmincho" charset="0"/>
              </a:rPr>
              <a:t>spyware</a:t>
            </a:r>
            <a:r>
              <a:rPr lang="en-GB" sz="1800" smtClean="0">
                <a:latin typeface="Arial" charset="0"/>
                <a:ea typeface="msmincho" charset="0"/>
                <a:cs typeface="msmincho" charset="0"/>
              </a:rPr>
              <a:t>, </a:t>
            </a:r>
            <a:r>
              <a:rPr lang="en-GB" sz="1800" smtClean="0">
                <a:solidFill>
                  <a:srgbClr val="6767FF"/>
                </a:solidFill>
                <a:latin typeface="Arial" charset="0"/>
                <a:ea typeface="msmincho" charset="0"/>
                <a:cs typeface="msmincho" charset="0"/>
              </a:rPr>
              <a:t>logger</a:t>
            </a:r>
            <a:r>
              <a:rPr lang="en-GB" sz="180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install backdoor (makes the infected computer a </a:t>
            </a:r>
            <a:r>
              <a:rPr lang="en-GB" sz="1800" smtClean="0">
                <a:solidFill>
                  <a:srgbClr val="6767FF"/>
                </a:solidFill>
                <a:latin typeface="Arial" charset="0"/>
                <a:ea typeface="msmincho" charset="0"/>
                <a:cs typeface="msmincho" charset="0"/>
              </a:rPr>
              <a:t>zombie</a:t>
            </a:r>
            <a:r>
              <a:rPr lang="en-GB" sz="180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email spam</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launch denial-of-service attack</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alter browser settings to display ads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dial out international or 900 numbers (</a:t>
            </a:r>
            <a:r>
              <a:rPr lang="en-GB" sz="1800" smtClean="0">
                <a:solidFill>
                  <a:srgbClr val="6767FF"/>
                </a:solidFill>
                <a:latin typeface="Arial" charset="0"/>
                <a:ea typeface="msmincho" charset="0"/>
                <a:cs typeface="msmincho" charset="0"/>
              </a:rPr>
              <a:t>dialer</a:t>
            </a:r>
            <a:r>
              <a:rPr lang="en-GB" sz="1800" smtClean="0">
                <a:latin typeface="Arial" charset="0"/>
                <a:ea typeface="msmincho" charset="0"/>
                <a:cs typeface="msmincho" charset="0"/>
              </a:rPr>
              <a:t>)</a:t>
            </a:r>
          </a:p>
        </p:txBody>
      </p:sp>
      <p:sp>
        <p:nvSpPr>
          <p:cNvPr id="31749" name="Date Placeholder 7"/>
          <p:cNvSpPr>
            <a:spLocks noGrp="1"/>
          </p:cNvSpPr>
          <p:nvPr>
            <p:ph type="dt" sz="quarter"/>
          </p:nvPr>
        </p:nvSpPr>
        <p:spPr>
          <a:noFill/>
        </p:spPr>
        <p:txBody>
          <a:bodyPr/>
          <a:lstStyle/>
          <a:p>
            <a:r>
              <a:rPr lang="en-US" smtClean="0"/>
              <a:t>2009-02-02</a:t>
            </a:r>
            <a:endParaRPr lang="en-GB" smtClean="0"/>
          </a:p>
        </p:txBody>
      </p:sp>
      <p:sp>
        <p:nvSpPr>
          <p:cNvPr id="31750"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While not completely standardized, virus naming follows a fairly standard convention</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Viruses often have multiple names in standard usage, and names reported often depend on the detection software used.</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Commonly used prefixes include:</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 Worms or viruses propagating by e-mail</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@mm: Mass mailer worms or viruses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Dr: Dropper programs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Family: A virus which shares characteristics with other viruses in a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Gen: Similar to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err="1" smtClean="0"/>
              <a:t>Int</a:t>
            </a:r>
            <a:r>
              <a:rPr lang="en-GB" sz="2200" dirty="0" smtClean="0"/>
              <a:t>: An intended virus, a virus which failed</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Worm: Sometimes used to indicate worms</a:t>
            </a:r>
            <a:endParaRPr lang="en-GB" sz="1600" dirty="0" smtClean="0"/>
          </a:p>
          <a:p>
            <a:pPr>
              <a:defRPr/>
            </a:pPr>
            <a:endParaRPr lang="en-US" dirty="0"/>
          </a:p>
        </p:txBody>
      </p:sp>
      <p:sp>
        <p:nvSpPr>
          <p:cNvPr id="37892" name="Header Placeholder 3"/>
          <p:cNvSpPr>
            <a:spLocks noGrp="1"/>
          </p:cNvSpPr>
          <p:nvPr>
            <p:ph type="hdr" sz="quarter"/>
          </p:nvPr>
        </p:nvSpPr>
        <p:spPr>
          <a:noFill/>
        </p:spPr>
        <p:txBody>
          <a:bodyPr/>
          <a:lstStyle/>
          <a:p>
            <a:r>
              <a:rPr lang="en-GB" smtClean="0"/>
              <a:t>CS 166 - Malware</a:t>
            </a:r>
          </a:p>
        </p:txBody>
      </p:sp>
      <p:sp>
        <p:nvSpPr>
          <p:cNvPr id="37893" name="Date Placeholder 4"/>
          <p:cNvSpPr>
            <a:spLocks noGrp="1"/>
          </p:cNvSpPr>
          <p:nvPr>
            <p:ph type="dt" sz="quarter"/>
          </p:nvPr>
        </p:nvSpPr>
        <p:spPr>
          <a:noFill/>
        </p:spPr>
        <p:txBody>
          <a:bodyPr/>
          <a:lstStyle/>
          <a:p>
            <a:r>
              <a:rPr lang="en-US" smtClean="0"/>
              <a:t>2009-02-02</a:t>
            </a:r>
            <a:endParaRPr lang="en-GB" smtClean="0"/>
          </a:p>
        </p:txBody>
      </p:sp>
      <p:sp>
        <p:nvSpPr>
          <p:cNvPr id="37894" name="Slide Number Placeholder 5"/>
          <p:cNvSpPr>
            <a:spLocks noGrp="1"/>
          </p:cNvSpPr>
          <p:nvPr>
            <p:ph type="sldNum" sz="quarter"/>
          </p:nvPr>
        </p:nvSpPr>
        <p:spPr>
          <a:noFill/>
        </p:spPr>
        <p:txBody>
          <a:bodyPr/>
          <a:lstStyle/>
          <a:p>
            <a:fld id="{A8932AC5-FD87-475E-9712-710E5DA9DE6A}" type="slidenum">
              <a:rPr lang="en-GB" smtClean="0"/>
              <a:pPr/>
              <a:t>38</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intestazione 3"/>
          <p:cNvSpPr>
            <a:spLocks noGrp="1"/>
          </p:cNvSpPr>
          <p:nvPr>
            <p:ph type="hdr" sz="quarter"/>
          </p:nvPr>
        </p:nvSpPr>
        <p:spPr>
          <a:noFill/>
        </p:spPr>
        <p:txBody>
          <a:bodyPr/>
          <a:lstStyle/>
          <a:p>
            <a:r>
              <a:rPr lang="en-GB" smtClean="0"/>
              <a:t>Malicious Code</a:t>
            </a:r>
          </a:p>
        </p:txBody>
      </p:sp>
      <p:sp>
        <p:nvSpPr>
          <p:cNvPr id="38917" name="Segnaposto data 4"/>
          <p:cNvSpPr>
            <a:spLocks noGrp="1"/>
          </p:cNvSpPr>
          <p:nvPr>
            <p:ph type="dt" sz="quarter"/>
          </p:nvPr>
        </p:nvSpPr>
        <p:spPr>
          <a:noFill/>
        </p:spPr>
        <p:txBody>
          <a:bodyPr/>
          <a:lstStyle/>
          <a:p>
            <a:r>
              <a:rPr lang="en-US" smtClean="0"/>
              <a:t>2008-02-04</a:t>
            </a:r>
            <a:endParaRPr lang="en-GB" smtClean="0"/>
          </a:p>
        </p:txBody>
      </p:sp>
      <p:sp>
        <p:nvSpPr>
          <p:cNvPr id="38918" name="Segnaposto numero diapositiva 5"/>
          <p:cNvSpPr>
            <a:spLocks noGrp="1"/>
          </p:cNvSpPr>
          <p:nvPr>
            <p:ph type="sldNum" sz="quarter"/>
          </p:nvPr>
        </p:nvSpPr>
        <p:spPr>
          <a:noFill/>
        </p:spPr>
        <p:txBody>
          <a:bodyPr/>
          <a:lstStyle/>
          <a:p>
            <a:fld id="{40A66B04-AE60-480F-B70C-983989D6E6A8}" type="slidenum">
              <a:rPr lang="en-GB" smtClean="0"/>
              <a:pPr/>
              <a:t>39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intestazione 3"/>
          <p:cNvSpPr>
            <a:spLocks noGrp="1"/>
          </p:cNvSpPr>
          <p:nvPr>
            <p:ph type="hdr" sz="quarter"/>
          </p:nvPr>
        </p:nvSpPr>
        <p:spPr>
          <a:noFill/>
        </p:spPr>
        <p:txBody>
          <a:bodyPr/>
          <a:lstStyle/>
          <a:p>
            <a:r>
              <a:rPr lang="en-GB" smtClean="0"/>
              <a:t>Malicious Code</a:t>
            </a:r>
          </a:p>
        </p:txBody>
      </p:sp>
      <p:sp>
        <p:nvSpPr>
          <p:cNvPr id="39941" name="Segnaposto data 4"/>
          <p:cNvSpPr>
            <a:spLocks noGrp="1"/>
          </p:cNvSpPr>
          <p:nvPr>
            <p:ph type="dt" sz="quarter"/>
          </p:nvPr>
        </p:nvSpPr>
        <p:spPr>
          <a:noFill/>
        </p:spPr>
        <p:txBody>
          <a:bodyPr/>
          <a:lstStyle/>
          <a:p>
            <a:r>
              <a:rPr lang="en-US" smtClean="0"/>
              <a:t>2008-02-04</a:t>
            </a:r>
            <a:endParaRPr lang="en-GB" smtClean="0"/>
          </a:p>
        </p:txBody>
      </p:sp>
      <p:sp>
        <p:nvSpPr>
          <p:cNvPr id="39942" name="Segnaposto numero diapositiva 5"/>
          <p:cNvSpPr>
            <a:spLocks noGrp="1"/>
          </p:cNvSpPr>
          <p:nvPr>
            <p:ph type="sldNum" sz="quarter"/>
          </p:nvPr>
        </p:nvSpPr>
        <p:spPr>
          <a:noFill/>
        </p:spPr>
        <p:txBody>
          <a:bodyPr/>
          <a:lstStyle/>
          <a:p>
            <a:fld id="{52E648A6-F018-4C69-A8EB-3BAEE27ADE91}" type="slidenum">
              <a:rPr lang="en-GB" smtClean="0"/>
              <a:pPr/>
              <a:t>41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11/13/17</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8" name="Footer Placeholder 7"/>
          <p:cNvSpPr>
            <a:spLocks noGrp="1"/>
          </p:cNvSpPr>
          <p:nvPr>
            <p:ph type="ftr" sz="quarter" idx="11"/>
          </p:nvPr>
        </p:nvSpPr>
        <p:spPr/>
        <p:txBody>
          <a:bodyPr/>
          <a:lstStyle/>
          <a:p>
            <a:pPr>
              <a:defRPr/>
            </a:pPr>
            <a:r>
              <a:rPr lang="en-GB" smtClean="0"/>
              <a:t>Malware</a:t>
            </a:r>
            <a:endParaRPr lang="en-GB"/>
          </a:p>
        </p:txBody>
      </p:sp>
      <p:sp>
        <p:nvSpPr>
          <p:cNvPr id="9" name="Slide Number Placeholder 8"/>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6ED448-FA57-4BBD-ABE4-0F7F0F924D6D}" type="datetime1">
              <a:rPr lang="en-US" smtClean="0"/>
              <a:pPr>
                <a:defRPr/>
              </a:pPr>
              <a:t>11/13/17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Malware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0917FE-C2E5-4B92-9843-6061FEB8666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wmf"/><Relationship Id="rId1" Type="http://schemas.openxmlformats.org/officeDocument/2006/relationships/slideLayout" Target="../slideLayouts/slideLayout6.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hyperlink" Target="http://www.symantec.com/business/theme.jsp?themeid=threatrepor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me.mitre.org/data/list.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v-comparative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dx.doi.org/10.1109/TNET.2005.85711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www.caida.org/publications/papers/2002/code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ISA 562</a:t>
            </a:r>
            <a:endParaRPr lang="en-US" dirty="0"/>
          </a:p>
        </p:txBody>
      </p:sp>
      <p:sp>
        <p:nvSpPr>
          <p:cNvPr id="3" name="Subtitle 2"/>
          <p:cNvSpPr>
            <a:spLocks noGrp="1"/>
          </p:cNvSpPr>
          <p:nvPr>
            <p:ph type="subTitle" idx="1"/>
          </p:nvPr>
        </p:nvSpPr>
        <p:spPr/>
        <p:txBody>
          <a:bodyPr>
            <a:normAutofit fontScale="62500" lnSpcReduction="20000"/>
          </a:bodyPr>
          <a:lstStyle/>
          <a:p>
            <a:r>
              <a:rPr lang="en-US" sz="4000" dirty="0" smtClean="0"/>
              <a:t>Information Security, Theory and Practice.</a:t>
            </a:r>
          </a:p>
          <a:p>
            <a:r>
              <a:rPr lang="en-US" sz="4000" dirty="0" smtClean="0"/>
              <a:t>Lecture </a:t>
            </a:r>
            <a:r>
              <a:rPr lang="en-US" sz="4000" dirty="0" smtClean="0"/>
              <a:t>10: Malware</a:t>
            </a:r>
            <a:endParaRPr lang="en-US" sz="4000" dirty="0" smtClean="0"/>
          </a:p>
          <a:p>
            <a:endParaRPr lang="en-US" dirty="0"/>
          </a:p>
          <a:p>
            <a:r>
              <a:rPr lang="en-US" dirty="0" smtClean="0"/>
              <a:t>Slides </a:t>
            </a:r>
            <a:r>
              <a:rPr lang="en-US" dirty="0" smtClean="0"/>
              <a:t>from Goodrich and </a:t>
            </a:r>
            <a:r>
              <a:rPr lang="en-US" dirty="0" err="1" smtClean="0"/>
              <a:t>Tamassia</a:t>
            </a:r>
            <a:r>
              <a:rPr lang="en-US" dirty="0"/>
              <a:t/>
            </a:r>
            <a:br>
              <a:rPr lang="en-US" dirty="0"/>
            </a:br>
            <a:r>
              <a:rPr lang="en-US" dirty="0" smtClean="0"/>
              <a:t>(unless otherwise credited.)</a:t>
            </a:r>
            <a:endParaRPr lang="en-US" dirty="0"/>
          </a:p>
        </p:txBody>
      </p:sp>
    </p:spTree>
    <p:extLst>
      <p:ext uri="{BB962C8B-B14F-4D97-AF65-F5344CB8AC3E}">
        <p14:creationId xmlns:p14="http://schemas.microsoft.com/office/powerpoint/2010/main" val="3804087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Rootkits</a:t>
            </a:r>
          </a:p>
        </p:txBody>
      </p:sp>
      <p:sp>
        <p:nvSpPr>
          <p:cNvPr id="3" name="Content Placeholder 2"/>
          <p:cNvSpPr>
            <a:spLocks noGrp="1"/>
          </p:cNvSpPr>
          <p:nvPr>
            <p:ph idx="1"/>
          </p:nvPr>
        </p:nvSpPr>
        <p:spPr>
          <a:xfrm>
            <a:off x="457200" y="1371600"/>
            <a:ext cx="8226425" cy="48768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A rootkit modifies the operating system to hide its existence</a:t>
            </a:r>
          </a:p>
          <a:p>
            <a:pPr lvl="1" eaLnBrk="1" fontAlgn="auto" hangingPunct="1">
              <a:lnSpc>
                <a:spcPct val="120000"/>
              </a:lnSpc>
              <a:spcAft>
                <a:spcPts val="0"/>
              </a:spcAft>
              <a:buFont typeface="Arial" pitchFamily="34" charset="0"/>
              <a:buChar char="–"/>
              <a:defRPr/>
            </a:pPr>
            <a:r>
              <a:rPr lang="en-US" dirty="0" smtClean="0"/>
              <a:t>E.g., modifies file system exploration utilities</a:t>
            </a:r>
          </a:p>
          <a:p>
            <a:pPr lvl="1" eaLnBrk="1" fontAlgn="auto" hangingPunct="1">
              <a:lnSpc>
                <a:spcPct val="120000"/>
              </a:lnSpc>
              <a:spcAft>
                <a:spcPts val="0"/>
              </a:spcAft>
              <a:buFont typeface="Arial" pitchFamily="34" charset="0"/>
              <a:buChar char="–"/>
              <a:defRPr/>
            </a:pPr>
            <a:r>
              <a:rPr lang="en-US" dirty="0" smtClean="0"/>
              <a:t>Hard to detect using software that relies on the OS itself</a:t>
            </a:r>
          </a:p>
          <a:p>
            <a:pPr eaLnBrk="1" fontAlgn="auto" hangingPunct="1">
              <a:lnSpc>
                <a:spcPct val="120000"/>
              </a:lnSpc>
              <a:spcAft>
                <a:spcPts val="0"/>
              </a:spcAft>
              <a:buFont typeface="Arial" pitchFamily="34" charset="0"/>
              <a:buChar char="•"/>
              <a:defRPr/>
            </a:pPr>
            <a:r>
              <a:rPr lang="en-US" dirty="0" err="1" smtClean="0"/>
              <a:t>RootkitRevealer</a:t>
            </a:r>
            <a:endParaRPr lang="en-US" dirty="0" smtClean="0"/>
          </a:p>
          <a:p>
            <a:pPr lvl="1" eaLnBrk="1" fontAlgn="auto" hangingPunct="1">
              <a:lnSpc>
                <a:spcPct val="120000"/>
              </a:lnSpc>
              <a:spcAft>
                <a:spcPts val="0"/>
              </a:spcAft>
              <a:buFont typeface="Arial" pitchFamily="34" charset="0"/>
              <a:buChar char="–"/>
              <a:defRPr/>
            </a:pPr>
            <a:r>
              <a:rPr lang="en-US" dirty="0" smtClean="0"/>
              <a:t>By Bryce </a:t>
            </a:r>
            <a:r>
              <a:rPr lang="en-US" dirty="0" err="1" smtClean="0"/>
              <a:t>Cogswell</a:t>
            </a:r>
            <a:r>
              <a:rPr lang="en-US" dirty="0" smtClean="0"/>
              <a:t> and Mark </a:t>
            </a:r>
            <a:r>
              <a:rPr lang="en-US" dirty="0" err="1" smtClean="0"/>
              <a:t>Russinovich</a:t>
            </a:r>
            <a:r>
              <a:rPr lang="en-US" dirty="0" smtClean="0"/>
              <a:t> (</a:t>
            </a:r>
            <a:r>
              <a:rPr lang="en-US" dirty="0" err="1" smtClean="0"/>
              <a:t>Sysinternals</a:t>
            </a:r>
            <a:r>
              <a:rPr lang="en-US" dirty="0" smtClean="0"/>
              <a:t>)</a:t>
            </a:r>
          </a:p>
          <a:p>
            <a:pPr lvl="1" eaLnBrk="1" fontAlgn="auto" hangingPunct="1">
              <a:lnSpc>
                <a:spcPct val="120000"/>
              </a:lnSpc>
              <a:spcAft>
                <a:spcPts val="0"/>
              </a:spcAft>
              <a:buFont typeface="Arial" pitchFamily="34" charset="0"/>
              <a:buChar char="–"/>
              <a:defRPr/>
            </a:pPr>
            <a:r>
              <a:rPr lang="en-US" dirty="0" smtClean="0"/>
              <a:t>Two scans of file system</a:t>
            </a:r>
          </a:p>
          <a:p>
            <a:pPr lvl="1" eaLnBrk="1" fontAlgn="auto" hangingPunct="1">
              <a:lnSpc>
                <a:spcPct val="120000"/>
              </a:lnSpc>
              <a:spcAft>
                <a:spcPts val="0"/>
              </a:spcAft>
              <a:buFont typeface="Arial" pitchFamily="34" charset="0"/>
              <a:buChar char="–"/>
              <a:defRPr/>
            </a:pPr>
            <a:r>
              <a:rPr lang="en-US" dirty="0" smtClean="0">
                <a:solidFill>
                  <a:schemeClr val="accent6"/>
                </a:solidFill>
              </a:rPr>
              <a:t>High-level scan</a:t>
            </a:r>
            <a:r>
              <a:rPr lang="en-US" dirty="0" smtClean="0"/>
              <a:t> using the Windows API</a:t>
            </a:r>
          </a:p>
          <a:p>
            <a:pPr lvl="1" eaLnBrk="1" fontAlgn="auto" hangingPunct="1">
              <a:lnSpc>
                <a:spcPct val="120000"/>
              </a:lnSpc>
              <a:spcAft>
                <a:spcPts val="0"/>
              </a:spcAft>
              <a:buFont typeface="Arial" pitchFamily="34" charset="0"/>
              <a:buChar char="–"/>
              <a:defRPr/>
            </a:pPr>
            <a:r>
              <a:rPr lang="en-US" dirty="0" smtClean="0">
                <a:solidFill>
                  <a:schemeClr val="accent6"/>
                </a:solidFill>
              </a:rPr>
              <a:t>Raw scan</a:t>
            </a:r>
            <a:r>
              <a:rPr lang="en-US" dirty="0" smtClean="0"/>
              <a:t> using disk access methods</a:t>
            </a:r>
          </a:p>
          <a:p>
            <a:pPr lvl="1" eaLnBrk="1" fontAlgn="auto" hangingPunct="1">
              <a:lnSpc>
                <a:spcPct val="120000"/>
              </a:lnSpc>
              <a:spcAft>
                <a:spcPts val="0"/>
              </a:spcAft>
              <a:buFont typeface="Arial" pitchFamily="34" charset="0"/>
              <a:buChar char="–"/>
              <a:defRPr/>
            </a:pPr>
            <a:r>
              <a:rPr lang="en-US" dirty="0" smtClean="0"/>
              <a:t>Discrepancy reveals presence of rootkit</a:t>
            </a:r>
          </a:p>
          <a:p>
            <a:pPr lvl="1" eaLnBrk="1" fontAlgn="auto" hangingPunct="1">
              <a:lnSpc>
                <a:spcPct val="120000"/>
              </a:lnSpc>
              <a:spcAft>
                <a:spcPts val="0"/>
              </a:spcAft>
              <a:buFont typeface="Arial" pitchFamily="34" charset="0"/>
              <a:buChar char="–"/>
              <a:defRPr/>
            </a:pPr>
            <a:r>
              <a:rPr lang="en-US" dirty="0" smtClean="0"/>
              <a:t>Could be defeated by rootkit that intercepts and modifies results of raw scan operations</a:t>
            </a:r>
          </a:p>
        </p:txBody>
      </p:sp>
      <p:sp>
        <p:nvSpPr>
          <p:cNvPr id="15364" name="Date Placeholder 6"/>
          <p:cNvSpPr>
            <a:spLocks noGrp="1"/>
          </p:cNvSpPr>
          <p:nvPr>
            <p:ph type="dt" sz="half" idx="10"/>
          </p:nvPr>
        </p:nvSpPr>
        <p:spPr/>
        <p:txBody>
          <a:bodyPr/>
          <a:lstStyle/>
          <a:p>
            <a:pPr>
              <a:defRPr/>
            </a:pPr>
            <a:fld id="{A670872A-88DD-4898-B865-4EBD2ED718B7}" type="datetime1">
              <a:rPr lang="en-US"/>
              <a:pPr>
                <a:defRPr/>
              </a:pPr>
              <a:t>11/13/17</a:t>
            </a:fld>
            <a:endParaRPr lang="en-GB"/>
          </a:p>
        </p:txBody>
      </p:sp>
      <p:sp>
        <p:nvSpPr>
          <p:cNvPr id="15366" name="Footer Placeholder 8"/>
          <p:cNvSpPr>
            <a:spLocks noGrp="1"/>
          </p:cNvSpPr>
          <p:nvPr>
            <p:ph type="ftr" sz="quarter" idx="11"/>
          </p:nvPr>
        </p:nvSpPr>
        <p:spPr/>
        <p:txBody>
          <a:bodyPr/>
          <a:lstStyle/>
          <a:p>
            <a:pPr>
              <a:defRPr/>
            </a:pPr>
            <a:r>
              <a:rPr lang="en-GB" dirty="0"/>
              <a:t>Malware</a:t>
            </a:r>
          </a:p>
        </p:txBody>
      </p:sp>
      <p:sp>
        <p:nvSpPr>
          <p:cNvPr id="15365" name="Slide Number Placeholder 7"/>
          <p:cNvSpPr>
            <a:spLocks noGrp="1"/>
          </p:cNvSpPr>
          <p:nvPr>
            <p:ph type="sldNum" sz="quarter" idx="12"/>
          </p:nvPr>
        </p:nvSpPr>
        <p:spPr/>
        <p:txBody>
          <a:bodyPr/>
          <a:lstStyle/>
          <a:p>
            <a:pPr>
              <a:defRPr/>
            </a:pPr>
            <a:fld id="{B2739B47-53CB-450C-9753-6C85A2CE7643}" type="slidenum">
              <a:rPr lang="en-GB"/>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Trojan Horses</a:t>
            </a:r>
            <a:endParaRPr lang="en-US" dirty="0"/>
          </a:p>
        </p:txBody>
      </p:sp>
      <p:sp>
        <p:nvSpPr>
          <p:cNvPr id="3" name="Content Placeholder 2"/>
          <p:cNvSpPr>
            <a:spLocks noGrp="1"/>
          </p:cNvSpPr>
          <p:nvPr>
            <p:ph idx="1"/>
          </p:nvPr>
        </p:nvSpPr>
        <p:spPr>
          <a:xfrm>
            <a:off x="457200" y="1066800"/>
            <a:ext cx="8229600" cy="2590801"/>
          </a:xfrm>
        </p:spPr>
        <p:txBody>
          <a:bodyPr>
            <a:normAutofit fontScale="85000" lnSpcReduction="20000"/>
          </a:bodyPr>
          <a:lstStyle/>
          <a:p>
            <a:r>
              <a:rPr lang="en-US" dirty="0"/>
              <a:t>A </a:t>
            </a:r>
            <a:r>
              <a:rPr lang="en-US" b="1" dirty="0"/>
              <a:t>Trojan horse (or Trojan) </a:t>
            </a:r>
            <a:r>
              <a:rPr lang="en-US" dirty="0"/>
              <a:t>is </a:t>
            </a:r>
            <a:r>
              <a:rPr lang="en-US" dirty="0" smtClean="0"/>
              <a:t>a malware </a:t>
            </a:r>
            <a:r>
              <a:rPr lang="en-US" dirty="0"/>
              <a:t>program that appears to perform some useful task, but which </a:t>
            </a:r>
            <a:r>
              <a:rPr lang="en-US" dirty="0" smtClean="0"/>
              <a:t>also does </a:t>
            </a:r>
            <a:r>
              <a:rPr lang="en-US" dirty="0"/>
              <a:t>something with negative consequences (e.g., launches a </a:t>
            </a:r>
            <a:r>
              <a:rPr lang="en-US" dirty="0" err="1"/>
              <a:t>keylogger</a:t>
            </a:r>
            <a:r>
              <a:rPr lang="en-US" dirty="0"/>
              <a:t>).</a:t>
            </a:r>
          </a:p>
          <a:p>
            <a:r>
              <a:rPr lang="en-US" dirty="0" smtClean="0"/>
              <a:t>Trojan </a:t>
            </a:r>
            <a:r>
              <a:rPr lang="en-US" dirty="0"/>
              <a:t>horses can be installed as part of the payload </a:t>
            </a:r>
            <a:r>
              <a:rPr lang="en-US" dirty="0" smtClean="0"/>
              <a:t>of other </a:t>
            </a:r>
            <a:r>
              <a:rPr lang="en-US" dirty="0"/>
              <a:t>malware but are often installed by a user or administrator, </a:t>
            </a:r>
            <a:r>
              <a:rPr lang="en-US" dirty="0" smtClean="0"/>
              <a:t>either deliberately </a:t>
            </a:r>
            <a:r>
              <a:rPr lang="en-US" dirty="0"/>
              <a:t>or accidentally.</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11</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3486150"/>
            <a:ext cx="7953375" cy="3371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Current Trends</a:t>
            </a:r>
          </a:p>
        </p:txBody>
      </p:sp>
      <p:sp>
        <p:nvSpPr>
          <p:cNvPr id="3" name="Content Placeholder 2"/>
          <p:cNvSpPr>
            <a:spLocks noGrp="1"/>
          </p:cNvSpPr>
          <p:nvPr>
            <p:ph idx="1"/>
          </p:nvPr>
        </p:nvSpPr>
        <p:spPr>
          <a:xfrm>
            <a:off x="457200" y="1524000"/>
            <a:ext cx="8226425" cy="1219200"/>
          </a:xfrm>
        </p:spPr>
        <p:txBody>
          <a:bodyPr rtlCol="0">
            <a:normAutofit fontScale="70000" lnSpcReduction="20000"/>
          </a:bodyPr>
          <a:lstStyle/>
          <a:p>
            <a:pPr eaLnBrk="1" fontAlgn="auto" hangingPunct="1">
              <a:lnSpc>
                <a:spcPct val="110000"/>
              </a:lnSpc>
              <a:spcAft>
                <a:spcPts val="0"/>
              </a:spcAft>
              <a:defRPr/>
            </a:pPr>
            <a:r>
              <a:rPr lang="en-US" dirty="0" smtClean="0"/>
              <a:t>Trojans currently have largest infection potential</a:t>
            </a:r>
          </a:p>
          <a:p>
            <a:pPr lvl="1" eaLnBrk="1" fontAlgn="auto" hangingPunct="1">
              <a:lnSpc>
                <a:spcPct val="110000"/>
              </a:lnSpc>
              <a:spcAft>
                <a:spcPts val="0"/>
              </a:spcAft>
              <a:defRPr/>
            </a:pPr>
            <a:r>
              <a:rPr lang="en-US" dirty="0" smtClean="0"/>
              <a:t>Often exploit browser vulnerabilities</a:t>
            </a:r>
          </a:p>
          <a:p>
            <a:pPr lvl="1" eaLnBrk="1" fontAlgn="auto" hangingPunct="1">
              <a:lnSpc>
                <a:spcPct val="110000"/>
              </a:lnSpc>
              <a:spcAft>
                <a:spcPts val="0"/>
              </a:spcAft>
              <a:defRPr/>
            </a:pPr>
            <a:r>
              <a:rPr lang="en-US" dirty="0" smtClean="0"/>
              <a:t>Typically used to download other malware in multi-stage attacks</a:t>
            </a:r>
          </a:p>
        </p:txBody>
      </p:sp>
      <p:sp>
        <p:nvSpPr>
          <p:cNvPr id="10246" name="Date Placeholder 8"/>
          <p:cNvSpPr>
            <a:spLocks noGrp="1"/>
          </p:cNvSpPr>
          <p:nvPr>
            <p:ph type="dt" sz="half" idx="10"/>
          </p:nvPr>
        </p:nvSpPr>
        <p:spPr/>
        <p:txBody>
          <a:bodyPr/>
          <a:lstStyle/>
          <a:p>
            <a:pPr>
              <a:defRPr/>
            </a:pPr>
            <a:fld id="{57CFE3EA-CDB2-426B-B525-A131185623EE}" type="datetime1">
              <a:rPr lang="en-US"/>
              <a:pPr>
                <a:defRPr/>
              </a:pPr>
              <a:t>11/13/17</a:t>
            </a:fld>
            <a:endParaRPr lang="en-GB"/>
          </a:p>
        </p:txBody>
      </p:sp>
      <p:sp>
        <p:nvSpPr>
          <p:cNvPr id="10248" name="Footer Placeholder 10"/>
          <p:cNvSpPr>
            <a:spLocks noGrp="1"/>
          </p:cNvSpPr>
          <p:nvPr>
            <p:ph type="ftr" sz="quarter" idx="11"/>
          </p:nvPr>
        </p:nvSpPr>
        <p:spPr/>
        <p:txBody>
          <a:bodyPr/>
          <a:lstStyle/>
          <a:p>
            <a:pPr>
              <a:defRPr/>
            </a:pPr>
            <a:r>
              <a:rPr lang="en-GB"/>
              <a:t>Malware</a:t>
            </a:r>
          </a:p>
        </p:txBody>
      </p:sp>
      <p:sp>
        <p:nvSpPr>
          <p:cNvPr id="10247" name="Slide Number Placeholder 9"/>
          <p:cNvSpPr>
            <a:spLocks noGrp="1"/>
          </p:cNvSpPr>
          <p:nvPr>
            <p:ph type="sldNum" sz="quarter" idx="12"/>
          </p:nvPr>
        </p:nvSpPr>
        <p:spPr/>
        <p:txBody>
          <a:bodyPr/>
          <a:lstStyle/>
          <a:p>
            <a:pPr>
              <a:defRPr/>
            </a:pPr>
            <a:fld id="{68817144-2DF3-4E3B-8235-80756FBB5EBE}" type="slidenum">
              <a:rPr lang="en-GB"/>
              <a:pPr>
                <a:defRPr/>
              </a:pPr>
              <a:t>12</a:t>
            </a:fld>
            <a:endParaRPr lang="en-GB"/>
          </a:p>
        </p:txBody>
      </p:sp>
      <p:sp>
        <p:nvSpPr>
          <p:cNvPr id="8200" name="TextBox 8"/>
          <p:cNvSpPr txBox="1">
            <a:spLocks noChangeArrowheads="1"/>
          </p:cNvSpPr>
          <p:nvPr/>
        </p:nvSpPr>
        <p:spPr bwMode="auto">
          <a:xfrm>
            <a:off x="6477000" y="2819400"/>
            <a:ext cx="2133600" cy="1200150"/>
          </a:xfrm>
          <a:prstGeom prst="rect">
            <a:avLst/>
          </a:prstGeom>
          <a:solidFill>
            <a:schemeClr val="bg2">
              <a:lumMod val="60000"/>
              <a:lumOff val="4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rPr>
              <a:t>Symantec Internet Security Threat Report, April 2009</a:t>
            </a:r>
          </a:p>
        </p:txBody>
      </p:sp>
      <p:pic>
        <p:nvPicPr>
          <p:cNvPr id="2" name="Picture 9"/>
          <p:cNvPicPr>
            <a:picLocks noChangeAspect="1" noChangeArrowheads="1"/>
          </p:cNvPicPr>
          <p:nvPr/>
        </p:nvPicPr>
        <p:blipFill>
          <a:blip r:embed="rId2" cstate="print"/>
          <a:srcRect/>
          <a:stretch>
            <a:fillRect/>
          </a:stretch>
        </p:blipFill>
        <p:spPr bwMode="auto">
          <a:xfrm>
            <a:off x="533400" y="2819400"/>
            <a:ext cx="5886450" cy="34956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Spyware</a:t>
            </a:r>
            <a:endParaRPr lang="en-US" dirty="0"/>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11/13/17</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13</a:t>
            </a:fld>
            <a:endParaRPr lang="en-GB"/>
          </a:p>
        </p:txBody>
      </p:sp>
      <p:grpSp>
        <p:nvGrpSpPr>
          <p:cNvPr id="17" name="Group 16"/>
          <p:cNvGrpSpPr/>
          <p:nvPr/>
        </p:nvGrpSpPr>
        <p:grpSpPr>
          <a:xfrm>
            <a:off x="685800" y="1219200"/>
            <a:ext cx="7922087" cy="5248595"/>
            <a:chOff x="304800" y="228600"/>
            <a:chExt cx="8748001" cy="6231360"/>
          </a:xfrm>
        </p:grpSpPr>
        <p:pic>
          <p:nvPicPr>
            <p:cNvPr id="6" name="Picture 5" descr="04-11a.tif"/>
            <p:cNvPicPr>
              <a:picLocks noChangeAspect="1"/>
            </p:cNvPicPr>
            <p:nvPr/>
          </p:nvPicPr>
          <p:blipFill>
            <a:blip r:embed="rId2" cstate="print"/>
            <a:stretch>
              <a:fillRect/>
            </a:stretch>
          </p:blipFill>
          <p:spPr>
            <a:xfrm>
              <a:off x="457200" y="699655"/>
              <a:ext cx="223113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304800"/>
              <a:ext cx="2859103" cy="363960"/>
            </a:xfrm>
            <a:prstGeom prst="rect">
              <a:avLst/>
            </a:prstGeom>
            <a:noFill/>
          </p:spPr>
          <p:txBody>
            <a:bodyPr wrap="none" rtlCol="0">
              <a:spAutoFit/>
            </a:bodyPr>
            <a:lstStyle/>
            <a:p>
              <a:r>
                <a:rPr lang="en-US" sz="1600" dirty="0" smtClean="0">
                  <a:solidFill>
                    <a:schemeClr val="tx1"/>
                  </a:solidFill>
                </a:rPr>
                <a:t>Spyware software payload</a:t>
              </a:r>
              <a:endParaRPr lang="en-US" sz="1600" dirty="0">
                <a:solidFill>
                  <a:schemeClr val="tx1"/>
                </a:solidFill>
              </a:endParaRPr>
            </a:p>
          </p:txBody>
        </p:sp>
        <p:cxnSp>
          <p:nvCxnSpPr>
            <p:cNvPr id="8" name="Straight Arrow Connector 7"/>
            <p:cNvCxnSpPr/>
            <p:nvPr/>
          </p:nvCxnSpPr>
          <p:spPr>
            <a:xfrm>
              <a:off x="2819400" y="1371600"/>
              <a:ext cx="2743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725269"/>
              <a:ext cx="2860874" cy="618297"/>
            </a:xfrm>
            <a:prstGeom prst="rect">
              <a:avLst/>
            </a:prstGeom>
            <a:noFill/>
          </p:spPr>
          <p:txBody>
            <a:bodyPr wrap="none" rtlCol="0">
              <a:spAutoFit/>
            </a:bodyPr>
            <a:lstStyle/>
            <a:p>
              <a:pPr marL="342900" indent="-342900"/>
              <a:r>
                <a:rPr lang="en-US" sz="1600" dirty="0" smtClean="0">
                  <a:solidFill>
                    <a:schemeClr val="tx1"/>
                  </a:solidFill>
                </a:rPr>
                <a:t>1. Spyware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0" name="TextBox 9"/>
            <p:cNvSpPr txBox="1"/>
            <p:nvPr/>
          </p:nvSpPr>
          <p:spPr>
            <a:xfrm>
              <a:off x="6336801" y="228600"/>
              <a:ext cx="1703213" cy="363960"/>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1" name="TextBox 10"/>
            <p:cNvSpPr txBox="1"/>
            <p:nvPr/>
          </p:nvSpPr>
          <p:spPr>
            <a:xfrm>
              <a:off x="2490771" y="6096000"/>
              <a:ext cx="3223749" cy="363960"/>
            </a:xfrm>
            <a:prstGeom prst="rect">
              <a:avLst/>
            </a:prstGeom>
            <a:noFill/>
          </p:spPr>
          <p:txBody>
            <a:bodyPr wrap="none" rtlCol="0">
              <a:spAutoFit/>
            </a:bodyPr>
            <a:lstStyle/>
            <a:p>
              <a:r>
                <a:rPr lang="en-US" sz="1600" dirty="0" smtClean="0">
                  <a:solidFill>
                    <a:schemeClr val="tx1"/>
                  </a:solidFill>
                </a:rPr>
                <a:t>Spyware data collection agent</a:t>
              </a:r>
              <a:endParaRPr lang="en-US" sz="1600" dirty="0">
                <a:solidFill>
                  <a:schemeClr val="tx1"/>
                </a:solidFill>
              </a:endParaRPr>
            </a:p>
          </p:txBody>
        </p:sp>
        <p:sp>
          <p:nvSpPr>
            <p:cNvPr id="12" name="TextBox 11"/>
            <p:cNvSpPr txBox="1"/>
            <p:nvPr/>
          </p:nvSpPr>
          <p:spPr>
            <a:xfrm>
              <a:off x="2666999" y="2429470"/>
              <a:ext cx="3011334" cy="872635"/>
            </a:xfrm>
            <a:prstGeom prst="rect">
              <a:avLst/>
            </a:prstGeom>
            <a:noFill/>
          </p:spPr>
          <p:txBody>
            <a:bodyPr wrap="none" rtlCol="0">
              <a:spAutoFit/>
            </a:bodyPr>
            <a:lstStyle/>
            <a:p>
              <a:r>
                <a:rPr lang="en-US" sz="1600" dirty="0" smtClean="0">
                  <a:solidFill>
                    <a:schemeClr val="tx1"/>
                  </a:solidFill>
                </a:rPr>
                <a:t>2. Spyware process collects</a:t>
              </a:r>
            </a:p>
            <a:p>
              <a:r>
                <a:rPr lang="en-US" sz="1600" dirty="0" smtClean="0">
                  <a:solidFill>
                    <a:schemeClr val="tx1"/>
                  </a:solidFill>
                </a:rPr>
                <a:t>    keystrokes, passwords, </a:t>
              </a:r>
            </a:p>
            <a:p>
              <a:r>
                <a:rPr lang="en-US" sz="1600" dirty="0" smtClean="0">
                  <a:solidFill>
                    <a:schemeClr val="tx1"/>
                  </a:solidFill>
                </a:rPr>
                <a:t>    and screen captures.</a:t>
              </a:r>
              <a:endParaRPr lang="en-US" sz="1600" dirty="0">
                <a:solidFill>
                  <a:schemeClr val="tx1"/>
                </a:solidFill>
              </a:endParaRPr>
            </a:p>
          </p:txBody>
        </p:sp>
        <p:cxnSp>
          <p:nvCxnSpPr>
            <p:cNvPr id="13" name="Straight Arrow Connector 12"/>
            <p:cNvCxnSpPr/>
            <p:nvPr/>
          </p:nvCxnSpPr>
          <p:spPr>
            <a:xfrm rot="5400000">
              <a:off x="5029200" y="3048000"/>
              <a:ext cx="19812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7766" y="3657600"/>
              <a:ext cx="2875035" cy="1381310"/>
            </a:xfrm>
            <a:prstGeom prst="rect">
              <a:avLst/>
            </a:prstGeom>
            <a:noFill/>
          </p:spPr>
          <p:txBody>
            <a:bodyPr wrap="none" rtlCol="0">
              <a:spAutoFit/>
            </a:bodyPr>
            <a:lstStyle/>
            <a:p>
              <a:r>
                <a:rPr lang="en-US" sz="1600" dirty="0" smtClean="0">
                  <a:solidFill>
                    <a:schemeClr val="tx1"/>
                  </a:solidFill>
                </a:rPr>
                <a:t>3. Spyware process</a:t>
              </a:r>
            </a:p>
            <a:p>
              <a:r>
                <a:rPr lang="en-US" sz="1600" dirty="0" smtClean="0">
                  <a:solidFill>
                    <a:schemeClr val="tx1"/>
                  </a:solidFill>
                </a:rPr>
                <a:t>     periodically sends</a:t>
              </a:r>
            </a:p>
            <a:p>
              <a:r>
                <a:rPr lang="en-US" sz="1600" dirty="0" smtClean="0">
                  <a:solidFill>
                    <a:schemeClr val="tx1"/>
                  </a:solidFill>
                </a:rPr>
                <a:t>     collected data to</a:t>
              </a:r>
            </a:p>
            <a:p>
              <a:r>
                <a:rPr lang="en-US" sz="1600" dirty="0" smtClean="0">
                  <a:solidFill>
                    <a:schemeClr val="tx1"/>
                  </a:solidFill>
                </a:rPr>
                <a:t>     spyware data collection</a:t>
              </a:r>
            </a:p>
            <a:p>
              <a:r>
                <a:rPr lang="en-US" sz="1600" dirty="0" smtClean="0">
                  <a:solidFill>
                    <a:schemeClr val="tx1"/>
                  </a:solidFill>
                </a:rPr>
                <a:t>     agent.</a:t>
              </a:r>
              <a:endParaRPr lang="en-US" sz="1600" dirty="0">
                <a:solidFill>
                  <a:schemeClr val="tx1"/>
                </a:solidFill>
              </a:endParaRPr>
            </a:p>
          </p:txBody>
        </p:sp>
        <p:pic>
          <p:nvPicPr>
            <p:cNvPr id="15" name="Picture 14" descr="4-11c.tif"/>
            <p:cNvPicPr>
              <a:picLocks noChangeAspect="1"/>
            </p:cNvPicPr>
            <p:nvPr/>
          </p:nvPicPr>
          <p:blipFill>
            <a:blip r:embed="rId3" cstate="print"/>
            <a:stretch>
              <a:fillRect/>
            </a:stretch>
          </p:blipFill>
          <p:spPr>
            <a:xfrm>
              <a:off x="5791200" y="602675"/>
              <a:ext cx="2993136"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04-11b.wmf"/>
            <p:cNvPicPr>
              <a:picLocks noChangeAspect="1"/>
            </p:cNvPicPr>
            <p:nvPr/>
          </p:nvPicPr>
          <p:blipFill>
            <a:blip r:embed="rId4" cstate="print"/>
            <a:stretch>
              <a:fillRect/>
            </a:stretch>
          </p:blipFill>
          <p:spPr>
            <a:xfrm>
              <a:off x="2971800" y="4038600"/>
              <a:ext cx="2004976"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Stuxnet</a:t>
            </a:r>
            <a:endParaRPr lang="en-US" dirty="0"/>
          </a:p>
        </p:txBody>
      </p:sp>
      <p:sp>
        <p:nvSpPr>
          <p:cNvPr id="3" name="Content Placeholder 2"/>
          <p:cNvSpPr>
            <a:spLocks noGrp="1"/>
          </p:cNvSpPr>
          <p:nvPr>
            <p:ph idx="1"/>
          </p:nvPr>
        </p:nvSpPr>
        <p:spPr/>
        <p:txBody>
          <a:bodyPr>
            <a:normAutofit lnSpcReduction="10000"/>
          </a:bodyPr>
          <a:lstStyle/>
          <a:p>
            <a:r>
              <a:rPr lang="en-US" dirty="0" smtClean="0"/>
              <a:t>Worm that manipulated Siemens systems for controlling and monitoring centrifuge speeds.</a:t>
            </a:r>
          </a:p>
          <a:p>
            <a:r>
              <a:rPr lang="en-US" dirty="0" smtClean="0"/>
              <a:t>Iran’s centrifuge system was air gapped.</a:t>
            </a:r>
          </a:p>
          <a:p>
            <a:pPr lvl="1"/>
            <a:r>
              <a:rPr lang="en-US" dirty="0" smtClean="0"/>
              <a:t>Had to infect USB drives that would be carried in.</a:t>
            </a:r>
          </a:p>
          <a:p>
            <a:pPr lvl="1"/>
            <a:r>
              <a:rPr lang="en-US" dirty="0" smtClean="0"/>
              <a:t>Then spread locally using other vulnerabilities. </a:t>
            </a:r>
          </a:p>
          <a:p>
            <a:r>
              <a:rPr lang="en-US" dirty="0" smtClean="0"/>
              <a:t>Once in the network, it continues spreading, but searches for Siemens Step7 software. </a:t>
            </a:r>
          </a:p>
          <a:p>
            <a:r>
              <a:rPr lang="en-US" dirty="0" smtClean="0"/>
              <a:t>Infected 200,000 machines.  Ruined 1000 centrifuges. </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14</a:t>
            </a:fld>
            <a:endParaRPr lang="en-GB"/>
          </a:p>
        </p:txBody>
      </p:sp>
    </p:spTree>
    <p:extLst>
      <p:ext uri="{BB962C8B-B14F-4D97-AF65-F5344CB8AC3E}">
        <p14:creationId xmlns:p14="http://schemas.microsoft.com/office/powerpoint/2010/main" val="200143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Stuxnet</a:t>
            </a:r>
            <a:endParaRPr lang="en-US" dirty="0"/>
          </a:p>
        </p:txBody>
      </p:sp>
      <p:sp>
        <p:nvSpPr>
          <p:cNvPr id="3" name="Content Placeholder 2"/>
          <p:cNvSpPr>
            <a:spLocks noGrp="1"/>
          </p:cNvSpPr>
          <p:nvPr>
            <p:ph idx="1"/>
          </p:nvPr>
        </p:nvSpPr>
        <p:spPr/>
        <p:txBody>
          <a:bodyPr/>
          <a:lstStyle/>
          <a:p>
            <a:r>
              <a:rPr lang="en-US" dirty="0" smtClean="0"/>
              <a:t>Exploited 4 “zero-day” vulnerabilities. </a:t>
            </a:r>
          </a:p>
          <a:p>
            <a:pPr lvl="1"/>
            <a:r>
              <a:rPr lang="en-US" dirty="0" smtClean="0"/>
              <a:t>LNK windows shortcuts, to spread via USB sticks.</a:t>
            </a:r>
          </a:p>
          <a:p>
            <a:pPr lvl="1"/>
            <a:r>
              <a:rPr lang="en-US" dirty="0" smtClean="0"/>
              <a:t>Windows print-spooler vulnerability. </a:t>
            </a:r>
          </a:p>
          <a:p>
            <a:pPr lvl="1"/>
            <a:r>
              <a:rPr lang="en-US" dirty="0" smtClean="0"/>
              <a:t>2 others for escalating privileges.  </a:t>
            </a:r>
          </a:p>
          <a:p>
            <a:r>
              <a:rPr lang="en-US" dirty="0" smtClean="0"/>
              <a:t>It had a P2P component for updating itself.</a:t>
            </a:r>
          </a:p>
          <a:p>
            <a:pPr lvl="1"/>
            <a:r>
              <a:rPr lang="en-US" dirty="0" smtClean="0"/>
              <a:t>2 infected hosts would compare their versions with each other, and the older would update. </a:t>
            </a:r>
          </a:p>
          <a:p>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15</a:t>
            </a:fld>
            <a:endParaRPr lang="en-GB"/>
          </a:p>
        </p:txBody>
      </p:sp>
    </p:spTree>
    <p:extLst>
      <p:ext uri="{BB962C8B-B14F-4D97-AF65-F5344CB8AC3E}">
        <p14:creationId xmlns:p14="http://schemas.microsoft.com/office/powerpoint/2010/main" val="192291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Stuxnet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Once Siemens Step7 is found, the virus installs a rootkit. </a:t>
            </a:r>
          </a:p>
          <a:p>
            <a:pPr lvl="1"/>
            <a:r>
              <a:rPr lang="en-US" dirty="0" smtClean="0"/>
              <a:t>Sends unexpected commands to the logic controller, frequently changing motor speed.</a:t>
            </a:r>
          </a:p>
          <a:p>
            <a:pPr lvl="1"/>
            <a:r>
              <a:rPr lang="en-US" dirty="0" smtClean="0"/>
              <a:t>Sends normal operations system values to the user, and hides the behavior from monitoring.</a:t>
            </a:r>
          </a:p>
          <a:p>
            <a:pPr lvl="1"/>
            <a:r>
              <a:rPr lang="en-US" dirty="0" smtClean="0"/>
              <a:t>First publically known rootkit for a PLC. </a:t>
            </a:r>
          </a:p>
          <a:p>
            <a:r>
              <a:rPr lang="en-US" dirty="0" smtClean="0"/>
              <a:t>The code was signed using 2 stolen keys from well known companies in Taiwan. </a:t>
            </a:r>
          </a:p>
          <a:p>
            <a:pPr lvl="1"/>
            <a:r>
              <a:rPr lang="en-US" dirty="0" err="1" smtClean="0"/>
              <a:t>Verisign</a:t>
            </a:r>
            <a:r>
              <a:rPr lang="en-US" dirty="0" smtClean="0"/>
              <a:t> has since revoked those keys. 	</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16</a:t>
            </a:fld>
            <a:endParaRPr lang="en-GB"/>
          </a:p>
        </p:txBody>
      </p:sp>
    </p:spTree>
    <p:extLst>
      <p:ext uri="{BB962C8B-B14F-4D97-AF65-F5344CB8AC3E}">
        <p14:creationId xmlns:p14="http://schemas.microsoft.com/office/powerpoint/2010/main" val="58098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Wannacry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Spread using the “</a:t>
            </a:r>
            <a:r>
              <a:rPr lang="en-US" dirty="0" err="1" smtClean="0"/>
              <a:t>eternalblue</a:t>
            </a:r>
            <a:r>
              <a:rPr lang="en-US" dirty="0" smtClean="0"/>
              <a:t>” vulnerability in Windows’ Server Message Block protocol.</a:t>
            </a:r>
          </a:p>
          <a:p>
            <a:pPr lvl="1"/>
            <a:r>
              <a:rPr lang="en-US" dirty="0" smtClean="0"/>
              <a:t>SMB is used to allow shared access to files, printers, serial ports, and inter-process comm.</a:t>
            </a:r>
          </a:p>
          <a:p>
            <a:pPr lvl="1"/>
            <a:r>
              <a:rPr lang="en-US" dirty="0" smtClean="0"/>
              <a:t>0-day discovered by the NSA and kept. </a:t>
            </a:r>
          </a:p>
          <a:p>
            <a:r>
              <a:rPr lang="en-US" dirty="0" smtClean="0"/>
              <a:t>After it lands, it tries to connect to 3 URLs that look like this:</a:t>
            </a:r>
          </a:p>
          <a:p>
            <a:pPr lvl="1"/>
            <a:r>
              <a:rPr lang="en-US" dirty="0"/>
              <a:t>www[.]iuqerfsodp9ifjaposdfjhgosurijfaewrwergwea[.]com</a:t>
            </a:r>
          </a:p>
          <a:p>
            <a:pPr lvl="1"/>
            <a:r>
              <a:rPr lang="en-US" dirty="0" smtClean="0"/>
              <a:t>If it succeeds, it halts!</a:t>
            </a:r>
          </a:p>
          <a:p>
            <a:pPr lvl="1"/>
            <a:r>
              <a:rPr lang="en-US" dirty="0" smtClean="0"/>
              <a:t>Not “proxy aware”, so even a local DNS server can reply with an A record.  If the IP establishes a TCP 80 connection, the attack halts.  </a:t>
            </a:r>
          </a:p>
          <a:p>
            <a:pPr lvl="1"/>
            <a:r>
              <a:rPr lang="en-US" dirty="0" smtClean="0"/>
              <a:t>Why did they do this?  Possibly to detect sandboxing: virus hunters often fake the replies. This would detect “foul play” and stop the virus.</a:t>
            </a:r>
          </a:p>
          <a:p>
            <a:r>
              <a:rPr lang="en-US" dirty="0"/>
              <a:t>Creates a Windows service that looks for other SMB vulnerabilities so it can spread. </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17</a:t>
            </a:fld>
            <a:endParaRPr lang="en-GB"/>
          </a:p>
        </p:txBody>
      </p:sp>
    </p:spTree>
    <p:extLst>
      <p:ext uri="{BB962C8B-B14F-4D97-AF65-F5344CB8AC3E}">
        <p14:creationId xmlns:p14="http://schemas.microsoft.com/office/powerpoint/2010/main" val="370645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Wannacry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It encrypts anything with the following extensions. </a:t>
            </a:r>
          </a:p>
          <a:p>
            <a:pPr marL="0" indent="0">
              <a:buNone/>
            </a:pPr>
            <a:r>
              <a:rPr lang="en-US" dirty="0" smtClean="0"/>
              <a:t>.</a:t>
            </a:r>
            <a:r>
              <a:rPr lang="en-US" dirty="0"/>
              <a:t>123, .jpeg , .</a:t>
            </a:r>
            <a:r>
              <a:rPr lang="en-US" dirty="0" err="1"/>
              <a:t>rb</a:t>
            </a:r>
            <a:r>
              <a:rPr lang="en-US" dirty="0"/>
              <a:t> , .602 , .jpg , .rtf , .doc , .</a:t>
            </a:r>
            <a:r>
              <a:rPr lang="en-US" dirty="0" err="1"/>
              <a:t>js</a:t>
            </a:r>
            <a:r>
              <a:rPr lang="en-US" dirty="0"/>
              <a:t> , .</a:t>
            </a:r>
            <a:r>
              <a:rPr lang="en-US" dirty="0" err="1"/>
              <a:t>sch</a:t>
            </a:r>
            <a:r>
              <a:rPr lang="en-US" dirty="0"/>
              <a:t> , .3dm , .</a:t>
            </a:r>
            <a:r>
              <a:rPr lang="en-US" dirty="0" err="1"/>
              <a:t>jsp</a:t>
            </a:r>
            <a:r>
              <a:rPr lang="en-US" dirty="0"/>
              <a:t> , .</a:t>
            </a:r>
            <a:r>
              <a:rPr lang="en-US" dirty="0" err="1"/>
              <a:t>sh</a:t>
            </a:r>
            <a:r>
              <a:rPr lang="en-US" dirty="0"/>
              <a:t> , .3ds , .key , .</a:t>
            </a:r>
            <a:r>
              <a:rPr lang="en-US" dirty="0" err="1"/>
              <a:t>sldm</a:t>
            </a:r>
            <a:r>
              <a:rPr lang="en-US" dirty="0"/>
              <a:t> , .3g2 , .lay , .</a:t>
            </a:r>
            <a:r>
              <a:rPr lang="en-US" dirty="0" err="1"/>
              <a:t>sldm</a:t>
            </a:r>
            <a:r>
              <a:rPr lang="en-US" dirty="0"/>
              <a:t> , .3gp , .lay6 , .</a:t>
            </a:r>
            <a:r>
              <a:rPr lang="en-US" dirty="0" err="1"/>
              <a:t>sldx</a:t>
            </a:r>
            <a:r>
              <a:rPr lang="en-US" dirty="0"/>
              <a:t> , .7z , .</a:t>
            </a:r>
            <a:r>
              <a:rPr lang="en-US" dirty="0" err="1"/>
              <a:t>ldf</a:t>
            </a:r>
            <a:r>
              <a:rPr lang="en-US" dirty="0"/>
              <a:t> , .</a:t>
            </a:r>
            <a:r>
              <a:rPr lang="en-US" dirty="0" err="1"/>
              <a:t>slk</a:t>
            </a:r>
            <a:r>
              <a:rPr lang="en-US" dirty="0"/>
              <a:t> , .</a:t>
            </a:r>
            <a:r>
              <a:rPr lang="en-US" dirty="0" err="1"/>
              <a:t>accdb</a:t>
            </a:r>
            <a:r>
              <a:rPr lang="en-US" dirty="0"/>
              <a:t> , .m3u , .</a:t>
            </a:r>
            <a:r>
              <a:rPr lang="en-US" dirty="0" err="1"/>
              <a:t>sln</a:t>
            </a:r>
            <a:r>
              <a:rPr lang="en-US" dirty="0"/>
              <a:t> , .</a:t>
            </a:r>
            <a:r>
              <a:rPr lang="en-US" dirty="0" err="1"/>
              <a:t>aes</a:t>
            </a:r>
            <a:r>
              <a:rPr lang="en-US" dirty="0"/>
              <a:t> , .m4u , .</a:t>
            </a:r>
            <a:r>
              <a:rPr lang="en-US" dirty="0" err="1"/>
              <a:t>snt</a:t>
            </a:r>
            <a:r>
              <a:rPr lang="en-US" dirty="0"/>
              <a:t> , .</a:t>
            </a:r>
            <a:r>
              <a:rPr lang="en-US" dirty="0" err="1"/>
              <a:t>ai</a:t>
            </a:r>
            <a:r>
              <a:rPr lang="en-US" dirty="0"/>
              <a:t> , .max , .</a:t>
            </a:r>
            <a:r>
              <a:rPr lang="en-US" dirty="0" err="1"/>
              <a:t>sql</a:t>
            </a:r>
            <a:r>
              <a:rPr lang="en-US" dirty="0"/>
              <a:t> , .ARC , .</a:t>
            </a:r>
            <a:r>
              <a:rPr lang="en-US" dirty="0" err="1"/>
              <a:t>mdb</a:t>
            </a:r>
            <a:r>
              <a:rPr lang="en-US" dirty="0"/>
              <a:t> , .sqlite3 , .</a:t>
            </a:r>
            <a:r>
              <a:rPr lang="en-US" dirty="0" err="1"/>
              <a:t>asc</a:t>
            </a:r>
            <a:r>
              <a:rPr lang="en-US" dirty="0"/>
              <a:t> , .</a:t>
            </a:r>
            <a:r>
              <a:rPr lang="en-US" dirty="0" err="1"/>
              <a:t>mdf</a:t>
            </a:r>
            <a:r>
              <a:rPr lang="en-US" dirty="0"/>
              <a:t> , .</a:t>
            </a:r>
            <a:r>
              <a:rPr lang="en-US" dirty="0" err="1"/>
              <a:t>sqlitedb</a:t>
            </a:r>
            <a:r>
              <a:rPr lang="en-US" dirty="0"/>
              <a:t> , .</a:t>
            </a:r>
            <a:r>
              <a:rPr lang="en-US" dirty="0" err="1"/>
              <a:t>asf</a:t>
            </a:r>
            <a:r>
              <a:rPr lang="en-US" dirty="0"/>
              <a:t> , .mid , .</a:t>
            </a:r>
            <a:r>
              <a:rPr lang="en-US" dirty="0" err="1"/>
              <a:t>stc</a:t>
            </a:r>
            <a:r>
              <a:rPr lang="en-US" dirty="0"/>
              <a:t> , .</a:t>
            </a:r>
            <a:r>
              <a:rPr lang="en-US" dirty="0" err="1"/>
              <a:t>asm</a:t>
            </a:r>
            <a:r>
              <a:rPr lang="en-US" dirty="0"/>
              <a:t> , .</a:t>
            </a:r>
            <a:r>
              <a:rPr lang="en-US" dirty="0" err="1"/>
              <a:t>mkv</a:t>
            </a:r>
            <a:r>
              <a:rPr lang="en-US" dirty="0"/>
              <a:t> , .</a:t>
            </a:r>
            <a:r>
              <a:rPr lang="en-US" dirty="0" err="1"/>
              <a:t>std</a:t>
            </a:r>
            <a:r>
              <a:rPr lang="en-US" dirty="0"/>
              <a:t> , .asp , .mml , .</a:t>
            </a:r>
            <a:r>
              <a:rPr lang="en-US" dirty="0" err="1"/>
              <a:t>sti</a:t>
            </a:r>
            <a:r>
              <a:rPr lang="en-US" dirty="0"/>
              <a:t> , .</a:t>
            </a:r>
            <a:r>
              <a:rPr lang="en-US" dirty="0" err="1"/>
              <a:t>avi</a:t>
            </a:r>
            <a:r>
              <a:rPr lang="en-US" dirty="0"/>
              <a:t> , .</a:t>
            </a:r>
            <a:r>
              <a:rPr lang="en-US" dirty="0" err="1"/>
              <a:t>mov</a:t>
            </a:r>
            <a:r>
              <a:rPr lang="en-US" dirty="0"/>
              <a:t> , .</a:t>
            </a:r>
            <a:r>
              <a:rPr lang="en-US" dirty="0" err="1"/>
              <a:t>stw</a:t>
            </a:r>
            <a:r>
              <a:rPr lang="en-US" dirty="0"/>
              <a:t> , .backup , .mp3 , .</a:t>
            </a:r>
            <a:r>
              <a:rPr lang="en-US" dirty="0" err="1"/>
              <a:t>suo</a:t>
            </a:r>
            <a:r>
              <a:rPr lang="en-US" dirty="0"/>
              <a:t> , .</a:t>
            </a:r>
            <a:r>
              <a:rPr lang="en-US" dirty="0" err="1"/>
              <a:t>bak</a:t>
            </a:r>
            <a:r>
              <a:rPr lang="en-US" dirty="0"/>
              <a:t> , .mp4 , .</a:t>
            </a:r>
            <a:r>
              <a:rPr lang="en-US" dirty="0" err="1"/>
              <a:t>svg</a:t>
            </a:r>
            <a:r>
              <a:rPr lang="en-US" dirty="0"/>
              <a:t> , .bat , .mpeg , .</a:t>
            </a:r>
            <a:r>
              <a:rPr lang="en-US" dirty="0" err="1"/>
              <a:t>swf</a:t>
            </a:r>
            <a:r>
              <a:rPr lang="en-US" dirty="0"/>
              <a:t> , .bmp , .mpg , .</a:t>
            </a:r>
            <a:r>
              <a:rPr lang="en-US" dirty="0" err="1"/>
              <a:t>sxc</a:t>
            </a:r>
            <a:r>
              <a:rPr lang="en-US" dirty="0"/>
              <a:t> , .</a:t>
            </a:r>
            <a:r>
              <a:rPr lang="en-US" dirty="0" err="1"/>
              <a:t>brd</a:t>
            </a:r>
            <a:r>
              <a:rPr lang="en-US" dirty="0"/>
              <a:t> , .</a:t>
            </a:r>
            <a:r>
              <a:rPr lang="en-US" dirty="0" err="1"/>
              <a:t>msg</a:t>
            </a:r>
            <a:r>
              <a:rPr lang="en-US" dirty="0"/>
              <a:t> , .</a:t>
            </a:r>
            <a:r>
              <a:rPr lang="en-US" dirty="0" err="1"/>
              <a:t>sxd</a:t>
            </a:r>
            <a:r>
              <a:rPr lang="en-US" dirty="0"/>
              <a:t> , .bz2 , .</a:t>
            </a:r>
            <a:r>
              <a:rPr lang="en-US" dirty="0" err="1"/>
              <a:t>myd</a:t>
            </a:r>
            <a:r>
              <a:rPr lang="en-US" dirty="0"/>
              <a:t> , .</a:t>
            </a:r>
            <a:r>
              <a:rPr lang="en-US" dirty="0" err="1"/>
              <a:t>sxi</a:t>
            </a:r>
            <a:r>
              <a:rPr lang="en-US" dirty="0"/>
              <a:t> , .c , .</a:t>
            </a:r>
            <a:r>
              <a:rPr lang="en-US" dirty="0" err="1"/>
              <a:t>myi</a:t>
            </a:r>
            <a:r>
              <a:rPr lang="en-US" dirty="0"/>
              <a:t> , .</a:t>
            </a:r>
            <a:r>
              <a:rPr lang="en-US" dirty="0" err="1"/>
              <a:t>sxm</a:t>
            </a:r>
            <a:r>
              <a:rPr lang="en-US" dirty="0"/>
              <a:t> , .</a:t>
            </a:r>
            <a:r>
              <a:rPr lang="en-US" dirty="0" err="1"/>
              <a:t>cgm</a:t>
            </a:r>
            <a:r>
              <a:rPr lang="en-US" dirty="0"/>
              <a:t> , .</a:t>
            </a:r>
            <a:r>
              <a:rPr lang="en-US" dirty="0" err="1"/>
              <a:t>nef</a:t>
            </a:r>
            <a:r>
              <a:rPr lang="en-US" dirty="0"/>
              <a:t> , .</a:t>
            </a:r>
            <a:r>
              <a:rPr lang="en-US" dirty="0" err="1"/>
              <a:t>sxw</a:t>
            </a:r>
            <a:r>
              <a:rPr lang="en-US" dirty="0"/>
              <a:t> , .class , .</a:t>
            </a:r>
            <a:r>
              <a:rPr lang="en-US" dirty="0" err="1"/>
              <a:t>odb</a:t>
            </a:r>
            <a:r>
              <a:rPr lang="en-US" dirty="0"/>
              <a:t> , .tar , .</a:t>
            </a:r>
            <a:r>
              <a:rPr lang="en-US" dirty="0" err="1"/>
              <a:t>cmd</a:t>
            </a:r>
            <a:r>
              <a:rPr lang="en-US" dirty="0"/>
              <a:t> , .</a:t>
            </a:r>
            <a:r>
              <a:rPr lang="en-US" dirty="0" err="1"/>
              <a:t>odg</a:t>
            </a:r>
            <a:r>
              <a:rPr lang="en-US" dirty="0"/>
              <a:t> , .</a:t>
            </a:r>
            <a:r>
              <a:rPr lang="en-US" dirty="0" err="1"/>
              <a:t>tbk</a:t>
            </a:r>
            <a:r>
              <a:rPr lang="en-US" dirty="0"/>
              <a:t> , .</a:t>
            </a:r>
            <a:r>
              <a:rPr lang="en-US" dirty="0" err="1"/>
              <a:t>cpp</a:t>
            </a:r>
            <a:r>
              <a:rPr lang="en-US" dirty="0"/>
              <a:t> , .</a:t>
            </a:r>
            <a:r>
              <a:rPr lang="en-US" dirty="0" err="1"/>
              <a:t>odp</a:t>
            </a:r>
            <a:r>
              <a:rPr lang="en-US" dirty="0"/>
              <a:t> , .</a:t>
            </a:r>
            <a:r>
              <a:rPr lang="en-US" dirty="0" err="1"/>
              <a:t>tgz</a:t>
            </a:r>
            <a:r>
              <a:rPr lang="en-US" dirty="0"/>
              <a:t> , .</a:t>
            </a:r>
            <a:r>
              <a:rPr lang="en-US" dirty="0" err="1"/>
              <a:t>crt</a:t>
            </a:r>
            <a:r>
              <a:rPr lang="en-US" dirty="0"/>
              <a:t> , .</a:t>
            </a:r>
            <a:r>
              <a:rPr lang="en-US" dirty="0" err="1"/>
              <a:t>ods</a:t>
            </a:r>
            <a:r>
              <a:rPr lang="en-US" dirty="0"/>
              <a:t> , .</a:t>
            </a:r>
            <a:r>
              <a:rPr lang="en-US" dirty="0" err="1"/>
              <a:t>tif</a:t>
            </a:r>
            <a:r>
              <a:rPr lang="en-US" dirty="0"/>
              <a:t> , .</a:t>
            </a:r>
            <a:r>
              <a:rPr lang="en-US" dirty="0" err="1"/>
              <a:t>cs</a:t>
            </a:r>
            <a:r>
              <a:rPr lang="en-US" dirty="0"/>
              <a:t> , .</a:t>
            </a:r>
            <a:r>
              <a:rPr lang="en-US" dirty="0" err="1"/>
              <a:t>odt</a:t>
            </a:r>
            <a:r>
              <a:rPr lang="en-US" dirty="0"/>
              <a:t> , .tiff , .</a:t>
            </a:r>
            <a:r>
              <a:rPr lang="en-US" dirty="0" err="1"/>
              <a:t>csr</a:t>
            </a:r>
            <a:r>
              <a:rPr lang="en-US" dirty="0"/>
              <a:t> , .onetoc2 , .txt , .</a:t>
            </a:r>
            <a:r>
              <a:rPr lang="en-US" dirty="0" err="1"/>
              <a:t>csv</a:t>
            </a:r>
            <a:r>
              <a:rPr lang="en-US" dirty="0"/>
              <a:t> , .</a:t>
            </a:r>
            <a:r>
              <a:rPr lang="en-US" dirty="0" err="1"/>
              <a:t>ost</a:t>
            </a:r>
            <a:r>
              <a:rPr lang="en-US" dirty="0"/>
              <a:t> , .</a:t>
            </a:r>
            <a:r>
              <a:rPr lang="en-US" dirty="0" err="1"/>
              <a:t>uop</a:t>
            </a:r>
            <a:r>
              <a:rPr lang="en-US" dirty="0"/>
              <a:t> , .</a:t>
            </a:r>
            <a:r>
              <a:rPr lang="en-US" dirty="0" err="1"/>
              <a:t>db</a:t>
            </a:r>
            <a:r>
              <a:rPr lang="en-US" dirty="0"/>
              <a:t> , .</a:t>
            </a:r>
            <a:r>
              <a:rPr lang="en-US" dirty="0" err="1"/>
              <a:t>otg</a:t>
            </a:r>
            <a:r>
              <a:rPr lang="en-US" dirty="0"/>
              <a:t> , .</a:t>
            </a:r>
            <a:r>
              <a:rPr lang="en-US" dirty="0" err="1"/>
              <a:t>uot</a:t>
            </a:r>
            <a:r>
              <a:rPr lang="en-US" dirty="0"/>
              <a:t> , .dbf , .</a:t>
            </a:r>
            <a:r>
              <a:rPr lang="en-US" dirty="0" err="1"/>
              <a:t>otp</a:t>
            </a:r>
            <a:r>
              <a:rPr lang="en-US" dirty="0"/>
              <a:t> , .</a:t>
            </a:r>
            <a:r>
              <a:rPr lang="en-US" dirty="0" err="1"/>
              <a:t>vb</a:t>
            </a:r>
            <a:r>
              <a:rPr lang="en-US" dirty="0"/>
              <a:t> , .</a:t>
            </a:r>
            <a:r>
              <a:rPr lang="en-US" dirty="0" err="1"/>
              <a:t>dch</a:t>
            </a:r>
            <a:r>
              <a:rPr lang="en-US" dirty="0"/>
              <a:t> , .</a:t>
            </a:r>
            <a:r>
              <a:rPr lang="en-US" dirty="0" err="1"/>
              <a:t>ots</a:t>
            </a:r>
            <a:r>
              <a:rPr lang="en-US" dirty="0"/>
              <a:t> , .</a:t>
            </a:r>
            <a:r>
              <a:rPr lang="en-US" dirty="0" err="1"/>
              <a:t>vbs</a:t>
            </a:r>
            <a:r>
              <a:rPr lang="en-US" dirty="0"/>
              <a:t> , .der" , .</a:t>
            </a:r>
            <a:r>
              <a:rPr lang="en-US" dirty="0" err="1"/>
              <a:t>ott</a:t>
            </a:r>
            <a:r>
              <a:rPr lang="en-US" dirty="0"/>
              <a:t> , .</a:t>
            </a:r>
            <a:r>
              <a:rPr lang="en-US" dirty="0" err="1"/>
              <a:t>vcd</a:t>
            </a:r>
            <a:r>
              <a:rPr lang="en-US" dirty="0"/>
              <a:t> , .</a:t>
            </a:r>
            <a:r>
              <a:rPr lang="en-US" dirty="0" err="1"/>
              <a:t>dif</a:t>
            </a:r>
            <a:r>
              <a:rPr lang="en-US" dirty="0"/>
              <a:t> , .p12 , .</a:t>
            </a:r>
            <a:r>
              <a:rPr lang="en-US" dirty="0" err="1"/>
              <a:t>vdi</a:t>
            </a:r>
            <a:r>
              <a:rPr lang="en-US" dirty="0"/>
              <a:t> , .dip , .PAQ , .</a:t>
            </a:r>
            <a:r>
              <a:rPr lang="en-US" dirty="0" err="1"/>
              <a:t>vmdk</a:t>
            </a:r>
            <a:r>
              <a:rPr lang="en-US" dirty="0"/>
              <a:t> , .</a:t>
            </a:r>
            <a:r>
              <a:rPr lang="en-US" dirty="0" err="1"/>
              <a:t>djvu</a:t>
            </a:r>
            <a:r>
              <a:rPr lang="en-US" dirty="0"/>
              <a:t> , .pas , .</a:t>
            </a:r>
            <a:r>
              <a:rPr lang="en-US" dirty="0" err="1"/>
              <a:t>vmx</a:t>
            </a:r>
            <a:r>
              <a:rPr lang="en-US" dirty="0"/>
              <a:t> , .</a:t>
            </a:r>
            <a:r>
              <a:rPr lang="en-US" dirty="0" err="1"/>
              <a:t>docb</a:t>
            </a:r>
            <a:r>
              <a:rPr lang="en-US" dirty="0"/>
              <a:t> , .</a:t>
            </a:r>
            <a:r>
              <a:rPr lang="en-US" dirty="0" err="1"/>
              <a:t>pdf</a:t>
            </a:r>
            <a:r>
              <a:rPr lang="en-US" dirty="0"/>
              <a:t> , .</a:t>
            </a:r>
            <a:r>
              <a:rPr lang="en-US" dirty="0" err="1"/>
              <a:t>vob</a:t>
            </a:r>
            <a:r>
              <a:rPr lang="en-US" dirty="0"/>
              <a:t> , .</a:t>
            </a:r>
            <a:r>
              <a:rPr lang="en-US" dirty="0" err="1"/>
              <a:t>docm</a:t>
            </a:r>
            <a:r>
              <a:rPr lang="en-US" dirty="0"/>
              <a:t> , .</a:t>
            </a:r>
            <a:r>
              <a:rPr lang="en-US" dirty="0" err="1"/>
              <a:t>pem</a:t>
            </a:r>
            <a:r>
              <a:rPr lang="en-US" dirty="0"/>
              <a:t> , .</a:t>
            </a:r>
            <a:r>
              <a:rPr lang="en-US" dirty="0" err="1"/>
              <a:t>vsd</a:t>
            </a:r>
            <a:r>
              <a:rPr lang="en-US" dirty="0"/>
              <a:t> , .</a:t>
            </a:r>
            <a:r>
              <a:rPr lang="en-US" dirty="0" err="1"/>
              <a:t>docx</a:t>
            </a:r>
            <a:r>
              <a:rPr lang="en-US" dirty="0"/>
              <a:t> , .</a:t>
            </a:r>
            <a:r>
              <a:rPr lang="en-US" dirty="0" err="1"/>
              <a:t>pfx</a:t>
            </a:r>
            <a:r>
              <a:rPr lang="en-US" dirty="0"/>
              <a:t> , .</a:t>
            </a:r>
            <a:r>
              <a:rPr lang="en-US" dirty="0" err="1"/>
              <a:t>vsdx</a:t>
            </a:r>
            <a:r>
              <a:rPr lang="en-US" dirty="0"/>
              <a:t> , .dot , .</a:t>
            </a:r>
            <a:r>
              <a:rPr lang="en-US" dirty="0" err="1"/>
              <a:t>php</a:t>
            </a:r>
            <a:r>
              <a:rPr lang="en-US" dirty="0"/>
              <a:t> , .wav , .</a:t>
            </a:r>
            <a:r>
              <a:rPr lang="en-US" dirty="0" err="1"/>
              <a:t>dotm</a:t>
            </a:r>
            <a:r>
              <a:rPr lang="en-US" dirty="0"/>
              <a:t> , .</a:t>
            </a:r>
            <a:r>
              <a:rPr lang="en-US" dirty="0" err="1"/>
              <a:t>pl</a:t>
            </a:r>
            <a:r>
              <a:rPr lang="en-US" dirty="0"/>
              <a:t> , .wb2 , .</a:t>
            </a:r>
            <a:r>
              <a:rPr lang="en-US" dirty="0" err="1"/>
              <a:t>dotx</a:t>
            </a:r>
            <a:r>
              <a:rPr lang="en-US" dirty="0"/>
              <a:t> , .</a:t>
            </a:r>
            <a:r>
              <a:rPr lang="en-US" dirty="0" err="1"/>
              <a:t>png</a:t>
            </a:r>
            <a:r>
              <a:rPr lang="en-US" dirty="0"/>
              <a:t> , .wk1 , .</a:t>
            </a:r>
            <a:r>
              <a:rPr lang="en-US" dirty="0" err="1"/>
              <a:t>dwg</a:t>
            </a:r>
            <a:r>
              <a:rPr lang="en-US" dirty="0"/>
              <a:t> , .pot , .</a:t>
            </a:r>
            <a:r>
              <a:rPr lang="en-US" dirty="0" err="1"/>
              <a:t>wks</a:t>
            </a:r>
            <a:r>
              <a:rPr lang="en-US" dirty="0"/>
              <a:t> , .</a:t>
            </a:r>
            <a:r>
              <a:rPr lang="en-US" dirty="0" err="1"/>
              <a:t>edb</a:t>
            </a:r>
            <a:r>
              <a:rPr lang="en-US" dirty="0"/>
              <a:t> , .</a:t>
            </a:r>
            <a:r>
              <a:rPr lang="en-US" dirty="0" err="1"/>
              <a:t>potm</a:t>
            </a:r>
            <a:r>
              <a:rPr lang="en-US" dirty="0"/>
              <a:t> , .wma , .</a:t>
            </a:r>
            <a:r>
              <a:rPr lang="en-US" dirty="0" err="1"/>
              <a:t>eml</a:t>
            </a:r>
            <a:r>
              <a:rPr lang="en-US" dirty="0"/>
              <a:t> , .</a:t>
            </a:r>
            <a:r>
              <a:rPr lang="en-US" dirty="0" err="1"/>
              <a:t>potx</a:t>
            </a:r>
            <a:r>
              <a:rPr lang="en-US" dirty="0"/>
              <a:t> , .</a:t>
            </a:r>
            <a:r>
              <a:rPr lang="en-US" dirty="0" err="1"/>
              <a:t>wmv</a:t>
            </a:r>
            <a:r>
              <a:rPr lang="en-US" dirty="0"/>
              <a:t> , .</a:t>
            </a:r>
            <a:r>
              <a:rPr lang="en-US" dirty="0" err="1"/>
              <a:t>fla</a:t>
            </a:r>
            <a:r>
              <a:rPr lang="en-US" dirty="0"/>
              <a:t> , .</a:t>
            </a:r>
            <a:r>
              <a:rPr lang="en-US" dirty="0" err="1"/>
              <a:t>ppam</a:t>
            </a:r>
            <a:r>
              <a:rPr lang="en-US" dirty="0"/>
              <a:t> , .</a:t>
            </a:r>
            <a:r>
              <a:rPr lang="en-US" dirty="0" err="1"/>
              <a:t>xlc</a:t>
            </a:r>
            <a:r>
              <a:rPr lang="en-US" dirty="0"/>
              <a:t> , .</a:t>
            </a:r>
            <a:r>
              <a:rPr lang="en-US" dirty="0" err="1"/>
              <a:t>flv</a:t>
            </a:r>
            <a:r>
              <a:rPr lang="en-US" dirty="0"/>
              <a:t> , .</a:t>
            </a:r>
            <a:r>
              <a:rPr lang="en-US" dirty="0" err="1"/>
              <a:t>pps</a:t>
            </a:r>
            <a:r>
              <a:rPr lang="en-US" dirty="0"/>
              <a:t> , .</a:t>
            </a:r>
            <a:r>
              <a:rPr lang="en-US" dirty="0" err="1"/>
              <a:t>xlm</a:t>
            </a:r>
            <a:r>
              <a:rPr lang="en-US" dirty="0"/>
              <a:t> , .</a:t>
            </a:r>
            <a:r>
              <a:rPr lang="en-US" dirty="0" err="1"/>
              <a:t>frm</a:t>
            </a:r>
            <a:r>
              <a:rPr lang="en-US" dirty="0"/>
              <a:t> , .</a:t>
            </a:r>
            <a:r>
              <a:rPr lang="en-US" dirty="0" err="1"/>
              <a:t>ppsm</a:t>
            </a:r>
            <a:r>
              <a:rPr lang="en-US" dirty="0"/>
              <a:t> , .</a:t>
            </a:r>
            <a:r>
              <a:rPr lang="en-US" dirty="0" err="1"/>
              <a:t>xls</a:t>
            </a:r>
            <a:r>
              <a:rPr lang="en-US" dirty="0"/>
              <a:t> , .gif , .</a:t>
            </a:r>
            <a:r>
              <a:rPr lang="en-US" dirty="0" err="1"/>
              <a:t>ppsx</a:t>
            </a:r>
            <a:r>
              <a:rPr lang="en-US" dirty="0"/>
              <a:t> , .</a:t>
            </a:r>
            <a:r>
              <a:rPr lang="en-US" dirty="0" err="1"/>
              <a:t>xlsb</a:t>
            </a:r>
            <a:r>
              <a:rPr lang="en-US" dirty="0"/>
              <a:t> , .</a:t>
            </a:r>
            <a:r>
              <a:rPr lang="en-US" dirty="0" err="1"/>
              <a:t>gpg</a:t>
            </a:r>
            <a:r>
              <a:rPr lang="en-US" dirty="0"/>
              <a:t> , .</a:t>
            </a:r>
            <a:r>
              <a:rPr lang="en-US" dirty="0" err="1"/>
              <a:t>ppt</a:t>
            </a:r>
            <a:r>
              <a:rPr lang="en-US" dirty="0"/>
              <a:t> , .</a:t>
            </a:r>
            <a:r>
              <a:rPr lang="en-US" dirty="0" err="1"/>
              <a:t>xlsm</a:t>
            </a:r>
            <a:r>
              <a:rPr lang="en-US" dirty="0"/>
              <a:t> , .</a:t>
            </a:r>
            <a:r>
              <a:rPr lang="en-US" dirty="0" err="1"/>
              <a:t>gz</a:t>
            </a:r>
            <a:r>
              <a:rPr lang="en-US" dirty="0"/>
              <a:t> , .</a:t>
            </a:r>
            <a:r>
              <a:rPr lang="en-US" dirty="0" err="1"/>
              <a:t>pptm</a:t>
            </a:r>
            <a:r>
              <a:rPr lang="en-US" dirty="0"/>
              <a:t> , .</a:t>
            </a:r>
            <a:r>
              <a:rPr lang="en-US" dirty="0" err="1"/>
              <a:t>xlsx</a:t>
            </a:r>
            <a:r>
              <a:rPr lang="en-US" dirty="0"/>
              <a:t> , .h , .</a:t>
            </a:r>
            <a:r>
              <a:rPr lang="en-US" dirty="0" err="1"/>
              <a:t>pptx</a:t>
            </a:r>
            <a:r>
              <a:rPr lang="en-US" dirty="0"/>
              <a:t> , .</a:t>
            </a:r>
            <a:r>
              <a:rPr lang="en-US" dirty="0" err="1"/>
              <a:t>xlt</a:t>
            </a:r>
            <a:r>
              <a:rPr lang="en-US" dirty="0"/>
              <a:t> , .</a:t>
            </a:r>
            <a:r>
              <a:rPr lang="en-US" dirty="0" err="1"/>
              <a:t>hwp</a:t>
            </a:r>
            <a:r>
              <a:rPr lang="en-US" dirty="0"/>
              <a:t> , .ps1 , .</a:t>
            </a:r>
            <a:r>
              <a:rPr lang="en-US" dirty="0" err="1"/>
              <a:t>xltm</a:t>
            </a:r>
            <a:r>
              <a:rPr lang="en-US" dirty="0"/>
              <a:t> , .</a:t>
            </a:r>
            <a:r>
              <a:rPr lang="en-US" dirty="0" err="1"/>
              <a:t>ibd</a:t>
            </a:r>
            <a:r>
              <a:rPr lang="en-US" dirty="0"/>
              <a:t> , .</a:t>
            </a:r>
            <a:r>
              <a:rPr lang="en-US" dirty="0" err="1"/>
              <a:t>psd</a:t>
            </a:r>
            <a:r>
              <a:rPr lang="en-US" dirty="0"/>
              <a:t> , .</a:t>
            </a:r>
            <a:r>
              <a:rPr lang="en-US" dirty="0" err="1"/>
              <a:t>xltx</a:t>
            </a:r>
            <a:r>
              <a:rPr lang="en-US" dirty="0"/>
              <a:t> , .</a:t>
            </a:r>
            <a:r>
              <a:rPr lang="en-US" dirty="0" err="1"/>
              <a:t>iso</a:t>
            </a:r>
            <a:r>
              <a:rPr lang="en-US" dirty="0"/>
              <a:t> , .</a:t>
            </a:r>
            <a:r>
              <a:rPr lang="en-US" dirty="0" err="1"/>
              <a:t>pst</a:t>
            </a:r>
            <a:r>
              <a:rPr lang="en-US" dirty="0"/>
              <a:t> , .</a:t>
            </a:r>
            <a:r>
              <a:rPr lang="en-US" dirty="0" err="1"/>
              <a:t>xlw</a:t>
            </a:r>
            <a:r>
              <a:rPr lang="en-US" dirty="0"/>
              <a:t> , .jar , .</a:t>
            </a:r>
            <a:r>
              <a:rPr lang="en-US" dirty="0" err="1"/>
              <a:t>rar</a:t>
            </a:r>
            <a:r>
              <a:rPr lang="en-US" dirty="0"/>
              <a:t> , .zip , .java , .raw</a:t>
            </a:r>
            <a:r>
              <a:rPr lang="en-US"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18</a:t>
            </a:fld>
            <a:endParaRPr lang="en-GB"/>
          </a:p>
        </p:txBody>
      </p:sp>
    </p:spTree>
    <p:extLst>
      <p:ext uri="{BB962C8B-B14F-4D97-AF65-F5344CB8AC3E}">
        <p14:creationId xmlns:p14="http://schemas.microsoft.com/office/powerpoint/2010/main" val="326314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Wannacry</a:t>
            </a:r>
            <a:endParaRPr lang="en-US" dirty="0"/>
          </a:p>
        </p:txBody>
      </p:sp>
      <p:sp>
        <p:nvSpPr>
          <p:cNvPr id="3" name="Content Placeholder 2"/>
          <p:cNvSpPr>
            <a:spLocks noGrp="1"/>
          </p:cNvSpPr>
          <p:nvPr>
            <p:ph idx="1"/>
          </p:nvPr>
        </p:nvSpPr>
        <p:spPr/>
        <p:txBody>
          <a:bodyPr/>
          <a:lstStyle/>
          <a:p>
            <a:r>
              <a:rPr lang="en-US" dirty="0" smtClean="0"/>
              <a:t>Spread to 230,000 machines. </a:t>
            </a:r>
          </a:p>
          <a:p>
            <a:r>
              <a:rPr lang="en-US" dirty="0" smtClean="0"/>
              <a:t>Earned $150,000, all money is withdrawn. </a:t>
            </a:r>
          </a:p>
          <a:p>
            <a:pPr lvl="1"/>
            <a:r>
              <a:rPr lang="en-US" dirty="0" smtClean="0"/>
              <a:t>Tried to use a unique </a:t>
            </a:r>
            <a:r>
              <a:rPr lang="en-US" dirty="0" err="1" smtClean="0"/>
              <a:t>bitcoin</a:t>
            </a:r>
            <a:r>
              <a:rPr lang="en-US" dirty="0" smtClean="0"/>
              <a:t> wallet for each victim, but a bug caused them to default to 1 of 4.</a:t>
            </a:r>
          </a:p>
          <a:p>
            <a:pPr lvl="2"/>
            <a:r>
              <a:rPr lang="en-US" dirty="0" smtClean="0"/>
              <a:t>Easy to track, and, hard for them to know who paid! </a:t>
            </a:r>
          </a:p>
          <a:p>
            <a:pPr lvl="2"/>
            <a:r>
              <a:rPr lang="en-US" dirty="0" smtClean="0"/>
              <a:t>No automation in checking for payment / sending key.</a:t>
            </a:r>
          </a:p>
          <a:p>
            <a:pPr lvl="1"/>
            <a:r>
              <a:rPr lang="en-US" dirty="0" smtClean="0"/>
              <a:t>Later released a new version with a fix.  Too late.</a:t>
            </a:r>
          </a:p>
          <a:p>
            <a:pPr lvl="1"/>
            <a:r>
              <a:rPr lang="en-US" dirty="0" smtClean="0"/>
              <a:t>In contrast, Angler exploit kit is credited with $60Mil. </a:t>
            </a:r>
            <a:r>
              <a:rPr lang="en-US" dirty="0"/>
              <a:t>f</a:t>
            </a:r>
            <a:r>
              <a:rPr lang="en-US" dirty="0" smtClean="0"/>
              <a:t>rom </a:t>
            </a:r>
            <a:r>
              <a:rPr lang="en-US" dirty="0" err="1" smtClean="0"/>
              <a:t>ransomware</a:t>
            </a:r>
            <a:r>
              <a:rPr lang="en-US" dirty="0" smtClean="0"/>
              <a:t>. </a:t>
            </a:r>
          </a:p>
          <a:p>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19</a:t>
            </a:fld>
            <a:endParaRPr lang="en-GB"/>
          </a:p>
        </p:txBody>
      </p:sp>
    </p:spTree>
    <p:extLst>
      <p:ext uri="{BB962C8B-B14F-4D97-AF65-F5344CB8AC3E}">
        <p14:creationId xmlns:p14="http://schemas.microsoft.com/office/powerpoint/2010/main" val="77832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4953000"/>
          </a:xfrm>
        </p:spPr>
        <p:txBody>
          <a:bodyPr>
            <a:normAutofit fontScale="925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In 1982, the CIA learned that Moscow was going to steal software for use in handling a new gas pipeline to Western Europe.</a:t>
            </a:r>
          </a:p>
          <a:p>
            <a:r>
              <a:rPr lang="en-US" dirty="0" smtClean="0"/>
              <a:t>The CIA inserted code that would set pump speeds and valve pressures that were far too high.  </a:t>
            </a:r>
          </a:p>
          <a:p>
            <a:r>
              <a:rPr lang="en-US" dirty="0" smtClean="0"/>
              <a:t>Resulted in the largest non-nuclear explosion ever seen from space.  </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solidFill>
                  <a:prstClr val="black">
                    <a:tint val="75000"/>
                  </a:prstClr>
                </a:solidFill>
              </a:rPr>
              <a:pPr>
                <a:defRPr/>
              </a:pPr>
              <a:t>11/13/17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Malware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solidFill>
                  <a:prstClr val="black">
                    <a:tint val="75000"/>
                  </a:prstClr>
                </a:solidFill>
              </a:rPr>
              <a:pPr>
                <a:defRPr/>
              </a:pPr>
              <a:t>2</a:t>
            </a:fld>
            <a:endParaRPr lang="en-GB">
              <a:solidFill>
                <a:prstClr val="black">
                  <a:tint val="75000"/>
                </a:prstClr>
              </a:solidFill>
            </a:endParaRPr>
          </a:p>
        </p:txBody>
      </p:sp>
    </p:spTree>
    <p:extLst>
      <p:ext uri="{BB962C8B-B14F-4D97-AF65-F5344CB8AC3E}">
        <p14:creationId xmlns:p14="http://schemas.microsoft.com/office/powerpoint/2010/main" val="338399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Wannacry</a:t>
            </a:r>
            <a:endParaRPr lang="en-US" dirty="0"/>
          </a:p>
        </p:txBody>
      </p:sp>
      <p:sp>
        <p:nvSpPr>
          <p:cNvPr id="3" name="Content Placeholder 2"/>
          <p:cNvSpPr>
            <a:spLocks noGrp="1"/>
          </p:cNvSpPr>
          <p:nvPr>
            <p:ph idx="1"/>
          </p:nvPr>
        </p:nvSpPr>
        <p:spPr/>
        <p:txBody>
          <a:bodyPr>
            <a:normAutofit/>
          </a:bodyPr>
          <a:lstStyle/>
          <a:p>
            <a:r>
              <a:rPr lang="en-US" dirty="0" smtClean="0"/>
              <a:t>FedEx halted deliveries with a European subsidiary, claiming $300M in losses. </a:t>
            </a:r>
          </a:p>
          <a:p>
            <a:r>
              <a:rPr lang="en-US" dirty="0" smtClean="0"/>
              <a:t>Hospitals in 3 countries had to turn patients away. </a:t>
            </a:r>
          </a:p>
          <a:p>
            <a:r>
              <a:rPr lang="en-US" dirty="0" smtClean="0"/>
              <a:t>Some auto-manufacturers halted production.</a:t>
            </a:r>
          </a:p>
          <a:p>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20</a:t>
            </a:fld>
            <a:endParaRPr lang="en-GB"/>
          </a:p>
        </p:txBody>
      </p:sp>
    </p:spTree>
    <p:extLst>
      <p:ext uri="{BB962C8B-B14F-4D97-AF65-F5344CB8AC3E}">
        <p14:creationId xmlns:p14="http://schemas.microsoft.com/office/powerpoint/2010/main" val="200847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Wannacry</a:t>
            </a:r>
            <a:r>
              <a:rPr lang="en-US" dirty="0" smtClean="0"/>
              <a:t>: crypto</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Can’t use attacker’s public key to encrypt everything.  Reveal the secret key only once!</a:t>
            </a:r>
          </a:p>
          <a:p>
            <a:pPr marL="0" indent="0">
              <a:buNone/>
            </a:pPr>
            <a:r>
              <a:rPr lang="en-US" dirty="0" smtClean="0"/>
              <a:t>Instead: Victim generates a new public key pair.  </a:t>
            </a:r>
          </a:p>
          <a:p>
            <a:pPr marL="0" indent="0">
              <a:buNone/>
            </a:pPr>
            <a:r>
              <a:rPr lang="en-US" dirty="0" smtClean="0"/>
              <a:t>Because Public key encryption is slow:</a:t>
            </a:r>
          </a:p>
          <a:p>
            <a:r>
              <a:rPr lang="en-US" dirty="0" smtClean="0"/>
              <a:t>Generates a new AES key for every file.</a:t>
            </a:r>
          </a:p>
          <a:p>
            <a:r>
              <a:rPr lang="en-US" dirty="0" smtClean="0"/>
              <a:t>Encrypts the AES key using the local public key. </a:t>
            </a:r>
          </a:p>
          <a:p>
            <a:r>
              <a:rPr lang="en-US" dirty="0" smtClean="0"/>
              <a:t>Encrypts the local private key using the attacker’s public key.  </a:t>
            </a:r>
          </a:p>
          <a:p>
            <a:pPr lvl="1"/>
            <a:r>
              <a:rPr lang="en-US" dirty="0" smtClean="0"/>
              <a:t>Later, when attempting to recover, can send the encrypted private key to the attacker for decryption.</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21</a:t>
            </a:fld>
            <a:endParaRPr lang="en-GB"/>
          </a:p>
        </p:txBody>
      </p:sp>
    </p:spTree>
    <p:extLst>
      <p:ext uri="{BB962C8B-B14F-4D97-AF65-F5344CB8AC3E}">
        <p14:creationId xmlns:p14="http://schemas.microsoft.com/office/powerpoint/2010/main" val="2081968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Wannacry</a:t>
            </a:r>
            <a:r>
              <a:rPr lang="en-US" dirty="0" smtClean="0"/>
              <a:t>: crypto</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Can’t use attacker’s public key to encrypt everything.  Reveal the secret key only once!</a:t>
            </a:r>
          </a:p>
          <a:p>
            <a:pPr marL="0" indent="0">
              <a:buNone/>
            </a:pPr>
            <a:r>
              <a:rPr lang="en-US" dirty="0" smtClean="0"/>
              <a:t>Instead: Victim generates a new public key pair.  </a:t>
            </a:r>
          </a:p>
          <a:p>
            <a:pPr marL="0" indent="0">
              <a:buNone/>
            </a:pPr>
            <a:r>
              <a:rPr lang="en-US" dirty="0" smtClean="0"/>
              <a:t>A bug in MSFT key generation algorithm gave some people a way to recover the secret key:</a:t>
            </a:r>
          </a:p>
          <a:p>
            <a:r>
              <a:rPr lang="en-US" dirty="0" smtClean="0"/>
              <a:t>Although MSFT provides an API for wiping the secret key after </a:t>
            </a:r>
            <a:r>
              <a:rPr lang="en-US" dirty="0" err="1" smtClean="0"/>
              <a:t>keygen</a:t>
            </a:r>
            <a:r>
              <a:rPr lang="en-US" dirty="0" smtClean="0"/>
              <a:t>, they fail to wipe the prime numbers used to generate the key!</a:t>
            </a:r>
          </a:p>
          <a:p>
            <a:r>
              <a:rPr lang="en-US" dirty="0" err="1" smtClean="0"/>
              <a:t>Wannakey</a:t>
            </a:r>
            <a:r>
              <a:rPr lang="en-US" dirty="0" smtClean="0"/>
              <a:t> and </a:t>
            </a:r>
            <a:r>
              <a:rPr lang="en-US" dirty="0" err="1" smtClean="0"/>
              <a:t>wannawiki</a:t>
            </a:r>
            <a:r>
              <a:rPr lang="en-US" dirty="0" smtClean="0"/>
              <a:t> allowed some victims to recover the secret key and decrypt their files. </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22</a:t>
            </a:fld>
            <a:endParaRPr lang="en-GB"/>
          </a:p>
        </p:txBody>
      </p:sp>
    </p:spTree>
    <p:extLst>
      <p:ext uri="{BB962C8B-B14F-4D97-AF65-F5344CB8AC3E}">
        <p14:creationId xmlns:p14="http://schemas.microsoft.com/office/powerpoint/2010/main" val="126094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Brokers</a:t>
            </a:r>
            <a:endParaRPr lang="en-US" dirty="0"/>
          </a:p>
        </p:txBody>
      </p:sp>
      <p:sp>
        <p:nvSpPr>
          <p:cNvPr id="3" name="Content Placeholder 2"/>
          <p:cNvSpPr>
            <a:spLocks noGrp="1"/>
          </p:cNvSpPr>
          <p:nvPr>
            <p:ph idx="1"/>
          </p:nvPr>
        </p:nvSpPr>
        <p:spPr/>
        <p:txBody>
          <a:bodyPr>
            <a:normAutofit lnSpcReduction="10000"/>
          </a:bodyPr>
          <a:lstStyle/>
          <a:p>
            <a:r>
              <a:rPr lang="en-US" dirty="0"/>
              <a:t>Tailored Access </a:t>
            </a:r>
            <a:r>
              <a:rPr lang="en-US" dirty="0" smtClean="0"/>
              <a:t>Operations: NSA hacking group that found the SMB vulnerability, and likely the 4 vulnerabilities in </a:t>
            </a:r>
            <a:r>
              <a:rPr lang="en-US" dirty="0" err="1" smtClean="0"/>
              <a:t>Stuxnet</a:t>
            </a:r>
            <a:r>
              <a:rPr lang="en-US" dirty="0" smtClean="0"/>
              <a:t>.  </a:t>
            </a:r>
          </a:p>
          <a:p>
            <a:pPr lvl="1"/>
            <a:r>
              <a:rPr lang="en-US" dirty="0"/>
              <a:t>“They had operational insight that even most of my fellow operators at T.A.O. did not have,” said Mr. Williams, now with Rendition </a:t>
            </a:r>
            <a:r>
              <a:rPr lang="en-US" dirty="0" err="1"/>
              <a:t>Infosec</a:t>
            </a:r>
            <a:r>
              <a:rPr lang="en-US" dirty="0"/>
              <a:t>, a </a:t>
            </a:r>
            <a:r>
              <a:rPr lang="en-US" dirty="0" err="1"/>
              <a:t>cybersecurity</a:t>
            </a:r>
            <a:r>
              <a:rPr lang="en-US" dirty="0"/>
              <a:t> firm he founded. “I felt like I’d been kicked in the gut. Whoever wrote this either was a well-placed insider or had stolen a lot of operational data.</a:t>
            </a:r>
            <a:r>
              <a:rPr lang="en-US" dirty="0" smtClean="0"/>
              <a:t>”  </a:t>
            </a:r>
            <a:r>
              <a:rPr lang="en-US" dirty="0" err="1" smtClean="0"/>
              <a:t>Nytimes</a:t>
            </a:r>
            <a:r>
              <a:rPr lang="en-US" dirty="0" smtClean="0"/>
              <a:t>, 11/12/17.</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23</a:t>
            </a:fld>
            <a:endParaRPr lang="en-GB"/>
          </a:p>
        </p:txBody>
      </p:sp>
    </p:spTree>
    <p:extLst>
      <p:ext uri="{BB962C8B-B14F-4D97-AF65-F5344CB8AC3E}">
        <p14:creationId xmlns:p14="http://schemas.microsoft.com/office/powerpoint/2010/main" val="316881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Brokers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Shadow Brokers leaked a lot of these NSA tools, providing code online for re-use. </a:t>
            </a:r>
          </a:p>
          <a:p>
            <a:pPr lvl="1"/>
            <a:r>
              <a:rPr lang="en-US" dirty="0" err="1" smtClean="0"/>
              <a:t>Wannacry</a:t>
            </a:r>
            <a:r>
              <a:rPr lang="en-US" dirty="0" smtClean="0"/>
              <a:t> was the first to use them. </a:t>
            </a:r>
          </a:p>
          <a:p>
            <a:pPr lvl="1"/>
            <a:r>
              <a:rPr lang="en-US" dirty="0" err="1" smtClean="0"/>
              <a:t>EternalRocks</a:t>
            </a:r>
            <a:r>
              <a:rPr lang="en-US" dirty="0" smtClean="0"/>
              <a:t> was recently found in a honeypot.  Uses 7 of the NSA tools, compared with </a:t>
            </a:r>
            <a:r>
              <a:rPr lang="en-US" dirty="0" err="1" smtClean="0"/>
              <a:t>Wannacry’s</a:t>
            </a:r>
            <a:r>
              <a:rPr lang="en-US" dirty="0" smtClean="0"/>
              <a:t> 2.</a:t>
            </a:r>
          </a:p>
          <a:p>
            <a:endParaRPr lang="en-US" dirty="0" smtClean="0"/>
          </a:p>
          <a:p>
            <a:r>
              <a:rPr lang="en-US" dirty="0" smtClean="0"/>
              <a:t>They seem to have connections with Russia, but it also seems they might have insiders at the NSA.  </a:t>
            </a:r>
          </a:p>
          <a:p>
            <a:endParaRPr lang="en-US" dirty="0" smtClean="0"/>
          </a:p>
          <a:p>
            <a:r>
              <a:rPr lang="en-US" dirty="0" smtClean="0"/>
              <a:t>Opens obvious ethical questions</a:t>
            </a:r>
            <a:r>
              <a:rPr lang="is-IS" dirty="0" smtClean="0"/>
              <a:t>… </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24</a:t>
            </a:fld>
            <a:endParaRPr lang="en-GB"/>
          </a:p>
        </p:txBody>
      </p:sp>
    </p:spTree>
    <p:extLst>
      <p:ext uri="{BB962C8B-B14F-4D97-AF65-F5344CB8AC3E}">
        <p14:creationId xmlns:p14="http://schemas.microsoft.com/office/powerpoint/2010/main" val="3361877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Malware Zombies</a:t>
            </a:r>
            <a:endParaRPr lang="en-US" dirty="0"/>
          </a:p>
        </p:txBody>
      </p:sp>
      <p:sp>
        <p:nvSpPr>
          <p:cNvPr id="3" name="Content Placeholder 2"/>
          <p:cNvSpPr>
            <a:spLocks noGrp="1"/>
          </p:cNvSpPr>
          <p:nvPr>
            <p:ph sz="half" idx="1"/>
          </p:nvPr>
        </p:nvSpPr>
        <p:spPr>
          <a:xfrm>
            <a:off x="381000" y="1143000"/>
            <a:ext cx="8534400" cy="1371600"/>
          </a:xfrm>
        </p:spPr>
        <p:txBody>
          <a:bodyPr/>
          <a:lstStyle/>
          <a:p>
            <a:r>
              <a:rPr lang="en-US" dirty="0" smtClean="0"/>
              <a:t>Malware can turn a computer in to a </a:t>
            </a:r>
            <a:r>
              <a:rPr lang="en-US" b="1" dirty="0" smtClean="0"/>
              <a:t>zombie</a:t>
            </a:r>
            <a:r>
              <a:rPr lang="en-US" dirty="0" smtClean="0"/>
              <a:t>, which is a machine that is controlled externally to perform malicious attacks, usually as a part of a </a:t>
            </a:r>
            <a:r>
              <a:rPr lang="en-US" b="1" dirty="0" err="1" smtClean="0"/>
              <a:t>botnet</a:t>
            </a:r>
            <a:r>
              <a:rPr lang="en-US" dirty="0" smtClean="0"/>
              <a:t>.</a:t>
            </a:r>
            <a:endParaRPr lang="en-US" dirty="0"/>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11/13/17</a:t>
            </a:fld>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25</a:t>
            </a:fld>
            <a:endParaRPr lang="en-GB"/>
          </a:p>
        </p:txBody>
      </p:sp>
      <p:grpSp>
        <p:nvGrpSpPr>
          <p:cNvPr id="46" name="Group 45"/>
          <p:cNvGrpSpPr/>
          <p:nvPr/>
        </p:nvGrpSpPr>
        <p:grpSpPr>
          <a:xfrm>
            <a:off x="1371600" y="2514600"/>
            <a:ext cx="6019800" cy="4282738"/>
            <a:chOff x="228600" y="0"/>
            <a:chExt cx="7802880" cy="6942145"/>
          </a:xfrm>
        </p:grpSpPr>
        <p:pic>
          <p:nvPicPr>
            <p:cNvPr id="8" name="Picture 7" descr="05-20a.tif"/>
            <p:cNvPicPr>
              <a:picLocks noChangeAspect="1"/>
            </p:cNvPicPr>
            <p:nvPr/>
          </p:nvPicPr>
          <p:blipFill>
            <a:blip r:embed="rId2" cstate="print"/>
            <a:stretch>
              <a:fillRect/>
            </a:stretch>
          </p:blipFill>
          <p:spPr>
            <a:xfrm>
              <a:off x="1143000" y="3429000"/>
              <a:ext cx="487680" cy="914400"/>
            </a:xfrm>
            <a:prstGeom prst="rect">
              <a:avLst/>
            </a:prstGeom>
          </p:spPr>
        </p:pic>
        <p:pic>
          <p:nvPicPr>
            <p:cNvPr id="9" name="Picture 8" descr="05-20a.tif"/>
            <p:cNvPicPr>
              <a:picLocks noChangeAspect="1"/>
            </p:cNvPicPr>
            <p:nvPr/>
          </p:nvPicPr>
          <p:blipFill>
            <a:blip r:embed="rId2" cstate="print"/>
            <a:stretch>
              <a:fillRect/>
            </a:stretch>
          </p:blipFill>
          <p:spPr>
            <a:xfrm>
              <a:off x="1828800" y="3429000"/>
              <a:ext cx="487680" cy="914400"/>
            </a:xfrm>
            <a:prstGeom prst="rect">
              <a:avLst/>
            </a:prstGeom>
          </p:spPr>
        </p:pic>
        <p:pic>
          <p:nvPicPr>
            <p:cNvPr id="10" name="Picture 9" descr="05-20a.tif"/>
            <p:cNvPicPr>
              <a:picLocks noChangeAspect="1"/>
            </p:cNvPicPr>
            <p:nvPr/>
          </p:nvPicPr>
          <p:blipFill>
            <a:blip r:embed="rId2" cstate="print"/>
            <a:stretch>
              <a:fillRect/>
            </a:stretch>
          </p:blipFill>
          <p:spPr>
            <a:xfrm>
              <a:off x="2514600" y="3429000"/>
              <a:ext cx="487680" cy="914400"/>
            </a:xfrm>
            <a:prstGeom prst="rect">
              <a:avLst/>
            </a:prstGeom>
          </p:spPr>
        </p:pic>
        <p:pic>
          <p:nvPicPr>
            <p:cNvPr id="11" name="Picture 10" descr="05-20a.tif"/>
            <p:cNvPicPr>
              <a:picLocks noChangeAspect="1"/>
            </p:cNvPicPr>
            <p:nvPr/>
          </p:nvPicPr>
          <p:blipFill>
            <a:blip r:embed="rId2" cstate="print"/>
            <a:stretch>
              <a:fillRect/>
            </a:stretch>
          </p:blipFill>
          <p:spPr>
            <a:xfrm>
              <a:off x="3276600" y="3429000"/>
              <a:ext cx="487680" cy="914400"/>
            </a:xfrm>
            <a:prstGeom prst="rect">
              <a:avLst/>
            </a:prstGeom>
          </p:spPr>
        </p:pic>
        <p:pic>
          <p:nvPicPr>
            <p:cNvPr id="12" name="Picture 11" descr="05-20a.tif"/>
            <p:cNvPicPr>
              <a:picLocks noChangeAspect="1"/>
            </p:cNvPicPr>
            <p:nvPr/>
          </p:nvPicPr>
          <p:blipFill>
            <a:blip r:embed="rId2" cstate="print"/>
            <a:stretch>
              <a:fillRect/>
            </a:stretch>
          </p:blipFill>
          <p:spPr>
            <a:xfrm>
              <a:off x="3962400" y="3429000"/>
              <a:ext cx="487680" cy="914400"/>
            </a:xfrm>
            <a:prstGeom prst="rect">
              <a:avLst/>
            </a:prstGeom>
          </p:spPr>
        </p:pic>
        <p:pic>
          <p:nvPicPr>
            <p:cNvPr id="13" name="Picture 12" descr="05-20a.tif"/>
            <p:cNvPicPr>
              <a:picLocks noChangeAspect="1"/>
            </p:cNvPicPr>
            <p:nvPr/>
          </p:nvPicPr>
          <p:blipFill>
            <a:blip r:embed="rId2" cstate="print"/>
            <a:stretch>
              <a:fillRect/>
            </a:stretch>
          </p:blipFill>
          <p:spPr>
            <a:xfrm>
              <a:off x="4648200" y="3429000"/>
              <a:ext cx="487680" cy="914400"/>
            </a:xfrm>
            <a:prstGeom prst="rect">
              <a:avLst/>
            </a:prstGeom>
          </p:spPr>
        </p:pic>
        <p:pic>
          <p:nvPicPr>
            <p:cNvPr id="14" name="Picture 13" descr="05-20a.tif"/>
            <p:cNvPicPr>
              <a:picLocks noChangeAspect="1"/>
            </p:cNvPicPr>
            <p:nvPr/>
          </p:nvPicPr>
          <p:blipFill>
            <a:blip r:embed="rId2" cstate="print"/>
            <a:stretch>
              <a:fillRect/>
            </a:stretch>
          </p:blipFill>
          <p:spPr>
            <a:xfrm>
              <a:off x="5410200" y="3429000"/>
              <a:ext cx="487680" cy="914400"/>
            </a:xfrm>
            <a:prstGeom prst="rect">
              <a:avLst/>
            </a:prstGeom>
          </p:spPr>
        </p:pic>
        <p:pic>
          <p:nvPicPr>
            <p:cNvPr id="15" name="Picture 14" descr="05-20a.tif"/>
            <p:cNvPicPr>
              <a:picLocks noChangeAspect="1"/>
            </p:cNvPicPr>
            <p:nvPr/>
          </p:nvPicPr>
          <p:blipFill>
            <a:blip r:embed="rId2" cstate="print"/>
            <a:stretch>
              <a:fillRect/>
            </a:stretch>
          </p:blipFill>
          <p:spPr>
            <a:xfrm>
              <a:off x="6096000" y="3429000"/>
              <a:ext cx="487680" cy="914400"/>
            </a:xfrm>
            <a:prstGeom prst="rect">
              <a:avLst/>
            </a:prstGeom>
          </p:spPr>
        </p:pic>
        <p:pic>
          <p:nvPicPr>
            <p:cNvPr id="16" name="Picture 15" descr="05-20a.tif"/>
            <p:cNvPicPr>
              <a:picLocks noChangeAspect="1"/>
            </p:cNvPicPr>
            <p:nvPr/>
          </p:nvPicPr>
          <p:blipFill>
            <a:blip r:embed="rId2" cstate="print"/>
            <a:stretch>
              <a:fillRect/>
            </a:stretch>
          </p:blipFill>
          <p:spPr>
            <a:xfrm>
              <a:off x="6858000" y="3429000"/>
              <a:ext cx="487680" cy="914400"/>
            </a:xfrm>
            <a:prstGeom prst="rect">
              <a:avLst/>
            </a:prstGeom>
          </p:spPr>
        </p:pic>
        <p:pic>
          <p:nvPicPr>
            <p:cNvPr id="17" name="Picture 16" descr="05-20a.tif"/>
            <p:cNvPicPr>
              <a:picLocks noChangeAspect="1"/>
            </p:cNvPicPr>
            <p:nvPr/>
          </p:nvPicPr>
          <p:blipFill>
            <a:blip r:embed="rId2" cstate="print"/>
            <a:stretch>
              <a:fillRect/>
            </a:stretch>
          </p:blipFill>
          <p:spPr>
            <a:xfrm>
              <a:off x="7543800" y="3429000"/>
              <a:ext cx="487680" cy="914400"/>
            </a:xfrm>
            <a:prstGeom prst="rect">
              <a:avLst/>
            </a:prstGeom>
          </p:spPr>
        </p:pic>
        <p:sp>
          <p:nvSpPr>
            <p:cNvPr id="18" name="TextBox 17"/>
            <p:cNvSpPr txBox="1"/>
            <p:nvPr/>
          </p:nvSpPr>
          <p:spPr>
            <a:xfrm>
              <a:off x="3048000" y="0"/>
              <a:ext cx="3050650"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 Controller (Attacker)</a:t>
              </a:r>
              <a:endParaRPr lang="en-US" sz="1400" dirty="0">
                <a:solidFill>
                  <a:schemeClr val="tx1"/>
                </a:solidFill>
              </a:endParaRPr>
            </a:p>
          </p:txBody>
        </p:sp>
        <p:sp>
          <p:nvSpPr>
            <p:cNvPr id="19" name="TextBox 18"/>
            <p:cNvSpPr txBox="1"/>
            <p:nvPr/>
          </p:nvSpPr>
          <p:spPr>
            <a:xfrm>
              <a:off x="4038599" y="6488670"/>
              <a:ext cx="868860" cy="453475"/>
            </a:xfrm>
            <a:prstGeom prst="rect">
              <a:avLst/>
            </a:prstGeom>
            <a:noFill/>
          </p:spPr>
          <p:txBody>
            <a:bodyPr wrap="none" rtlCol="0">
              <a:spAutoFit/>
            </a:bodyPr>
            <a:lstStyle/>
            <a:p>
              <a:r>
                <a:rPr lang="en-US" sz="1400" dirty="0" smtClean="0">
                  <a:solidFill>
                    <a:schemeClr val="tx1"/>
                  </a:solidFill>
                </a:rPr>
                <a:t>Victim</a:t>
              </a:r>
              <a:endParaRPr lang="en-US" sz="1400" dirty="0">
                <a:solidFill>
                  <a:schemeClr val="tx1"/>
                </a:solidFill>
              </a:endParaRPr>
            </a:p>
          </p:txBody>
        </p:sp>
        <p:sp>
          <p:nvSpPr>
            <p:cNvPr id="20" name="TextBox 19"/>
            <p:cNvSpPr txBox="1"/>
            <p:nvPr/>
          </p:nvSpPr>
          <p:spPr>
            <a:xfrm>
              <a:off x="228600" y="3741737"/>
              <a:ext cx="974912"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a:t>
              </a:r>
              <a:endParaRPr lang="en-US" sz="1400" dirty="0">
                <a:solidFill>
                  <a:schemeClr val="tx1"/>
                </a:solidFill>
              </a:endParaRPr>
            </a:p>
          </p:txBody>
        </p:sp>
        <p:sp>
          <p:nvSpPr>
            <p:cNvPr id="21" name="Cloud 20"/>
            <p:cNvSpPr/>
            <p:nvPr/>
          </p:nvSpPr>
          <p:spPr>
            <a:xfrm>
              <a:off x="1905000" y="2522537"/>
              <a:ext cx="5257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Attack Commands</a:t>
              </a:r>
              <a:endParaRPr lang="en-US" sz="1400" dirty="0">
                <a:solidFill>
                  <a:schemeClr val="tx1"/>
                </a:solidFill>
              </a:endParaRPr>
            </a:p>
          </p:txBody>
        </p:sp>
        <p:sp>
          <p:nvSpPr>
            <p:cNvPr id="22" name="Down Arrow 21"/>
            <p:cNvSpPr/>
            <p:nvPr/>
          </p:nvSpPr>
          <p:spPr>
            <a:xfrm>
              <a:off x="4191000" y="2057400"/>
              <a:ext cx="457200" cy="533400"/>
            </a:xfrm>
            <a:prstGeom prst="downArrow">
              <a:avLst/>
            </a:prstGeom>
            <a:solidFill>
              <a:schemeClr val="tx1">
                <a:lumMod val="85000"/>
                <a:lumOff val="1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cxnSp>
          <p:nvCxnSpPr>
            <p:cNvPr id="23" name="Straight Arrow Connector 22"/>
            <p:cNvCxnSpPr/>
            <p:nvPr/>
          </p:nvCxnSpPr>
          <p:spPr>
            <a:xfrm rot="10800000" flipV="1">
              <a:off x="1356572" y="3124199"/>
              <a:ext cx="929429"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2072852" y="3200399"/>
              <a:ext cx="441749" cy="2365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762198" y="3227334"/>
              <a:ext cx="236537" cy="18266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463238" y="3242574"/>
              <a:ext cx="236537" cy="15218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126178" y="3295914"/>
              <a:ext cx="236537" cy="4550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751017" y="3249982"/>
              <a:ext cx="236537" cy="137371"/>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334000" y="3124200"/>
              <a:ext cx="32025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943600" y="3124200"/>
              <a:ext cx="42693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3048000"/>
              <a:ext cx="686011" cy="3889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81800" y="2895600"/>
              <a:ext cx="1021291" cy="5413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011785" y="3688185"/>
              <a:ext cx="1143000" cy="2453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446125" y="3970125"/>
              <a:ext cx="1143000" cy="1889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2880465" y="4252065"/>
              <a:ext cx="1143000" cy="132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3314805" y="4534005"/>
              <a:ext cx="1143000" cy="761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3721118" y="4843973"/>
              <a:ext cx="1181100" cy="1799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145386" y="4693815"/>
              <a:ext cx="1143000" cy="4421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4541626" y="4373775"/>
              <a:ext cx="1143000" cy="1082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975966" y="4091835"/>
              <a:ext cx="1143000" cy="16461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5410306" y="3809895"/>
              <a:ext cx="1143000" cy="22100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5844646" y="3527955"/>
              <a:ext cx="1143000" cy="2773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2971800" y="4572000"/>
              <a:ext cx="2971800" cy="533400"/>
            </a:xfrm>
            <a:prstGeom prst="roundRect">
              <a:avLst/>
            </a:prstGeom>
            <a:solidFill>
              <a:srgbClr val="262626">
                <a:alpha val="6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Attack Actions</a:t>
              </a:r>
              <a:endParaRPr lang="en-US" sz="1400" dirty="0">
                <a:solidFill>
                  <a:schemeClr val="bg1"/>
                </a:solidFill>
              </a:endParaRPr>
            </a:p>
          </p:txBody>
        </p:sp>
        <p:pic>
          <p:nvPicPr>
            <p:cNvPr id="44" name="Picture 43" descr="5-20c.tif"/>
            <p:cNvPicPr>
              <a:picLocks noChangeAspect="1"/>
            </p:cNvPicPr>
            <p:nvPr/>
          </p:nvPicPr>
          <p:blipFill>
            <a:blip r:embed="rId3" cstate="print"/>
            <a:stretch>
              <a:fillRect/>
            </a:stretch>
          </p:blipFill>
          <p:spPr>
            <a:xfrm>
              <a:off x="4087241" y="5522976"/>
              <a:ext cx="716534" cy="1030224"/>
            </a:xfrm>
            <a:prstGeom prst="rect">
              <a:avLst/>
            </a:prstGeom>
          </p:spPr>
        </p:pic>
        <p:pic>
          <p:nvPicPr>
            <p:cNvPr id="45" name="Picture 44" descr="5-20b.tif"/>
            <p:cNvPicPr>
              <a:picLocks noChangeAspect="1"/>
            </p:cNvPicPr>
            <p:nvPr/>
          </p:nvPicPr>
          <p:blipFill>
            <a:blip r:embed="rId4" cstate="print"/>
            <a:stretch>
              <a:fillRect/>
            </a:stretch>
          </p:blipFill>
          <p:spPr>
            <a:xfrm>
              <a:off x="4177145" y="304800"/>
              <a:ext cx="768096" cy="1755648"/>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EAC4B48-4973-4EAB-B320-B931B3B36DE0}" type="datetime1">
              <a:rPr lang="en-US" smtClean="0"/>
              <a:pPr>
                <a:defRPr/>
              </a:pPr>
              <a:t>11/14/17</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26</a:t>
            </a:fld>
            <a:endParaRPr lang="en-GB"/>
          </a:p>
        </p:txBody>
      </p:sp>
      <p:pic>
        <p:nvPicPr>
          <p:cNvPr id="9" name="Picture 8"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7725712"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259507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27</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725712" y="6400800"/>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2708028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28</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725712"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217977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29</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725712"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74021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Viruses, Worms, Trojans, Rootkits</a:t>
            </a:r>
          </a:p>
        </p:txBody>
      </p:sp>
      <p:sp>
        <p:nvSpPr>
          <p:cNvPr id="5123" name="Rectangle 2"/>
          <p:cNvSpPr>
            <a:spLocks noGrp="1" noChangeArrowheads="1"/>
          </p:cNvSpPr>
          <p:nvPr>
            <p:ph idx="1"/>
          </p:nvPr>
        </p:nvSpPr>
        <p:spPr>
          <a:xfrm>
            <a:off x="457200" y="1524000"/>
            <a:ext cx="8226425" cy="4724400"/>
          </a:xfrm>
        </p:spPr>
        <p:txBody>
          <a:bodyPr/>
          <a:lstStyle/>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solidFill>
                  <a:schemeClr val="accent6"/>
                </a:solidFill>
              </a:rPr>
              <a:t>Malware</a:t>
            </a:r>
            <a:r>
              <a:rPr lang="en-GB" sz="2400" dirty="0" smtClean="0"/>
              <a:t> can be classified into several categories, depending on propagation and concealment</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Propagation</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Virus</a:t>
            </a:r>
            <a:r>
              <a:rPr lang="en-GB" sz="2000" dirty="0" smtClean="0"/>
              <a:t>: human-assisted propagation (e.g., open email attachment</a:t>
            </a:r>
            <a:r>
              <a:rPr lang="en-GB" sz="2000" dirty="0" smtClean="0"/>
              <a:t>)</a:t>
            </a:r>
          </a:p>
          <a:p>
            <a:pPr lvl="2">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600" dirty="0" smtClean="0"/>
              <a:t>Injects code into existing program code.</a:t>
            </a:r>
            <a:endParaRPr lang="en-GB" sz="1600" dirty="0" smtClean="0"/>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Worm</a:t>
            </a:r>
            <a:r>
              <a:rPr lang="en-GB" sz="2000" dirty="0" smtClean="0"/>
              <a:t>: automatic propagation without human </a:t>
            </a:r>
            <a:r>
              <a:rPr lang="en-GB" sz="2000" dirty="0" smtClean="0"/>
              <a:t>assistance. </a:t>
            </a:r>
          </a:p>
          <a:p>
            <a:pPr lvl="2">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600" dirty="0" smtClean="0"/>
              <a:t>Standalone piece of code. </a:t>
            </a:r>
            <a:endParaRPr lang="en-GB" sz="1600" dirty="0" smtClean="0"/>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Concealment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Rootkit</a:t>
            </a:r>
            <a:r>
              <a:rPr lang="en-GB" sz="2000" dirty="0" smtClean="0"/>
              <a:t>: modifies operating system to hide its existence</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Trojan</a:t>
            </a:r>
            <a:r>
              <a:rPr lang="en-GB" sz="2000" dirty="0" smtClean="0"/>
              <a:t>: provides desirable functionality but hides malicious operation</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Various types of payloads, ranging from annoyance to crime</a:t>
            </a:r>
          </a:p>
        </p:txBody>
      </p:sp>
      <p:sp>
        <p:nvSpPr>
          <p:cNvPr id="8196" name="Date Placeholder 6"/>
          <p:cNvSpPr>
            <a:spLocks noGrp="1"/>
          </p:cNvSpPr>
          <p:nvPr>
            <p:ph type="dt" sz="half" idx="10"/>
          </p:nvPr>
        </p:nvSpPr>
        <p:spPr/>
        <p:txBody>
          <a:bodyPr/>
          <a:lstStyle/>
          <a:p>
            <a:pPr>
              <a:defRPr/>
            </a:pPr>
            <a:fld id="{BFB69102-3D9C-49F2-9DED-56C6AC48B2F1}" type="datetime1">
              <a:rPr lang="en-US"/>
              <a:pPr>
                <a:defRPr/>
              </a:pPr>
              <a:t>11/13/17</a:t>
            </a:fld>
            <a:endParaRPr lang="en-GB"/>
          </a:p>
        </p:txBody>
      </p:sp>
      <p:sp>
        <p:nvSpPr>
          <p:cNvPr id="8198" name="Footer Placeholder 8"/>
          <p:cNvSpPr>
            <a:spLocks noGrp="1"/>
          </p:cNvSpPr>
          <p:nvPr>
            <p:ph type="ftr" sz="quarter" idx="11"/>
          </p:nvPr>
        </p:nvSpPr>
        <p:spPr/>
        <p:txBody>
          <a:bodyPr/>
          <a:lstStyle/>
          <a:p>
            <a:pPr>
              <a:defRPr/>
            </a:pPr>
            <a:r>
              <a:rPr lang="en-GB"/>
              <a:t>Malware</a:t>
            </a:r>
          </a:p>
        </p:txBody>
      </p:sp>
      <p:sp>
        <p:nvSpPr>
          <p:cNvPr id="8197" name="Slide Number Placeholder 7"/>
          <p:cNvSpPr>
            <a:spLocks noGrp="1"/>
          </p:cNvSpPr>
          <p:nvPr>
            <p:ph type="sldNum" sz="quarter" idx="12"/>
          </p:nvPr>
        </p:nvSpPr>
        <p:spPr/>
        <p:txBody>
          <a:bodyPr/>
          <a:lstStyle/>
          <a:p>
            <a:pPr>
              <a:defRPr/>
            </a:pPr>
            <a:fld id="{26CFEDF8-4EAB-477F-8421-3FCE5D3355DB}" type="slidenum">
              <a:rPr lang="en-GB"/>
              <a:pPr>
                <a:defRPr/>
              </a:pPr>
              <a:t>3</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30</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1360243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31</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725712"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47313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32</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725712"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3070482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11/14/17</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33</a:t>
            </a:fld>
            <a:endParaRPr lang="en-GB"/>
          </a:p>
        </p:txBody>
      </p:sp>
      <p:pic>
        <p:nvPicPr>
          <p:cNvPr id="5" name="Picture 4" descr="ristenpart_ecrime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725712" y="6386127"/>
            <a:ext cx="1391978" cy="471873"/>
          </a:xfrm>
          <a:prstGeom prst="rect">
            <a:avLst/>
          </a:prstGeom>
          <a:noFill/>
        </p:spPr>
        <p:txBody>
          <a:bodyPr wrap="none" rtlCol="0">
            <a:spAutoFit/>
          </a:bodyPr>
          <a:lstStyle/>
          <a:p>
            <a:r>
              <a:rPr lang="en-US" sz="1400" dirty="0" smtClean="0">
                <a:solidFill>
                  <a:schemeClr val="tx1"/>
                </a:solidFill>
              </a:rPr>
              <a:t>Slide credit: </a:t>
            </a:r>
            <a:br>
              <a:rPr lang="en-US" sz="1400" dirty="0" smtClean="0">
                <a:solidFill>
                  <a:schemeClr val="tx1"/>
                </a:solidFill>
              </a:rPr>
            </a:br>
            <a:r>
              <a:rPr lang="en-US" sz="1400" dirty="0" smtClean="0">
                <a:solidFill>
                  <a:schemeClr val="tx1"/>
                </a:solidFill>
              </a:rPr>
              <a:t>Tom </a:t>
            </a:r>
            <a:r>
              <a:rPr lang="en-US" sz="1400" dirty="0" err="1" smtClean="0">
                <a:solidFill>
                  <a:schemeClr val="tx1"/>
                </a:solidFill>
              </a:rPr>
              <a:t>Ristenpart</a:t>
            </a:r>
            <a:endParaRPr lang="en-US" sz="1400" dirty="0">
              <a:solidFill>
                <a:schemeClr val="tx1"/>
              </a:solidFill>
            </a:endParaRPr>
          </a:p>
        </p:txBody>
      </p:sp>
    </p:spTree>
    <p:extLst>
      <p:ext uri="{BB962C8B-B14F-4D97-AF65-F5344CB8AC3E}">
        <p14:creationId xmlns:p14="http://schemas.microsoft.com/office/powerpoint/2010/main" val="347891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Mirai</a:t>
            </a:r>
            <a:r>
              <a:rPr lang="en-US" dirty="0" smtClean="0"/>
              <a:t> Botnet (2016)</a:t>
            </a:r>
            <a:endParaRPr lang="en-US" dirty="0"/>
          </a:p>
        </p:txBody>
      </p:sp>
      <p:sp>
        <p:nvSpPr>
          <p:cNvPr id="3" name="Content Placeholder 2"/>
          <p:cNvSpPr>
            <a:spLocks noGrp="1"/>
          </p:cNvSpPr>
          <p:nvPr>
            <p:ph idx="1"/>
          </p:nvPr>
        </p:nvSpPr>
        <p:spPr/>
        <p:txBody>
          <a:bodyPr>
            <a:normAutofit lnSpcReduction="10000"/>
          </a:bodyPr>
          <a:lstStyle/>
          <a:p>
            <a:r>
              <a:rPr lang="en-US" dirty="0" smtClean="0"/>
              <a:t>First major one to go after Internet of Things.</a:t>
            </a:r>
          </a:p>
          <a:p>
            <a:pPr lvl="1"/>
            <a:r>
              <a:rPr lang="en-US" dirty="0" smtClean="0"/>
              <a:t>100Ks devices that are poorly configured. </a:t>
            </a:r>
          </a:p>
          <a:p>
            <a:r>
              <a:rPr lang="en-US" dirty="0" smtClean="0"/>
              <a:t>Malware simply used 60 common factory default logins, and scanned. </a:t>
            </a:r>
          </a:p>
          <a:p>
            <a:r>
              <a:rPr lang="en-US" dirty="0" smtClean="0"/>
              <a:t>A reboot of the device removes the malware. </a:t>
            </a:r>
          </a:p>
          <a:p>
            <a:r>
              <a:rPr lang="en-US" dirty="0" smtClean="0"/>
              <a:t>Reports of DDOS reaching 620 Gb/s, or 1Tb/s.</a:t>
            </a:r>
          </a:p>
          <a:p>
            <a:r>
              <a:rPr lang="en-US" dirty="0" smtClean="0"/>
              <a:t>10/21/16, attack on </a:t>
            </a:r>
            <a:r>
              <a:rPr lang="en-US" dirty="0" err="1" smtClean="0"/>
              <a:t>Dyn</a:t>
            </a:r>
            <a:r>
              <a:rPr lang="en-US" dirty="0" smtClean="0"/>
              <a:t> DNS provider impacted access to Netflix, Twitter, </a:t>
            </a:r>
            <a:r>
              <a:rPr lang="en-US" dirty="0" err="1" smtClean="0"/>
              <a:t>Github</a:t>
            </a:r>
            <a:r>
              <a:rPr lang="en-US" dirty="0" smtClean="0"/>
              <a:t>, </a:t>
            </a:r>
            <a:r>
              <a:rPr lang="en-US" dirty="0" err="1" smtClean="0"/>
              <a:t>Reddit</a:t>
            </a:r>
            <a:r>
              <a:rPr lang="en-US" dirty="0" smtClean="0"/>
              <a:t>, </a:t>
            </a:r>
            <a:r>
              <a:rPr lang="en-US" dirty="0" err="1" smtClean="0"/>
              <a:t>Airbnb</a:t>
            </a:r>
            <a:r>
              <a:rPr lang="en-US" dirty="0" smtClean="0"/>
              <a:t>, and others.  </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11/14/17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34</a:t>
            </a:fld>
            <a:endParaRPr lang="en-GB"/>
          </a:p>
        </p:txBody>
      </p:sp>
    </p:spTree>
    <p:extLst>
      <p:ext uri="{BB962C8B-B14F-4D97-AF65-F5344CB8AC3E}">
        <p14:creationId xmlns:p14="http://schemas.microsoft.com/office/powerpoint/2010/main" val="3280511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Economics of Malware</a:t>
            </a:r>
          </a:p>
        </p:txBody>
      </p:sp>
      <p:sp>
        <p:nvSpPr>
          <p:cNvPr id="3" name="Content Placeholder 2"/>
          <p:cNvSpPr>
            <a:spLocks noGrp="1"/>
          </p:cNvSpPr>
          <p:nvPr>
            <p:ph sz="half" idx="1"/>
          </p:nvPr>
        </p:nvSpPr>
        <p:spPr>
          <a:xfrm>
            <a:off x="457200" y="1600200"/>
            <a:ext cx="3886200" cy="4724400"/>
          </a:xfrm>
        </p:spPr>
        <p:txBody>
          <a:bodyPr>
            <a:normAutofit fontScale="92500" lnSpcReduction="10000"/>
          </a:bodyPr>
          <a:lstStyle/>
          <a:p>
            <a:pPr>
              <a:lnSpc>
                <a:spcPct val="120000"/>
              </a:lnSpc>
              <a:defRPr/>
            </a:pPr>
            <a:r>
              <a:rPr lang="en-US" dirty="0" smtClean="0"/>
              <a:t>New malware threats have grown from 20K to 1.7M in the period 2002-2008</a:t>
            </a:r>
          </a:p>
          <a:p>
            <a:pPr>
              <a:lnSpc>
                <a:spcPct val="120000"/>
              </a:lnSpc>
              <a:defRPr/>
            </a:pPr>
            <a:r>
              <a:rPr lang="en-US" dirty="0" smtClean="0"/>
              <a:t>Most of the growth has been from 2006 to 2008</a:t>
            </a:r>
          </a:p>
          <a:p>
            <a:pPr>
              <a:lnSpc>
                <a:spcPct val="120000"/>
              </a:lnSpc>
              <a:defRPr/>
            </a:pPr>
            <a:r>
              <a:rPr lang="en-US" dirty="0" smtClean="0"/>
              <a:t>Number of new threats per year appears to be growing an exponential rate.</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11/14/17</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35</a:t>
            </a:fld>
            <a:endParaRPr lang="en-GB"/>
          </a:p>
        </p:txBody>
      </p:sp>
      <p:pic>
        <p:nvPicPr>
          <p:cNvPr id="9223" name="Picture 2"/>
          <p:cNvPicPr>
            <a:picLocks noChangeAspect="1" noChangeArrowheads="1"/>
          </p:cNvPicPr>
          <p:nvPr/>
        </p:nvPicPr>
        <p:blipFill>
          <a:blip r:embed="rId2" cstate="print"/>
          <a:srcRect/>
          <a:stretch>
            <a:fillRect/>
          </a:stretch>
        </p:blipFill>
        <p:spPr bwMode="auto">
          <a:xfrm>
            <a:off x="4572000" y="3048000"/>
            <a:ext cx="4286250" cy="2762250"/>
          </a:xfrm>
          <a:prstGeom prst="rect">
            <a:avLst/>
          </a:prstGeom>
          <a:noFill/>
          <a:ln w="9525">
            <a:noFill/>
            <a:miter lim="800000"/>
            <a:headEnd/>
            <a:tailEnd/>
          </a:ln>
        </p:spPr>
      </p:pic>
      <p:sp>
        <p:nvSpPr>
          <p:cNvPr id="9" name="TextBox 8"/>
          <p:cNvSpPr txBox="1">
            <a:spLocks noChangeArrowheads="1"/>
          </p:cNvSpPr>
          <p:nvPr/>
        </p:nvSpPr>
        <p:spPr bwMode="auto">
          <a:xfrm>
            <a:off x="4572000" y="1600200"/>
            <a:ext cx="2133600" cy="120015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hlinkClick r:id="rId3"/>
              </a:rPr>
              <a:t>Symantec Internet Security Threat Report</a:t>
            </a:r>
            <a:r>
              <a:rPr lang="en-US" sz="1800" dirty="0">
                <a:solidFill>
                  <a:schemeClr val="tx1"/>
                </a:solidFill>
              </a:rPr>
              <a:t>, April 2009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Professional Malware</a:t>
            </a:r>
          </a:p>
        </p:txBody>
      </p:sp>
      <p:sp>
        <p:nvSpPr>
          <p:cNvPr id="3" name="Content Placeholder 2"/>
          <p:cNvSpPr>
            <a:spLocks noGrp="1"/>
          </p:cNvSpPr>
          <p:nvPr>
            <p:ph sz="half" idx="1"/>
          </p:nvPr>
        </p:nvSpPr>
        <p:spPr>
          <a:xfrm>
            <a:off x="457200" y="1371600"/>
            <a:ext cx="4267200" cy="4953000"/>
          </a:xfrm>
        </p:spPr>
        <p:txBody>
          <a:bodyPr>
            <a:normAutofit fontScale="70000" lnSpcReduction="20000"/>
          </a:bodyPr>
          <a:lstStyle/>
          <a:p>
            <a:pPr>
              <a:lnSpc>
                <a:spcPct val="120000"/>
              </a:lnSpc>
              <a:defRPr/>
            </a:pPr>
            <a:r>
              <a:rPr lang="en-US" dirty="0" smtClean="0"/>
              <a:t>Growth in professional cybercrime and online fraud has led to demand for professionally developed malware</a:t>
            </a:r>
          </a:p>
          <a:p>
            <a:pPr>
              <a:lnSpc>
                <a:spcPct val="120000"/>
              </a:lnSpc>
              <a:defRPr/>
            </a:pPr>
            <a:r>
              <a:rPr lang="en-US" dirty="0" smtClean="0"/>
              <a:t>New malware is often a custom-designed variations of known exploits, so the malware designer can sell different “products” to his/her  customers.</a:t>
            </a:r>
          </a:p>
          <a:p>
            <a:pPr>
              <a:lnSpc>
                <a:spcPct val="120000"/>
              </a:lnSpc>
              <a:defRPr/>
            </a:pPr>
            <a:r>
              <a:rPr lang="en-US" dirty="0" smtClean="0"/>
              <a:t>Like every product, professional malware is subject to the laws of supply and demand.</a:t>
            </a:r>
          </a:p>
          <a:p>
            <a:pPr lvl="1">
              <a:lnSpc>
                <a:spcPct val="120000"/>
              </a:lnSpc>
              <a:defRPr/>
            </a:pPr>
            <a:r>
              <a:rPr lang="en-US" dirty="0" smtClean="0"/>
              <a:t>Recent studies put the price of a software keystroke logger at $23 and a </a:t>
            </a:r>
            <a:r>
              <a:rPr lang="en-US" dirty="0" err="1" smtClean="0"/>
              <a:t>botnet</a:t>
            </a:r>
            <a:r>
              <a:rPr lang="en-US" dirty="0" smtClean="0"/>
              <a:t> use at $225.</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11/13/17</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36</a:t>
            </a:fld>
            <a:endParaRPr lang="en-GB"/>
          </a:p>
        </p:txBody>
      </p:sp>
      <p:pic>
        <p:nvPicPr>
          <p:cNvPr id="43012" name="Picture 4"/>
          <p:cNvPicPr>
            <a:picLocks noChangeAspect="1" noChangeArrowheads="1"/>
          </p:cNvPicPr>
          <p:nvPr/>
        </p:nvPicPr>
        <p:blipFill>
          <a:blip r:embed="rId2" cstate="print"/>
          <a:srcRect l="16667" t="11852" r="29630" b="6666"/>
          <a:stretch>
            <a:fillRect/>
          </a:stretch>
        </p:blipFill>
        <p:spPr bwMode="auto">
          <a:xfrm>
            <a:off x="4724400" y="1600200"/>
            <a:ext cx="4419600" cy="4191000"/>
          </a:xfrm>
          <a:prstGeom prst="rect">
            <a:avLst/>
          </a:prstGeom>
          <a:noFill/>
          <a:ln w="9525">
            <a:noFill/>
            <a:miter lim="800000"/>
            <a:headEnd/>
            <a:tailEnd/>
          </a:ln>
        </p:spPr>
      </p:pic>
      <p:sp>
        <p:nvSpPr>
          <p:cNvPr id="12" name="TextBox 11"/>
          <p:cNvSpPr txBox="1"/>
          <p:nvPr/>
        </p:nvSpPr>
        <p:spPr>
          <a:xfrm>
            <a:off x="4296198" y="6019800"/>
            <a:ext cx="4847802" cy="306494"/>
          </a:xfrm>
          <a:prstGeom prst="rect">
            <a:avLst/>
          </a:prstGeom>
          <a:noFill/>
        </p:spPr>
        <p:txBody>
          <a:bodyPr wrap="none" rtlCol="0">
            <a:spAutoFit/>
          </a:bodyPr>
          <a:lstStyle/>
          <a:p>
            <a:r>
              <a:rPr lang="en-US" sz="800" dirty="0" smtClean="0">
                <a:solidFill>
                  <a:schemeClr val="tx1">
                    <a:lumMod val="50000"/>
                    <a:lumOff val="50000"/>
                  </a:schemeClr>
                </a:solidFill>
              </a:rPr>
              <a:t>Image by </a:t>
            </a:r>
            <a:r>
              <a:rPr lang="en-US" sz="800" dirty="0" err="1" smtClean="0">
                <a:solidFill>
                  <a:schemeClr val="tx1">
                    <a:lumMod val="50000"/>
                    <a:lumOff val="50000"/>
                  </a:schemeClr>
                </a:solidFill>
              </a:rPr>
              <a:t>User:SilverStar</a:t>
            </a:r>
            <a:r>
              <a:rPr lang="en-US" sz="800" dirty="0" smtClean="0">
                <a:solidFill>
                  <a:schemeClr val="tx1">
                    <a:lumMod val="50000"/>
                    <a:lumOff val="50000"/>
                  </a:schemeClr>
                </a:solidFill>
              </a:rPr>
              <a:t> from http://commons.wikimedia.org/wiki/File:Supply-demand-equilibrium.svg </a:t>
            </a:r>
          </a:p>
          <a:p>
            <a:r>
              <a:rPr lang="en-US" sz="800" dirty="0" smtClean="0">
                <a:solidFill>
                  <a:schemeClr val="tx1">
                    <a:lumMod val="50000"/>
                    <a:lumOff val="50000"/>
                  </a:schemeClr>
                </a:solidFill>
              </a:rPr>
              <a:t>used by permission under the </a:t>
            </a:r>
            <a:r>
              <a:rPr lang="en-US" sz="800" i="1" dirty="0" smtClean="0">
                <a:solidFill>
                  <a:schemeClr val="tx1">
                    <a:lumMod val="50000"/>
                    <a:lumOff val="50000"/>
                  </a:schemeClr>
                </a:solidFill>
              </a:rPr>
              <a:t>Creative Commons Attribution </a:t>
            </a:r>
            <a:r>
              <a:rPr lang="en-US" sz="800" i="1" dirty="0" err="1" smtClean="0">
                <a:solidFill>
                  <a:schemeClr val="tx1">
                    <a:lumMod val="50000"/>
                    <a:lumOff val="50000"/>
                  </a:schemeClr>
                </a:solidFill>
              </a:rPr>
              <a:t>ShareAlike</a:t>
            </a:r>
            <a:r>
              <a:rPr lang="en-US" sz="800" i="1" dirty="0" smtClean="0">
                <a:solidFill>
                  <a:schemeClr val="tx1">
                    <a:lumMod val="50000"/>
                    <a:lumOff val="50000"/>
                  </a:schemeClr>
                </a:solidFill>
              </a:rPr>
              <a:t> 3.0 License</a:t>
            </a:r>
            <a:endParaRPr lang="en-US" sz="800" dirty="0">
              <a:solidFill>
                <a:schemeClr val="tx1">
                  <a:lumMod val="50000"/>
                  <a:lumOff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304800" y="228600"/>
            <a:ext cx="8534400" cy="1143000"/>
          </a:xfrm>
        </p:spPr>
        <p:txBody>
          <a:bodyPr>
            <a:normAutofit/>
          </a:bodyPr>
          <a:lstStyle/>
          <a:p>
            <a:pPr eaLnBrk="1" hangingPunct="1"/>
            <a:r>
              <a:rPr lang="en-GB" sz="4000" dirty="0" smtClean="0"/>
              <a:t>Signatures: A Malware Countermeasure</a:t>
            </a:r>
            <a:endParaRPr lang="it-IT" dirty="0" smtClean="0"/>
          </a:p>
        </p:txBody>
      </p:sp>
      <p:sp>
        <p:nvSpPr>
          <p:cNvPr id="4099" name="Segnaposto contenuto 2"/>
          <p:cNvSpPr>
            <a:spLocks noGrp="1"/>
          </p:cNvSpPr>
          <p:nvPr>
            <p:ph idx="1"/>
          </p:nvPr>
        </p:nvSpPr>
        <p:spPr>
          <a:xfrm>
            <a:off x="457200" y="1600200"/>
            <a:ext cx="8226425"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Scan compare the analyzed object with a database of signatures</a:t>
            </a:r>
          </a:p>
          <a:p>
            <a:pPr eaLnBrk="1" fontAlgn="auto" hangingPunct="1">
              <a:spcAft>
                <a:spcPts val="0"/>
              </a:spcAft>
              <a:buFont typeface="Arial" pitchFamily="34" charset="0"/>
              <a:buChar char="•"/>
              <a:defRPr/>
            </a:pPr>
            <a:r>
              <a:rPr lang="en-US" dirty="0" smtClean="0"/>
              <a:t>A </a:t>
            </a:r>
            <a:r>
              <a:rPr lang="en-US" dirty="0" smtClean="0">
                <a:solidFill>
                  <a:schemeClr val="accent6"/>
                </a:solidFill>
              </a:rPr>
              <a:t>signature</a:t>
            </a:r>
            <a:r>
              <a:rPr lang="en-US" b="1" dirty="0" smtClean="0">
                <a:solidFill>
                  <a:srgbClr val="FF0000"/>
                </a:solidFill>
              </a:rPr>
              <a:t> </a:t>
            </a:r>
            <a:r>
              <a:rPr lang="en-US" dirty="0" smtClean="0"/>
              <a:t>is a virus fingerprint</a:t>
            </a:r>
          </a:p>
          <a:p>
            <a:pPr lvl="1" eaLnBrk="1" fontAlgn="auto" hangingPunct="1">
              <a:spcAft>
                <a:spcPts val="0"/>
              </a:spcAft>
              <a:buFont typeface="Arial" pitchFamily="34" charset="0"/>
              <a:buChar char="–"/>
              <a:defRPr/>
            </a:pPr>
            <a:r>
              <a:rPr lang="en-US" dirty="0" err="1" smtClean="0"/>
              <a:t>E.g.,a</a:t>
            </a:r>
            <a:r>
              <a:rPr lang="en-US" dirty="0" smtClean="0"/>
              <a:t> string with a sequence of instructions specific for each virus</a:t>
            </a:r>
          </a:p>
          <a:p>
            <a:pPr lvl="1" eaLnBrk="1" fontAlgn="auto" hangingPunct="1">
              <a:spcAft>
                <a:spcPts val="0"/>
              </a:spcAft>
              <a:buFont typeface="Arial" pitchFamily="34" charset="0"/>
              <a:buChar char="–"/>
              <a:defRPr/>
            </a:pPr>
            <a:r>
              <a:rPr lang="en-US" dirty="0" smtClean="0"/>
              <a:t>Different from a digital signature</a:t>
            </a:r>
          </a:p>
          <a:p>
            <a:pPr eaLnBrk="1" fontAlgn="auto" hangingPunct="1">
              <a:spcAft>
                <a:spcPts val="0"/>
              </a:spcAft>
              <a:buFont typeface="Arial" pitchFamily="34" charset="0"/>
              <a:buChar char="•"/>
              <a:defRPr/>
            </a:pPr>
            <a:r>
              <a:rPr lang="en-US" dirty="0" smtClean="0"/>
              <a:t>A file is infected if there is a signature inside its code </a:t>
            </a:r>
          </a:p>
          <a:p>
            <a:pPr lvl="1" eaLnBrk="1" fontAlgn="auto" hangingPunct="1">
              <a:spcAft>
                <a:spcPts val="0"/>
              </a:spcAft>
              <a:buFont typeface="Arial" pitchFamily="34" charset="0"/>
              <a:buChar char="–"/>
              <a:defRPr/>
            </a:pPr>
            <a:r>
              <a:rPr lang="en-US" dirty="0" smtClean="0"/>
              <a:t>Fast </a:t>
            </a:r>
            <a:r>
              <a:rPr lang="en-US" dirty="0" smtClean="0">
                <a:solidFill>
                  <a:schemeClr val="accent6"/>
                </a:solidFill>
              </a:rPr>
              <a:t>pattern matching</a:t>
            </a:r>
            <a:r>
              <a:rPr lang="en-US" dirty="0" smtClean="0"/>
              <a:t> techniques to search for signatures</a:t>
            </a:r>
          </a:p>
          <a:p>
            <a:pPr eaLnBrk="1" fontAlgn="auto" hangingPunct="1">
              <a:spcAft>
                <a:spcPts val="0"/>
              </a:spcAft>
              <a:buFont typeface="Arial" pitchFamily="34" charset="0"/>
              <a:buChar char="•"/>
              <a:defRPr/>
            </a:pPr>
            <a:r>
              <a:rPr lang="en-US" dirty="0" smtClean="0"/>
              <a:t>All the signatures together create the malware database that usually is proprietary</a:t>
            </a:r>
          </a:p>
        </p:txBody>
      </p:sp>
      <p:sp>
        <p:nvSpPr>
          <p:cNvPr id="18436" name="Date Placeholder 6"/>
          <p:cNvSpPr>
            <a:spLocks noGrp="1"/>
          </p:cNvSpPr>
          <p:nvPr>
            <p:ph type="dt" sz="half" idx="10"/>
          </p:nvPr>
        </p:nvSpPr>
        <p:spPr/>
        <p:txBody>
          <a:bodyPr/>
          <a:lstStyle/>
          <a:p>
            <a:pPr>
              <a:defRPr/>
            </a:pPr>
            <a:fld id="{B0D82C4A-AA56-42E2-969C-B9B387FA0A55}" type="datetime1">
              <a:rPr lang="en-US"/>
              <a:pPr>
                <a:defRPr/>
              </a:pPr>
              <a:t>11/13/17</a:t>
            </a:fld>
            <a:endParaRPr lang="en-GB"/>
          </a:p>
        </p:txBody>
      </p:sp>
      <p:sp>
        <p:nvSpPr>
          <p:cNvPr id="18438" name="Footer Placeholder 8"/>
          <p:cNvSpPr>
            <a:spLocks noGrp="1"/>
          </p:cNvSpPr>
          <p:nvPr>
            <p:ph type="ftr" sz="quarter" idx="11"/>
          </p:nvPr>
        </p:nvSpPr>
        <p:spPr/>
        <p:txBody>
          <a:bodyPr/>
          <a:lstStyle/>
          <a:p>
            <a:pPr>
              <a:defRPr/>
            </a:pPr>
            <a:r>
              <a:rPr lang="en-GB" dirty="0"/>
              <a:t>Malware</a:t>
            </a:r>
          </a:p>
        </p:txBody>
      </p:sp>
      <p:sp>
        <p:nvSpPr>
          <p:cNvPr id="18437" name="Slide Number Placeholder 7"/>
          <p:cNvSpPr>
            <a:spLocks noGrp="1"/>
          </p:cNvSpPr>
          <p:nvPr>
            <p:ph type="sldNum" sz="quarter" idx="12"/>
          </p:nvPr>
        </p:nvSpPr>
        <p:spPr/>
        <p:txBody>
          <a:bodyPr/>
          <a:lstStyle/>
          <a:p>
            <a:pPr>
              <a:defRPr/>
            </a:pPr>
            <a:fld id="{2E22F9A6-ACF6-40E0-8609-B505887099CE}" type="slidenum">
              <a:rPr lang="en-GB"/>
              <a:pPr>
                <a:defRPr/>
              </a:pPr>
              <a:t>37</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smtClean="0"/>
              <a:t>Signatures Database</a:t>
            </a:r>
          </a:p>
        </p:txBody>
      </p:sp>
      <p:sp>
        <p:nvSpPr>
          <p:cNvPr id="11267" name="Segnaposto contenuto 2"/>
          <p:cNvSpPr>
            <a:spLocks noGrp="1"/>
          </p:cNvSpPr>
          <p:nvPr>
            <p:ph idx="1"/>
          </p:nvPr>
        </p:nvSpPr>
        <p:spPr>
          <a:xfrm>
            <a:off x="457200" y="1600200"/>
            <a:ext cx="8001000" cy="4648200"/>
          </a:xfrm>
        </p:spPr>
        <p:txBody>
          <a:bodyPr rtlCol="0">
            <a:normAutofit/>
          </a:bodyPr>
          <a:lstStyle/>
          <a:p>
            <a:pPr eaLnBrk="1" fontAlgn="auto" hangingPunct="1">
              <a:lnSpc>
                <a:spcPct val="120000"/>
              </a:lnSpc>
              <a:spcAft>
                <a:spcPts val="0"/>
              </a:spcAft>
              <a:buFont typeface="Arial" pitchFamily="34" charset="0"/>
              <a:buChar char="•"/>
              <a:defRPr/>
            </a:pPr>
            <a:r>
              <a:rPr lang="en-US" dirty="0" smtClean="0"/>
              <a:t>Common Malware Enumeration (CME)</a:t>
            </a:r>
          </a:p>
          <a:p>
            <a:pPr lvl="1" eaLnBrk="1" fontAlgn="auto" hangingPunct="1">
              <a:lnSpc>
                <a:spcPct val="120000"/>
              </a:lnSpc>
              <a:spcAft>
                <a:spcPts val="0"/>
              </a:spcAft>
              <a:buFont typeface="Arial" pitchFamily="34" charset="0"/>
              <a:buChar char="–"/>
              <a:defRPr/>
            </a:pPr>
            <a:r>
              <a:rPr lang="en-US" sz="2600" dirty="0" smtClean="0"/>
              <a:t>aims to provide unique, common identifiers to </a:t>
            </a:r>
            <a:r>
              <a:rPr lang="en-US" sz="2600" dirty="0" smtClean="0"/>
              <a:t>new virus </a:t>
            </a:r>
            <a:r>
              <a:rPr lang="en-US" sz="2600" dirty="0" smtClean="0"/>
              <a:t>threats</a:t>
            </a:r>
          </a:p>
          <a:p>
            <a:pPr lvl="1" eaLnBrk="1" fontAlgn="auto" hangingPunct="1">
              <a:lnSpc>
                <a:spcPct val="120000"/>
              </a:lnSpc>
              <a:spcAft>
                <a:spcPts val="0"/>
              </a:spcAft>
              <a:buFont typeface="Arial" pitchFamily="34" charset="0"/>
              <a:buChar char="–"/>
              <a:defRPr/>
            </a:pPr>
            <a:r>
              <a:rPr lang="en-US" sz="2600" dirty="0" smtClean="0"/>
              <a:t>Hosted by MITRE</a:t>
            </a:r>
          </a:p>
          <a:p>
            <a:pPr lvl="1" eaLnBrk="1" fontAlgn="auto" hangingPunct="1">
              <a:lnSpc>
                <a:spcPct val="120000"/>
              </a:lnSpc>
              <a:spcAft>
                <a:spcPts val="0"/>
              </a:spcAft>
              <a:buFont typeface="Arial" pitchFamily="34" charset="0"/>
              <a:buChar char="–"/>
              <a:defRPr/>
            </a:pPr>
            <a:r>
              <a:rPr lang="it-IT" sz="2600" dirty="0" smtClean="0">
                <a:hlinkClick r:id="rId3"/>
              </a:rPr>
              <a:t>http://cme.mitre.org/data/list.html</a:t>
            </a:r>
            <a:endParaRPr lang="it-IT" sz="2600" dirty="0" smtClean="0"/>
          </a:p>
          <a:p>
            <a:pPr eaLnBrk="1" fontAlgn="auto" hangingPunct="1">
              <a:lnSpc>
                <a:spcPct val="120000"/>
              </a:lnSpc>
              <a:spcAft>
                <a:spcPts val="0"/>
              </a:spcAft>
              <a:buFont typeface="Arial" pitchFamily="34" charset="0"/>
              <a:buChar char="•"/>
              <a:defRPr/>
            </a:pPr>
            <a:r>
              <a:rPr lang="en-US" dirty="0" smtClean="0">
                <a:solidFill>
                  <a:schemeClr val="tx2"/>
                </a:solidFill>
              </a:rPr>
              <a:t>Digital Immune System (DIS)</a:t>
            </a:r>
          </a:p>
          <a:p>
            <a:pPr lvl="1" eaLnBrk="1" fontAlgn="auto" hangingPunct="1">
              <a:lnSpc>
                <a:spcPct val="120000"/>
              </a:lnSpc>
              <a:spcAft>
                <a:spcPts val="0"/>
              </a:spcAft>
              <a:buFont typeface="Arial" pitchFamily="34" charset="0"/>
              <a:buChar char="–"/>
              <a:defRPr/>
            </a:pPr>
            <a:r>
              <a:rPr lang="en-US" sz="2600" dirty="0" smtClean="0">
                <a:solidFill>
                  <a:schemeClr val="tx2"/>
                </a:solidFill>
              </a:rPr>
              <a:t>Create automatically new signatures</a:t>
            </a:r>
            <a:endParaRPr lang="en-US" sz="2600" dirty="0" smtClean="0"/>
          </a:p>
        </p:txBody>
      </p:sp>
      <p:sp>
        <p:nvSpPr>
          <p:cNvPr id="19462" name="Date Placeholder 8"/>
          <p:cNvSpPr>
            <a:spLocks noGrp="1"/>
          </p:cNvSpPr>
          <p:nvPr>
            <p:ph type="dt" sz="half" idx="10"/>
          </p:nvPr>
        </p:nvSpPr>
        <p:spPr/>
        <p:txBody>
          <a:bodyPr/>
          <a:lstStyle/>
          <a:p>
            <a:pPr>
              <a:defRPr/>
            </a:pPr>
            <a:fld id="{22C8B72A-1645-4915-A795-758259EB7108}" type="datetime1">
              <a:rPr lang="en-US"/>
              <a:pPr>
                <a:defRPr/>
              </a:pPr>
              <a:t>11/13/17</a:t>
            </a:fld>
            <a:endParaRPr lang="en-GB"/>
          </a:p>
        </p:txBody>
      </p:sp>
      <p:sp>
        <p:nvSpPr>
          <p:cNvPr id="19464" name="Footer Placeholder 10"/>
          <p:cNvSpPr>
            <a:spLocks noGrp="1"/>
          </p:cNvSpPr>
          <p:nvPr>
            <p:ph type="ftr" sz="quarter" idx="11"/>
          </p:nvPr>
        </p:nvSpPr>
        <p:spPr/>
        <p:txBody>
          <a:bodyPr/>
          <a:lstStyle/>
          <a:p>
            <a:pPr>
              <a:defRPr/>
            </a:pPr>
            <a:r>
              <a:rPr lang="en-GB"/>
              <a:t>Malware</a:t>
            </a:r>
          </a:p>
        </p:txBody>
      </p:sp>
      <p:sp>
        <p:nvSpPr>
          <p:cNvPr id="19463" name="Slide Number Placeholder 9"/>
          <p:cNvSpPr>
            <a:spLocks noGrp="1"/>
          </p:cNvSpPr>
          <p:nvPr>
            <p:ph type="sldNum" sz="quarter" idx="12"/>
          </p:nvPr>
        </p:nvSpPr>
        <p:spPr/>
        <p:txBody>
          <a:bodyPr/>
          <a:lstStyle/>
          <a:p>
            <a:pPr>
              <a:defRPr/>
            </a:pPr>
            <a:fld id="{31E8C64D-8CF9-4259-9D7E-D848E2EDECDC}" type="slidenum">
              <a:rPr lang="en-GB"/>
              <a:pPr>
                <a:defRPr/>
              </a:pPr>
              <a:t>38</a:t>
            </a:fld>
            <a:endParaRPr lang="en-GB"/>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81000" y="274638"/>
            <a:ext cx="8458200" cy="1139825"/>
          </a:xfrm>
        </p:spPr>
        <p:txBody>
          <a:bodyPr/>
          <a:lstStyle/>
          <a:p>
            <a:pPr eaLnBrk="1" hangingPunct="1"/>
            <a:r>
              <a:rPr lang="en-GB" sz="3600" smtClean="0"/>
              <a:t>Shield vs. On-demand</a:t>
            </a:r>
            <a:endParaRPr lang="it-IT" smtClean="0"/>
          </a:p>
        </p:txBody>
      </p:sp>
      <p:sp>
        <p:nvSpPr>
          <p:cNvPr id="21507" name="Segnaposto contenuto 2"/>
          <p:cNvSpPr>
            <a:spLocks noGrp="1"/>
          </p:cNvSpPr>
          <p:nvPr>
            <p:ph idx="1"/>
          </p:nvPr>
        </p:nvSpPr>
        <p:spPr>
          <a:xfrm>
            <a:off x="428625" y="1428750"/>
            <a:ext cx="4219575" cy="2609850"/>
          </a:xfrm>
        </p:spPr>
        <p:txBody>
          <a:bodyPr>
            <a:normAutofit/>
          </a:bodyPr>
          <a:lstStyle/>
          <a:p>
            <a:pPr eaLnBrk="1" hangingPunct="1">
              <a:defRPr/>
            </a:pPr>
            <a:r>
              <a:rPr lang="en-US" dirty="0" smtClean="0">
                <a:solidFill>
                  <a:schemeClr val="accent6"/>
                </a:solidFill>
              </a:rPr>
              <a:t>Shield</a:t>
            </a:r>
          </a:p>
          <a:p>
            <a:pPr lvl="1" eaLnBrk="1" hangingPunct="1">
              <a:defRPr/>
            </a:pPr>
            <a:r>
              <a:rPr lang="en-US" sz="2400" dirty="0" smtClean="0"/>
              <a:t>Background process (service/daemon)</a:t>
            </a:r>
          </a:p>
          <a:p>
            <a:pPr lvl="1" eaLnBrk="1" hangingPunct="1">
              <a:defRPr/>
            </a:pPr>
            <a:r>
              <a:rPr lang="en-US" sz="2400" dirty="0" smtClean="0"/>
              <a:t>Scans each time a file is touched (open, copy, execute, etc.)</a:t>
            </a:r>
          </a:p>
        </p:txBody>
      </p:sp>
      <p:sp>
        <p:nvSpPr>
          <p:cNvPr id="22534" name="Date Placeholder 9"/>
          <p:cNvSpPr>
            <a:spLocks noGrp="1"/>
          </p:cNvSpPr>
          <p:nvPr>
            <p:ph type="dt" sz="half" idx="10"/>
          </p:nvPr>
        </p:nvSpPr>
        <p:spPr/>
        <p:txBody>
          <a:bodyPr/>
          <a:lstStyle/>
          <a:p>
            <a:pPr>
              <a:defRPr/>
            </a:pPr>
            <a:fld id="{A80AC5AE-160E-4B4E-BF07-3F2C9E86F2C1}" type="datetime1">
              <a:rPr lang="en-US"/>
              <a:pPr>
                <a:defRPr/>
              </a:pPr>
              <a:t>11/13/17</a:t>
            </a:fld>
            <a:endParaRPr lang="en-GB"/>
          </a:p>
        </p:txBody>
      </p:sp>
      <p:sp>
        <p:nvSpPr>
          <p:cNvPr id="22536" name="Footer Placeholder 11"/>
          <p:cNvSpPr>
            <a:spLocks noGrp="1"/>
          </p:cNvSpPr>
          <p:nvPr>
            <p:ph type="ftr" sz="quarter" idx="11"/>
          </p:nvPr>
        </p:nvSpPr>
        <p:spPr/>
        <p:txBody>
          <a:bodyPr/>
          <a:lstStyle/>
          <a:p>
            <a:pPr>
              <a:defRPr/>
            </a:pPr>
            <a:r>
              <a:rPr lang="en-GB" dirty="0"/>
              <a:t>Malware</a:t>
            </a:r>
          </a:p>
        </p:txBody>
      </p:sp>
      <p:sp>
        <p:nvSpPr>
          <p:cNvPr id="22535" name="Slide Number Placeholder 10"/>
          <p:cNvSpPr>
            <a:spLocks noGrp="1"/>
          </p:cNvSpPr>
          <p:nvPr>
            <p:ph type="sldNum" sz="quarter" idx="12"/>
          </p:nvPr>
        </p:nvSpPr>
        <p:spPr/>
        <p:txBody>
          <a:bodyPr/>
          <a:lstStyle/>
          <a:p>
            <a:pPr>
              <a:defRPr/>
            </a:pPr>
            <a:fld id="{DD6CAD46-202E-48FE-A434-95D57AE7344A}" type="slidenum">
              <a:rPr lang="en-GB"/>
              <a:pPr>
                <a:defRPr/>
              </a:pPr>
              <a:t>39</a:t>
            </a:fld>
            <a:endParaRPr lang="en-GB" dirty="0"/>
          </a:p>
        </p:txBody>
      </p:sp>
      <p:sp>
        <p:nvSpPr>
          <p:cNvPr id="8" name="Segnaposto contenuto 2"/>
          <p:cNvSpPr txBox="1">
            <a:spLocks/>
          </p:cNvSpPr>
          <p:nvPr/>
        </p:nvSpPr>
        <p:spPr>
          <a:xfrm>
            <a:off x="4714875" y="1428750"/>
            <a:ext cx="4000500" cy="2609850"/>
          </a:xfrm>
          <a:prstGeom prst="rect">
            <a:avLst/>
          </a:prstGeom>
        </p:spPr>
        <p:txBody>
          <a:bodyPr>
            <a:normAutofit/>
          </a:bodyPr>
          <a:lstStyle/>
          <a:p>
            <a:pPr marL="274320" indent="-274320" fontAlgn="auto">
              <a:lnSpc>
                <a:spcPct val="100000"/>
              </a:lnSpc>
              <a:spcBef>
                <a:spcPct val="20000"/>
              </a:spcBef>
              <a:spcAft>
                <a:spcPts val="0"/>
              </a:spcAft>
              <a:buClr>
                <a:schemeClr val="accent6">
                  <a:lumMod val="40000"/>
                  <a:lumOff val="60000"/>
                </a:schemeClr>
              </a:buClr>
              <a:buFont typeface="Wingdings 2"/>
              <a:buChar char=""/>
              <a:defRPr/>
            </a:pPr>
            <a:r>
              <a:rPr lang="it-IT" sz="2800" dirty="0">
                <a:solidFill>
                  <a:schemeClr val="accent6"/>
                </a:solidFill>
                <a:latin typeface="+mn-lt"/>
              </a:rPr>
              <a:t>O</a:t>
            </a:r>
            <a:r>
              <a:rPr lang="en-US" sz="2800" dirty="0">
                <a:solidFill>
                  <a:schemeClr val="accent6"/>
                </a:solidFill>
                <a:latin typeface="+mn-lt"/>
              </a:rPr>
              <a:t>n-demand</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Scan on explicit user request or according to regular schedule</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On a suspicious file, directory, drive, etc.</a:t>
            </a:r>
          </a:p>
        </p:txBody>
      </p:sp>
      <p:sp>
        <p:nvSpPr>
          <p:cNvPr id="9" name="CasellaDiTesto 8"/>
          <p:cNvSpPr txBox="1">
            <a:spLocks noChangeArrowheads="1"/>
          </p:cNvSpPr>
          <p:nvPr/>
        </p:nvSpPr>
        <p:spPr bwMode="auto">
          <a:xfrm>
            <a:off x="609600" y="4038600"/>
            <a:ext cx="8029575" cy="2308225"/>
          </a:xfrm>
          <a:prstGeom prst="rect">
            <a:avLst/>
          </a:prstGeom>
          <a:noFill/>
          <a:ln w="3175">
            <a:solidFill>
              <a:schemeClr val="tx1"/>
            </a:solidFill>
            <a:miter lim="800000"/>
            <a:headEnd/>
            <a:tailEnd/>
          </a:ln>
        </p:spPr>
        <p:txBody>
          <a:bodyPr>
            <a:spAutoFit/>
          </a:bodyPr>
          <a:lstStyle/>
          <a:p>
            <a:pPr algn="just">
              <a:lnSpc>
                <a:spcPct val="100000"/>
              </a:lnSpc>
              <a:defRPr/>
            </a:pPr>
            <a:r>
              <a:rPr lang="en-US" dirty="0">
                <a:solidFill>
                  <a:schemeClr val="tx1"/>
                </a:solidFill>
              </a:rPr>
              <a:t>Performance test of scan techniques</a:t>
            </a:r>
          </a:p>
          <a:p>
            <a:pPr marL="727075" lvl="1"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Comparative:</a:t>
            </a:r>
            <a:r>
              <a:rPr lang="en-US" sz="1800" b="1" dirty="0">
                <a:solidFill>
                  <a:schemeClr val="tx1"/>
                </a:solidFill>
              </a:rPr>
              <a:t> </a:t>
            </a:r>
            <a:r>
              <a:rPr lang="en-US" sz="1800" dirty="0">
                <a:solidFill>
                  <a:schemeClr val="tx1"/>
                </a:solidFill>
              </a:rPr>
              <a:t>check the number of already known viruses that are found and the time to perform the scan</a:t>
            </a:r>
          </a:p>
          <a:p>
            <a:pPr marL="727075" lvl="2"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Retrospective:</a:t>
            </a:r>
            <a:r>
              <a:rPr lang="en-US" sz="1800" b="1" dirty="0">
                <a:solidFill>
                  <a:schemeClr val="tx1"/>
                </a:solidFill>
              </a:rPr>
              <a:t> </a:t>
            </a:r>
            <a:r>
              <a:rPr lang="en-US" sz="1800" dirty="0">
                <a:solidFill>
                  <a:schemeClr val="tx1"/>
                </a:solidFill>
              </a:rPr>
              <a:t>test the proactive detection of the scanner for unknown viruses, to verify which vendor uses better heuristics </a:t>
            </a:r>
          </a:p>
          <a:p>
            <a:pPr marL="269875" lvl="1" indent="-269875" algn="just">
              <a:lnSpc>
                <a:spcPct val="100000"/>
              </a:lnSpc>
              <a:buClr>
                <a:schemeClr val="accent6">
                  <a:lumMod val="40000"/>
                  <a:lumOff val="60000"/>
                </a:schemeClr>
              </a:buClr>
              <a:defRPr/>
            </a:pPr>
            <a:r>
              <a:rPr lang="en-US" dirty="0">
                <a:solidFill>
                  <a:schemeClr val="tx1"/>
                </a:solidFill>
              </a:rPr>
              <a:t>Anti-viruses are ranked using both parameters:</a:t>
            </a:r>
          </a:p>
          <a:p>
            <a:pPr marL="269875" lvl="1" indent="-269875" algn="just">
              <a:lnSpc>
                <a:spcPct val="100000"/>
              </a:lnSpc>
              <a:buClr>
                <a:schemeClr val="accent6">
                  <a:lumMod val="40000"/>
                  <a:lumOff val="60000"/>
                </a:schemeClr>
              </a:buClr>
              <a:defRPr/>
            </a:pPr>
            <a:r>
              <a:rPr lang="en-US" dirty="0">
                <a:solidFill>
                  <a:schemeClr val="tx1"/>
                </a:solidFill>
                <a:hlinkClick r:id="rId3"/>
              </a:rPr>
              <a:t>http://www.av-comparatives.org/</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computer worm </a:t>
            </a:r>
            <a:r>
              <a:rPr lang="en-US" dirty="0"/>
              <a:t>is a malware program that spreads copies of itself </a:t>
            </a:r>
            <a:r>
              <a:rPr lang="en-US" dirty="0" smtClean="0"/>
              <a:t>without the </a:t>
            </a:r>
            <a:r>
              <a:rPr lang="en-US" dirty="0"/>
              <a:t>need to inject itself in other programs, and usually without </a:t>
            </a:r>
            <a:r>
              <a:rPr lang="en-US" dirty="0" smtClean="0"/>
              <a:t>human interaction</a:t>
            </a:r>
            <a:r>
              <a:rPr lang="en-US" dirty="0"/>
              <a:t>. </a:t>
            </a:r>
            <a:endParaRPr lang="en-US" dirty="0" smtClean="0"/>
          </a:p>
          <a:p>
            <a:r>
              <a:rPr lang="en-US" dirty="0" smtClean="0"/>
              <a:t>Thus</a:t>
            </a:r>
            <a:r>
              <a:rPr lang="en-US" dirty="0"/>
              <a:t>, computer worms are technically not computer </a:t>
            </a:r>
            <a:r>
              <a:rPr lang="en-US" dirty="0" smtClean="0"/>
              <a:t>viruses (</a:t>
            </a:r>
            <a:r>
              <a:rPr lang="en-US" dirty="0"/>
              <a:t>since they don’t infect other programs), but some people </a:t>
            </a:r>
            <a:r>
              <a:rPr lang="en-US" dirty="0" smtClean="0"/>
              <a:t>nevertheless confuse </a:t>
            </a:r>
            <a:r>
              <a:rPr lang="en-US" dirty="0"/>
              <a:t>the terms, since both spread by self-replication. </a:t>
            </a:r>
            <a:endParaRPr lang="en-US" dirty="0" smtClean="0"/>
          </a:p>
          <a:p>
            <a:r>
              <a:rPr lang="en-US" dirty="0" smtClean="0"/>
              <a:t>In </a:t>
            </a:r>
            <a:r>
              <a:rPr lang="en-US" dirty="0"/>
              <a:t>most cases, </a:t>
            </a:r>
            <a:r>
              <a:rPr lang="en-US" dirty="0" smtClean="0"/>
              <a:t>a computer </a:t>
            </a:r>
            <a:r>
              <a:rPr lang="en-US" dirty="0"/>
              <a:t>worm will carry a malicious payload, such as deleting files </a:t>
            </a:r>
            <a:r>
              <a:rPr lang="en-US" dirty="0" smtClean="0"/>
              <a:t>or installing </a:t>
            </a:r>
            <a:r>
              <a:rPr lang="en-US" dirty="0"/>
              <a:t>a backdoor.</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it-IT" dirty="0" smtClean="0"/>
              <a:t>Online vs Offline Anti Virus Software</a:t>
            </a:r>
          </a:p>
        </p:txBody>
      </p:sp>
      <p:sp>
        <p:nvSpPr>
          <p:cNvPr id="7171" name="Rectangle 3"/>
          <p:cNvSpPr>
            <a:spLocks noGrp="1" noChangeArrowheads="1"/>
          </p:cNvSpPr>
          <p:nvPr>
            <p:ph sz="half" idx="1"/>
          </p:nvPr>
        </p:nvSpPr>
        <p:spPr>
          <a:xfrm>
            <a:off x="457200" y="1600200"/>
            <a:ext cx="4037013"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Online</a:t>
            </a:r>
          </a:p>
          <a:p>
            <a:pPr eaLnBrk="1" fontAlgn="auto" hangingPunct="1">
              <a:lnSpc>
                <a:spcPct val="120000"/>
              </a:lnSpc>
              <a:spcAft>
                <a:spcPts val="0"/>
              </a:spcAft>
              <a:buFont typeface="Arial" pitchFamily="34" charset="0"/>
              <a:buChar char="•"/>
              <a:defRPr/>
            </a:pPr>
            <a:r>
              <a:rPr lang="en-US" sz="2400" dirty="0" smtClean="0"/>
              <a:t>Free browser plug-in</a:t>
            </a:r>
          </a:p>
          <a:p>
            <a:pPr eaLnBrk="1" fontAlgn="auto" hangingPunct="1">
              <a:lnSpc>
                <a:spcPct val="120000"/>
              </a:lnSpc>
              <a:spcAft>
                <a:spcPts val="0"/>
              </a:spcAft>
              <a:buFont typeface="Arial" pitchFamily="34" charset="0"/>
              <a:buChar char="•"/>
              <a:defRPr/>
            </a:pPr>
            <a:r>
              <a:rPr lang="en-US" sz="2400" dirty="0" smtClean="0"/>
              <a:t>Authentication through third party certificate (i.e. VeriSign)</a:t>
            </a:r>
          </a:p>
          <a:p>
            <a:pPr eaLnBrk="1" fontAlgn="auto" hangingPunct="1">
              <a:lnSpc>
                <a:spcPct val="120000"/>
              </a:lnSpc>
              <a:spcAft>
                <a:spcPts val="0"/>
              </a:spcAft>
              <a:buFont typeface="Arial" pitchFamily="34" charset="0"/>
              <a:buChar char="•"/>
              <a:defRPr/>
            </a:pPr>
            <a:r>
              <a:rPr lang="en-US" sz="2400" dirty="0" smtClean="0"/>
              <a:t>No shielding</a:t>
            </a:r>
          </a:p>
          <a:p>
            <a:pPr eaLnBrk="1" fontAlgn="auto" hangingPunct="1">
              <a:lnSpc>
                <a:spcPct val="120000"/>
              </a:lnSpc>
              <a:spcAft>
                <a:spcPts val="0"/>
              </a:spcAft>
              <a:buFont typeface="Arial" pitchFamily="34" charset="0"/>
              <a:buChar char="•"/>
              <a:defRPr/>
            </a:pPr>
            <a:r>
              <a:rPr lang="en-US" sz="2400" dirty="0" smtClean="0"/>
              <a:t>Software and signatures update at each scan</a:t>
            </a:r>
          </a:p>
          <a:p>
            <a:pPr eaLnBrk="1" fontAlgn="auto" hangingPunct="1">
              <a:lnSpc>
                <a:spcPct val="120000"/>
              </a:lnSpc>
              <a:spcAft>
                <a:spcPts val="0"/>
              </a:spcAft>
              <a:buFont typeface="Arial" pitchFamily="34" charset="0"/>
              <a:buChar char="•"/>
              <a:defRPr/>
            </a:pPr>
            <a:r>
              <a:rPr lang="en-US" sz="2400" dirty="0" smtClean="0"/>
              <a:t>Poorly configurable</a:t>
            </a:r>
          </a:p>
          <a:p>
            <a:pPr eaLnBrk="1" fontAlgn="auto" hangingPunct="1">
              <a:lnSpc>
                <a:spcPct val="120000"/>
              </a:lnSpc>
              <a:spcAft>
                <a:spcPts val="0"/>
              </a:spcAft>
              <a:buFont typeface="Arial" pitchFamily="34" charset="0"/>
              <a:buChar char="•"/>
              <a:defRPr/>
            </a:pPr>
            <a:r>
              <a:rPr lang="en-US" sz="2400" dirty="0" smtClean="0"/>
              <a:t>Scan needs internet connection</a:t>
            </a:r>
          </a:p>
          <a:p>
            <a:pPr eaLnBrk="1" fontAlgn="auto" hangingPunct="1">
              <a:lnSpc>
                <a:spcPct val="120000"/>
              </a:lnSpc>
              <a:spcAft>
                <a:spcPts val="0"/>
              </a:spcAft>
              <a:buFont typeface="Arial" pitchFamily="34" charset="0"/>
              <a:buChar char="•"/>
              <a:defRPr/>
            </a:pPr>
            <a:r>
              <a:rPr lang="en-US" sz="2400" dirty="0" smtClean="0"/>
              <a:t>Report collected by the company that offers the service</a:t>
            </a:r>
          </a:p>
        </p:txBody>
      </p:sp>
      <p:sp>
        <p:nvSpPr>
          <p:cNvPr id="7172" name="Rectangle 4"/>
          <p:cNvSpPr>
            <a:spLocks noGrp="1" noChangeArrowheads="1"/>
          </p:cNvSpPr>
          <p:nvPr>
            <p:ph sz="half" idx="2"/>
          </p:nvPr>
        </p:nvSpPr>
        <p:spPr>
          <a:xfrm>
            <a:off x="4646613" y="1600200"/>
            <a:ext cx="4037012"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Offline</a:t>
            </a:r>
          </a:p>
          <a:p>
            <a:pPr eaLnBrk="1" fontAlgn="auto" hangingPunct="1">
              <a:lnSpc>
                <a:spcPct val="120000"/>
              </a:lnSpc>
              <a:spcAft>
                <a:spcPts val="0"/>
              </a:spcAft>
              <a:buFont typeface="Arial" pitchFamily="34" charset="0"/>
              <a:buChar char="•"/>
              <a:defRPr/>
            </a:pPr>
            <a:r>
              <a:rPr lang="en-US" sz="2400" dirty="0" smtClean="0"/>
              <a:t>Paid annual subscription</a:t>
            </a:r>
          </a:p>
          <a:p>
            <a:pPr eaLnBrk="1" fontAlgn="auto" hangingPunct="1">
              <a:lnSpc>
                <a:spcPct val="120000"/>
              </a:lnSpc>
              <a:spcAft>
                <a:spcPts val="0"/>
              </a:spcAft>
              <a:buFont typeface="Arial" pitchFamily="34" charset="0"/>
              <a:buChar char="•"/>
              <a:defRPr/>
            </a:pPr>
            <a:r>
              <a:rPr lang="en-US" sz="2400" dirty="0" smtClean="0"/>
              <a:t>Installed on the OS</a:t>
            </a:r>
          </a:p>
          <a:p>
            <a:pPr eaLnBrk="1" fontAlgn="auto" hangingPunct="1">
              <a:lnSpc>
                <a:spcPct val="120000"/>
              </a:lnSpc>
              <a:spcAft>
                <a:spcPts val="0"/>
              </a:spcAft>
              <a:buFont typeface="Arial" pitchFamily="34" charset="0"/>
              <a:buChar char="•"/>
              <a:defRPr/>
            </a:pPr>
            <a:r>
              <a:rPr lang="en-US" sz="2400" dirty="0" smtClean="0"/>
              <a:t>Software distributed securely by the vendor online or a retailer</a:t>
            </a:r>
          </a:p>
          <a:p>
            <a:pPr eaLnBrk="1" fontAlgn="auto" hangingPunct="1">
              <a:lnSpc>
                <a:spcPct val="120000"/>
              </a:lnSpc>
              <a:spcAft>
                <a:spcPts val="0"/>
              </a:spcAft>
              <a:buFont typeface="Arial" pitchFamily="34" charset="0"/>
              <a:buChar char="•"/>
              <a:defRPr/>
            </a:pPr>
            <a:r>
              <a:rPr lang="en-US" sz="2400" dirty="0" smtClean="0"/>
              <a:t>System shielding</a:t>
            </a:r>
          </a:p>
          <a:p>
            <a:pPr eaLnBrk="1" fontAlgn="auto" hangingPunct="1">
              <a:lnSpc>
                <a:spcPct val="120000"/>
              </a:lnSpc>
              <a:spcAft>
                <a:spcPts val="0"/>
              </a:spcAft>
              <a:buFont typeface="Arial" pitchFamily="34" charset="0"/>
              <a:buChar char="•"/>
              <a:defRPr/>
            </a:pPr>
            <a:r>
              <a:rPr lang="en-US" sz="2400" dirty="0" smtClean="0"/>
              <a:t>Scheduled</a:t>
            </a:r>
            <a:r>
              <a:rPr lang="it-IT" sz="2400" dirty="0" smtClean="0"/>
              <a:t> </a:t>
            </a:r>
            <a:r>
              <a:rPr lang="en-US" sz="2400" dirty="0" smtClean="0"/>
              <a:t>software and signatures updates </a:t>
            </a:r>
            <a:endParaRPr lang="it-IT" sz="2400" dirty="0" smtClean="0"/>
          </a:p>
          <a:p>
            <a:pPr eaLnBrk="1" fontAlgn="auto" hangingPunct="1">
              <a:lnSpc>
                <a:spcPct val="120000"/>
              </a:lnSpc>
              <a:spcAft>
                <a:spcPts val="0"/>
              </a:spcAft>
              <a:buFont typeface="Arial" pitchFamily="34" charset="0"/>
              <a:buChar char="•"/>
              <a:defRPr/>
            </a:pPr>
            <a:r>
              <a:rPr lang="en-US" sz="2400" dirty="0" smtClean="0"/>
              <a:t>Easily configurable</a:t>
            </a:r>
          </a:p>
          <a:p>
            <a:pPr eaLnBrk="1" fontAlgn="auto" hangingPunct="1">
              <a:lnSpc>
                <a:spcPct val="120000"/>
              </a:lnSpc>
              <a:spcAft>
                <a:spcPts val="0"/>
              </a:spcAft>
              <a:buFont typeface="Arial" pitchFamily="34" charset="0"/>
              <a:buChar char="•"/>
              <a:defRPr/>
            </a:pPr>
            <a:r>
              <a:rPr lang="en-US" sz="2400" dirty="0" smtClean="0"/>
              <a:t>Scan without internet connection</a:t>
            </a:r>
          </a:p>
          <a:p>
            <a:pPr eaLnBrk="1" fontAlgn="auto" hangingPunct="1">
              <a:lnSpc>
                <a:spcPct val="120000"/>
              </a:lnSpc>
              <a:spcAft>
                <a:spcPts val="0"/>
              </a:spcAft>
              <a:buFont typeface="Arial" pitchFamily="34" charset="0"/>
              <a:buChar char="•"/>
              <a:defRPr/>
            </a:pPr>
            <a:r>
              <a:rPr lang="en-US" sz="2400" dirty="0" smtClean="0"/>
              <a:t>Report collected locally and may be sent to vendor</a:t>
            </a:r>
          </a:p>
        </p:txBody>
      </p:sp>
      <p:sp>
        <p:nvSpPr>
          <p:cNvPr id="23557" name="Date Placeholder 4"/>
          <p:cNvSpPr>
            <a:spLocks noGrp="1"/>
          </p:cNvSpPr>
          <p:nvPr>
            <p:ph type="dt" sz="half" idx="10"/>
          </p:nvPr>
        </p:nvSpPr>
        <p:spPr/>
        <p:txBody>
          <a:bodyPr/>
          <a:lstStyle/>
          <a:p>
            <a:pPr>
              <a:defRPr/>
            </a:pPr>
            <a:fld id="{F6ECE61B-643D-470F-B874-7EF3B8EE6331}" type="datetime1">
              <a:rPr lang="en-US"/>
              <a:pPr>
                <a:defRPr/>
              </a:pPr>
              <a:t>11/13/17</a:t>
            </a:fld>
            <a:endParaRPr lang="en-GB"/>
          </a:p>
        </p:txBody>
      </p:sp>
      <p:sp>
        <p:nvSpPr>
          <p:cNvPr id="23559" name="Footer Placeholder 6"/>
          <p:cNvSpPr>
            <a:spLocks noGrp="1"/>
          </p:cNvSpPr>
          <p:nvPr>
            <p:ph type="ftr" sz="quarter" idx="11"/>
          </p:nvPr>
        </p:nvSpPr>
        <p:spPr/>
        <p:txBody>
          <a:bodyPr/>
          <a:lstStyle/>
          <a:p>
            <a:pPr>
              <a:defRPr/>
            </a:pPr>
            <a:r>
              <a:rPr lang="en-GB"/>
              <a:t>Malware</a:t>
            </a:r>
          </a:p>
        </p:txBody>
      </p:sp>
      <p:sp>
        <p:nvSpPr>
          <p:cNvPr id="23558" name="Slide Number Placeholder 5"/>
          <p:cNvSpPr>
            <a:spLocks noGrp="1"/>
          </p:cNvSpPr>
          <p:nvPr>
            <p:ph type="sldNum" sz="quarter" idx="12"/>
          </p:nvPr>
        </p:nvSpPr>
        <p:spPr/>
        <p:txBody>
          <a:bodyPr/>
          <a:lstStyle/>
          <a:p>
            <a:pPr>
              <a:defRPr/>
            </a:pPr>
            <a:fld id="{AFE7B702-0553-4D01-8D75-9AB60DAF882E}" type="slidenum">
              <a:rPr lang="en-GB"/>
              <a:pPr>
                <a:defRPr/>
              </a:pPr>
              <a:t>40</a:t>
            </a:fld>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Quarantine</a:t>
            </a:r>
          </a:p>
        </p:txBody>
      </p:sp>
      <p:sp>
        <p:nvSpPr>
          <p:cNvPr id="8195" name="Segnaposto contenuto 2"/>
          <p:cNvSpPr>
            <a:spLocks noGrp="1"/>
          </p:cNvSpPr>
          <p:nvPr>
            <p:ph idx="1"/>
          </p:nvPr>
        </p:nvSpPr>
        <p:spPr>
          <a:xfrm>
            <a:off x="381000" y="1600200"/>
            <a:ext cx="8226425"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A suspicious file can be isolated in a folder called </a:t>
            </a:r>
            <a:r>
              <a:rPr lang="en-US" dirty="0" smtClean="0">
                <a:solidFill>
                  <a:schemeClr val="accent6"/>
                </a:solidFill>
              </a:rPr>
              <a:t>quarantine</a:t>
            </a:r>
            <a:r>
              <a:rPr lang="en-US" dirty="0" smtClean="0"/>
              <a:t>:</a:t>
            </a:r>
          </a:p>
          <a:p>
            <a:pPr lvl="1" eaLnBrk="1" fontAlgn="auto" hangingPunct="1">
              <a:lnSpc>
                <a:spcPct val="120000"/>
              </a:lnSpc>
              <a:spcAft>
                <a:spcPts val="0"/>
              </a:spcAft>
              <a:buFont typeface="Arial" pitchFamily="34" charset="0"/>
              <a:buChar char="–"/>
              <a:defRPr/>
            </a:pPr>
            <a:r>
              <a:rPr lang="en-US" dirty="0" err="1" smtClean="0"/>
              <a:t>E.g</a:t>
            </a:r>
            <a:r>
              <a:rPr lang="en-US" dirty="0" smtClean="0"/>
              <a:t>,. if the result of the heuristic analysis is positive and you are waiting for db signatures update</a:t>
            </a:r>
          </a:p>
          <a:p>
            <a:pPr eaLnBrk="1" fontAlgn="auto" hangingPunct="1">
              <a:lnSpc>
                <a:spcPct val="120000"/>
              </a:lnSpc>
              <a:spcAft>
                <a:spcPts val="0"/>
              </a:spcAft>
              <a:buFont typeface="Arial" pitchFamily="34" charset="0"/>
              <a:buChar char="•"/>
              <a:defRPr/>
            </a:pPr>
            <a:r>
              <a:rPr lang="en-US" dirty="0" smtClean="0"/>
              <a:t>The suspicious file is not deleted but made harmless: the user can decide when to remove it or eventually restore for a false positive</a:t>
            </a:r>
          </a:p>
          <a:p>
            <a:pPr lvl="1" eaLnBrk="1" fontAlgn="auto" hangingPunct="1">
              <a:lnSpc>
                <a:spcPct val="120000"/>
              </a:lnSpc>
              <a:spcAft>
                <a:spcPts val="0"/>
              </a:spcAft>
              <a:buFont typeface="Arial" pitchFamily="34" charset="0"/>
              <a:buChar char="–"/>
              <a:defRPr/>
            </a:pPr>
            <a:r>
              <a:rPr lang="en-US" dirty="0" smtClean="0"/>
              <a:t>Interacting with a file in quarantine it is possible only through the antivirus program</a:t>
            </a:r>
          </a:p>
          <a:p>
            <a:pPr eaLnBrk="1" fontAlgn="auto" hangingPunct="1">
              <a:lnSpc>
                <a:spcPct val="120000"/>
              </a:lnSpc>
              <a:spcAft>
                <a:spcPts val="0"/>
              </a:spcAft>
              <a:buFont typeface="Arial" pitchFamily="34" charset="0"/>
              <a:buChar char="•"/>
              <a:defRPr/>
            </a:pPr>
            <a:r>
              <a:rPr lang="en-US" dirty="0" smtClean="0"/>
              <a:t>The file in quarantine is harmless because it is encrypted</a:t>
            </a:r>
          </a:p>
          <a:p>
            <a:pPr eaLnBrk="1" fontAlgn="auto" hangingPunct="1">
              <a:lnSpc>
                <a:spcPct val="120000"/>
              </a:lnSpc>
              <a:spcAft>
                <a:spcPts val="0"/>
              </a:spcAft>
              <a:buFont typeface="Arial" pitchFamily="34" charset="0"/>
              <a:buChar char="•"/>
              <a:defRPr/>
            </a:pPr>
            <a:r>
              <a:rPr lang="en-US" dirty="0" smtClean="0"/>
              <a:t>Usually the quarantine technique is proprietary and  the details are kept secret</a:t>
            </a:r>
          </a:p>
        </p:txBody>
      </p:sp>
      <p:sp>
        <p:nvSpPr>
          <p:cNvPr id="24580" name="Date Placeholder 6"/>
          <p:cNvSpPr>
            <a:spLocks noGrp="1"/>
          </p:cNvSpPr>
          <p:nvPr>
            <p:ph type="dt" sz="half" idx="10"/>
          </p:nvPr>
        </p:nvSpPr>
        <p:spPr/>
        <p:txBody>
          <a:bodyPr/>
          <a:lstStyle/>
          <a:p>
            <a:pPr>
              <a:defRPr/>
            </a:pPr>
            <a:fld id="{3C412F01-D749-46EF-85D5-DF9A9B94DCE0}" type="datetime1">
              <a:rPr lang="en-US"/>
              <a:pPr>
                <a:defRPr/>
              </a:pPr>
              <a:t>11/13/17</a:t>
            </a:fld>
            <a:endParaRPr lang="en-GB"/>
          </a:p>
        </p:txBody>
      </p:sp>
      <p:sp>
        <p:nvSpPr>
          <p:cNvPr id="24582" name="Footer Placeholder 8"/>
          <p:cNvSpPr>
            <a:spLocks noGrp="1"/>
          </p:cNvSpPr>
          <p:nvPr>
            <p:ph type="ftr" sz="quarter" idx="11"/>
          </p:nvPr>
        </p:nvSpPr>
        <p:spPr/>
        <p:txBody>
          <a:bodyPr/>
          <a:lstStyle/>
          <a:p>
            <a:pPr>
              <a:defRPr/>
            </a:pPr>
            <a:r>
              <a:rPr lang="en-GB"/>
              <a:t>Malware</a:t>
            </a:r>
          </a:p>
        </p:txBody>
      </p:sp>
      <p:sp>
        <p:nvSpPr>
          <p:cNvPr id="24581" name="Slide Number Placeholder 7"/>
          <p:cNvSpPr>
            <a:spLocks noGrp="1"/>
          </p:cNvSpPr>
          <p:nvPr>
            <p:ph type="sldNum" sz="quarter" idx="12"/>
          </p:nvPr>
        </p:nvSpPr>
        <p:spPr/>
        <p:txBody>
          <a:bodyPr/>
          <a:lstStyle/>
          <a:p>
            <a:pPr>
              <a:defRPr/>
            </a:pPr>
            <a:fld id="{B05A6651-4522-426E-931B-7E21A6EB2C6A}" type="slidenum">
              <a:rPr lang="en-GB"/>
              <a:pPr>
                <a:defRPr/>
              </a:pPr>
              <a:t>41</a:t>
            </a:fld>
            <a:endParaRPr lang="en-GB"/>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White/Black Listing</a:t>
            </a:r>
          </a:p>
        </p:txBody>
      </p:sp>
      <p:sp>
        <p:nvSpPr>
          <p:cNvPr id="21507" name="Content Placeholder 2"/>
          <p:cNvSpPr>
            <a:spLocks noGrp="1"/>
          </p:cNvSpPr>
          <p:nvPr>
            <p:ph idx="1"/>
          </p:nvPr>
        </p:nvSpPr>
        <p:spPr/>
        <p:txBody>
          <a:bodyPr/>
          <a:lstStyle/>
          <a:p>
            <a:pPr eaLnBrk="1" hangingPunct="1"/>
            <a:r>
              <a:rPr lang="en-US" smtClean="0"/>
              <a:t>Maintain database of cryptographic hashes for</a:t>
            </a:r>
          </a:p>
          <a:p>
            <a:pPr lvl="1" eaLnBrk="1" hangingPunct="1"/>
            <a:r>
              <a:rPr lang="en-US" smtClean="0"/>
              <a:t>Operating system files</a:t>
            </a:r>
          </a:p>
          <a:p>
            <a:pPr lvl="1" eaLnBrk="1" hangingPunct="1"/>
            <a:r>
              <a:rPr lang="en-US" smtClean="0"/>
              <a:t>Popular applications</a:t>
            </a:r>
          </a:p>
          <a:p>
            <a:pPr lvl="1" eaLnBrk="1" hangingPunct="1"/>
            <a:r>
              <a:rPr lang="en-US" smtClean="0"/>
              <a:t>Known infected files</a:t>
            </a:r>
          </a:p>
          <a:p>
            <a:pPr eaLnBrk="1" hangingPunct="1"/>
            <a:r>
              <a:rPr lang="en-US" smtClean="0"/>
              <a:t>Compute hash of each file</a:t>
            </a:r>
          </a:p>
          <a:p>
            <a:pPr eaLnBrk="1" hangingPunct="1"/>
            <a:r>
              <a:rPr lang="en-US" smtClean="0"/>
              <a:t>Look up into database</a:t>
            </a:r>
          </a:p>
          <a:p>
            <a:pPr eaLnBrk="1" hangingPunct="1"/>
            <a:r>
              <a:rPr lang="en-US" smtClean="0"/>
              <a:t>Needs to protect the integrity of the database</a:t>
            </a:r>
          </a:p>
        </p:txBody>
      </p:sp>
      <p:sp>
        <p:nvSpPr>
          <p:cNvPr id="20484" name="Date Placeholder 6"/>
          <p:cNvSpPr>
            <a:spLocks noGrp="1"/>
          </p:cNvSpPr>
          <p:nvPr>
            <p:ph type="dt" sz="half" idx="10"/>
          </p:nvPr>
        </p:nvSpPr>
        <p:spPr/>
        <p:txBody>
          <a:bodyPr/>
          <a:lstStyle/>
          <a:p>
            <a:pPr>
              <a:defRPr/>
            </a:pPr>
            <a:fld id="{D96C9F7C-CCFE-4439-AD0C-DE360670484F}" type="datetime1">
              <a:rPr lang="en-US"/>
              <a:pPr>
                <a:defRPr/>
              </a:pPr>
              <a:t>11/13/17</a:t>
            </a:fld>
            <a:endParaRPr lang="en-GB"/>
          </a:p>
        </p:txBody>
      </p:sp>
      <p:sp>
        <p:nvSpPr>
          <p:cNvPr id="20486" name="Footer Placeholder 8"/>
          <p:cNvSpPr>
            <a:spLocks noGrp="1"/>
          </p:cNvSpPr>
          <p:nvPr>
            <p:ph type="ftr" sz="quarter" idx="11"/>
          </p:nvPr>
        </p:nvSpPr>
        <p:spPr/>
        <p:txBody>
          <a:bodyPr/>
          <a:lstStyle/>
          <a:p>
            <a:pPr>
              <a:defRPr/>
            </a:pPr>
            <a:r>
              <a:rPr lang="en-GB"/>
              <a:t>Malware</a:t>
            </a:r>
          </a:p>
        </p:txBody>
      </p:sp>
      <p:sp>
        <p:nvSpPr>
          <p:cNvPr id="20485" name="Slide Number Placeholder 7"/>
          <p:cNvSpPr>
            <a:spLocks noGrp="1"/>
          </p:cNvSpPr>
          <p:nvPr>
            <p:ph type="sldNum" sz="quarter" idx="12"/>
          </p:nvPr>
        </p:nvSpPr>
        <p:spPr/>
        <p:txBody>
          <a:bodyPr/>
          <a:lstStyle/>
          <a:p>
            <a:pPr>
              <a:defRPr/>
            </a:pPr>
            <a:fld id="{48070600-62F7-4B3A-9018-8D9457B25703}" type="slidenum">
              <a:rPr lang="en-GB"/>
              <a:pPr>
                <a:defRPr/>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en-GB" sz="3600" smtClean="0"/>
              <a:t>Heuristic Analysis</a:t>
            </a:r>
            <a:endParaRPr lang="it-IT" smtClean="0"/>
          </a:p>
        </p:txBody>
      </p:sp>
      <p:sp>
        <p:nvSpPr>
          <p:cNvPr id="5123" name="Segnaposto contenuto 2"/>
          <p:cNvSpPr>
            <a:spLocks noGrp="1"/>
          </p:cNvSpPr>
          <p:nvPr>
            <p:ph idx="1"/>
          </p:nvPr>
        </p:nvSpPr>
        <p:spPr/>
        <p:txBody>
          <a:bodyPr rtlCol="0">
            <a:normAutofit fontScale="92500" lnSpcReduction="20000"/>
          </a:bodyPr>
          <a:lstStyle/>
          <a:p>
            <a:pPr eaLnBrk="1" fontAlgn="auto" hangingPunct="1">
              <a:lnSpc>
                <a:spcPct val="110000"/>
              </a:lnSpc>
              <a:spcAft>
                <a:spcPts val="0"/>
              </a:spcAft>
              <a:buFont typeface="Arial" pitchFamily="34" charset="0"/>
              <a:buChar char="•"/>
              <a:defRPr/>
            </a:pPr>
            <a:r>
              <a:rPr lang="en-US" dirty="0" smtClean="0"/>
              <a:t>Useful to identify new and “zero day” malware</a:t>
            </a:r>
          </a:p>
          <a:p>
            <a:pPr eaLnBrk="1" fontAlgn="auto" hangingPunct="1">
              <a:lnSpc>
                <a:spcPct val="110000"/>
              </a:lnSpc>
              <a:spcAft>
                <a:spcPts val="0"/>
              </a:spcAft>
              <a:buFont typeface="Arial" pitchFamily="34" charset="0"/>
              <a:buChar char="•"/>
              <a:defRPr/>
            </a:pPr>
            <a:r>
              <a:rPr lang="en-US" dirty="0" smtClean="0">
                <a:solidFill>
                  <a:schemeClr val="accent6"/>
                </a:solidFill>
              </a:rPr>
              <a:t>Code analysis</a:t>
            </a:r>
          </a:p>
          <a:p>
            <a:pPr lvl="1" eaLnBrk="1" fontAlgn="auto" hangingPunct="1">
              <a:lnSpc>
                <a:spcPct val="110000"/>
              </a:lnSpc>
              <a:spcAft>
                <a:spcPts val="0"/>
              </a:spcAft>
              <a:buFont typeface="Arial" pitchFamily="34" charset="0"/>
              <a:buChar char="–"/>
              <a:defRPr/>
            </a:pPr>
            <a:r>
              <a:rPr lang="en-US" dirty="0" smtClean="0"/>
              <a:t>Based on the instructions, the antivirus can determine whether or not the program is malicious, i.e., program contains instruction to delete system files,</a:t>
            </a:r>
          </a:p>
          <a:p>
            <a:pPr eaLnBrk="1" fontAlgn="auto" hangingPunct="1">
              <a:lnSpc>
                <a:spcPct val="110000"/>
              </a:lnSpc>
              <a:spcAft>
                <a:spcPts val="0"/>
              </a:spcAft>
              <a:buFont typeface="Arial" pitchFamily="34" charset="0"/>
              <a:buChar char="•"/>
              <a:defRPr/>
            </a:pPr>
            <a:r>
              <a:rPr lang="en-US" dirty="0" smtClean="0">
                <a:solidFill>
                  <a:schemeClr val="accent6"/>
                </a:solidFill>
              </a:rPr>
              <a:t>Execution emulation</a:t>
            </a:r>
          </a:p>
          <a:p>
            <a:pPr lvl="1" eaLnBrk="1" fontAlgn="auto" hangingPunct="1">
              <a:lnSpc>
                <a:spcPct val="110000"/>
              </a:lnSpc>
              <a:spcAft>
                <a:spcPts val="0"/>
              </a:spcAft>
              <a:buFont typeface="Arial" pitchFamily="34" charset="0"/>
              <a:buChar char="–"/>
              <a:defRPr/>
            </a:pPr>
            <a:r>
              <a:rPr lang="en-US" dirty="0" smtClean="0"/>
              <a:t>Run code in isolated emulation environment</a:t>
            </a:r>
          </a:p>
          <a:p>
            <a:pPr lvl="1" eaLnBrk="1" fontAlgn="auto" hangingPunct="1">
              <a:lnSpc>
                <a:spcPct val="110000"/>
              </a:lnSpc>
              <a:spcAft>
                <a:spcPts val="0"/>
              </a:spcAft>
              <a:buFont typeface="Arial" pitchFamily="34" charset="0"/>
              <a:buChar char="–"/>
              <a:defRPr/>
            </a:pPr>
            <a:r>
              <a:rPr lang="en-US" dirty="0" smtClean="0"/>
              <a:t>Monitor actions that target file takes</a:t>
            </a:r>
          </a:p>
          <a:p>
            <a:pPr lvl="1" eaLnBrk="1" fontAlgn="auto" hangingPunct="1">
              <a:lnSpc>
                <a:spcPct val="110000"/>
              </a:lnSpc>
              <a:spcAft>
                <a:spcPts val="0"/>
              </a:spcAft>
              <a:buFont typeface="Arial" pitchFamily="34" charset="0"/>
              <a:buChar char="–"/>
              <a:defRPr/>
            </a:pPr>
            <a:r>
              <a:rPr lang="en-US" dirty="0" smtClean="0"/>
              <a:t>If the actions are harmful, mark as virus </a:t>
            </a:r>
          </a:p>
          <a:p>
            <a:pPr eaLnBrk="1" fontAlgn="auto" hangingPunct="1">
              <a:lnSpc>
                <a:spcPct val="110000"/>
              </a:lnSpc>
              <a:spcAft>
                <a:spcPts val="0"/>
              </a:spcAft>
              <a:buFont typeface="Arial" pitchFamily="34" charset="0"/>
              <a:buChar char="•"/>
              <a:defRPr/>
            </a:pPr>
            <a:r>
              <a:rPr lang="en-US" dirty="0" smtClean="0"/>
              <a:t>Heuristic methods can trigger false alarms</a:t>
            </a:r>
          </a:p>
        </p:txBody>
      </p:sp>
      <p:sp>
        <p:nvSpPr>
          <p:cNvPr id="21508" name="Date Placeholder 6"/>
          <p:cNvSpPr>
            <a:spLocks noGrp="1"/>
          </p:cNvSpPr>
          <p:nvPr>
            <p:ph type="dt" sz="half" idx="10"/>
          </p:nvPr>
        </p:nvSpPr>
        <p:spPr/>
        <p:txBody>
          <a:bodyPr/>
          <a:lstStyle/>
          <a:p>
            <a:pPr>
              <a:defRPr/>
            </a:pPr>
            <a:fld id="{44ED97E1-C441-412C-BC4C-8D6DED525E69}" type="datetime1">
              <a:rPr lang="en-US"/>
              <a:pPr>
                <a:defRPr/>
              </a:pPr>
              <a:t>11/13/17</a:t>
            </a:fld>
            <a:endParaRPr lang="en-GB"/>
          </a:p>
        </p:txBody>
      </p:sp>
      <p:sp>
        <p:nvSpPr>
          <p:cNvPr id="21510" name="Footer Placeholder 8"/>
          <p:cNvSpPr>
            <a:spLocks noGrp="1"/>
          </p:cNvSpPr>
          <p:nvPr>
            <p:ph type="ftr" sz="quarter" idx="11"/>
          </p:nvPr>
        </p:nvSpPr>
        <p:spPr/>
        <p:txBody>
          <a:bodyPr/>
          <a:lstStyle/>
          <a:p>
            <a:pPr>
              <a:defRPr/>
            </a:pPr>
            <a:r>
              <a:rPr lang="en-GB" dirty="0"/>
              <a:t>Malware</a:t>
            </a:r>
          </a:p>
        </p:txBody>
      </p:sp>
      <p:sp>
        <p:nvSpPr>
          <p:cNvPr id="21509" name="Slide Number Placeholder 7"/>
          <p:cNvSpPr>
            <a:spLocks noGrp="1"/>
          </p:cNvSpPr>
          <p:nvPr>
            <p:ph type="sldNum" sz="quarter" idx="12"/>
          </p:nvPr>
        </p:nvSpPr>
        <p:spPr/>
        <p:txBody>
          <a:bodyPr/>
          <a:lstStyle/>
          <a:p>
            <a:pPr>
              <a:defRPr/>
            </a:pPr>
            <a:fld id="{EBDCD84A-427D-4310-B42D-E2AD35A1BF91}" type="slidenum">
              <a:rPr lang="en-GB"/>
              <a:pPr>
                <a:defRPr/>
              </a:pPr>
              <a:t>43</a:t>
            </a:fld>
            <a:endParaRPr lang="en-GB"/>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smtClean="0"/>
              <a:t>Static vs. Dynamic Analysis</a:t>
            </a:r>
          </a:p>
        </p:txBody>
      </p:sp>
      <p:sp>
        <p:nvSpPr>
          <p:cNvPr id="9219" name="Segnaposto contenuto 2"/>
          <p:cNvSpPr>
            <a:spLocks noGrp="1"/>
          </p:cNvSpPr>
          <p:nvPr>
            <p:ph sz="half" idx="1"/>
          </p:nvPr>
        </p:nvSpPr>
        <p:spPr>
          <a:xfrm>
            <a:off x="457200" y="1447800"/>
            <a:ext cx="4037013" cy="48768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Static Analysis</a:t>
            </a:r>
          </a:p>
          <a:p>
            <a:pPr eaLnBrk="1" fontAlgn="auto" hangingPunct="1">
              <a:lnSpc>
                <a:spcPct val="120000"/>
              </a:lnSpc>
              <a:spcAft>
                <a:spcPts val="0"/>
              </a:spcAft>
              <a:buFont typeface="Arial" pitchFamily="34" charset="0"/>
              <a:buChar char="•"/>
              <a:defRPr/>
            </a:pPr>
            <a:r>
              <a:rPr lang="en-US" dirty="0" smtClean="0"/>
              <a:t>Checks the code without trying to execute it</a:t>
            </a:r>
          </a:p>
          <a:p>
            <a:pPr eaLnBrk="1" fontAlgn="auto" hangingPunct="1">
              <a:lnSpc>
                <a:spcPct val="120000"/>
              </a:lnSpc>
              <a:spcAft>
                <a:spcPts val="0"/>
              </a:spcAft>
              <a:buFont typeface="Arial" pitchFamily="34" charset="0"/>
              <a:buChar char="•"/>
              <a:defRPr/>
            </a:pPr>
            <a:r>
              <a:rPr lang="en-US" dirty="0" smtClean="0"/>
              <a:t>Quick scan in white list</a:t>
            </a:r>
          </a:p>
          <a:p>
            <a:pPr eaLnBrk="1" fontAlgn="auto" hangingPunct="1">
              <a:lnSpc>
                <a:spcPct val="120000"/>
              </a:lnSpc>
              <a:spcAft>
                <a:spcPts val="0"/>
              </a:spcAft>
              <a:buFont typeface="Arial" pitchFamily="34" charset="0"/>
              <a:buChar char="•"/>
              <a:defRPr/>
            </a:pPr>
            <a:r>
              <a:rPr lang="en-US" dirty="0" smtClean="0"/>
              <a:t>Filtering: scan with different antivirus and check if they return same result with different name </a:t>
            </a:r>
          </a:p>
          <a:p>
            <a:pPr eaLnBrk="1" fontAlgn="auto" hangingPunct="1">
              <a:lnSpc>
                <a:spcPct val="120000"/>
              </a:lnSpc>
              <a:spcAft>
                <a:spcPts val="0"/>
              </a:spcAft>
              <a:buFont typeface="Arial" pitchFamily="34" charset="0"/>
              <a:buChar char="•"/>
              <a:defRPr/>
            </a:pPr>
            <a:r>
              <a:rPr lang="en-US" dirty="0" smtClean="0"/>
              <a:t>Weeding: remove the correct part of files as junk to better identify the virus</a:t>
            </a:r>
          </a:p>
          <a:p>
            <a:pPr eaLnBrk="1" fontAlgn="auto" hangingPunct="1">
              <a:lnSpc>
                <a:spcPct val="120000"/>
              </a:lnSpc>
              <a:spcAft>
                <a:spcPts val="0"/>
              </a:spcAft>
              <a:buFont typeface="Arial" pitchFamily="34" charset="0"/>
              <a:buChar char="•"/>
              <a:defRPr/>
            </a:pPr>
            <a:r>
              <a:rPr lang="en-US" dirty="0" smtClean="0"/>
              <a:t>Code analysis: check binary code to understand if it is an executable, e.g., PE</a:t>
            </a:r>
          </a:p>
          <a:p>
            <a:pPr eaLnBrk="1" fontAlgn="auto" hangingPunct="1">
              <a:lnSpc>
                <a:spcPct val="120000"/>
              </a:lnSpc>
              <a:spcAft>
                <a:spcPts val="0"/>
              </a:spcAft>
              <a:buFont typeface="Arial" pitchFamily="34" charset="0"/>
              <a:buChar char="•"/>
              <a:defRPr/>
            </a:pPr>
            <a:r>
              <a:rPr lang="en-US" dirty="0" smtClean="0"/>
              <a:t>Disassembling: c</a:t>
            </a:r>
            <a:r>
              <a:rPr lang="en-US" sz="2600" dirty="0" smtClean="0"/>
              <a:t>heck if the byte code shows something unusual</a:t>
            </a:r>
          </a:p>
        </p:txBody>
      </p:sp>
      <p:sp>
        <p:nvSpPr>
          <p:cNvPr id="10" name="Content Placeholder 9"/>
          <p:cNvSpPr>
            <a:spLocks noGrp="1"/>
          </p:cNvSpPr>
          <p:nvPr>
            <p:ph sz="half" idx="2"/>
          </p:nvPr>
        </p:nvSpPr>
        <p:spPr>
          <a:xfrm>
            <a:off x="4646613" y="1447800"/>
            <a:ext cx="4037012" cy="36576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Dynamic Analysis</a:t>
            </a:r>
          </a:p>
          <a:p>
            <a:pPr eaLnBrk="1" fontAlgn="auto" hangingPunct="1">
              <a:lnSpc>
                <a:spcPct val="120000"/>
              </a:lnSpc>
              <a:spcAft>
                <a:spcPts val="0"/>
              </a:spcAft>
              <a:buFont typeface="Arial" pitchFamily="34" charset="0"/>
              <a:buChar char="•"/>
              <a:defRPr/>
            </a:pPr>
            <a:r>
              <a:rPr lang="en-US" dirty="0" smtClean="0"/>
              <a:t>Check the execution of codes inside a virtual sandbox</a:t>
            </a:r>
          </a:p>
          <a:p>
            <a:pPr eaLnBrk="1" fontAlgn="auto" hangingPunct="1">
              <a:lnSpc>
                <a:spcPct val="120000"/>
              </a:lnSpc>
              <a:spcAft>
                <a:spcPts val="0"/>
              </a:spcAft>
              <a:buFont typeface="Arial" pitchFamily="34" charset="0"/>
              <a:buChar char="•"/>
              <a:defRPr/>
            </a:pPr>
            <a:r>
              <a:rPr lang="en-US" sz="3200" dirty="0" smtClean="0"/>
              <a:t>Monitor</a:t>
            </a:r>
          </a:p>
          <a:p>
            <a:pPr lvl="1" eaLnBrk="1" fontAlgn="auto" hangingPunct="1">
              <a:lnSpc>
                <a:spcPct val="120000"/>
              </a:lnSpc>
              <a:spcAft>
                <a:spcPts val="0"/>
              </a:spcAft>
              <a:buFont typeface="Arial" pitchFamily="34" charset="0"/>
              <a:buChar char="–"/>
              <a:defRPr/>
            </a:pPr>
            <a:r>
              <a:rPr lang="en-US" dirty="0" smtClean="0"/>
              <a:t>File changes</a:t>
            </a:r>
          </a:p>
          <a:p>
            <a:pPr lvl="1" eaLnBrk="1" fontAlgn="auto" hangingPunct="1">
              <a:lnSpc>
                <a:spcPct val="120000"/>
              </a:lnSpc>
              <a:spcAft>
                <a:spcPts val="0"/>
              </a:spcAft>
              <a:buFont typeface="Arial" pitchFamily="34" charset="0"/>
              <a:buChar char="–"/>
              <a:defRPr/>
            </a:pPr>
            <a:r>
              <a:rPr lang="en-US" dirty="0" smtClean="0"/>
              <a:t>Registry changes</a:t>
            </a:r>
          </a:p>
          <a:p>
            <a:pPr lvl="1" eaLnBrk="1" fontAlgn="auto" hangingPunct="1">
              <a:lnSpc>
                <a:spcPct val="120000"/>
              </a:lnSpc>
              <a:spcAft>
                <a:spcPts val="0"/>
              </a:spcAft>
              <a:buFont typeface="Arial" pitchFamily="34" charset="0"/>
              <a:buChar char="–"/>
              <a:defRPr/>
            </a:pPr>
            <a:r>
              <a:rPr lang="en-US" dirty="0" smtClean="0"/>
              <a:t>Processes and threads</a:t>
            </a:r>
          </a:p>
          <a:p>
            <a:pPr lvl="1" eaLnBrk="1" fontAlgn="auto" hangingPunct="1">
              <a:lnSpc>
                <a:spcPct val="120000"/>
              </a:lnSpc>
              <a:spcAft>
                <a:spcPts val="0"/>
              </a:spcAft>
              <a:buFont typeface="Arial" pitchFamily="34" charset="0"/>
              <a:buChar char="–"/>
              <a:defRPr/>
            </a:pPr>
            <a:r>
              <a:rPr lang="en-US" dirty="0" smtClean="0"/>
              <a:t>Networks ports</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11/13/17</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44</a:t>
            </a:fld>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9" name="Content Placeholder 8"/>
          <p:cNvSpPr>
            <a:spLocks noGrp="1"/>
          </p:cNvSpPr>
          <p:nvPr>
            <p:ph sz="half" idx="2"/>
          </p:nvPr>
        </p:nvSpPr>
        <p:spPr>
          <a:xfrm>
            <a:off x="838200" y="1600200"/>
            <a:ext cx="7847013" cy="4724400"/>
          </a:xfrm>
        </p:spPr>
        <p:txBody>
          <a:bodyPr rtlCol="0">
            <a:noAutofit/>
          </a:bodyPr>
          <a:lstStyle/>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worms built in the labs of John Shock and Jon </a:t>
            </a:r>
            <a:r>
              <a:rPr lang="en-GB" dirty="0" err="1" smtClean="0"/>
              <a:t>Hepps</a:t>
            </a:r>
            <a:r>
              <a:rPr lang="en-GB" dirty="0" smtClean="0"/>
              <a:t> at Xerox PARC in the early 80s</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CHRISTMA EXEC written in REXX, released in December 1987, and targeting IBM VM/CMS systems was the first worm to use e-mail service</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first internet worm was the </a:t>
            </a:r>
            <a:r>
              <a:rPr lang="en-GB" dirty="0" smtClean="0">
                <a:solidFill>
                  <a:schemeClr val="accent6"/>
                </a:solidFill>
              </a:rPr>
              <a:t>Morris Worm</a:t>
            </a:r>
            <a:r>
              <a:rPr lang="en-GB" dirty="0" smtClean="0"/>
              <a:t>, written by Cornell student Robert Tappan Morris and released on November 2, 1988</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11/13/17</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Worm Development</a:t>
            </a:r>
          </a:p>
        </p:txBody>
      </p:sp>
      <p:sp>
        <p:nvSpPr>
          <p:cNvPr id="3" name="Content Placeholder 2"/>
          <p:cNvSpPr>
            <a:spLocks noGrp="1"/>
          </p:cNvSpPr>
          <p:nvPr>
            <p:ph sz="half" idx="1"/>
          </p:nvPr>
        </p:nvSpPr>
        <p:spPr>
          <a:xfrm>
            <a:off x="457200" y="1600200"/>
            <a:ext cx="4037013" cy="45720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Identify vulnerability still unpatched</a:t>
            </a:r>
          </a:p>
          <a:p>
            <a:pPr eaLnBrk="1" fontAlgn="auto" hangingPunct="1">
              <a:lnSpc>
                <a:spcPct val="120000"/>
              </a:lnSpc>
              <a:spcAft>
                <a:spcPts val="0"/>
              </a:spcAft>
              <a:buFont typeface="Arial" pitchFamily="34" charset="0"/>
              <a:buChar char="•"/>
              <a:defRPr/>
            </a:pPr>
            <a:r>
              <a:rPr lang="en-US" dirty="0" smtClean="0"/>
              <a:t>Write code for</a:t>
            </a:r>
          </a:p>
          <a:p>
            <a:pPr lvl="1" eaLnBrk="1" fontAlgn="auto" hangingPunct="1">
              <a:lnSpc>
                <a:spcPct val="120000"/>
              </a:lnSpc>
              <a:spcAft>
                <a:spcPts val="0"/>
              </a:spcAft>
              <a:buFont typeface="Arial" pitchFamily="34" charset="0"/>
              <a:buChar char="–"/>
              <a:defRPr/>
            </a:pPr>
            <a:r>
              <a:rPr lang="en-US" dirty="0" smtClean="0"/>
              <a:t>Exploit of vulnerability</a:t>
            </a:r>
          </a:p>
          <a:p>
            <a:pPr lvl="1" eaLnBrk="1" fontAlgn="auto" hangingPunct="1">
              <a:lnSpc>
                <a:spcPct val="120000"/>
              </a:lnSpc>
              <a:spcAft>
                <a:spcPts val="0"/>
              </a:spcAft>
              <a:buFont typeface="Arial" pitchFamily="34" charset="0"/>
              <a:buChar char="–"/>
              <a:defRPr/>
            </a:pPr>
            <a:r>
              <a:rPr lang="en-US" dirty="0" smtClean="0"/>
              <a:t>Generation of target list</a:t>
            </a:r>
          </a:p>
          <a:p>
            <a:pPr lvl="2" eaLnBrk="1" fontAlgn="auto" hangingPunct="1">
              <a:lnSpc>
                <a:spcPct val="120000"/>
              </a:lnSpc>
              <a:spcAft>
                <a:spcPts val="0"/>
              </a:spcAft>
              <a:buFont typeface="Arial" pitchFamily="34" charset="0"/>
              <a:buChar char="•"/>
              <a:defRPr/>
            </a:pPr>
            <a:r>
              <a:rPr lang="en-US" dirty="0" smtClean="0"/>
              <a:t>Random hosts on the internet</a:t>
            </a:r>
          </a:p>
          <a:p>
            <a:pPr lvl="2" eaLnBrk="1" fontAlgn="auto" hangingPunct="1">
              <a:lnSpc>
                <a:spcPct val="120000"/>
              </a:lnSpc>
              <a:spcAft>
                <a:spcPts val="0"/>
              </a:spcAft>
              <a:buFont typeface="Arial" pitchFamily="34" charset="0"/>
              <a:buChar char="•"/>
              <a:defRPr/>
            </a:pPr>
            <a:r>
              <a:rPr lang="en-US" dirty="0" smtClean="0"/>
              <a:t>Hosts on LAN</a:t>
            </a:r>
          </a:p>
          <a:p>
            <a:pPr lvl="2" eaLnBrk="1" fontAlgn="auto" hangingPunct="1">
              <a:lnSpc>
                <a:spcPct val="120000"/>
              </a:lnSpc>
              <a:spcAft>
                <a:spcPts val="0"/>
              </a:spcAft>
              <a:buFont typeface="Arial" pitchFamily="34" charset="0"/>
              <a:buChar char="•"/>
              <a:defRPr/>
            </a:pPr>
            <a:r>
              <a:rPr lang="en-US" dirty="0" smtClean="0"/>
              <a:t>Divide-and-conquer</a:t>
            </a:r>
          </a:p>
          <a:p>
            <a:pPr lvl="1" eaLnBrk="1" fontAlgn="auto" hangingPunct="1">
              <a:lnSpc>
                <a:spcPct val="120000"/>
              </a:lnSpc>
              <a:spcAft>
                <a:spcPts val="0"/>
              </a:spcAft>
              <a:buFont typeface="Arial" pitchFamily="34" charset="0"/>
              <a:buChar char="–"/>
              <a:defRPr/>
            </a:pPr>
            <a:r>
              <a:rPr lang="en-US" dirty="0" smtClean="0"/>
              <a:t>Installation and execution of payload</a:t>
            </a:r>
          </a:p>
          <a:p>
            <a:pPr lvl="1" eaLnBrk="1" fontAlgn="auto" hangingPunct="1">
              <a:lnSpc>
                <a:spcPct val="120000"/>
              </a:lnSpc>
              <a:spcAft>
                <a:spcPts val="0"/>
              </a:spcAft>
              <a:buFont typeface="Arial" pitchFamily="34" charset="0"/>
              <a:buChar char="–"/>
              <a:defRPr/>
            </a:pPr>
            <a:r>
              <a:rPr lang="en-US" dirty="0" smtClean="0"/>
              <a:t>Querying/reporting if a host is infected</a:t>
            </a:r>
          </a:p>
          <a:p>
            <a:pPr eaLnBrk="1" fontAlgn="auto" hangingPunct="1">
              <a:lnSpc>
                <a:spcPct val="120000"/>
              </a:lnSpc>
              <a:spcAft>
                <a:spcPts val="0"/>
              </a:spcAft>
              <a:buFont typeface="Arial" pitchFamily="34" charset="0"/>
              <a:buChar char="•"/>
              <a:defRPr/>
            </a:pPr>
            <a:r>
              <a:rPr lang="en-US" dirty="0" smtClean="0"/>
              <a:t>Initial deployment on </a:t>
            </a:r>
            <a:r>
              <a:rPr lang="en-US" dirty="0" err="1" smtClean="0"/>
              <a:t>botnet</a:t>
            </a:r>
            <a:endParaRPr lang="en-US" dirty="0"/>
          </a:p>
        </p:txBody>
      </p:sp>
      <p:sp>
        <p:nvSpPr>
          <p:cNvPr id="4" name="Content Placeholder 3"/>
          <p:cNvSpPr>
            <a:spLocks noGrp="1"/>
          </p:cNvSpPr>
          <p:nvPr>
            <p:ph sz="half" idx="2"/>
          </p:nvPr>
        </p:nvSpPr>
        <p:spPr>
          <a:xfrm>
            <a:off x="4646613" y="1600200"/>
            <a:ext cx="4037012" cy="47244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Worm template</a:t>
            </a:r>
          </a:p>
          <a:p>
            <a:pPr lvl="1" eaLnBrk="1" fontAlgn="auto" hangingPunct="1">
              <a:lnSpc>
                <a:spcPct val="120000"/>
              </a:lnSpc>
              <a:spcAft>
                <a:spcPts val="0"/>
              </a:spcAft>
              <a:buFont typeface="Arial" pitchFamily="34" charset="0"/>
              <a:buChar char="–"/>
              <a:defRPr/>
            </a:pPr>
            <a:r>
              <a:rPr lang="en-US" dirty="0" smtClean="0"/>
              <a:t>Generate target list</a:t>
            </a:r>
          </a:p>
          <a:p>
            <a:pPr lvl="1" eaLnBrk="1" fontAlgn="auto" hangingPunct="1">
              <a:lnSpc>
                <a:spcPct val="120000"/>
              </a:lnSpc>
              <a:spcAft>
                <a:spcPts val="0"/>
              </a:spcAft>
              <a:buFont typeface="Arial" pitchFamily="34" charset="0"/>
              <a:buChar char="–"/>
              <a:defRPr/>
            </a:pPr>
            <a:r>
              <a:rPr lang="en-US" dirty="0" smtClean="0"/>
              <a:t>For each host on target list</a:t>
            </a:r>
          </a:p>
          <a:p>
            <a:pPr lvl="2" eaLnBrk="1" fontAlgn="auto" hangingPunct="1">
              <a:lnSpc>
                <a:spcPct val="120000"/>
              </a:lnSpc>
              <a:spcAft>
                <a:spcPts val="0"/>
              </a:spcAft>
              <a:buFont typeface="Arial" pitchFamily="34" charset="0"/>
              <a:buChar char="•"/>
              <a:defRPr/>
            </a:pPr>
            <a:r>
              <a:rPr lang="en-US" dirty="0" smtClean="0"/>
              <a:t>Check if infected</a:t>
            </a:r>
          </a:p>
          <a:p>
            <a:pPr lvl="2" eaLnBrk="1" fontAlgn="auto" hangingPunct="1">
              <a:lnSpc>
                <a:spcPct val="120000"/>
              </a:lnSpc>
              <a:spcAft>
                <a:spcPts val="0"/>
              </a:spcAft>
              <a:buFont typeface="Arial" pitchFamily="34" charset="0"/>
              <a:buChar char="•"/>
              <a:defRPr/>
            </a:pPr>
            <a:r>
              <a:rPr lang="en-US" dirty="0" smtClean="0"/>
              <a:t>Check if vulnerable</a:t>
            </a:r>
          </a:p>
          <a:p>
            <a:pPr lvl="2" eaLnBrk="1" fontAlgn="auto" hangingPunct="1">
              <a:lnSpc>
                <a:spcPct val="120000"/>
              </a:lnSpc>
              <a:spcAft>
                <a:spcPts val="0"/>
              </a:spcAft>
              <a:buFont typeface="Arial" pitchFamily="34" charset="0"/>
              <a:buChar char="•"/>
              <a:defRPr/>
            </a:pPr>
            <a:r>
              <a:rPr lang="en-US" dirty="0" smtClean="0"/>
              <a:t>Infect</a:t>
            </a:r>
          </a:p>
          <a:p>
            <a:pPr lvl="2" eaLnBrk="1" fontAlgn="auto" hangingPunct="1">
              <a:lnSpc>
                <a:spcPct val="120000"/>
              </a:lnSpc>
              <a:spcAft>
                <a:spcPts val="0"/>
              </a:spcAft>
              <a:buFont typeface="Arial" pitchFamily="34" charset="0"/>
              <a:buChar char="•"/>
              <a:defRPr/>
            </a:pPr>
            <a:r>
              <a:rPr lang="en-US" dirty="0" smtClean="0"/>
              <a:t>Recur</a:t>
            </a:r>
          </a:p>
          <a:p>
            <a:pPr eaLnBrk="1" fontAlgn="auto" hangingPunct="1">
              <a:lnSpc>
                <a:spcPct val="120000"/>
              </a:lnSpc>
              <a:spcAft>
                <a:spcPts val="0"/>
              </a:spcAft>
              <a:buFont typeface="Arial" pitchFamily="34" charset="0"/>
              <a:buChar char="•"/>
              <a:defRPr/>
            </a:pPr>
            <a:r>
              <a:rPr lang="en-US" dirty="0" smtClean="0"/>
              <a:t>Distributed graph search algorithm</a:t>
            </a:r>
          </a:p>
          <a:p>
            <a:pPr lvl="1" eaLnBrk="1" fontAlgn="auto" hangingPunct="1">
              <a:lnSpc>
                <a:spcPct val="120000"/>
              </a:lnSpc>
              <a:spcAft>
                <a:spcPts val="0"/>
              </a:spcAft>
              <a:buFont typeface="Arial" pitchFamily="34" charset="0"/>
              <a:buChar char="–"/>
              <a:defRPr/>
            </a:pPr>
            <a:r>
              <a:rPr lang="en-US" dirty="0" smtClean="0"/>
              <a:t>Forward edges: infection</a:t>
            </a:r>
          </a:p>
          <a:p>
            <a:pPr lvl="1" eaLnBrk="1" fontAlgn="auto" hangingPunct="1">
              <a:lnSpc>
                <a:spcPct val="120000"/>
              </a:lnSpc>
              <a:spcAft>
                <a:spcPts val="0"/>
              </a:spcAft>
              <a:buFont typeface="Arial" pitchFamily="34" charset="0"/>
              <a:buChar char="–"/>
              <a:defRPr/>
            </a:pPr>
            <a:r>
              <a:rPr lang="en-US" dirty="0" smtClean="0"/>
              <a:t>Back edges: already infected or not vulnerable</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11/13/17</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Worm Propagation</a:t>
            </a:r>
            <a:endParaRPr lang="en-US" dirty="0"/>
          </a:p>
        </p:txBody>
      </p:sp>
      <p:sp>
        <p:nvSpPr>
          <p:cNvPr id="3" name="Content Placeholder 2"/>
          <p:cNvSpPr>
            <a:spLocks noGrp="1"/>
          </p:cNvSpPr>
          <p:nvPr>
            <p:ph idx="1"/>
          </p:nvPr>
        </p:nvSpPr>
        <p:spPr>
          <a:xfrm>
            <a:off x="304800" y="1066801"/>
            <a:ext cx="8610600" cy="1295399"/>
          </a:xfrm>
        </p:spPr>
        <p:txBody>
          <a:bodyPr>
            <a:normAutofit fontScale="77500" lnSpcReduction="20000"/>
          </a:bodyPr>
          <a:lstStyle/>
          <a:p>
            <a:r>
              <a:rPr lang="en-US" dirty="0" smtClean="0"/>
              <a:t>Worms propagate by finding and infecting vulnerable hosts.</a:t>
            </a:r>
          </a:p>
          <a:p>
            <a:pPr lvl="1"/>
            <a:r>
              <a:rPr lang="en-US" dirty="0" smtClean="0"/>
              <a:t>They need a way to tell if a host is vulnerable</a:t>
            </a:r>
          </a:p>
          <a:p>
            <a:pPr lvl="1"/>
            <a:r>
              <a:rPr lang="en-US" dirty="0" smtClean="0"/>
              <a:t>They need a way to tell if a host is already infected.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grpSp>
        <p:nvGrpSpPr>
          <p:cNvPr id="51" name="Group 50"/>
          <p:cNvGrpSpPr/>
          <p:nvPr/>
        </p:nvGrpSpPr>
        <p:grpSpPr>
          <a:xfrm>
            <a:off x="1751268" y="2295525"/>
            <a:ext cx="6173532" cy="4257675"/>
            <a:chOff x="101582" y="304800"/>
            <a:chExt cx="8794768" cy="6086475"/>
          </a:xfrm>
        </p:grpSpPr>
        <p:cxnSp>
          <p:nvCxnSpPr>
            <p:cNvPr id="7" name="Straight Arrow Connector 6"/>
            <p:cNvCxnSpPr>
              <a:endCxn id="29" idx="1"/>
            </p:cNvCxnSpPr>
            <p:nvPr/>
          </p:nvCxnSpPr>
          <p:spPr>
            <a:xfrm flipV="1">
              <a:off x="1752600" y="2585922"/>
              <a:ext cx="1043684" cy="3096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752600" y="3276600"/>
              <a:ext cx="990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057400" y="4495800"/>
              <a:ext cx="914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343" y="1905000"/>
              <a:ext cx="1295857" cy="685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7244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00600"/>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9144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4"/>
            </p:cNvCxnSpPr>
            <p:nvPr/>
          </p:nvCxnSpPr>
          <p:spPr>
            <a:xfrm flipH="1" flipV="1">
              <a:off x="3276600" y="3505200"/>
              <a:ext cx="142875" cy="5334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838087" y="4343514"/>
              <a:ext cx="838200" cy="228371"/>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114800" y="4724400"/>
              <a:ext cx="34290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934200" y="2971800"/>
              <a:ext cx="2667000" cy="2286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19400"/>
              <a:ext cx="7620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2324100"/>
              <a:ext cx="9906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62800" y="1752600"/>
              <a:ext cx="8382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505587" y="4000614"/>
              <a:ext cx="533400" cy="3045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390900" y="1866900"/>
              <a:ext cx="533400" cy="152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57400" y="1295400"/>
              <a:ext cx="1143000" cy="914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838200"/>
              <a:ext cx="10668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333887" y="4648314"/>
              <a:ext cx="685800" cy="3807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laptop"/>
            <p:cNvSpPr>
              <a:spLocks noEditPoints="1" noChangeArrowheads="1"/>
            </p:cNvSpPr>
            <p:nvPr/>
          </p:nvSpPr>
          <p:spPr bwMode="auto">
            <a:xfrm>
              <a:off x="5029200" y="838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7" name="laptop"/>
            <p:cNvSpPr>
              <a:spLocks noEditPoints="1" noChangeArrowheads="1"/>
            </p:cNvSpPr>
            <p:nvPr/>
          </p:nvSpPr>
          <p:spPr bwMode="auto">
            <a:xfrm>
              <a:off x="7010400" y="4267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8" name="laptop"/>
            <p:cNvSpPr>
              <a:spLocks noEditPoints="1" noChangeArrowheads="1"/>
            </p:cNvSpPr>
            <p:nvPr/>
          </p:nvSpPr>
          <p:spPr bwMode="auto">
            <a:xfrm>
              <a:off x="457200" y="4724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9" name="laptop"/>
            <p:cNvSpPr>
              <a:spLocks noEditPoints="1" noChangeArrowheads="1"/>
            </p:cNvSpPr>
            <p:nvPr/>
          </p:nvSpPr>
          <p:spPr bwMode="auto">
            <a:xfrm>
              <a:off x="2514600" y="2133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0" name="laptop"/>
            <p:cNvSpPr>
              <a:spLocks noEditPoints="1" noChangeArrowheads="1"/>
            </p:cNvSpPr>
            <p:nvPr/>
          </p:nvSpPr>
          <p:spPr bwMode="auto">
            <a:xfrm>
              <a:off x="2514600" y="4038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laptop"/>
            <p:cNvSpPr>
              <a:spLocks noEditPoints="1" noChangeArrowheads="1"/>
            </p:cNvSpPr>
            <p:nvPr/>
          </p:nvSpPr>
          <p:spPr bwMode="auto">
            <a:xfrm>
              <a:off x="49530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2" name="laptop"/>
            <p:cNvSpPr>
              <a:spLocks noEditPoints="1" noChangeArrowheads="1"/>
            </p:cNvSpPr>
            <p:nvPr/>
          </p:nvSpPr>
          <p:spPr bwMode="auto">
            <a:xfrm>
              <a:off x="6400800" y="2514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3" name="laptop"/>
            <p:cNvSpPr>
              <a:spLocks noEditPoints="1" noChangeArrowheads="1"/>
            </p:cNvSpPr>
            <p:nvPr/>
          </p:nvSpPr>
          <p:spPr bwMode="auto">
            <a:xfrm>
              <a:off x="7086600" y="381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4" name="TextBox 33"/>
            <p:cNvSpPr txBox="1"/>
            <p:nvPr/>
          </p:nvSpPr>
          <p:spPr>
            <a:xfrm>
              <a:off x="101582" y="2209801"/>
              <a:ext cx="2327472" cy="476457"/>
            </a:xfrm>
            <a:prstGeom prst="rect">
              <a:avLst/>
            </a:prstGeom>
            <a:noFill/>
          </p:spPr>
          <p:txBody>
            <a:bodyPr wrap="none" rtlCol="0">
              <a:spAutoFit/>
            </a:bodyPr>
            <a:lstStyle/>
            <a:p>
              <a:pPr algn="ctr"/>
              <a:r>
                <a:rPr lang="en-US" sz="1800" dirty="0" smtClean="0">
                  <a:solidFill>
                    <a:schemeClr val="tx1"/>
                  </a:solidFill>
                </a:rPr>
                <a:t>initial infection</a:t>
              </a:r>
              <a:endParaRPr lang="en-US" sz="1800" dirty="0">
                <a:solidFill>
                  <a:schemeClr val="tx1"/>
                </a:solidFill>
              </a:endParaRPr>
            </a:p>
          </p:txBody>
        </p:sp>
        <p:sp>
          <p:nvSpPr>
            <p:cNvPr id="35" name="laptop"/>
            <p:cNvSpPr>
              <a:spLocks noEditPoints="1" noChangeArrowheads="1"/>
            </p:cNvSpPr>
            <p:nvPr/>
          </p:nvSpPr>
          <p:spPr bwMode="auto">
            <a:xfrm>
              <a:off x="457200" y="685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6" name="laptop"/>
            <p:cNvSpPr>
              <a:spLocks noEditPoints="1" noChangeArrowheads="1"/>
            </p:cNvSpPr>
            <p:nvPr/>
          </p:nvSpPr>
          <p:spPr bwMode="auto">
            <a:xfrm>
              <a:off x="360443" y="2667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85000"/>
                <a:lumOff val="1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laptop"/>
            <p:cNvSpPr>
              <a:spLocks noEditPoints="1" noChangeArrowheads="1"/>
            </p:cNvSpPr>
            <p:nvPr/>
          </p:nvSpPr>
          <p:spPr bwMode="auto">
            <a:xfrm>
              <a:off x="44196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8" name="laptop"/>
            <p:cNvSpPr>
              <a:spLocks noEditPoints="1" noChangeArrowheads="1"/>
            </p:cNvSpPr>
            <p:nvPr/>
          </p:nvSpPr>
          <p:spPr bwMode="auto">
            <a:xfrm>
              <a:off x="2819400" y="30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pic>
          <p:nvPicPr>
            <p:cNvPr id="39" name="Picture 38" descr="04-7b copy.png"/>
            <p:cNvPicPr>
              <a:picLocks noChangeAspect="1"/>
            </p:cNvPicPr>
            <p:nvPr/>
          </p:nvPicPr>
          <p:blipFill>
            <a:blip r:embed="rId2" cstate="print"/>
            <a:stretch>
              <a:fillRect/>
            </a:stretch>
          </p:blipFill>
          <p:spPr>
            <a:xfrm>
              <a:off x="1083309" y="857250"/>
              <a:ext cx="548641" cy="551384"/>
            </a:xfrm>
            <a:prstGeom prst="rect">
              <a:avLst/>
            </a:prstGeom>
          </p:spPr>
        </p:pic>
        <p:pic>
          <p:nvPicPr>
            <p:cNvPr id="40" name="Picture 39" descr="04-7b copy.png"/>
            <p:cNvPicPr>
              <a:picLocks noChangeAspect="1"/>
            </p:cNvPicPr>
            <p:nvPr/>
          </p:nvPicPr>
          <p:blipFill>
            <a:blip r:embed="rId2" cstate="print"/>
            <a:stretch>
              <a:fillRect/>
            </a:stretch>
          </p:blipFill>
          <p:spPr>
            <a:xfrm>
              <a:off x="3460750" y="470966"/>
              <a:ext cx="548641" cy="551384"/>
            </a:xfrm>
            <a:prstGeom prst="rect">
              <a:avLst/>
            </a:prstGeom>
          </p:spPr>
        </p:pic>
        <p:pic>
          <p:nvPicPr>
            <p:cNvPr id="41" name="Picture 40" descr="04-7b copy.png"/>
            <p:cNvPicPr>
              <a:picLocks noChangeAspect="1"/>
            </p:cNvPicPr>
            <p:nvPr/>
          </p:nvPicPr>
          <p:blipFill>
            <a:blip r:embed="rId2" cstate="print"/>
            <a:stretch>
              <a:fillRect/>
            </a:stretch>
          </p:blipFill>
          <p:spPr>
            <a:xfrm>
              <a:off x="5060161" y="3311006"/>
              <a:ext cx="548641" cy="551384"/>
            </a:xfrm>
            <a:prstGeom prst="rect">
              <a:avLst/>
            </a:prstGeom>
          </p:spPr>
        </p:pic>
        <p:pic>
          <p:nvPicPr>
            <p:cNvPr id="42" name="Picture 41" descr="04-7b copy.png"/>
            <p:cNvPicPr>
              <a:picLocks noChangeAspect="1"/>
            </p:cNvPicPr>
            <p:nvPr/>
          </p:nvPicPr>
          <p:blipFill>
            <a:blip r:embed="rId2" cstate="print"/>
            <a:stretch>
              <a:fillRect/>
            </a:stretch>
          </p:blipFill>
          <p:spPr>
            <a:xfrm>
              <a:off x="7025640" y="2697480"/>
              <a:ext cx="548641" cy="551384"/>
            </a:xfrm>
            <a:prstGeom prst="rect">
              <a:avLst/>
            </a:prstGeom>
          </p:spPr>
        </p:pic>
        <p:pic>
          <p:nvPicPr>
            <p:cNvPr id="43" name="Picture 42" descr="04-7a copy.png"/>
            <p:cNvPicPr>
              <a:picLocks noChangeAspect="1"/>
            </p:cNvPicPr>
            <p:nvPr/>
          </p:nvPicPr>
          <p:blipFill>
            <a:blip r:embed="rId3" cstate="print"/>
            <a:stretch>
              <a:fillRect/>
            </a:stretch>
          </p:blipFill>
          <p:spPr>
            <a:xfrm>
              <a:off x="5672133" y="1019178"/>
              <a:ext cx="548641" cy="551384"/>
            </a:xfrm>
            <a:prstGeom prst="rect">
              <a:avLst/>
            </a:prstGeom>
          </p:spPr>
        </p:pic>
        <p:pic>
          <p:nvPicPr>
            <p:cNvPr id="44" name="Picture 43" descr="04-7a copy.png"/>
            <p:cNvPicPr>
              <a:picLocks noChangeAspect="1"/>
            </p:cNvPicPr>
            <p:nvPr/>
          </p:nvPicPr>
          <p:blipFill>
            <a:blip r:embed="rId3" cstate="print"/>
            <a:stretch>
              <a:fillRect/>
            </a:stretch>
          </p:blipFill>
          <p:spPr>
            <a:xfrm>
              <a:off x="3152778" y="2309815"/>
              <a:ext cx="548641" cy="551384"/>
            </a:xfrm>
            <a:prstGeom prst="rect">
              <a:avLst/>
            </a:prstGeom>
          </p:spPr>
        </p:pic>
        <p:pic>
          <p:nvPicPr>
            <p:cNvPr id="45" name="Picture 44" descr="04-7a copy.png"/>
            <p:cNvPicPr>
              <a:picLocks noChangeAspect="1"/>
            </p:cNvPicPr>
            <p:nvPr/>
          </p:nvPicPr>
          <p:blipFill>
            <a:blip r:embed="rId3" cstate="print"/>
            <a:stretch>
              <a:fillRect/>
            </a:stretch>
          </p:blipFill>
          <p:spPr>
            <a:xfrm>
              <a:off x="996950" y="2844800"/>
              <a:ext cx="548641" cy="551384"/>
            </a:xfrm>
            <a:prstGeom prst="rect">
              <a:avLst/>
            </a:prstGeom>
          </p:spPr>
        </p:pic>
        <p:pic>
          <p:nvPicPr>
            <p:cNvPr id="46" name="Picture 45" descr="04-7a copy.png"/>
            <p:cNvPicPr>
              <a:picLocks noChangeAspect="1"/>
            </p:cNvPicPr>
            <p:nvPr/>
          </p:nvPicPr>
          <p:blipFill>
            <a:blip r:embed="rId3" cstate="print"/>
            <a:stretch>
              <a:fillRect/>
            </a:stretch>
          </p:blipFill>
          <p:spPr>
            <a:xfrm>
              <a:off x="1095354" y="4905378"/>
              <a:ext cx="548641" cy="551384"/>
            </a:xfrm>
            <a:prstGeom prst="rect">
              <a:avLst/>
            </a:prstGeom>
          </p:spPr>
        </p:pic>
        <p:pic>
          <p:nvPicPr>
            <p:cNvPr id="47" name="Picture 46" descr="04-7a copy.png"/>
            <p:cNvPicPr>
              <a:picLocks noChangeAspect="1"/>
            </p:cNvPicPr>
            <p:nvPr/>
          </p:nvPicPr>
          <p:blipFill>
            <a:blip r:embed="rId3" cstate="print"/>
            <a:stretch>
              <a:fillRect/>
            </a:stretch>
          </p:blipFill>
          <p:spPr>
            <a:xfrm>
              <a:off x="3152778" y="4214815"/>
              <a:ext cx="548641" cy="551384"/>
            </a:xfrm>
            <a:prstGeom prst="rect">
              <a:avLst/>
            </a:prstGeom>
          </p:spPr>
        </p:pic>
        <p:pic>
          <p:nvPicPr>
            <p:cNvPr id="48" name="Picture 47" descr="04-7a copy.png"/>
            <p:cNvPicPr>
              <a:picLocks noChangeAspect="1"/>
            </p:cNvPicPr>
            <p:nvPr/>
          </p:nvPicPr>
          <p:blipFill>
            <a:blip r:embed="rId3" cstate="print"/>
            <a:stretch>
              <a:fillRect/>
            </a:stretch>
          </p:blipFill>
          <p:spPr>
            <a:xfrm>
              <a:off x="5584825" y="5213350"/>
              <a:ext cx="548641" cy="551384"/>
            </a:xfrm>
            <a:prstGeom prst="rect">
              <a:avLst/>
            </a:prstGeom>
          </p:spPr>
        </p:pic>
        <p:pic>
          <p:nvPicPr>
            <p:cNvPr id="49" name="Picture 48" descr="04-7a copy.png"/>
            <p:cNvPicPr>
              <a:picLocks noChangeAspect="1"/>
            </p:cNvPicPr>
            <p:nvPr/>
          </p:nvPicPr>
          <p:blipFill>
            <a:blip r:embed="rId3" cstate="print"/>
            <a:stretch>
              <a:fillRect/>
            </a:stretch>
          </p:blipFill>
          <p:spPr>
            <a:xfrm>
              <a:off x="7643810" y="4445791"/>
              <a:ext cx="548641" cy="551384"/>
            </a:xfrm>
            <a:prstGeom prst="rect">
              <a:avLst/>
            </a:prstGeom>
          </p:spPr>
        </p:pic>
        <p:pic>
          <p:nvPicPr>
            <p:cNvPr id="50" name="Picture 49" descr="04-7a copy.png"/>
            <p:cNvPicPr>
              <a:picLocks noChangeAspect="1"/>
            </p:cNvPicPr>
            <p:nvPr/>
          </p:nvPicPr>
          <p:blipFill>
            <a:blip r:embed="rId3" cstate="print"/>
            <a:stretch>
              <a:fillRect/>
            </a:stretch>
          </p:blipFill>
          <p:spPr>
            <a:xfrm>
              <a:off x="7729541" y="561978"/>
              <a:ext cx="548641" cy="55138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Propagation: Theory</a:t>
            </a:r>
          </a:p>
        </p:txBody>
      </p:sp>
      <p:sp>
        <p:nvSpPr>
          <p:cNvPr id="3" name="Content Placeholder 2"/>
          <p:cNvSpPr>
            <a:spLocks noGrp="1"/>
          </p:cNvSpPr>
          <p:nvPr>
            <p:ph idx="1"/>
          </p:nvPr>
        </p:nvSpPr>
        <p:spPr>
          <a:xfrm>
            <a:off x="457200" y="1447800"/>
            <a:ext cx="4191000" cy="4724400"/>
          </a:xfrm>
        </p:spPr>
        <p:txBody>
          <a:bodyPr rtlCol="0">
            <a:normAutofit fontScale="85000" lnSpcReduction="20000"/>
          </a:bodyPr>
          <a:lstStyle/>
          <a:p>
            <a:pPr eaLnBrk="1" fontAlgn="auto" hangingPunct="1">
              <a:lnSpc>
                <a:spcPct val="120000"/>
              </a:lnSpc>
              <a:spcAft>
                <a:spcPts val="0"/>
              </a:spcAft>
              <a:buFont typeface="Wingdings" charset="2"/>
              <a:buChar char=""/>
              <a:defRPr/>
            </a:pPr>
            <a:r>
              <a:rPr lang="en-US" sz="2600" dirty="0" smtClean="0"/>
              <a:t>Classic epidemic model</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N</a:t>
            </a:r>
            <a:r>
              <a:rPr lang="en-US" sz="2400" dirty="0" smtClean="0"/>
              <a:t>: total number of vulnerable hosts</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infected hosts at time </a:t>
            </a:r>
            <a:r>
              <a:rPr lang="en-US" sz="2400" b="1" i="1" dirty="0" smtClean="0">
                <a:latin typeface="Times New Roman" pitchFamily="18" charset="0"/>
                <a:cs typeface="Times New Roman" pitchFamily="18" charset="0"/>
              </a:rPr>
              <a:t>t</a:t>
            </a:r>
            <a:endParaRPr lang="en-US" sz="2400" b="1"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susceptible hosts at time </a:t>
            </a:r>
            <a:r>
              <a:rPr lang="en-US" sz="2400" i="1" dirty="0" smtClean="0">
                <a:latin typeface="Times New Roman" pitchFamily="18" charset="0"/>
                <a:cs typeface="Times New Roman" pitchFamily="18" charset="0"/>
              </a:rPr>
              <a:t>t</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Symbol" pitchFamily="18" charset="2"/>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N</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dirty="0" smtClean="0">
                <a:latin typeface="Symbol" pitchFamily="18" charset="2"/>
              </a:rPr>
              <a:t>b</a:t>
            </a:r>
            <a:r>
              <a:rPr lang="en-US" sz="2400" dirty="0" smtClean="0"/>
              <a:t>: infection rate</a:t>
            </a:r>
          </a:p>
          <a:p>
            <a:pPr eaLnBrk="1" fontAlgn="auto" hangingPunct="1">
              <a:lnSpc>
                <a:spcPct val="120000"/>
              </a:lnSpc>
              <a:spcAft>
                <a:spcPts val="0"/>
              </a:spcAft>
              <a:buFont typeface="Wingdings" charset="2"/>
              <a:buChar char=""/>
              <a:defRPr/>
            </a:pPr>
            <a:r>
              <a:rPr lang="en-US" sz="2600" dirty="0" smtClean="0">
                <a:cs typeface="Times New Roman" pitchFamily="18" charset="0"/>
              </a:rPr>
              <a:t>Differential equation for </a:t>
            </a:r>
            <a:r>
              <a:rPr lang="en-US" sz="2600" b="1" i="1"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dirty="0" smtClean="0">
                <a:cs typeface="Times New Roman" pitchFamily="18" charset="0"/>
              </a:rPr>
              <a:t>:</a:t>
            </a:r>
          </a:p>
          <a:p>
            <a:pPr algn="ctr" eaLnBrk="1" fontAlgn="auto" hangingPunct="1">
              <a:lnSpc>
                <a:spcPct val="120000"/>
              </a:lnSpc>
              <a:spcAft>
                <a:spcPts val="0"/>
              </a:spcAft>
              <a:buFont typeface="Wingdings" charset="2"/>
              <a:buNone/>
              <a:defRPr/>
            </a:pPr>
            <a:r>
              <a:rPr lang="en-US" sz="2600" b="1" i="1" dirty="0" err="1" smtClean="0">
                <a:latin typeface="Times New Roman" pitchFamily="18" charset="0"/>
                <a:cs typeface="Times New Roman" pitchFamily="18" charset="0"/>
              </a:rPr>
              <a:t>dI</a:t>
            </a:r>
            <a:r>
              <a:rPr lang="en-US" sz="2600" b="1" dirty="0" smtClean="0">
                <a:latin typeface="Symbol" pitchFamily="18" charset="2"/>
                <a:cs typeface="Times New Roman" pitchFamily="18" charset="0"/>
              </a:rPr>
              <a:t>/</a:t>
            </a:r>
            <a:r>
              <a:rPr lang="en-US" sz="2600" b="1" i="1" dirty="0" err="1" smtClean="0">
                <a:latin typeface="Times New Roman" pitchFamily="18" charset="0"/>
                <a:cs typeface="Times New Roman" pitchFamily="18" charset="0"/>
              </a:rPr>
              <a:t>dt</a:t>
            </a:r>
            <a:r>
              <a:rPr lang="en-US" sz="2600" dirty="0" smtClean="0">
                <a:latin typeface="Times New Roman" pitchFamily="18" charset="0"/>
                <a:cs typeface="Times New Roman" pitchFamily="18" charset="0"/>
              </a:rPr>
              <a:t> </a:t>
            </a:r>
            <a:r>
              <a:rPr lang="en-US" sz="2600" b="1" dirty="0" smtClean="0">
                <a:latin typeface="Symbol" pitchFamily="18" charset="2"/>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Symbol" pitchFamily="18" charset="2"/>
                <a:cs typeface="Times New Roman" pitchFamily="18" charset="0"/>
              </a:rPr>
              <a:t>b</a:t>
            </a:r>
            <a:r>
              <a:rPr lang="en-US" sz="2600" b="1" i="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S</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p>
          <a:p>
            <a:pPr eaLnBrk="1" fontAlgn="auto" hangingPunct="1">
              <a:lnSpc>
                <a:spcPct val="120000"/>
              </a:lnSpc>
              <a:spcAft>
                <a:spcPts val="0"/>
              </a:spcAft>
              <a:buFont typeface="Wingdings" charset="2"/>
              <a:buChar char=""/>
              <a:defRPr/>
            </a:pPr>
            <a:r>
              <a:rPr lang="en-US" sz="2600" dirty="0" smtClean="0"/>
              <a:t>More accurate models adjust propagation rate over time </a:t>
            </a:r>
          </a:p>
        </p:txBody>
      </p:sp>
      <p:sp>
        <p:nvSpPr>
          <p:cNvPr id="11270" name="Date Placeholder 8"/>
          <p:cNvSpPr>
            <a:spLocks noGrp="1"/>
          </p:cNvSpPr>
          <p:nvPr>
            <p:ph type="dt" sz="half" idx="10"/>
          </p:nvPr>
        </p:nvSpPr>
        <p:spPr/>
        <p:txBody>
          <a:bodyPr/>
          <a:lstStyle/>
          <a:p>
            <a:pPr>
              <a:defRPr/>
            </a:pPr>
            <a:fld id="{BED06C0D-69E2-4FBC-90CA-ABBD17F48F69}" type="datetime1">
              <a:rPr lang="en-US"/>
              <a:pPr>
                <a:defRPr/>
              </a:pPr>
              <a:t>11/13/17</a:t>
            </a:fld>
            <a:endParaRPr lang="en-GB"/>
          </a:p>
        </p:txBody>
      </p:sp>
      <p:sp>
        <p:nvSpPr>
          <p:cNvPr id="11272" name="Footer Placeholder 10"/>
          <p:cNvSpPr>
            <a:spLocks noGrp="1"/>
          </p:cNvSpPr>
          <p:nvPr>
            <p:ph type="ftr" sz="quarter" idx="11"/>
          </p:nvPr>
        </p:nvSpPr>
        <p:spPr/>
        <p:txBody>
          <a:bodyPr/>
          <a:lstStyle/>
          <a:p>
            <a:pPr>
              <a:defRPr/>
            </a:pPr>
            <a:r>
              <a:rPr lang="en-GB"/>
              <a:t>Malware</a:t>
            </a:r>
          </a:p>
        </p:txBody>
      </p:sp>
      <p:sp>
        <p:nvSpPr>
          <p:cNvPr id="11271" name="Slide Number Placeholder 9"/>
          <p:cNvSpPr>
            <a:spLocks noGrp="1"/>
          </p:cNvSpPr>
          <p:nvPr>
            <p:ph type="sldNum" sz="quarter" idx="12"/>
          </p:nvPr>
        </p:nvSpPr>
        <p:spPr/>
        <p:txBody>
          <a:bodyPr/>
          <a:lstStyle/>
          <a:p>
            <a:pPr>
              <a:defRPr/>
            </a:pPr>
            <a:fld id="{0DF887F7-8E19-406B-AA86-4F77653ADB77}" type="slidenum">
              <a:rPr lang="en-GB"/>
              <a:pPr>
                <a:defRPr/>
              </a:pPr>
              <a:t>8</a:t>
            </a:fld>
            <a:endParaRPr lang="en-GB"/>
          </a:p>
        </p:txBody>
      </p:sp>
      <p:pic>
        <p:nvPicPr>
          <p:cNvPr id="2" name="Picture 2"/>
          <p:cNvPicPr>
            <a:picLocks noChangeAspect="1" noChangeArrowheads="1"/>
          </p:cNvPicPr>
          <p:nvPr/>
        </p:nvPicPr>
        <p:blipFill>
          <a:blip r:embed="rId2" cstate="print"/>
          <a:srcRect/>
          <a:stretch>
            <a:fillRect/>
          </a:stretch>
        </p:blipFill>
        <p:spPr bwMode="auto">
          <a:xfrm>
            <a:off x="4724400" y="2895600"/>
            <a:ext cx="3992563" cy="3276600"/>
          </a:xfrm>
          <a:prstGeom prst="rect">
            <a:avLst/>
          </a:prstGeom>
          <a:noFill/>
          <a:ln w="9525">
            <a:noFill/>
            <a:miter lim="800000"/>
            <a:headEnd/>
            <a:tailEnd/>
          </a:ln>
        </p:spPr>
      </p:pic>
      <p:sp>
        <p:nvSpPr>
          <p:cNvPr id="9224" name="TextBox 8"/>
          <p:cNvSpPr txBox="1">
            <a:spLocks noChangeArrowheads="1"/>
          </p:cNvSpPr>
          <p:nvPr/>
        </p:nvSpPr>
        <p:spPr bwMode="auto">
          <a:xfrm>
            <a:off x="4724400" y="1524000"/>
            <a:ext cx="3505200" cy="1169988"/>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400" dirty="0">
                <a:solidFill>
                  <a:schemeClr val="tx1"/>
                </a:solidFill>
              </a:rPr>
              <a:t>Source:</a:t>
            </a:r>
          </a:p>
          <a:p>
            <a:pPr>
              <a:lnSpc>
                <a:spcPct val="100000"/>
              </a:lnSpc>
              <a:defRPr/>
            </a:pPr>
            <a:r>
              <a:rPr lang="en-US" sz="1400" dirty="0">
                <a:solidFill>
                  <a:schemeClr val="tx1"/>
                </a:solidFill>
              </a:rPr>
              <a:t>Cliff C. </a:t>
            </a:r>
            <a:r>
              <a:rPr lang="en-US" sz="1400" dirty="0" err="1">
                <a:solidFill>
                  <a:schemeClr val="tx1"/>
                </a:solidFill>
              </a:rPr>
              <a:t>Zou</a:t>
            </a:r>
            <a:r>
              <a:rPr lang="en-US" sz="1400" dirty="0">
                <a:solidFill>
                  <a:schemeClr val="tx1"/>
                </a:solidFill>
              </a:rPr>
              <a:t>, </a:t>
            </a:r>
            <a:r>
              <a:rPr lang="en-US" sz="1400" dirty="0" err="1">
                <a:solidFill>
                  <a:schemeClr val="tx1"/>
                </a:solidFill>
              </a:rPr>
              <a:t>Weibo</a:t>
            </a:r>
            <a:r>
              <a:rPr lang="en-US" sz="1400" dirty="0">
                <a:solidFill>
                  <a:schemeClr val="tx1"/>
                </a:solidFill>
              </a:rPr>
              <a:t> Gong, Don </a:t>
            </a:r>
            <a:r>
              <a:rPr lang="en-US" sz="1400" dirty="0" err="1">
                <a:solidFill>
                  <a:schemeClr val="tx1"/>
                </a:solidFill>
              </a:rPr>
              <a:t>Towsley</a:t>
            </a:r>
            <a:r>
              <a:rPr lang="en-US" sz="1400" dirty="0">
                <a:solidFill>
                  <a:schemeClr val="tx1"/>
                </a:solidFill>
              </a:rPr>
              <a:t>, and </a:t>
            </a:r>
            <a:r>
              <a:rPr lang="en-US" sz="1400" dirty="0" err="1">
                <a:solidFill>
                  <a:schemeClr val="tx1"/>
                </a:solidFill>
              </a:rPr>
              <a:t>Lixin</a:t>
            </a:r>
            <a:r>
              <a:rPr lang="en-US" sz="1400" dirty="0">
                <a:solidFill>
                  <a:schemeClr val="tx1"/>
                </a:solidFill>
              </a:rPr>
              <a:t> </a:t>
            </a:r>
            <a:r>
              <a:rPr lang="en-US" sz="1400" dirty="0" err="1">
                <a:solidFill>
                  <a:schemeClr val="tx1"/>
                </a:solidFill>
              </a:rPr>
              <a:t>Gao</a:t>
            </a:r>
            <a:r>
              <a:rPr lang="en-US" sz="1400" dirty="0">
                <a:solidFill>
                  <a:schemeClr val="tx1"/>
                </a:solidFill>
              </a:rPr>
              <a:t>. </a:t>
            </a:r>
            <a:r>
              <a:rPr lang="en-US" sz="1400" dirty="0">
                <a:solidFill>
                  <a:schemeClr val="tx1"/>
                </a:solidFill>
                <a:hlinkClick r:id="rId3"/>
              </a:rPr>
              <a:t>The Monitoring and Early Detection of Internet Worms</a:t>
            </a:r>
            <a:r>
              <a:rPr lang="en-US" sz="1400" dirty="0">
                <a:solidFill>
                  <a:schemeClr val="tx1"/>
                </a:solidFill>
              </a:rPr>
              <a:t>, IEEE/ACM Transactions on Networking, 2005</a:t>
            </a:r>
            <a:r>
              <a:rPr lang="en-US" sz="1400" dirty="0">
                <a:solidFill>
                  <a:schemeClr val="accent2"/>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Propagation: Practice</a:t>
            </a:r>
          </a:p>
        </p:txBody>
      </p:sp>
      <p:sp>
        <p:nvSpPr>
          <p:cNvPr id="12291" name="Content Placeholder 2"/>
          <p:cNvSpPr>
            <a:spLocks noGrp="1"/>
          </p:cNvSpPr>
          <p:nvPr>
            <p:ph idx="1"/>
          </p:nvPr>
        </p:nvSpPr>
        <p:spPr>
          <a:xfrm>
            <a:off x="457200" y="1600200"/>
            <a:ext cx="8229600" cy="1066800"/>
          </a:xfrm>
        </p:spPr>
        <p:txBody>
          <a:bodyPr/>
          <a:lstStyle/>
          <a:p>
            <a:pPr eaLnBrk="1" hangingPunct="1"/>
            <a:r>
              <a:rPr lang="en-US" sz="2400" smtClean="0"/>
              <a:t>Cumulative total of unique IP addresses infected by the first outbreak of Code-RedI v2 on July 19-20, 2001</a:t>
            </a:r>
          </a:p>
        </p:txBody>
      </p:sp>
      <p:sp>
        <p:nvSpPr>
          <p:cNvPr id="4" name="Date Placeholder 3"/>
          <p:cNvSpPr>
            <a:spLocks noGrp="1"/>
          </p:cNvSpPr>
          <p:nvPr>
            <p:ph type="dt" sz="half" idx="10"/>
          </p:nvPr>
        </p:nvSpPr>
        <p:spPr/>
        <p:txBody>
          <a:bodyPr/>
          <a:lstStyle/>
          <a:p>
            <a:pPr>
              <a:defRPr/>
            </a:pPr>
            <a:fld id="{A2EAD555-E207-49C8-9376-167AE54DC640}" type="datetime1">
              <a:rPr lang="en-US"/>
              <a:pPr>
                <a:defRPr/>
              </a:pPr>
              <a:t>11/13/17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F24DFCC5-CEE6-4857-8D25-1188FE32D486}" type="slidenum">
              <a:rPr lang="en-GB" smtClean="0"/>
              <a:pPr>
                <a:defRPr/>
              </a:pPr>
              <a:t>9</a:t>
            </a:fld>
            <a:endParaRPr lang="en-GB"/>
          </a:p>
        </p:txBody>
      </p:sp>
      <p:pic>
        <p:nvPicPr>
          <p:cNvPr id="52226"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43350" y="2743200"/>
            <a:ext cx="4686300" cy="3200400"/>
          </a:xfrm>
          <a:prstGeom prst="rect">
            <a:avLst/>
          </a:prstGeom>
          <a:noFill/>
          <a:ln w="9525">
            <a:noFill/>
            <a:miter lim="800000"/>
            <a:headEnd/>
            <a:tailEnd/>
          </a:ln>
        </p:spPr>
      </p:pic>
      <p:sp>
        <p:nvSpPr>
          <p:cNvPr id="8" name="TextBox 8"/>
          <p:cNvSpPr txBox="1">
            <a:spLocks noChangeArrowheads="1"/>
          </p:cNvSpPr>
          <p:nvPr/>
        </p:nvSpPr>
        <p:spPr bwMode="auto">
          <a:xfrm>
            <a:off x="685800" y="2743200"/>
            <a:ext cx="2743200" cy="203200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tx1"/>
                </a:solidFill>
              </a:rPr>
              <a:t>David Moore, Colleen Shannon, and Jeffery Brown.</a:t>
            </a:r>
            <a:r>
              <a:rPr lang="en-US" sz="1800" dirty="0">
                <a:solidFill>
                  <a:schemeClr val="accent6"/>
                </a:solidFill>
              </a:rPr>
              <a:t> </a:t>
            </a:r>
            <a:r>
              <a:rPr lang="en-US" sz="1800" dirty="0">
                <a:solidFill>
                  <a:schemeClr val="accent6"/>
                </a:solidFill>
                <a:hlinkClick r:id="rId3"/>
              </a:rPr>
              <a:t>Code-Red: a case study on the spread and victims of an Internet worm</a:t>
            </a:r>
            <a:r>
              <a:rPr lang="en-US" sz="1800" dirty="0">
                <a:solidFill>
                  <a:schemeClr val="tx1"/>
                </a:solidFill>
              </a:rPr>
              <a:t>, CAIDA, 2002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3759</TotalTime>
  <Words>3939</Words>
  <Application>Microsoft Macintosh PowerPoint</Application>
  <PresentationFormat>On-screen Show (4:3)</PresentationFormat>
  <Paragraphs>481</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ISA 562</vt:lpstr>
      <vt:lpstr>Logic Bombs</vt:lpstr>
      <vt:lpstr>Viruses, Worms, Trojans, Rootkits</vt:lpstr>
      <vt:lpstr>Computer Worms</vt:lpstr>
      <vt:lpstr>Early History</vt:lpstr>
      <vt:lpstr>Worm Development</vt:lpstr>
      <vt:lpstr>Worm Propagation</vt:lpstr>
      <vt:lpstr>Propagation: Theory</vt:lpstr>
      <vt:lpstr>Propagation: Practice</vt:lpstr>
      <vt:lpstr>Rootkits</vt:lpstr>
      <vt:lpstr>Trojan Horses</vt:lpstr>
      <vt:lpstr>Current Trends</vt:lpstr>
      <vt:lpstr>Spyware</vt:lpstr>
      <vt:lpstr>Stuxnet</vt:lpstr>
      <vt:lpstr>Stuxnet</vt:lpstr>
      <vt:lpstr>Stuxnet</vt:lpstr>
      <vt:lpstr>Wannacry</vt:lpstr>
      <vt:lpstr>Wannacry</vt:lpstr>
      <vt:lpstr>Wannacry</vt:lpstr>
      <vt:lpstr>Wannacry</vt:lpstr>
      <vt:lpstr>Wannacry: crypto</vt:lpstr>
      <vt:lpstr>Wannacry: crypto</vt:lpstr>
      <vt:lpstr>Shadow Brokers</vt:lpstr>
      <vt:lpstr>Shadow Brokers</vt:lpstr>
      <vt:lpstr>Malware Zombies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Mirai Botnet (2016)</vt:lpstr>
      <vt:lpstr>Economics of Malware</vt:lpstr>
      <vt:lpstr>Professional Malware</vt:lpstr>
      <vt:lpstr>Signatures: A Malware Countermeasure</vt:lpstr>
      <vt:lpstr>Signatures Database</vt:lpstr>
      <vt:lpstr>Shield vs. On-demand</vt:lpstr>
      <vt:lpstr>Online vs Offline Anti Virus Software</vt:lpstr>
      <vt:lpstr>Quarantine</vt:lpstr>
      <vt:lpstr>White/Black Listing</vt:lpstr>
      <vt:lpstr>Heuristic Analysis</vt:lpstr>
      <vt:lpstr>Static vs. Dynamic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Software</dc:title>
  <dc:creator>Roberto Tamassia</dc:creator>
  <cp:lastModifiedBy>Dov</cp:lastModifiedBy>
  <cp:revision>233</cp:revision>
  <dcterms:modified xsi:type="dcterms:W3CDTF">2017-11-14T21:19:38Z</dcterms:modified>
</cp:coreProperties>
</file>