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704" r:id="rId2"/>
    <p:sldId id="653" r:id="rId3"/>
    <p:sldId id="655" r:id="rId4"/>
    <p:sldId id="721" r:id="rId5"/>
    <p:sldId id="621" r:id="rId6"/>
    <p:sldId id="611" r:id="rId7"/>
    <p:sldId id="723" r:id="rId8"/>
    <p:sldId id="737" r:id="rId9"/>
    <p:sldId id="695" r:id="rId10"/>
    <p:sldId id="666" r:id="rId11"/>
    <p:sldId id="740" r:id="rId12"/>
    <p:sldId id="671" r:id="rId13"/>
    <p:sldId id="676" r:id="rId14"/>
    <p:sldId id="691" r:id="rId15"/>
    <p:sldId id="693" r:id="rId16"/>
    <p:sldId id="688" r:id="rId17"/>
    <p:sldId id="692" r:id="rId18"/>
    <p:sldId id="694" r:id="rId19"/>
    <p:sldId id="696" r:id="rId20"/>
    <p:sldId id="613" r:id="rId21"/>
    <p:sldId id="687" r:id="rId22"/>
    <p:sldId id="632" r:id="rId23"/>
    <p:sldId id="615" r:id="rId24"/>
    <p:sldId id="619" r:id="rId25"/>
    <p:sldId id="623" r:id="rId26"/>
    <p:sldId id="620" r:id="rId27"/>
    <p:sldId id="660" r:id="rId28"/>
    <p:sldId id="659" r:id="rId29"/>
    <p:sldId id="624" r:id="rId30"/>
    <p:sldId id="625" r:id="rId31"/>
    <p:sldId id="630" r:id="rId32"/>
    <p:sldId id="626" r:id="rId33"/>
    <p:sldId id="713" r:id="rId34"/>
    <p:sldId id="720" r:id="rId35"/>
    <p:sldId id="735" r:id="rId36"/>
    <p:sldId id="714" r:id="rId37"/>
    <p:sldId id="715" r:id="rId38"/>
    <p:sldId id="716" r:id="rId39"/>
    <p:sldId id="717" r:id="rId40"/>
    <p:sldId id="718" r:id="rId41"/>
    <p:sldId id="719" r:id="rId42"/>
    <p:sldId id="736" r:id="rId43"/>
    <p:sldId id="634" r:id="rId44"/>
    <p:sldId id="672" r:id="rId45"/>
    <p:sldId id="675" r:id="rId46"/>
    <p:sldId id="677" r:id="rId47"/>
    <p:sldId id="689" r:id="rId48"/>
    <p:sldId id="661" r:id="rId49"/>
    <p:sldId id="663" r:id="rId50"/>
    <p:sldId id="662" r:id="rId51"/>
    <p:sldId id="631" r:id="rId52"/>
    <p:sldId id="722" r:id="rId53"/>
    <p:sldId id="724" r:id="rId54"/>
    <p:sldId id="738" r:id="rId55"/>
    <p:sldId id="739" r:id="rId56"/>
    <p:sldId id="705" r:id="rId57"/>
    <p:sldId id="698" r:id="rId58"/>
    <p:sldId id="699" r:id="rId59"/>
    <p:sldId id="700" r:id="rId60"/>
    <p:sldId id="703" r:id="rId61"/>
    <p:sldId id="702" r:id="rId62"/>
    <p:sldId id="706" r:id="rId63"/>
    <p:sldId id="725" r:id="rId64"/>
    <p:sldId id="726" r:id="rId65"/>
    <p:sldId id="697" r:id="rId66"/>
    <p:sldId id="728" r:id="rId67"/>
    <p:sldId id="727" r:id="rId68"/>
    <p:sldId id="701" r:id="rId69"/>
    <p:sldId id="729" r:id="rId70"/>
    <p:sldId id="734" r:id="rId71"/>
    <p:sldId id="730" r:id="rId72"/>
    <p:sldId id="731" r:id="rId73"/>
    <p:sldId id="732" r:id="rId74"/>
    <p:sldId id="733"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98" autoAdjust="0"/>
  </p:normalViewPr>
  <p:slideViewPr>
    <p:cSldViewPr snapToObjects="1">
      <p:cViewPr varScale="1">
        <p:scale>
          <a:sx n="91" d="100"/>
          <a:sy n="91" d="100"/>
        </p:scale>
        <p:origin x="-10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4D414-00F8-1949-93CD-AB00FAD36CD5}" type="datetimeFigureOut">
              <a:rPr lang="en-US" smtClean="0"/>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BBDEC-E906-9F47-ACE5-C89669B2B672}" type="slidenum">
              <a:rPr lang="en-US" smtClean="0"/>
              <a:t>‹#›</a:t>
            </a:fld>
            <a:endParaRPr lang="en-US"/>
          </a:p>
        </p:txBody>
      </p:sp>
    </p:spTree>
    <p:extLst>
      <p:ext uri="{BB962C8B-B14F-4D97-AF65-F5344CB8AC3E}">
        <p14:creationId xmlns:p14="http://schemas.microsoft.com/office/powerpoint/2010/main" val="3643299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BBDEC-E906-9F47-ACE5-C89669B2B672}" type="slidenum">
              <a:rPr lang="en-US" smtClean="0"/>
              <a:t>20</a:t>
            </a:fld>
            <a:endParaRPr lang="en-US"/>
          </a:p>
        </p:txBody>
      </p:sp>
    </p:spTree>
    <p:extLst>
      <p:ext uri="{BB962C8B-B14F-4D97-AF65-F5344CB8AC3E}">
        <p14:creationId xmlns:p14="http://schemas.microsoft.com/office/powerpoint/2010/main" val="7155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0B562-8FEF-BB42-969B-59160C386C28}"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358357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B562-8FEF-BB42-969B-59160C386C28}"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181787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B562-8FEF-BB42-969B-59160C386C28}"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123760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ody Slide">
    <p:spTree>
      <p:nvGrpSpPr>
        <p:cNvPr id="1" name=""/>
        <p:cNvGrpSpPr/>
        <p:nvPr/>
      </p:nvGrpSpPr>
      <p:grpSpPr>
        <a:xfrm>
          <a:off x="0" y="0"/>
          <a:ext cx="0" cy="0"/>
          <a:chOff x="0" y="0"/>
          <a:chExt cx="0" cy="0"/>
        </a:xfrm>
      </p:grpSpPr>
      <p:sp>
        <p:nvSpPr>
          <p:cNvPr id="2" name="Title 1"/>
          <p:cNvSpPr>
            <a:spLocks noGrp="1"/>
          </p:cNvSpPr>
          <p:nvPr>
            <p:ph type="title"/>
          </p:nvPr>
        </p:nvSpPr>
        <p:spPr>
          <a:xfrm>
            <a:off x="425303" y="290946"/>
            <a:ext cx="8104927" cy="615405"/>
          </a:xfrm>
        </p:spPr>
        <p:txBody>
          <a:bodyPr/>
          <a:lstStyle/>
          <a:p>
            <a:r>
              <a:rPr lang="en-US" smtClean="0"/>
              <a:t>Click to edit Master title style</a:t>
            </a:r>
            <a:endParaRPr lang="en-US" dirty="0"/>
          </a:p>
        </p:txBody>
      </p:sp>
      <p:sp>
        <p:nvSpPr>
          <p:cNvPr id="16" name="Text Placeholder 15"/>
          <p:cNvSpPr>
            <a:spLocks noGrp="1"/>
          </p:cNvSpPr>
          <p:nvPr>
            <p:ph type="body" sz="quarter" idx="12"/>
          </p:nvPr>
        </p:nvSpPr>
        <p:spPr>
          <a:xfrm>
            <a:off x="425303" y="1173674"/>
            <a:ext cx="7955221" cy="4941455"/>
          </a:xfrm>
        </p:spPr>
        <p:txBody>
          <a:bodyPr/>
          <a:lstStyle>
            <a:lvl1pPr marL="473716" indent="-473716">
              <a:buClrTx/>
              <a:buFont typeface="+mj-lt"/>
              <a:buAutoNum type="arabicPeriod"/>
              <a:defRPr>
                <a:solidFill>
                  <a:srgbClr val="525457"/>
                </a:solidFill>
              </a:defRPr>
            </a:lvl1pPr>
            <a:lvl2pPr>
              <a:buClr>
                <a:schemeClr val="accent6"/>
              </a:buClr>
              <a:defRPr>
                <a:solidFill>
                  <a:srgbClr val="525457"/>
                </a:solidFill>
              </a:defRPr>
            </a:lvl2pPr>
            <a:lvl3pPr>
              <a:buClr>
                <a:schemeClr val="accent6"/>
              </a:buClr>
              <a:defRPr>
                <a:solidFill>
                  <a:srgbClr val="525457"/>
                </a:solidFill>
              </a:defRPr>
            </a:lvl3pPr>
            <a:lvl4pPr>
              <a:buClr>
                <a:schemeClr val="accent6"/>
              </a:buClr>
              <a:defRPr>
                <a:solidFill>
                  <a:srgbClr val="525457"/>
                </a:solidFill>
              </a:defRPr>
            </a:lvl4pPr>
            <a:lvl5pPr>
              <a:buClr>
                <a:schemeClr val="accent6"/>
              </a:buClr>
              <a:defRPr>
                <a:solidFill>
                  <a:srgbClr val="52545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773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0B562-8FEF-BB42-969B-59160C386C28}"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305826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0B562-8FEF-BB42-969B-59160C386C28}"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19803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0B562-8FEF-BB42-969B-59160C386C28}"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184019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0B562-8FEF-BB42-969B-59160C386C28}"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2325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0B562-8FEF-BB42-969B-59160C386C28}"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298250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0B562-8FEF-BB42-969B-59160C386C28}"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133656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0B562-8FEF-BB42-969B-59160C386C28}"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267415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0B562-8FEF-BB42-969B-59160C386C28}"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940C6-B4A4-FB49-B049-766E4AA11203}" type="slidenum">
              <a:rPr lang="en-US" smtClean="0"/>
              <a:t>‹#›</a:t>
            </a:fld>
            <a:endParaRPr lang="en-US"/>
          </a:p>
        </p:txBody>
      </p:sp>
    </p:spTree>
    <p:extLst>
      <p:ext uri="{BB962C8B-B14F-4D97-AF65-F5344CB8AC3E}">
        <p14:creationId xmlns:p14="http://schemas.microsoft.com/office/powerpoint/2010/main" val="2887469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0B562-8FEF-BB42-969B-59160C386C28}" type="datetimeFigureOut">
              <a:rPr lang="en-US" smtClean="0"/>
              <a:t>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940C6-B4A4-FB49-B049-766E4AA11203}" type="slidenum">
              <a:rPr lang="en-US" smtClean="0"/>
              <a:t>‹#›</a:t>
            </a:fld>
            <a:endParaRPr lang="en-US"/>
          </a:p>
        </p:txBody>
      </p:sp>
    </p:spTree>
    <p:extLst>
      <p:ext uri="{BB962C8B-B14F-4D97-AF65-F5344CB8AC3E}">
        <p14:creationId xmlns:p14="http://schemas.microsoft.com/office/powerpoint/2010/main" val="297600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facebook.com/posts/229861827208629/scaling-the-facebook-data-warehouse-to-300-p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bmarine-cable-map-2014.telegeography.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tatic.googleusercontent.com/media/research.google.com/en//pubs/archive/42852.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72.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73.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ISA 562</a:t>
            </a:r>
            <a:endParaRPr lang="en-US" dirty="0"/>
          </a:p>
        </p:txBody>
      </p:sp>
      <p:sp>
        <p:nvSpPr>
          <p:cNvPr id="3" name="Subtitle 2"/>
          <p:cNvSpPr>
            <a:spLocks noGrp="1"/>
          </p:cNvSpPr>
          <p:nvPr>
            <p:ph type="subTitle" idx="1"/>
          </p:nvPr>
        </p:nvSpPr>
        <p:spPr/>
        <p:txBody>
          <a:bodyPr>
            <a:noAutofit/>
          </a:bodyPr>
          <a:lstStyle/>
          <a:p>
            <a:r>
              <a:rPr lang="en-US" dirty="0" smtClean="0"/>
              <a:t>Information Security, Theory and Practice.</a:t>
            </a:r>
            <a:endParaRPr lang="en-US" dirty="0" smtClean="0"/>
          </a:p>
          <a:p>
            <a:r>
              <a:rPr lang="en-US" dirty="0" smtClean="0"/>
              <a:t>Lecture </a:t>
            </a:r>
            <a:r>
              <a:rPr lang="en-US" dirty="0" smtClean="0"/>
              <a:t>11: Anonymity and Privacy</a:t>
            </a:r>
            <a:endParaRPr lang="en-US" dirty="0" smtClean="0"/>
          </a:p>
        </p:txBody>
      </p:sp>
      <p:sp>
        <p:nvSpPr>
          <p:cNvPr id="4" name="TextBox 3"/>
          <p:cNvSpPr txBox="1"/>
          <p:nvPr/>
        </p:nvSpPr>
        <p:spPr>
          <a:xfrm>
            <a:off x="6244792" y="5653230"/>
            <a:ext cx="2823008" cy="646331"/>
          </a:xfrm>
          <a:prstGeom prst="rect">
            <a:avLst/>
          </a:prstGeom>
          <a:noFill/>
        </p:spPr>
        <p:txBody>
          <a:bodyPr wrap="none" rtlCol="0">
            <a:spAutoFit/>
          </a:bodyPr>
          <a:lstStyle/>
          <a:p>
            <a:r>
              <a:rPr lang="en-US" dirty="0" smtClean="0"/>
              <a:t>Slides by Tom </a:t>
            </a:r>
            <a:r>
              <a:rPr lang="en-US" dirty="0" err="1" smtClean="0"/>
              <a:t>Ristenpart</a:t>
            </a:r>
            <a:r>
              <a:rPr lang="en-US" dirty="0" smtClean="0"/>
              <a:t>.</a:t>
            </a:r>
          </a:p>
          <a:p>
            <a:r>
              <a:rPr lang="en-US" dirty="0" smtClean="0"/>
              <a:t>(Some edits by Dov Gordon)</a:t>
            </a:r>
            <a:endParaRPr lang="en-US" dirty="0"/>
          </a:p>
        </p:txBody>
      </p:sp>
    </p:spTree>
    <p:extLst>
      <p:ext uri="{BB962C8B-B14F-4D97-AF65-F5344CB8AC3E}">
        <p14:creationId xmlns:p14="http://schemas.microsoft.com/office/powerpoint/2010/main" val="3652370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 filtering / surveillance around the world</a:t>
            </a:r>
            <a:endParaRPr lang="en-US" dirty="0"/>
          </a:p>
        </p:txBody>
      </p:sp>
      <p:sp>
        <p:nvSpPr>
          <p:cNvPr id="5" name="Cloud 4"/>
          <p:cNvSpPr/>
          <p:nvPr/>
        </p:nvSpPr>
        <p:spPr>
          <a:xfrm>
            <a:off x="1951360" y="1665480"/>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National Internet</a:t>
            </a:r>
            <a:endParaRPr lang="en-US" dirty="0"/>
          </a:p>
        </p:txBody>
      </p:sp>
      <p:pic>
        <p:nvPicPr>
          <p:cNvPr id="6" name="Picture 5"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3962400" y="2667000"/>
            <a:ext cx="457200" cy="904603"/>
          </a:xfrm>
          <a:prstGeom prst="rect">
            <a:avLst/>
          </a:prstGeom>
          <a:noFill/>
        </p:spPr>
      </p:pic>
      <p:cxnSp>
        <p:nvCxnSpPr>
          <p:cNvPr id="7" name="Straight Arrow Connector 6"/>
          <p:cNvCxnSpPr/>
          <p:nvPr/>
        </p:nvCxnSpPr>
        <p:spPr>
          <a:xfrm>
            <a:off x="3810000" y="2271898"/>
            <a:ext cx="152400" cy="3951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8"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747" y="1970327"/>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 name="TextBox 12"/>
          <p:cNvSpPr txBox="1"/>
          <p:nvPr/>
        </p:nvSpPr>
        <p:spPr>
          <a:xfrm>
            <a:off x="3300082" y="3352800"/>
            <a:ext cx="2033918" cy="369332"/>
          </a:xfrm>
          <a:prstGeom prst="rect">
            <a:avLst/>
          </a:prstGeom>
          <a:noFill/>
        </p:spPr>
        <p:txBody>
          <a:bodyPr wrap="none" rtlCol="0">
            <a:spAutoFit/>
          </a:bodyPr>
          <a:lstStyle/>
          <a:p>
            <a:r>
              <a:rPr lang="en-US" dirty="0" smtClean="0"/>
              <a:t>Filtering equipment</a:t>
            </a:r>
            <a:endParaRPr lang="en-US" dirty="0"/>
          </a:p>
        </p:txBody>
      </p:sp>
      <p:sp>
        <p:nvSpPr>
          <p:cNvPr id="14" name="Cloud 13"/>
          <p:cNvSpPr/>
          <p:nvPr/>
        </p:nvSpPr>
        <p:spPr>
          <a:xfrm>
            <a:off x="5181600" y="1676400"/>
            <a:ext cx="2590800" cy="1828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International Internet</a:t>
            </a:r>
            <a:endParaRPr lang="en-US" dirty="0"/>
          </a:p>
        </p:txBody>
      </p:sp>
      <p:pic>
        <p:nvPicPr>
          <p:cNvPr id="1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75" y="21997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6" name="Straight Arrow Connector 15"/>
          <p:cNvCxnSpPr/>
          <p:nvPr/>
        </p:nvCxnSpPr>
        <p:spPr>
          <a:xfrm>
            <a:off x="3962400" y="2209800"/>
            <a:ext cx="866775" cy="7200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2624" y="4299159"/>
            <a:ext cx="7686720" cy="1938992"/>
          </a:xfrm>
          <a:prstGeom prst="rect">
            <a:avLst/>
          </a:prstGeom>
          <a:noFill/>
        </p:spPr>
        <p:txBody>
          <a:bodyPr wrap="none" rtlCol="0">
            <a:spAutoFit/>
          </a:bodyPr>
          <a:lstStyle/>
          <a:p>
            <a:pPr marL="285750" indent="-285750">
              <a:buFont typeface="Arial"/>
              <a:buChar char="•"/>
            </a:pPr>
            <a:r>
              <a:rPr lang="en-US" sz="2400" dirty="0" smtClean="0"/>
              <a:t>Golden Shield Project most famous example</a:t>
            </a:r>
          </a:p>
          <a:p>
            <a:pPr marL="285750" indent="-285750">
              <a:buFont typeface="Arial"/>
              <a:buChar char="•"/>
            </a:pPr>
            <a:r>
              <a:rPr lang="en-US" sz="2400" dirty="0" smtClean="0"/>
              <a:t>But many other nations perform filtering as well including</a:t>
            </a:r>
          </a:p>
          <a:p>
            <a:pPr marL="742950" lvl="1" indent="-285750">
              <a:buFont typeface="Arial"/>
              <a:buChar char="•"/>
            </a:pPr>
            <a:r>
              <a:rPr lang="en-US" sz="2400" dirty="0" smtClean="0"/>
              <a:t>Iran, Syria, Pakistan (YouTube anecdote),</a:t>
            </a:r>
          </a:p>
          <a:p>
            <a:pPr marL="742950" lvl="1" indent="-285750">
              <a:buFont typeface="Arial"/>
              <a:buChar char="•"/>
            </a:pPr>
            <a:r>
              <a:rPr lang="en-US" sz="2400" dirty="0" smtClean="0"/>
              <a:t>Singapore, Australia (proposed legislation)</a:t>
            </a:r>
          </a:p>
          <a:p>
            <a:pPr marL="742950" lvl="1" indent="-285750">
              <a:buFont typeface="Arial"/>
              <a:buChar char="•"/>
            </a:pPr>
            <a:r>
              <a:rPr lang="en-US" sz="2400" dirty="0" smtClean="0"/>
              <a:t>Other countries</a:t>
            </a:r>
            <a:r>
              <a:rPr lang="en-US" sz="2400" dirty="0" smtClean="0"/>
              <a:t>?</a:t>
            </a:r>
            <a:endParaRPr lang="en-US" sz="2400" dirty="0" smtClean="0"/>
          </a:p>
        </p:txBody>
      </p:sp>
      <p:pic>
        <p:nvPicPr>
          <p:cNvPr id="21" name="Picture 20"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762000" y="1676400"/>
            <a:ext cx="457200" cy="904603"/>
          </a:xfrm>
          <a:prstGeom prst="rect">
            <a:avLst/>
          </a:prstGeom>
          <a:noFill/>
        </p:spPr>
      </p:pic>
      <p:pic>
        <p:nvPicPr>
          <p:cNvPr id="22" name="Picture 21"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344400" y="2062298"/>
            <a:ext cx="457200" cy="904603"/>
          </a:xfrm>
          <a:prstGeom prst="rect">
            <a:avLst/>
          </a:prstGeom>
          <a:noFill/>
        </p:spPr>
      </p:pic>
      <p:pic>
        <p:nvPicPr>
          <p:cNvPr id="23"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1997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4" name="Straight Arrow Connector 23"/>
          <p:cNvCxnSpPr/>
          <p:nvPr/>
        </p:nvCxnSpPr>
        <p:spPr>
          <a:xfrm>
            <a:off x="1295400" y="2199753"/>
            <a:ext cx="457200" cy="946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887200" y="2323907"/>
            <a:ext cx="457200" cy="946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0980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 name="TextBox 27"/>
          <p:cNvSpPr txBox="1"/>
          <p:nvPr/>
        </p:nvSpPr>
        <p:spPr>
          <a:xfrm>
            <a:off x="306011" y="2447920"/>
            <a:ext cx="827458" cy="646331"/>
          </a:xfrm>
          <a:prstGeom prst="rect">
            <a:avLst/>
          </a:prstGeom>
          <a:noFill/>
        </p:spPr>
        <p:txBody>
          <a:bodyPr wrap="none" rtlCol="0">
            <a:spAutoFit/>
          </a:bodyPr>
          <a:lstStyle/>
          <a:p>
            <a:r>
              <a:rPr lang="en-US" dirty="0" err="1" smtClean="0"/>
              <a:t>Src</a:t>
            </a:r>
            <a:r>
              <a:rPr lang="en-US" dirty="0" smtClean="0"/>
              <a:t>:</a:t>
            </a:r>
          </a:p>
          <a:p>
            <a:r>
              <a:rPr lang="en-US" dirty="0" smtClean="0"/>
              <a:t>1.2.3.4</a:t>
            </a:r>
            <a:endParaRPr lang="en-US" dirty="0"/>
          </a:p>
        </p:txBody>
      </p:sp>
      <p:sp>
        <p:nvSpPr>
          <p:cNvPr id="29" name="TextBox 28"/>
          <p:cNvSpPr txBox="1"/>
          <p:nvPr/>
        </p:nvSpPr>
        <p:spPr>
          <a:xfrm>
            <a:off x="7974142" y="2771085"/>
            <a:ext cx="827458" cy="646331"/>
          </a:xfrm>
          <a:prstGeom prst="rect">
            <a:avLst/>
          </a:prstGeom>
          <a:noFill/>
        </p:spPr>
        <p:txBody>
          <a:bodyPr wrap="none" rtlCol="0">
            <a:spAutoFit/>
          </a:bodyPr>
          <a:lstStyle/>
          <a:p>
            <a:r>
              <a:rPr lang="en-US" dirty="0" err="1" smtClean="0"/>
              <a:t>Dest</a:t>
            </a:r>
            <a:r>
              <a:rPr lang="en-US" dirty="0" smtClean="0"/>
              <a:t>:</a:t>
            </a:r>
          </a:p>
          <a:p>
            <a:r>
              <a:rPr lang="en-US" dirty="0" smtClean="0"/>
              <a:t>5.6.7.8</a:t>
            </a:r>
            <a:endParaRPr lang="en-US" dirty="0"/>
          </a:p>
        </p:txBody>
      </p:sp>
    </p:spTree>
    <p:extLst>
      <p:ext uri="{BB962C8B-B14F-4D97-AF65-F5344CB8AC3E}">
        <p14:creationId xmlns:p14="http://schemas.microsoft.com/office/powerpoint/2010/main" val="33119973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Shield (Great Firewall)</a:t>
            </a:r>
            <a:endParaRPr lang="en-US" dirty="0"/>
          </a:p>
        </p:txBody>
      </p:sp>
      <p:sp>
        <p:nvSpPr>
          <p:cNvPr id="3" name="Content Placeholder 2"/>
          <p:cNvSpPr>
            <a:spLocks noGrp="1"/>
          </p:cNvSpPr>
          <p:nvPr>
            <p:ph idx="1"/>
          </p:nvPr>
        </p:nvSpPr>
        <p:spPr/>
        <p:txBody>
          <a:bodyPr/>
          <a:lstStyle/>
          <a:p>
            <a:r>
              <a:rPr lang="en-US" dirty="0" smtClean="0"/>
              <a:t>China’s firewall blocks many foreign companies and news sources, including Google and Facebook. </a:t>
            </a:r>
          </a:p>
          <a:p>
            <a:pPr lvl="1"/>
            <a:r>
              <a:rPr lang="en-US" dirty="0" smtClean="0"/>
              <a:t>In addition to censorship, it is an economic tool. </a:t>
            </a:r>
          </a:p>
          <a:p>
            <a:pPr lvl="1"/>
            <a:r>
              <a:rPr lang="en-US" dirty="0" smtClean="0"/>
              <a:t>All of these services have Chinese counterparts. </a:t>
            </a:r>
          </a:p>
          <a:p>
            <a:r>
              <a:rPr lang="en-US" dirty="0" smtClean="0"/>
              <a:t>They employee: IP blocking, DNS filtering, URL filtering, packet filtering (DPI)</a:t>
            </a:r>
            <a:endParaRPr lang="en-US" dirty="0"/>
          </a:p>
        </p:txBody>
      </p:sp>
    </p:spTree>
    <p:extLst>
      <p:ext uri="{BB962C8B-B14F-4D97-AF65-F5344CB8AC3E}">
        <p14:creationId xmlns:p14="http://schemas.microsoft.com/office/powerpoint/2010/main" val="10996096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Republic of Iran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Every ISP must run “content-control software”</a:t>
            </a:r>
          </a:p>
          <a:p>
            <a:pPr lvl="1"/>
            <a:r>
              <a:rPr lang="en-US" dirty="0" err="1" smtClean="0"/>
              <a:t>SmartFilter</a:t>
            </a:r>
            <a:r>
              <a:rPr lang="en-US" dirty="0" smtClean="0"/>
              <a:t> (up until 2009)</a:t>
            </a:r>
          </a:p>
          <a:p>
            <a:pPr lvl="1"/>
            <a:r>
              <a:rPr lang="en-US" dirty="0" smtClean="0"/>
              <a:t>Nokia Siemens  DPI systems</a:t>
            </a:r>
          </a:p>
          <a:p>
            <a:r>
              <a:rPr lang="en-US" dirty="0" smtClean="0"/>
              <a:t>According to </a:t>
            </a:r>
            <a:r>
              <a:rPr lang="en-US" dirty="0" err="1" smtClean="0"/>
              <a:t>wikipedia</a:t>
            </a:r>
            <a:r>
              <a:rPr lang="en-US" dirty="0" smtClean="0"/>
              <a:t>: </a:t>
            </a:r>
            <a:r>
              <a:rPr lang="en-US" dirty="0" smtClean="0"/>
              <a:t>Facebook</a:t>
            </a:r>
            <a:r>
              <a:rPr lang="en-US" dirty="0"/>
              <a:t>, </a:t>
            </a:r>
            <a:r>
              <a:rPr lang="en-US" dirty="0" err="1"/>
              <a:t>Myspace</a:t>
            </a:r>
            <a:r>
              <a:rPr lang="en-US" dirty="0"/>
              <a:t>, Twitter, </a:t>
            </a:r>
            <a:r>
              <a:rPr lang="en-US" dirty="0" err="1"/>
              <a:t>Youtube</a:t>
            </a:r>
            <a:r>
              <a:rPr lang="en-US" dirty="0"/>
              <a:t>, </a:t>
            </a:r>
            <a:r>
              <a:rPr lang="en-US" dirty="0" err="1"/>
              <a:t>Rapidshare</a:t>
            </a:r>
            <a:r>
              <a:rPr lang="en-US" dirty="0"/>
              <a:t>, </a:t>
            </a:r>
            <a:r>
              <a:rPr lang="en-US" dirty="0" err="1"/>
              <a:t>Wordpress</a:t>
            </a:r>
            <a:r>
              <a:rPr lang="en-US" dirty="0"/>
              <a:t>, BBC, CNN, </a:t>
            </a:r>
            <a:r>
              <a:rPr lang="en-US" dirty="0" smtClean="0"/>
              <a:t> all have been filtered</a:t>
            </a:r>
          </a:p>
          <a:p>
            <a:pPr lvl="1"/>
            <a:r>
              <a:rPr lang="en-US" dirty="0" smtClean="0"/>
              <a:t>Big Web 2.0 security officer by way of Roger </a:t>
            </a:r>
            <a:r>
              <a:rPr lang="en-US" dirty="0" err="1" smtClean="0"/>
              <a:t>Dingledine</a:t>
            </a:r>
            <a:r>
              <a:rPr lang="en-US" dirty="0" smtClean="0"/>
              <a:t> (Tor project):</a:t>
            </a:r>
          </a:p>
          <a:p>
            <a:pPr lvl="2"/>
            <a:r>
              <a:rPr lang="en-US" dirty="0" smtClean="0"/>
              <a:t>10% (~10k) of traffic via Tor</a:t>
            </a:r>
          </a:p>
          <a:p>
            <a:pPr lvl="2"/>
            <a:r>
              <a:rPr lang="en-US" dirty="0" smtClean="0"/>
              <a:t>90% (~90k) of traffic via Amazon-hosted </a:t>
            </a:r>
            <a:r>
              <a:rPr lang="en-US" dirty="0" smtClean="0"/>
              <a:t>proxies</a:t>
            </a:r>
          </a:p>
          <a:p>
            <a:r>
              <a:rPr lang="en-US" dirty="0" smtClean="0"/>
              <a:t>U.S</a:t>
            </a:r>
            <a:r>
              <a:rPr lang="en-US" dirty="0"/>
              <a:t>. Voice of America runs a proxy server for helping Iranians access the Internet. </a:t>
            </a:r>
          </a:p>
          <a:p>
            <a:pPr lvl="1"/>
            <a:r>
              <a:rPr lang="en-US" dirty="0"/>
              <a:t>Contracted to </a:t>
            </a:r>
            <a:r>
              <a:rPr lang="en-US" dirty="0" err="1"/>
              <a:t>Anonymizer</a:t>
            </a:r>
            <a:r>
              <a:rPr lang="en-US" dirty="0"/>
              <a:t> Inc. </a:t>
            </a:r>
          </a:p>
          <a:p>
            <a:endParaRPr lang="en-US" dirty="0" smtClean="0"/>
          </a:p>
        </p:txBody>
      </p:sp>
    </p:spTree>
    <p:extLst>
      <p:ext uri="{BB962C8B-B14F-4D97-AF65-F5344CB8AC3E}">
        <p14:creationId xmlns:p14="http://schemas.microsoft.com/office/powerpoint/2010/main" val="3480720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a:t>
            </a:r>
            <a:r>
              <a:rPr lang="en-US" dirty="0" err="1" smtClean="0"/>
              <a:t>BlueCoat</a:t>
            </a:r>
            <a:r>
              <a:rPr lang="en-US" dirty="0" smtClean="0"/>
              <a:t> in Syria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Blue Coat (now owned by Symantec) makes a secure web gateway.</a:t>
            </a:r>
          </a:p>
          <a:p>
            <a:pPr lvl="1"/>
            <a:r>
              <a:rPr lang="en-US" dirty="0" smtClean="0"/>
              <a:t>Device used to scan Internet traffic for threats, dat</a:t>
            </a:r>
            <a:r>
              <a:rPr lang="en-US" dirty="0" smtClean="0"/>
              <a:t>a leakage, etc.  </a:t>
            </a:r>
          </a:p>
          <a:p>
            <a:r>
              <a:rPr lang="en-US" dirty="0" err="1" smtClean="0"/>
              <a:t>Hacktivists</a:t>
            </a:r>
            <a:r>
              <a:rPr lang="en-US" dirty="0" smtClean="0"/>
              <a:t> found these SWGs being used in Syria.</a:t>
            </a:r>
          </a:p>
          <a:p>
            <a:pPr lvl="1"/>
            <a:r>
              <a:rPr lang="en-US" dirty="0" smtClean="0"/>
              <a:t>Against U.S. law!  </a:t>
            </a:r>
            <a:endParaRPr lang="en-US" dirty="0" smtClean="0"/>
          </a:p>
          <a:p>
            <a:r>
              <a:rPr lang="en-US" dirty="0" smtClean="0"/>
              <a:t>Press release: “Blue </a:t>
            </a:r>
            <a:r>
              <a:rPr lang="en-US" dirty="0"/>
              <a:t>Coat’s review of the data received from the channel partner indicated that certain appliances were transferred illegally to Syria after being lawfully sold to that channel distribution partner for a seemingly appropriate designated end user</a:t>
            </a:r>
            <a:r>
              <a:rPr lang="en-US" dirty="0" smtClean="0"/>
              <a:t>.”</a:t>
            </a:r>
            <a:endParaRPr lang="en-US" dirty="0"/>
          </a:p>
        </p:txBody>
      </p:sp>
    </p:spTree>
    <p:extLst>
      <p:ext uri="{BB962C8B-B14F-4D97-AF65-F5344CB8AC3E}">
        <p14:creationId xmlns:p14="http://schemas.microsoft.com/office/powerpoint/2010/main" val="61218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technology</a:t>
            </a:r>
            <a:endParaRPr lang="en-US" dirty="0"/>
          </a:p>
        </p:txBody>
      </p:sp>
      <p:sp>
        <p:nvSpPr>
          <p:cNvPr id="3" name="Content Placeholder 2"/>
          <p:cNvSpPr>
            <a:spLocks noGrp="1"/>
          </p:cNvSpPr>
          <p:nvPr>
            <p:ph idx="1"/>
          </p:nvPr>
        </p:nvSpPr>
        <p:spPr/>
        <p:txBody>
          <a:bodyPr/>
          <a:lstStyle/>
          <a:p>
            <a:r>
              <a:rPr lang="en-US" dirty="0" smtClean="0"/>
              <a:t>How much data on these lines?</a:t>
            </a:r>
          </a:p>
          <a:p>
            <a:r>
              <a:rPr lang="en-US" dirty="0" smtClean="0"/>
              <a:t>How is it inspected?</a:t>
            </a:r>
          </a:p>
          <a:p>
            <a:r>
              <a:rPr lang="en-US" dirty="0" smtClean="0"/>
              <a:t>Can it be stored and analyzed?</a:t>
            </a:r>
            <a:endParaRPr lang="en-US" dirty="0"/>
          </a:p>
        </p:txBody>
      </p:sp>
    </p:spTree>
    <p:extLst>
      <p:ext uri="{BB962C8B-B14F-4D97-AF65-F5344CB8AC3E}">
        <p14:creationId xmlns:p14="http://schemas.microsoft.com/office/powerpoint/2010/main" val="3422684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378376"/>
          </a:xfrm>
          <a:prstGeom prst="rect">
            <a:avLst/>
          </a:prstGeom>
        </p:spPr>
      </p:pic>
      <p:sp>
        <p:nvSpPr>
          <p:cNvPr id="5" name="Rectangle 4"/>
          <p:cNvSpPr/>
          <p:nvPr/>
        </p:nvSpPr>
        <p:spPr>
          <a:xfrm>
            <a:off x="838200" y="6412468"/>
            <a:ext cx="7543800" cy="369332"/>
          </a:xfrm>
          <a:prstGeom prst="rect">
            <a:avLst/>
          </a:prstGeom>
        </p:spPr>
        <p:txBody>
          <a:bodyPr wrap="square">
            <a:spAutoFit/>
          </a:bodyPr>
          <a:lstStyle/>
          <a:p>
            <a:r>
              <a:rPr lang="en-US" dirty="0"/>
              <a:t>http://</a:t>
            </a:r>
            <a:r>
              <a:rPr lang="en-US" dirty="0" err="1"/>
              <a:t>www.caida.org</a:t>
            </a:r>
            <a:r>
              <a:rPr lang="en-US" dirty="0"/>
              <a:t>/data/</a:t>
            </a:r>
            <a:r>
              <a:rPr lang="en-US" dirty="0" err="1"/>
              <a:t>realtime</a:t>
            </a:r>
            <a:r>
              <a:rPr lang="en-US" dirty="0"/>
              <a:t>/passive/?monitor=</a:t>
            </a:r>
            <a:r>
              <a:rPr lang="en-US" dirty="0" err="1"/>
              <a:t>equinix-sanjose-dirB</a:t>
            </a:r>
            <a:endParaRPr lang="en-US" dirty="0"/>
          </a:p>
        </p:txBody>
      </p:sp>
      <p:sp>
        <p:nvSpPr>
          <p:cNvPr id="6" name="Rounded Rectangle 5"/>
          <p:cNvSpPr/>
          <p:nvPr/>
        </p:nvSpPr>
        <p:spPr>
          <a:xfrm>
            <a:off x="1143000" y="4267200"/>
            <a:ext cx="38100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If </a:t>
            </a:r>
            <a:r>
              <a:rPr lang="en-US" sz="2800" dirty="0" err="1" smtClean="0"/>
              <a:t>avg</a:t>
            </a:r>
            <a:r>
              <a:rPr lang="en-US" sz="2800" dirty="0" smtClean="0"/>
              <a:t> is 3 </a:t>
            </a:r>
            <a:r>
              <a:rPr lang="en-US" sz="2800" dirty="0" err="1" smtClean="0"/>
              <a:t>Gbps</a:t>
            </a:r>
            <a:r>
              <a:rPr lang="en-US" sz="2800" dirty="0" smtClean="0"/>
              <a:t> </a:t>
            </a:r>
          </a:p>
          <a:p>
            <a:pPr algn="ctr"/>
            <a:r>
              <a:rPr lang="en-US" sz="2800" dirty="0" smtClean="0"/>
              <a:t>~259,200 Terabits / day</a:t>
            </a:r>
            <a:endParaRPr lang="en-US" sz="2800" dirty="0"/>
          </a:p>
        </p:txBody>
      </p:sp>
    </p:spTree>
    <p:extLst>
      <p:ext uri="{BB962C8B-B14F-4D97-AF65-F5344CB8AC3E}">
        <p14:creationId xmlns:p14="http://schemas.microsoft.com/office/powerpoint/2010/main" val="19067541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Dragnet versus filtered</a:t>
            </a:r>
            <a:endParaRPr lang="en-US" dirty="0"/>
          </a:p>
        </p:txBody>
      </p:sp>
      <p:sp>
        <p:nvSpPr>
          <p:cNvPr id="3" name="Content Placeholder 2"/>
          <p:cNvSpPr>
            <a:spLocks noGrp="1"/>
          </p:cNvSpPr>
          <p:nvPr>
            <p:ph idx="1"/>
          </p:nvPr>
        </p:nvSpPr>
        <p:spPr/>
        <p:txBody>
          <a:bodyPr/>
          <a:lstStyle/>
          <a:p>
            <a:r>
              <a:rPr lang="en-US" dirty="0" smtClean="0"/>
              <a:t>Dragnet</a:t>
            </a:r>
          </a:p>
          <a:p>
            <a:pPr lvl="1"/>
            <a:r>
              <a:rPr lang="en-US" dirty="0" smtClean="0"/>
              <a:t>Suck down and store everything you see</a:t>
            </a:r>
          </a:p>
          <a:p>
            <a:pPr lvl="1"/>
            <a:r>
              <a:rPr lang="en-US" dirty="0" smtClean="0"/>
              <a:t>Challenges: storage and processing</a:t>
            </a:r>
          </a:p>
          <a:p>
            <a:r>
              <a:rPr lang="en-US" dirty="0" smtClean="0"/>
              <a:t>Filtered</a:t>
            </a:r>
          </a:p>
          <a:p>
            <a:pPr lvl="1"/>
            <a:r>
              <a:rPr lang="en-US" dirty="0" smtClean="0"/>
              <a:t>Only pull out and store items of interest</a:t>
            </a:r>
          </a:p>
          <a:p>
            <a:pPr lvl="1"/>
            <a:r>
              <a:rPr lang="en-US" dirty="0" smtClean="0"/>
              <a:t>Challenges: keeping up with traffic as it flows by, ensuring filters are correct a priori</a:t>
            </a:r>
            <a:endParaRPr lang="en-US" dirty="0"/>
          </a:p>
        </p:txBody>
      </p:sp>
    </p:spTree>
    <p:extLst>
      <p:ext uri="{BB962C8B-B14F-4D97-AF65-F5344CB8AC3E}">
        <p14:creationId xmlns:p14="http://schemas.microsoft.com/office/powerpoint/2010/main" val="5097241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Processing of stored data</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(2008) AT</a:t>
            </a:r>
            <a:r>
              <a:rPr lang="en-US" dirty="0"/>
              <a:t>&amp;T </a:t>
            </a:r>
            <a:r>
              <a:rPr lang="en-US" dirty="0" smtClean="0"/>
              <a:t>  </a:t>
            </a:r>
          </a:p>
          <a:p>
            <a:pPr lvl="1"/>
            <a:r>
              <a:rPr lang="en-US" dirty="0" smtClean="0">
                <a:solidFill>
                  <a:srgbClr val="FF0000"/>
                </a:solidFill>
              </a:rPr>
              <a:t>19 </a:t>
            </a:r>
            <a:r>
              <a:rPr lang="en-US" dirty="0">
                <a:solidFill>
                  <a:srgbClr val="FF0000"/>
                </a:solidFill>
              </a:rPr>
              <a:t>petabytes</a:t>
            </a:r>
            <a:r>
              <a:rPr lang="en-US" dirty="0"/>
              <a:t> of data </a:t>
            </a:r>
            <a:r>
              <a:rPr lang="en-US" dirty="0" smtClean="0"/>
              <a:t>every day</a:t>
            </a:r>
          </a:p>
          <a:p>
            <a:pPr lvl="1"/>
            <a:r>
              <a:rPr lang="en-US" dirty="0" smtClean="0"/>
              <a:t>1 petabyte = 10</a:t>
            </a:r>
            <a:r>
              <a:rPr lang="en-US" baseline="30000" dirty="0" smtClean="0"/>
              <a:t>15</a:t>
            </a:r>
            <a:r>
              <a:rPr lang="en-US" dirty="0" smtClean="0"/>
              <a:t> bytes</a:t>
            </a:r>
          </a:p>
          <a:p>
            <a:r>
              <a:rPr lang="en-US" dirty="0" smtClean="0"/>
              <a:t>Internet Archive  </a:t>
            </a:r>
            <a:r>
              <a:rPr lang="en-US" dirty="0" err="1" smtClean="0"/>
              <a:t>Petabox</a:t>
            </a:r>
            <a:r>
              <a:rPr lang="en-US" dirty="0" smtClean="0"/>
              <a:t> 4 (2010)</a:t>
            </a:r>
          </a:p>
          <a:p>
            <a:pPr lvl="1"/>
            <a:r>
              <a:rPr lang="en-US" dirty="0" smtClean="0">
                <a:solidFill>
                  <a:srgbClr val="FF0000"/>
                </a:solidFill>
              </a:rPr>
              <a:t>5.8 petabytes</a:t>
            </a:r>
            <a:r>
              <a:rPr lang="en-US" dirty="0" smtClean="0"/>
              <a:t> storage</a:t>
            </a:r>
          </a:p>
          <a:p>
            <a:r>
              <a:rPr lang="en-US" dirty="0" smtClean="0"/>
              <a:t>Facebook stores 300PB of data, 600PB come in per day. (</a:t>
            </a:r>
            <a:r>
              <a:rPr lang="en-US" dirty="0" smtClean="0">
                <a:hlinkClick r:id="rId2"/>
              </a:rPr>
              <a:t>2014</a:t>
            </a:r>
            <a:r>
              <a:rPr lang="en-US" dirty="0" smtClean="0"/>
              <a:t>)</a:t>
            </a:r>
          </a:p>
          <a:p>
            <a:r>
              <a:rPr lang="en-US" dirty="0" smtClean="0"/>
              <a:t>2.5 </a:t>
            </a:r>
            <a:r>
              <a:rPr lang="en-US" dirty="0" err="1" smtClean="0"/>
              <a:t>exabytes</a:t>
            </a:r>
            <a:r>
              <a:rPr lang="en-US" dirty="0" smtClean="0"/>
              <a:t> are produced every day. (Couldn’t verify.)</a:t>
            </a:r>
            <a:endParaRPr lang="en-US" dirty="0" smtClean="0"/>
          </a:p>
          <a:p>
            <a:pPr lvl="1"/>
            <a:endParaRPr lang="en-US" dirty="0"/>
          </a:p>
        </p:txBody>
      </p:sp>
    </p:spTree>
    <p:extLst>
      <p:ext uri="{BB962C8B-B14F-4D97-AF65-F5344CB8AC3E}">
        <p14:creationId xmlns:p14="http://schemas.microsoft.com/office/powerpoint/2010/main" val="28659661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4800"/>
            <a:ext cx="8382000" cy="5880100"/>
          </a:xfrm>
          <a:prstGeom prst="rect">
            <a:avLst/>
          </a:prstGeom>
        </p:spPr>
      </p:pic>
      <p:sp>
        <p:nvSpPr>
          <p:cNvPr id="5" name="Rectangle 4"/>
          <p:cNvSpPr/>
          <p:nvPr/>
        </p:nvSpPr>
        <p:spPr>
          <a:xfrm>
            <a:off x="990600" y="6400800"/>
            <a:ext cx="7772400" cy="369332"/>
          </a:xfrm>
          <a:prstGeom prst="rect">
            <a:avLst/>
          </a:prstGeom>
        </p:spPr>
        <p:txBody>
          <a:bodyPr wrap="square">
            <a:spAutoFit/>
          </a:bodyPr>
          <a:lstStyle/>
          <a:p>
            <a:r>
              <a:rPr lang="en-US" dirty="0"/>
              <a:t>http://</a:t>
            </a:r>
            <a:r>
              <a:rPr lang="en-US" dirty="0" err="1"/>
              <a:t>www.wired.com</a:t>
            </a:r>
            <a:r>
              <a:rPr lang="en-US" dirty="0"/>
              <a:t>/</a:t>
            </a:r>
            <a:r>
              <a:rPr lang="en-US" dirty="0" err="1"/>
              <a:t>threatlevel</a:t>
            </a:r>
            <a:r>
              <a:rPr lang="en-US" dirty="0"/>
              <a:t>/2012/03/</a:t>
            </a:r>
            <a:r>
              <a:rPr lang="en-US" dirty="0" err="1"/>
              <a:t>ff_nsadatacenter</a:t>
            </a:r>
            <a:r>
              <a:rPr lang="en-US" dirty="0"/>
              <a:t>/all/1</a:t>
            </a:r>
          </a:p>
        </p:txBody>
      </p:sp>
    </p:spTree>
    <p:extLst>
      <p:ext uri="{BB962C8B-B14F-4D97-AF65-F5344CB8AC3E}">
        <p14:creationId xmlns:p14="http://schemas.microsoft.com/office/powerpoint/2010/main" val="3062791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Once data is collected, real challenge is sorting through it</a:t>
            </a:r>
          </a:p>
          <a:p>
            <a:pPr lvl="1"/>
            <a:r>
              <a:rPr lang="en-US" dirty="0" smtClean="0"/>
              <a:t>NSA Total Information Awareness</a:t>
            </a:r>
          </a:p>
          <a:p>
            <a:r>
              <a:rPr lang="en-US" dirty="0" smtClean="0"/>
              <a:t>Data in practice is very noisy</a:t>
            </a:r>
          </a:p>
          <a:p>
            <a:pPr lvl="1"/>
            <a:r>
              <a:rPr lang="en-US" dirty="0" smtClean="0"/>
              <a:t>No fly lists </a:t>
            </a:r>
            <a:r>
              <a:rPr lang="en-US" dirty="0" smtClean="0"/>
              <a:t>example. </a:t>
            </a:r>
            <a:endParaRPr lang="en-US" dirty="0" smtClean="0"/>
          </a:p>
          <a:p>
            <a:r>
              <a:rPr lang="en-US" dirty="0" smtClean="0"/>
              <a:t>Huge, complex topic, lots of active research</a:t>
            </a:r>
            <a:endParaRPr lang="en-US" dirty="0"/>
          </a:p>
        </p:txBody>
      </p:sp>
    </p:spTree>
    <p:extLst>
      <p:ext uri="{BB962C8B-B14F-4D97-AF65-F5344CB8AC3E}">
        <p14:creationId xmlns:p14="http://schemas.microsoft.com/office/powerpoint/2010/main" val="3395109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Internet communications</a:t>
            </a:r>
            <a:endParaRPr lang="en-US" dirty="0"/>
          </a:p>
        </p:txBody>
      </p:sp>
      <p:pic>
        <p:nvPicPr>
          <p:cNvPr id="5" name="Picture 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57200" y="2328163"/>
            <a:ext cx="457200" cy="904603"/>
          </a:xfrm>
          <a:prstGeom prst="rect">
            <a:avLst/>
          </a:prstGeom>
          <a:noFill/>
        </p:spPr>
      </p:pic>
      <p:pic>
        <p:nvPicPr>
          <p:cNvPr id="6" name="Picture 3"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534400" y="2610105"/>
            <a:ext cx="533400" cy="1055370"/>
          </a:xfrm>
          <a:prstGeom prst="rect">
            <a:avLst/>
          </a:prstGeom>
          <a:noFill/>
        </p:spPr>
      </p:pic>
      <p:sp>
        <p:nvSpPr>
          <p:cNvPr id="7" name="Cloud 6"/>
          <p:cNvSpPr/>
          <p:nvPr/>
        </p:nvSpPr>
        <p:spPr>
          <a:xfrm>
            <a:off x="4677777" y="2660992"/>
            <a:ext cx="1752600" cy="1197637"/>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backbone</a:t>
            </a:r>
            <a:endParaRPr lang="en-US" dirty="0"/>
          </a:p>
        </p:txBody>
      </p:sp>
      <p:sp>
        <p:nvSpPr>
          <p:cNvPr id="8" name="Cloud 7"/>
          <p:cNvSpPr/>
          <p:nvPr/>
        </p:nvSpPr>
        <p:spPr>
          <a:xfrm>
            <a:off x="2705100" y="1572629"/>
            <a:ext cx="1752600" cy="11976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ISP1</a:t>
            </a:r>
            <a:endParaRPr lang="en-US" dirty="0"/>
          </a:p>
        </p:txBody>
      </p:sp>
      <p:sp>
        <p:nvSpPr>
          <p:cNvPr id="9" name="Cloud 8"/>
          <p:cNvSpPr/>
          <p:nvPr/>
        </p:nvSpPr>
        <p:spPr>
          <a:xfrm>
            <a:off x="6362700" y="1489963"/>
            <a:ext cx="1752600" cy="11976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ISP2</a:t>
            </a:r>
            <a:endParaRPr lang="en-US" dirty="0"/>
          </a:p>
        </p:txBody>
      </p:sp>
      <p:pic>
        <p:nvPicPr>
          <p:cNvPr id="10"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962" y="22203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79" y="2797291"/>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294496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287" y="190449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887" y="203173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00" y="2219345"/>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5"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57200" y="1489963"/>
            <a:ext cx="457200" cy="904603"/>
          </a:xfrm>
          <a:prstGeom prst="rect">
            <a:avLst/>
          </a:prstGeom>
          <a:noFill/>
        </p:spPr>
      </p:pic>
      <p:pic>
        <p:nvPicPr>
          <p:cNvPr id="17" name="Picture 16" descr="C:\Documents and Settings\rist\Local Settings\Temporary Internet Files\Content.IE5\CNYX6FYV\MCj04352420000[1].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57200" y="3252360"/>
            <a:ext cx="457200" cy="904603"/>
          </a:xfrm>
          <a:prstGeom prst="rect">
            <a:avLst/>
          </a:prstGeom>
          <a:noFill/>
        </p:spPr>
      </p:pic>
      <p:cxnSp>
        <p:nvCxnSpPr>
          <p:cNvPr id="18" name="Straight Arrow Connector 17"/>
          <p:cNvCxnSpPr/>
          <p:nvPr/>
        </p:nvCxnSpPr>
        <p:spPr>
          <a:xfrm flipV="1">
            <a:off x="2295525" y="2014824"/>
            <a:ext cx="314325" cy="205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6362700" y="2219345"/>
            <a:ext cx="1" cy="7033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4" idx="3"/>
          </p:cNvCxnSpPr>
          <p:nvPr/>
        </p:nvCxnSpPr>
        <p:spPr>
          <a:xfrm flipH="1" flipV="1">
            <a:off x="8367712" y="2189158"/>
            <a:ext cx="280988" cy="4209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3"/>
          </p:cNvCxnSpPr>
          <p:nvPr/>
        </p:nvCxnSpPr>
        <p:spPr>
          <a:xfrm>
            <a:off x="914400" y="1942265"/>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3"/>
            <a:endCxn id="15" idx="1"/>
          </p:cNvCxnSpPr>
          <p:nvPr/>
        </p:nvCxnSpPr>
        <p:spPr>
          <a:xfrm flipV="1">
            <a:off x="914400" y="2376769"/>
            <a:ext cx="876300"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914400" y="2529169"/>
            <a:ext cx="1028700" cy="9419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4" name="Picture 23" descr="C:\Documents and Settings\rist\Local Settings\Temporary Internet Files\Content.IE5\CNYX6FYV\MCj04352420000[1].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8534400" y="924197"/>
            <a:ext cx="457200" cy="904603"/>
          </a:xfrm>
          <a:prstGeom prst="rect">
            <a:avLst/>
          </a:prstGeom>
          <a:noFill/>
        </p:spPr>
      </p:pic>
      <p:pic>
        <p:nvPicPr>
          <p:cNvPr id="2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48996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6" name="Straight Arrow Connector 25"/>
          <p:cNvCxnSpPr>
            <a:endCxn id="24" idx="1"/>
          </p:cNvCxnSpPr>
          <p:nvPr/>
        </p:nvCxnSpPr>
        <p:spPr>
          <a:xfrm flipV="1">
            <a:off x="8124825" y="1376499"/>
            <a:ext cx="409575" cy="1134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425"/>
          <p:cNvPicPr>
            <a:picLocks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9850" y="185740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8" name="Straight Arrow Connector 27"/>
          <p:cNvCxnSpPr/>
          <p:nvPr/>
        </p:nvCxnSpPr>
        <p:spPr>
          <a:xfrm flipH="1" flipV="1">
            <a:off x="4426787" y="2377777"/>
            <a:ext cx="402905" cy="41951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838200" y="1295400"/>
            <a:ext cx="1587131" cy="369332"/>
          </a:xfrm>
          <a:prstGeom prst="rect">
            <a:avLst/>
          </a:prstGeom>
          <a:noFill/>
        </p:spPr>
        <p:txBody>
          <a:bodyPr wrap="none" rtlCol="0">
            <a:spAutoFit/>
          </a:bodyPr>
          <a:lstStyle/>
          <a:p>
            <a:r>
              <a:rPr lang="en-US" dirty="0" smtClean="0"/>
              <a:t>Bank customer</a:t>
            </a:r>
            <a:endParaRPr lang="en-US" dirty="0"/>
          </a:p>
        </p:txBody>
      </p:sp>
      <p:sp>
        <p:nvSpPr>
          <p:cNvPr id="32" name="TextBox 31"/>
          <p:cNvSpPr txBox="1"/>
          <p:nvPr/>
        </p:nvSpPr>
        <p:spPr>
          <a:xfrm>
            <a:off x="8039793" y="3352800"/>
            <a:ext cx="647007" cy="369332"/>
          </a:xfrm>
          <a:prstGeom prst="rect">
            <a:avLst/>
          </a:prstGeom>
          <a:noFill/>
        </p:spPr>
        <p:txBody>
          <a:bodyPr wrap="none" rtlCol="0">
            <a:spAutoFit/>
          </a:bodyPr>
          <a:lstStyle/>
          <a:p>
            <a:r>
              <a:rPr lang="en-US" dirty="0" smtClean="0"/>
              <a:t>Bank</a:t>
            </a:r>
            <a:endParaRPr lang="en-US" dirty="0"/>
          </a:p>
        </p:txBody>
      </p:sp>
      <p:sp>
        <p:nvSpPr>
          <p:cNvPr id="34" name="TextBox 33"/>
          <p:cNvSpPr txBox="1"/>
          <p:nvPr/>
        </p:nvSpPr>
        <p:spPr>
          <a:xfrm>
            <a:off x="457200" y="4267200"/>
            <a:ext cx="8584401" cy="2677656"/>
          </a:xfrm>
          <a:prstGeom prst="rect">
            <a:avLst/>
          </a:prstGeom>
          <a:noFill/>
        </p:spPr>
        <p:txBody>
          <a:bodyPr wrap="none" rtlCol="0">
            <a:spAutoFit/>
          </a:bodyPr>
          <a:lstStyle/>
          <a:p>
            <a:pPr marL="342900" indent="-342900">
              <a:buFont typeface="Arial"/>
              <a:buChar char="•"/>
            </a:pPr>
            <a:r>
              <a:rPr lang="en-US" sz="2400" dirty="0" smtClean="0"/>
              <a:t>Internet is collection of networks run by organizations</a:t>
            </a:r>
          </a:p>
          <a:p>
            <a:pPr marL="342900" indent="-342900">
              <a:buFont typeface="Arial"/>
              <a:buChar char="•"/>
            </a:pPr>
            <a:r>
              <a:rPr lang="en-US" sz="2400" dirty="0" smtClean="0"/>
              <a:t>Collection of protocols agreed upon so messages can be passed</a:t>
            </a:r>
          </a:p>
          <a:p>
            <a:r>
              <a:rPr lang="en-US" sz="2400" dirty="0"/>
              <a:t> </a:t>
            </a:r>
            <a:r>
              <a:rPr lang="en-US" sz="2400" dirty="0" smtClean="0"/>
              <a:t>    from point A to point B</a:t>
            </a:r>
          </a:p>
          <a:p>
            <a:pPr marL="342900" indent="-342900">
              <a:buFont typeface="Arial"/>
              <a:buChar char="•"/>
            </a:pPr>
            <a:r>
              <a:rPr lang="en-US" sz="2400" dirty="0" smtClean="0"/>
              <a:t>Originated out of </a:t>
            </a:r>
            <a:r>
              <a:rPr lang="en-US" sz="2400" dirty="0" err="1" smtClean="0"/>
              <a:t>ARPANet</a:t>
            </a:r>
            <a:r>
              <a:rPr lang="en-US" sz="2400" dirty="0" smtClean="0"/>
              <a:t> back in the 1960’s</a:t>
            </a:r>
            <a:endParaRPr lang="en-US" sz="2400" dirty="0"/>
          </a:p>
          <a:p>
            <a:pPr marL="342900" indent="-342900">
              <a:buFont typeface="Arial"/>
              <a:buChar char="•"/>
            </a:pPr>
            <a:r>
              <a:rPr lang="en-US" sz="2400" dirty="0"/>
              <a:t>World Wide Web (Web) is just one application running on top of</a:t>
            </a:r>
          </a:p>
          <a:p>
            <a:r>
              <a:rPr lang="en-US" sz="2400" dirty="0"/>
              <a:t>     Internet (VOIP, regular telephony, </a:t>
            </a:r>
            <a:r>
              <a:rPr lang="en-US" sz="2400" dirty="0" smtClean="0"/>
              <a:t>email, </a:t>
            </a:r>
            <a:r>
              <a:rPr lang="en-US" sz="2400" dirty="0" err="1" smtClean="0"/>
              <a:t>bittorrent</a:t>
            </a:r>
            <a:r>
              <a:rPr lang="en-US" sz="2400" dirty="0" smtClean="0"/>
              <a:t>, etc.)</a:t>
            </a:r>
            <a:endParaRPr lang="en-US" sz="2400" dirty="0"/>
          </a:p>
          <a:p>
            <a:pPr marL="342900" indent="-342900">
              <a:buFont typeface="Arial"/>
              <a:buChar char="•"/>
            </a:pPr>
            <a:endParaRPr lang="en-US" sz="2400" dirty="0" smtClean="0"/>
          </a:p>
        </p:txBody>
      </p:sp>
    </p:spTree>
    <p:extLst>
      <p:ext uri="{BB962C8B-B14F-4D97-AF65-F5344CB8AC3E}">
        <p14:creationId xmlns:p14="http://schemas.microsoft.com/office/powerpoint/2010/main" val="32406114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1662"/>
          </a:xfrm>
        </p:spPr>
        <p:txBody>
          <a:bodyPr>
            <a:normAutofit fontScale="90000"/>
          </a:bodyPr>
          <a:lstStyle/>
          <a:p>
            <a:r>
              <a:rPr lang="en-US" dirty="0" err="1" smtClean="0"/>
              <a:t>Narus</a:t>
            </a:r>
            <a:r>
              <a:rPr lang="en-US" dirty="0" smtClean="0"/>
              <a:t> Marketing Materials</a:t>
            </a:r>
            <a:endParaRPr lang="en-US" dirty="0"/>
          </a:p>
        </p:txBody>
      </p:sp>
      <p:pic>
        <p:nvPicPr>
          <p:cNvPr id="4" name="Picture 3"/>
          <p:cNvPicPr>
            <a:picLocks noChangeAspect="1"/>
          </p:cNvPicPr>
          <p:nvPr/>
        </p:nvPicPr>
        <p:blipFill>
          <a:blip r:embed="rId3"/>
          <a:stretch>
            <a:fillRect/>
          </a:stretch>
        </p:blipFill>
        <p:spPr>
          <a:xfrm>
            <a:off x="0" y="677862"/>
            <a:ext cx="9144000" cy="6005543"/>
          </a:xfrm>
          <a:prstGeom prst="rect">
            <a:avLst/>
          </a:prstGeom>
        </p:spPr>
      </p:pic>
      <p:sp>
        <p:nvSpPr>
          <p:cNvPr id="5" name="Rectangle 4"/>
          <p:cNvSpPr/>
          <p:nvPr/>
        </p:nvSpPr>
        <p:spPr>
          <a:xfrm>
            <a:off x="76200" y="5211762"/>
            <a:ext cx="4572000" cy="646331"/>
          </a:xfrm>
          <a:prstGeom prst="rect">
            <a:avLst/>
          </a:prstGeom>
        </p:spPr>
        <p:txBody>
          <a:bodyPr>
            <a:spAutoFit/>
          </a:bodyPr>
          <a:lstStyle/>
          <a:p>
            <a:r>
              <a:rPr lang="en-US" dirty="0"/>
              <a:t>http://</a:t>
            </a:r>
            <a:r>
              <a:rPr lang="en-US" dirty="0" err="1"/>
              <a:t>narus.com</a:t>
            </a:r>
            <a:r>
              <a:rPr lang="en-US" dirty="0"/>
              <a:t>/</a:t>
            </a:r>
            <a:r>
              <a:rPr lang="en-US" dirty="0" err="1"/>
              <a:t>index.php</a:t>
            </a:r>
            <a:r>
              <a:rPr lang="en-US" dirty="0"/>
              <a:t>/product/</a:t>
            </a:r>
            <a:r>
              <a:rPr lang="en-US" dirty="0" err="1"/>
              <a:t>narusinsight</a:t>
            </a:r>
            <a:r>
              <a:rPr lang="en-US" dirty="0"/>
              <a:t>-intercept</a:t>
            </a:r>
          </a:p>
        </p:txBody>
      </p:sp>
    </p:spTree>
    <p:extLst>
      <p:ext uri="{BB962C8B-B14F-4D97-AF65-F5344CB8AC3E}">
        <p14:creationId xmlns:p14="http://schemas.microsoft.com/office/powerpoint/2010/main" val="34850460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Internet protocol stack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9506997"/>
              </p:ext>
            </p:extLst>
          </p:nvPr>
        </p:nvGraphicFramePr>
        <p:xfrm>
          <a:off x="7159570" y="934720"/>
          <a:ext cx="1524000" cy="1483360"/>
        </p:xfrm>
        <a:graphic>
          <a:graphicData uri="http://schemas.openxmlformats.org/drawingml/2006/table">
            <a:tbl>
              <a:tblPr firstRow="1" bandRow="1">
                <a:tableStyleId>{5940675A-B579-460E-94D1-54222C63F5DA}</a:tableStyleId>
              </a:tblPr>
              <a:tblGrid>
                <a:gridCol w="1524000"/>
              </a:tblGrid>
              <a:tr h="370840">
                <a:tc>
                  <a:txBody>
                    <a:bodyPr/>
                    <a:lstStyle/>
                    <a:p>
                      <a:r>
                        <a:rPr lang="en-US" dirty="0" smtClean="0"/>
                        <a:t>Application</a:t>
                      </a:r>
                      <a:endParaRPr lang="en-US" dirty="0"/>
                    </a:p>
                  </a:txBody>
                  <a:tcPr/>
                </a:tc>
              </a:tr>
              <a:tr h="370840">
                <a:tc>
                  <a:txBody>
                    <a:bodyPr/>
                    <a:lstStyle/>
                    <a:p>
                      <a:r>
                        <a:rPr lang="en-US" dirty="0" smtClean="0"/>
                        <a:t>TCP</a:t>
                      </a:r>
                      <a:endParaRPr lang="en-US" dirty="0"/>
                    </a:p>
                  </a:txBody>
                  <a:tcPr/>
                </a:tc>
              </a:tr>
              <a:tr h="370840">
                <a:tc>
                  <a:txBody>
                    <a:bodyPr/>
                    <a:lstStyle/>
                    <a:p>
                      <a:r>
                        <a:rPr lang="en-US" dirty="0" smtClean="0"/>
                        <a:t>IP</a:t>
                      </a:r>
                      <a:endParaRPr lang="en-US" dirty="0"/>
                    </a:p>
                  </a:txBody>
                  <a:tcPr/>
                </a:tc>
              </a:tr>
              <a:tr h="370840">
                <a:tc>
                  <a:txBody>
                    <a:bodyPr/>
                    <a:lstStyle/>
                    <a:p>
                      <a:r>
                        <a:rPr lang="en-US" dirty="0" smtClean="0"/>
                        <a:t>Ethernet</a:t>
                      </a:r>
                      <a:endParaRPr lang="en-US" dirty="0"/>
                    </a:p>
                  </a:txBody>
                  <a:tcPr/>
                </a:tc>
              </a:tr>
            </a:tbl>
          </a:graphicData>
        </a:graphic>
      </p:graphicFrame>
      <p:sp>
        <p:nvSpPr>
          <p:cNvPr id="22" name="Rectangle 21"/>
          <p:cNvSpPr/>
          <p:nvPr/>
        </p:nvSpPr>
        <p:spPr>
          <a:xfrm>
            <a:off x="4648200" y="1143000"/>
            <a:ext cx="1676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user data</a:t>
            </a:r>
            <a:endParaRPr lang="en-US" dirty="0"/>
          </a:p>
        </p:txBody>
      </p:sp>
      <p:sp>
        <p:nvSpPr>
          <p:cNvPr id="38" name="Rectangle 37"/>
          <p:cNvSpPr/>
          <p:nvPr/>
        </p:nvSpPr>
        <p:spPr>
          <a:xfrm>
            <a:off x="4648200" y="1981200"/>
            <a:ext cx="1676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user data</a:t>
            </a:r>
            <a:endParaRPr lang="en-US" dirty="0"/>
          </a:p>
        </p:txBody>
      </p:sp>
      <p:sp>
        <p:nvSpPr>
          <p:cNvPr id="39" name="Rectangle 38"/>
          <p:cNvSpPr/>
          <p:nvPr/>
        </p:nvSpPr>
        <p:spPr>
          <a:xfrm>
            <a:off x="3962400" y="19812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Appl</a:t>
            </a:r>
            <a:r>
              <a:rPr lang="en-US" dirty="0" smtClean="0"/>
              <a:t> </a:t>
            </a:r>
            <a:r>
              <a:rPr lang="en-US" dirty="0" err="1" smtClean="0"/>
              <a:t>hdr</a:t>
            </a:r>
            <a:endParaRPr lang="en-US" dirty="0"/>
          </a:p>
        </p:txBody>
      </p:sp>
      <p:sp>
        <p:nvSpPr>
          <p:cNvPr id="40" name="Rectangle 39"/>
          <p:cNvSpPr/>
          <p:nvPr/>
        </p:nvSpPr>
        <p:spPr>
          <a:xfrm>
            <a:off x="4648200" y="2971800"/>
            <a:ext cx="1676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user data</a:t>
            </a:r>
            <a:endParaRPr lang="en-US" dirty="0"/>
          </a:p>
        </p:txBody>
      </p:sp>
      <p:sp>
        <p:nvSpPr>
          <p:cNvPr id="41" name="Rectangle 40"/>
          <p:cNvSpPr/>
          <p:nvPr/>
        </p:nvSpPr>
        <p:spPr>
          <a:xfrm>
            <a:off x="3962400" y="29718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Appl</a:t>
            </a:r>
            <a:r>
              <a:rPr lang="en-US" dirty="0" smtClean="0"/>
              <a:t> </a:t>
            </a:r>
            <a:r>
              <a:rPr lang="en-US" dirty="0" err="1" smtClean="0"/>
              <a:t>hdr</a:t>
            </a:r>
            <a:endParaRPr lang="en-US" dirty="0"/>
          </a:p>
        </p:txBody>
      </p:sp>
      <p:sp>
        <p:nvSpPr>
          <p:cNvPr id="42" name="Rectangle 41"/>
          <p:cNvSpPr/>
          <p:nvPr/>
        </p:nvSpPr>
        <p:spPr>
          <a:xfrm>
            <a:off x="3276600" y="29718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TCP </a:t>
            </a:r>
            <a:r>
              <a:rPr lang="en-US" dirty="0" err="1" smtClean="0"/>
              <a:t>hdr</a:t>
            </a:r>
            <a:endParaRPr lang="en-US" dirty="0"/>
          </a:p>
        </p:txBody>
      </p:sp>
      <p:sp>
        <p:nvSpPr>
          <p:cNvPr id="43" name="Rectangle 42"/>
          <p:cNvSpPr/>
          <p:nvPr/>
        </p:nvSpPr>
        <p:spPr>
          <a:xfrm>
            <a:off x="4648200" y="4038600"/>
            <a:ext cx="1676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user data</a:t>
            </a:r>
            <a:endParaRPr lang="en-US" dirty="0"/>
          </a:p>
        </p:txBody>
      </p:sp>
      <p:sp>
        <p:nvSpPr>
          <p:cNvPr id="44" name="Rectangle 43"/>
          <p:cNvSpPr/>
          <p:nvPr/>
        </p:nvSpPr>
        <p:spPr>
          <a:xfrm>
            <a:off x="3962400" y="40386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Appl</a:t>
            </a:r>
            <a:r>
              <a:rPr lang="en-US" dirty="0" smtClean="0"/>
              <a:t> </a:t>
            </a:r>
            <a:r>
              <a:rPr lang="en-US" dirty="0" err="1" smtClean="0"/>
              <a:t>hdr</a:t>
            </a:r>
            <a:endParaRPr lang="en-US" dirty="0"/>
          </a:p>
        </p:txBody>
      </p:sp>
      <p:sp>
        <p:nvSpPr>
          <p:cNvPr id="45" name="Rectangle 44"/>
          <p:cNvSpPr/>
          <p:nvPr/>
        </p:nvSpPr>
        <p:spPr>
          <a:xfrm>
            <a:off x="3276600" y="40386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TCP </a:t>
            </a:r>
            <a:r>
              <a:rPr lang="en-US" dirty="0" err="1" smtClean="0"/>
              <a:t>hdr</a:t>
            </a:r>
            <a:endParaRPr lang="en-US" dirty="0"/>
          </a:p>
        </p:txBody>
      </p:sp>
      <p:sp>
        <p:nvSpPr>
          <p:cNvPr id="46" name="Rectangle 45"/>
          <p:cNvSpPr/>
          <p:nvPr/>
        </p:nvSpPr>
        <p:spPr>
          <a:xfrm>
            <a:off x="2590800" y="4038600"/>
            <a:ext cx="685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IP </a:t>
            </a:r>
            <a:r>
              <a:rPr lang="en-US" dirty="0" err="1" smtClean="0"/>
              <a:t>hdr</a:t>
            </a:r>
            <a:endParaRPr lang="en-US" dirty="0"/>
          </a:p>
        </p:txBody>
      </p:sp>
      <p:sp>
        <p:nvSpPr>
          <p:cNvPr id="3" name="TextBox 2"/>
          <p:cNvSpPr txBox="1"/>
          <p:nvPr/>
        </p:nvSpPr>
        <p:spPr>
          <a:xfrm>
            <a:off x="7391400" y="3048000"/>
            <a:ext cx="1403299" cy="369332"/>
          </a:xfrm>
          <a:prstGeom prst="rect">
            <a:avLst/>
          </a:prstGeom>
          <a:noFill/>
        </p:spPr>
        <p:txBody>
          <a:bodyPr wrap="none" rtlCol="0">
            <a:spAutoFit/>
          </a:bodyPr>
          <a:lstStyle/>
          <a:p>
            <a:r>
              <a:rPr lang="en-US" dirty="0" smtClean="0"/>
              <a:t>TCP segment</a:t>
            </a:r>
            <a:endParaRPr lang="en-US" dirty="0"/>
          </a:p>
        </p:txBody>
      </p:sp>
      <p:sp>
        <p:nvSpPr>
          <p:cNvPr id="57" name="TextBox 56"/>
          <p:cNvSpPr txBox="1"/>
          <p:nvPr/>
        </p:nvSpPr>
        <p:spPr>
          <a:xfrm>
            <a:off x="7391400" y="4154367"/>
            <a:ext cx="1318089" cy="369332"/>
          </a:xfrm>
          <a:prstGeom prst="rect">
            <a:avLst/>
          </a:prstGeom>
          <a:noFill/>
        </p:spPr>
        <p:txBody>
          <a:bodyPr wrap="none" rtlCol="0">
            <a:spAutoFit/>
          </a:bodyPr>
          <a:lstStyle/>
          <a:p>
            <a:r>
              <a:rPr lang="en-US" dirty="0" smtClean="0"/>
              <a:t>IP datagram</a:t>
            </a:r>
            <a:endParaRPr lang="en-US" dirty="0"/>
          </a:p>
        </p:txBody>
      </p:sp>
      <p:cxnSp>
        <p:nvCxnSpPr>
          <p:cNvPr id="62" name="Straight Arrow Connector 61"/>
          <p:cNvCxnSpPr/>
          <p:nvPr/>
        </p:nvCxnSpPr>
        <p:spPr>
          <a:xfrm>
            <a:off x="2590800" y="4800600"/>
            <a:ext cx="3733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581400" y="4963447"/>
            <a:ext cx="1750449" cy="369332"/>
          </a:xfrm>
          <a:prstGeom prst="rect">
            <a:avLst/>
          </a:prstGeom>
          <a:noFill/>
        </p:spPr>
        <p:txBody>
          <a:bodyPr wrap="none" rtlCol="0">
            <a:spAutoFit/>
          </a:bodyPr>
          <a:lstStyle/>
          <a:p>
            <a:r>
              <a:rPr lang="en-US" dirty="0" smtClean="0"/>
              <a:t>46 to 1500 bytes</a:t>
            </a:r>
            <a:endParaRPr lang="en-US" dirty="0"/>
          </a:p>
        </p:txBody>
      </p:sp>
      <p:sp>
        <p:nvSpPr>
          <p:cNvPr id="5" name="TextBox 4"/>
          <p:cNvSpPr txBox="1"/>
          <p:nvPr/>
        </p:nvSpPr>
        <p:spPr>
          <a:xfrm>
            <a:off x="262205" y="4191000"/>
            <a:ext cx="1795195" cy="369332"/>
          </a:xfrm>
          <a:prstGeom prst="rect">
            <a:avLst/>
          </a:prstGeom>
          <a:noFill/>
        </p:spPr>
        <p:txBody>
          <a:bodyPr wrap="none" rtlCol="0">
            <a:spAutoFit/>
          </a:bodyPr>
          <a:lstStyle/>
          <a:p>
            <a:r>
              <a:rPr lang="en-US" dirty="0" smtClean="0"/>
              <a:t>Internet Protocol</a:t>
            </a:r>
            <a:endParaRPr lang="en-US" dirty="0"/>
          </a:p>
        </p:txBody>
      </p:sp>
      <p:sp>
        <p:nvSpPr>
          <p:cNvPr id="29" name="TextBox 28"/>
          <p:cNvSpPr txBox="1"/>
          <p:nvPr/>
        </p:nvSpPr>
        <p:spPr>
          <a:xfrm>
            <a:off x="262205" y="3135868"/>
            <a:ext cx="2138964" cy="646331"/>
          </a:xfrm>
          <a:prstGeom prst="rect">
            <a:avLst/>
          </a:prstGeom>
          <a:noFill/>
        </p:spPr>
        <p:txBody>
          <a:bodyPr wrap="none" rtlCol="0">
            <a:spAutoFit/>
          </a:bodyPr>
          <a:lstStyle/>
          <a:p>
            <a:r>
              <a:rPr lang="en-US" dirty="0" smtClean="0"/>
              <a:t>Transmission control</a:t>
            </a:r>
          </a:p>
          <a:p>
            <a:r>
              <a:rPr lang="en-US" dirty="0" smtClean="0"/>
              <a:t>protocol</a:t>
            </a:r>
            <a:endParaRPr lang="en-US" dirty="0"/>
          </a:p>
        </p:txBody>
      </p:sp>
      <p:sp>
        <p:nvSpPr>
          <p:cNvPr id="30" name="TextBox 29"/>
          <p:cNvSpPr txBox="1"/>
          <p:nvPr/>
        </p:nvSpPr>
        <p:spPr>
          <a:xfrm>
            <a:off x="276919" y="1944469"/>
            <a:ext cx="3609281" cy="646331"/>
          </a:xfrm>
          <a:prstGeom prst="rect">
            <a:avLst/>
          </a:prstGeom>
          <a:noFill/>
        </p:spPr>
        <p:txBody>
          <a:bodyPr wrap="none" rtlCol="0">
            <a:spAutoFit/>
          </a:bodyPr>
          <a:lstStyle/>
          <a:p>
            <a:r>
              <a:rPr lang="en-US" dirty="0" smtClean="0"/>
              <a:t>Application protocol</a:t>
            </a:r>
          </a:p>
          <a:p>
            <a:r>
              <a:rPr lang="en-US" dirty="0" smtClean="0"/>
              <a:t>(e.g., Hyper Text Transport Protocol)</a:t>
            </a:r>
            <a:endParaRPr lang="en-US" dirty="0"/>
          </a:p>
        </p:txBody>
      </p:sp>
      <p:sp>
        <p:nvSpPr>
          <p:cNvPr id="31" name="TextBox 30"/>
          <p:cNvSpPr txBox="1"/>
          <p:nvPr/>
        </p:nvSpPr>
        <p:spPr>
          <a:xfrm>
            <a:off x="304800" y="1154668"/>
            <a:ext cx="1226906" cy="369332"/>
          </a:xfrm>
          <a:prstGeom prst="rect">
            <a:avLst/>
          </a:prstGeom>
          <a:noFill/>
        </p:spPr>
        <p:txBody>
          <a:bodyPr wrap="none" rtlCol="0">
            <a:spAutoFit/>
          </a:bodyPr>
          <a:lstStyle/>
          <a:p>
            <a:r>
              <a:rPr lang="en-US" dirty="0" smtClean="0"/>
              <a:t>A webpage</a:t>
            </a:r>
            <a:endParaRPr lang="en-US" dirty="0"/>
          </a:p>
        </p:txBody>
      </p:sp>
      <p:sp>
        <p:nvSpPr>
          <p:cNvPr id="6" name="TextBox 5"/>
          <p:cNvSpPr txBox="1"/>
          <p:nvPr/>
        </p:nvSpPr>
        <p:spPr>
          <a:xfrm>
            <a:off x="502052" y="5508552"/>
            <a:ext cx="6994523" cy="830997"/>
          </a:xfrm>
          <a:prstGeom prst="rect">
            <a:avLst/>
          </a:prstGeom>
          <a:noFill/>
        </p:spPr>
        <p:txBody>
          <a:bodyPr wrap="none" rtlCol="0">
            <a:spAutoFit/>
          </a:bodyPr>
          <a:lstStyle/>
          <a:p>
            <a:r>
              <a:rPr lang="en-US" sz="2400" dirty="0" smtClean="0"/>
              <a:t>IP addresses</a:t>
            </a:r>
            <a:r>
              <a:rPr lang="en-US" sz="2400" dirty="0"/>
              <a:t>:  </a:t>
            </a:r>
            <a:r>
              <a:rPr lang="en-US" sz="2400" dirty="0" smtClean="0"/>
              <a:t>128.105.183.25</a:t>
            </a:r>
          </a:p>
          <a:p>
            <a:r>
              <a:rPr lang="en-US" sz="2400" dirty="0" smtClean="0"/>
              <a:t>This identifies to Internet routers where to send traffic</a:t>
            </a:r>
          </a:p>
        </p:txBody>
      </p:sp>
    </p:spTree>
    <p:extLst>
      <p:ext uri="{BB962C8B-B14F-4D97-AF65-F5344CB8AC3E}">
        <p14:creationId xmlns:p14="http://schemas.microsoft.com/office/powerpoint/2010/main" val="7931324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packet inspection</a:t>
            </a:r>
            <a:endParaRPr lang="en-US" dirty="0"/>
          </a:p>
        </p:txBody>
      </p:sp>
      <p:sp>
        <p:nvSpPr>
          <p:cNvPr id="8" name="Rectangle 7"/>
          <p:cNvSpPr/>
          <p:nvPr/>
        </p:nvSpPr>
        <p:spPr>
          <a:xfrm>
            <a:off x="6096000" y="2133600"/>
            <a:ext cx="1676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user data</a:t>
            </a:r>
            <a:endParaRPr lang="en-US" dirty="0"/>
          </a:p>
        </p:txBody>
      </p:sp>
      <p:sp>
        <p:nvSpPr>
          <p:cNvPr id="9" name="Rectangle 8"/>
          <p:cNvSpPr/>
          <p:nvPr/>
        </p:nvSpPr>
        <p:spPr>
          <a:xfrm>
            <a:off x="4648200" y="2133600"/>
            <a:ext cx="14478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Appl</a:t>
            </a:r>
            <a:r>
              <a:rPr lang="en-US" dirty="0" smtClean="0"/>
              <a:t> header</a:t>
            </a:r>
            <a:endParaRPr lang="en-US" dirty="0"/>
          </a:p>
        </p:txBody>
      </p:sp>
      <p:sp>
        <p:nvSpPr>
          <p:cNvPr id="10" name="Rectangle 9"/>
          <p:cNvSpPr/>
          <p:nvPr/>
        </p:nvSpPr>
        <p:spPr>
          <a:xfrm>
            <a:off x="3276600" y="2133600"/>
            <a:ext cx="13716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TCP header</a:t>
            </a:r>
            <a:endParaRPr lang="en-US" dirty="0"/>
          </a:p>
        </p:txBody>
      </p:sp>
      <p:sp>
        <p:nvSpPr>
          <p:cNvPr id="11" name="Rectangle 10"/>
          <p:cNvSpPr/>
          <p:nvPr/>
        </p:nvSpPr>
        <p:spPr>
          <a:xfrm>
            <a:off x="1981200" y="2133600"/>
            <a:ext cx="12954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IP header</a:t>
            </a:r>
            <a:endParaRPr lang="en-US" dirty="0"/>
          </a:p>
        </p:txBody>
      </p:sp>
      <p:sp>
        <p:nvSpPr>
          <p:cNvPr id="12" name="TextBox 11"/>
          <p:cNvSpPr txBox="1"/>
          <p:nvPr/>
        </p:nvSpPr>
        <p:spPr>
          <a:xfrm>
            <a:off x="454491" y="2209800"/>
            <a:ext cx="1318089" cy="369332"/>
          </a:xfrm>
          <a:prstGeom prst="rect">
            <a:avLst/>
          </a:prstGeom>
          <a:noFill/>
        </p:spPr>
        <p:txBody>
          <a:bodyPr wrap="none" rtlCol="0">
            <a:spAutoFit/>
          </a:bodyPr>
          <a:lstStyle/>
          <a:p>
            <a:r>
              <a:rPr lang="en-US" dirty="0" smtClean="0"/>
              <a:t>IP datagram</a:t>
            </a:r>
            <a:endParaRPr lang="en-US" dirty="0"/>
          </a:p>
        </p:txBody>
      </p:sp>
      <p:sp>
        <p:nvSpPr>
          <p:cNvPr id="13" name="TextBox 12"/>
          <p:cNvSpPr txBox="1"/>
          <p:nvPr/>
        </p:nvSpPr>
        <p:spPr>
          <a:xfrm>
            <a:off x="474780" y="3429000"/>
            <a:ext cx="3133440" cy="1015663"/>
          </a:xfrm>
          <a:prstGeom prst="rect">
            <a:avLst/>
          </a:prstGeom>
          <a:noFill/>
          <a:ln>
            <a:solidFill>
              <a:srgbClr val="4F81BD"/>
            </a:solidFill>
          </a:ln>
        </p:spPr>
        <p:txBody>
          <a:bodyPr wrap="none" rtlCol="0">
            <a:spAutoFit/>
          </a:bodyPr>
          <a:lstStyle/>
          <a:p>
            <a:r>
              <a:rPr lang="en-US" sz="2000" dirty="0" smtClean="0"/>
              <a:t>Internet service providers </a:t>
            </a:r>
          </a:p>
          <a:p>
            <a:r>
              <a:rPr lang="en-US" sz="2000" dirty="0" smtClean="0"/>
              <a:t>need only look at IP headers </a:t>
            </a:r>
          </a:p>
          <a:p>
            <a:r>
              <a:rPr lang="en-US" sz="2000" dirty="0" smtClean="0"/>
              <a:t>to perform routing</a:t>
            </a:r>
            <a:endParaRPr lang="en-US" sz="2000" dirty="0"/>
          </a:p>
        </p:txBody>
      </p:sp>
      <p:sp>
        <p:nvSpPr>
          <p:cNvPr id="14" name="TextBox 13"/>
          <p:cNvSpPr txBox="1"/>
          <p:nvPr/>
        </p:nvSpPr>
        <p:spPr>
          <a:xfrm>
            <a:off x="3088317" y="4572000"/>
            <a:ext cx="2702883" cy="1323439"/>
          </a:xfrm>
          <a:prstGeom prst="rect">
            <a:avLst/>
          </a:prstGeom>
          <a:noFill/>
          <a:ln>
            <a:solidFill>
              <a:srgbClr val="4F81BD"/>
            </a:solidFill>
          </a:ln>
        </p:spPr>
        <p:txBody>
          <a:bodyPr wrap="none" rtlCol="0">
            <a:spAutoFit/>
          </a:bodyPr>
          <a:lstStyle/>
          <a:p>
            <a:r>
              <a:rPr lang="en-US" sz="2000" dirty="0" smtClean="0"/>
              <a:t>Shallow packet involves</a:t>
            </a:r>
          </a:p>
          <a:p>
            <a:r>
              <a:rPr lang="en-US" sz="2000" dirty="0" smtClean="0"/>
              <a:t>investigating lower </a:t>
            </a:r>
          </a:p>
          <a:p>
            <a:r>
              <a:rPr lang="en-US" sz="2000" dirty="0" smtClean="0"/>
              <a:t>level headers such as </a:t>
            </a:r>
          </a:p>
          <a:p>
            <a:r>
              <a:rPr lang="en-US" sz="2000" dirty="0" smtClean="0"/>
              <a:t>TCP/UDP</a:t>
            </a:r>
            <a:endParaRPr lang="en-US" sz="2000" dirty="0"/>
          </a:p>
        </p:txBody>
      </p:sp>
      <p:sp>
        <p:nvSpPr>
          <p:cNvPr id="15" name="TextBox 14"/>
          <p:cNvSpPr txBox="1"/>
          <p:nvPr/>
        </p:nvSpPr>
        <p:spPr>
          <a:xfrm>
            <a:off x="5724728" y="3327737"/>
            <a:ext cx="3190672" cy="1015663"/>
          </a:xfrm>
          <a:prstGeom prst="rect">
            <a:avLst/>
          </a:prstGeom>
          <a:noFill/>
          <a:ln>
            <a:solidFill>
              <a:srgbClr val="4F81BD"/>
            </a:solidFill>
          </a:ln>
        </p:spPr>
        <p:txBody>
          <a:bodyPr wrap="none" rtlCol="0">
            <a:spAutoFit/>
          </a:bodyPr>
          <a:lstStyle/>
          <a:p>
            <a:r>
              <a:rPr lang="en-US" sz="2000" dirty="0" smtClean="0"/>
              <a:t>Deep packet inspection (DPI)</a:t>
            </a:r>
          </a:p>
          <a:p>
            <a:r>
              <a:rPr lang="en-US" sz="2000" dirty="0" smtClean="0"/>
              <a:t>analyzes application </a:t>
            </a:r>
          </a:p>
          <a:p>
            <a:r>
              <a:rPr lang="en-US" sz="2000" dirty="0" smtClean="0"/>
              <a:t>headers and data</a:t>
            </a:r>
            <a:endParaRPr lang="en-US" sz="2000" dirty="0"/>
          </a:p>
        </p:txBody>
      </p:sp>
      <p:sp>
        <p:nvSpPr>
          <p:cNvPr id="16" name="Right Brace 15"/>
          <p:cNvSpPr/>
          <p:nvPr/>
        </p:nvSpPr>
        <p:spPr>
          <a:xfrm rot="5400000">
            <a:off x="5879930" y="1435270"/>
            <a:ext cx="660738" cy="3124200"/>
          </a:xfrm>
          <a:prstGeom prst="rightBrace">
            <a:avLst>
              <a:gd name="adj1" fmla="val 52331"/>
              <a:gd name="adj2" fmla="val 3285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p:cNvSpPr/>
          <p:nvPr/>
        </p:nvSpPr>
        <p:spPr>
          <a:xfrm rot="5400000">
            <a:off x="3632031" y="2311569"/>
            <a:ext cx="660738" cy="1371600"/>
          </a:xfrm>
          <a:prstGeom prst="rightBrace">
            <a:avLst>
              <a:gd name="adj1" fmla="val 52331"/>
              <a:gd name="adj2" fmla="val 3285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ight Brace 17"/>
          <p:cNvSpPr/>
          <p:nvPr/>
        </p:nvSpPr>
        <p:spPr>
          <a:xfrm rot="5400000">
            <a:off x="2260431" y="2311569"/>
            <a:ext cx="660738" cy="1371600"/>
          </a:xfrm>
          <a:prstGeom prst="rightBrace">
            <a:avLst>
              <a:gd name="adj1" fmla="val 52331"/>
              <a:gd name="adj2" fmla="val 629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a:stCxn id="17" idx="1"/>
            <a:endCxn id="14" idx="0"/>
          </p:cNvCxnSpPr>
          <p:nvPr/>
        </p:nvCxnSpPr>
        <p:spPr>
          <a:xfrm>
            <a:off x="4197506" y="3327738"/>
            <a:ext cx="242253" cy="124426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534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9144000" cy="6354097"/>
          </a:xfrm>
          <a:prstGeom prst="rect">
            <a:avLst/>
          </a:prstGeom>
        </p:spPr>
      </p:pic>
      <p:sp>
        <p:nvSpPr>
          <p:cNvPr id="6" name="Rectangle 5"/>
          <p:cNvSpPr/>
          <p:nvPr/>
        </p:nvSpPr>
        <p:spPr>
          <a:xfrm>
            <a:off x="4267200" y="152400"/>
            <a:ext cx="4572000" cy="646331"/>
          </a:xfrm>
          <a:prstGeom prst="rect">
            <a:avLst/>
          </a:prstGeom>
        </p:spPr>
        <p:txBody>
          <a:bodyPr>
            <a:spAutoFit/>
          </a:bodyPr>
          <a:lstStyle/>
          <a:p>
            <a:r>
              <a:rPr lang="en-US" dirty="0" smtClean="0"/>
              <a:t>From http</a:t>
            </a:r>
            <a:r>
              <a:rPr lang="en-US" dirty="0"/>
              <a:t>://</a:t>
            </a:r>
            <a:r>
              <a:rPr lang="en-US" dirty="0" err="1"/>
              <a:t>narus.com</a:t>
            </a:r>
            <a:r>
              <a:rPr lang="en-US" dirty="0"/>
              <a:t>/</a:t>
            </a:r>
            <a:r>
              <a:rPr lang="en-US" dirty="0" err="1"/>
              <a:t>index.php</a:t>
            </a:r>
            <a:r>
              <a:rPr lang="en-US" dirty="0"/>
              <a:t>/product/</a:t>
            </a:r>
            <a:r>
              <a:rPr lang="en-US" dirty="0" err="1"/>
              <a:t>narusinsight</a:t>
            </a:r>
            <a:r>
              <a:rPr lang="en-US" dirty="0"/>
              <a:t>-intercept</a:t>
            </a:r>
          </a:p>
        </p:txBody>
      </p:sp>
      <p:sp>
        <p:nvSpPr>
          <p:cNvPr id="7" name="Oval 6"/>
          <p:cNvSpPr/>
          <p:nvPr/>
        </p:nvSpPr>
        <p:spPr>
          <a:xfrm>
            <a:off x="3429000" y="3429000"/>
            <a:ext cx="2667000"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2851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Lawful intercept</a:t>
            </a:r>
            <a:endParaRPr lang="en-US" dirty="0"/>
          </a:p>
        </p:txBody>
      </p:sp>
      <p:sp>
        <p:nvSpPr>
          <p:cNvPr id="3" name="Content Placeholder 2"/>
          <p:cNvSpPr>
            <a:spLocks noGrp="1"/>
          </p:cNvSpPr>
          <p:nvPr>
            <p:ph idx="1"/>
          </p:nvPr>
        </p:nvSpPr>
        <p:spPr>
          <a:xfrm>
            <a:off x="457200" y="1417638"/>
            <a:ext cx="8229600" cy="5059362"/>
          </a:xfrm>
        </p:spPr>
        <p:txBody>
          <a:bodyPr>
            <a:normAutofit fontScale="85000" lnSpcReduction="20000"/>
          </a:bodyPr>
          <a:lstStyle/>
          <a:p>
            <a:r>
              <a:rPr lang="en-US" dirty="0" smtClean="0"/>
              <a:t>CALEA </a:t>
            </a:r>
          </a:p>
          <a:p>
            <a:pPr lvl="1"/>
            <a:r>
              <a:rPr lang="en-US" dirty="0"/>
              <a:t> Communications Assistance for Law Enforcement </a:t>
            </a:r>
            <a:r>
              <a:rPr lang="en-US" dirty="0" smtClean="0"/>
              <a:t>Act (1995)</a:t>
            </a:r>
          </a:p>
          <a:p>
            <a:r>
              <a:rPr lang="en-US" dirty="0" smtClean="0"/>
              <a:t>FISA</a:t>
            </a:r>
          </a:p>
          <a:p>
            <a:pPr lvl="1"/>
            <a:r>
              <a:rPr lang="en-US" dirty="0" smtClean="0"/>
              <a:t>Foreign Intelligence Surveillance Act (1978)</a:t>
            </a:r>
          </a:p>
          <a:p>
            <a:pPr lvl="1"/>
            <a:r>
              <a:rPr lang="en-US" dirty="0" smtClean="0"/>
              <a:t>Demark boundaries of domestic vs. foreign intelligence gathering</a:t>
            </a:r>
          </a:p>
          <a:p>
            <a:pPr lvl="1"/>
            <a:r>
              <a:rPr lang="en-US" dirty="0" smtClean="0"/>
              <a:t>Foreign Intelligence Surveillance Court (FISC) provides warrant </a:t>
            </a:r>
            <a:r>
              <a:rPr lang="en-US" dirty="0" err="1" smtClean="0"/>
              <a:t>oversite</a:t>
            </a:r>
            <a:endParaRPr lang="en-US" dirty="0" smtClean="0"/>
          </a:p>
          <a:p>
            <a:pPr lvl="1"/>
            <a:r>
              <a:rPr lang="en-US" dirty="0" smtClean="0"/>
              <a:t>Executive order by President Bush suspend need for NSA to get warrants from FISC</a:t>
            </a:r>
          </a:p>
          <a:p>
            <a:r>
              <a:rPr lang="en-US" dirty="0" smtClean="0"/>
              <a:t>Almost all national governments mandate some kind of lawful intercept capabilities</a:t>
            </a:r>
          </a:p>
          <a:p>
            <a:endParaRPr lang="en-US" dirty="0" smtClean="0"/>
          </a:p>
          <a:p>
            <a:endParaRPr lang="en-US" dirty="0"/>
          </a:p>
        </p:txBody>
      </p:sp>
    </p:spTree>
    <p:extLst>
      <p:ext uri="{BB962C8B-B14F-4D97-AF65-F5344CB8AC3E}">
        <p14:creationId xmlns:p14="http://schemas.microsoft.com/office/powerpoint/2010/main" val="3966654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Lots of companies</a:t>
            </a:r>
            <a:endParaRPr lang="en-US" dirty="0"/>
          </a:p>
        </p:txBody>
      </p:sp>
      <p:sp>
        <p:nvSpPr>
          <p:cNvPr id="3" name="Content Placeholder 2"/>
          <p:cNvSpPr>
            <a:spLocks noGrp="1"/>
          </p:cNvSpPr>
          <p:nvPr>
            <p:ph idx="1"/>
          </p:nvPr>
        </p:nvSpPr>
        <p:spPr/>
        <p:txBody>
          <a:bodyPr/>
          <a:lstStyle/>
          <a:p>
            <a:r>
              <a:rPr lang="en-US" dirty="0" err="1" smtClean="0"/>
              <a:t>Narus</a:t>
            </a:r>
            <a:r>
              <a:rPr lang="en-US" dirty="0" smtClean="0"/>
              <a:t> (originally Israeli company), now owned by Boeing</a:t>
            </a:r>
          </a:p>
          <a:p>
            <a:r>
              <a:rPr lang="en-US" dirty="0" smtClean="0"/>
              <a:t>Pen-</a:t>
            </a:r>
            <a:r>
              <a:rPr lang="en-US" dirty="0"/>
              <a:t>Link   (http://</a:t>
            </a:r>
            <a:r>
              <a:rPr lang="en-US" dirty="0" err="1"/>
              <a:t>www.penlink.com</a:t>
            </a:r>
            <a:r>
              <a:rPr lang="en-US" dirty="0" smtClean="0"/>
              <a:t>/)</a:t>
            </a:r>
          </a:p>
          <a:p>
            <a:r>
              <a:rPr lang="en-US" dirty="0" smtClean="0"/>
              <a:t>Nokia, Nokia Siemens</a:t>
            </a:r>
          </a:p>
          <a:p>
            <a:r>
              <a:rPr lang="en-US" dirty="0" smtClean="0"/>
              <a:t>Cisco</a:t>
            </a:r>
          </a:p>
          <a:p>
            <a:r>
              <a:rPr lang="en-US" dirty="0" smtClean="0"/>
              <a:t>…</a:t>
            </a:r>
            <a:endParaRPr lang="en-US" dirty="0"/>
          </a:p>
        </p:txBody>
      </p:sp>
    </p:spTree>
    <p:extLst>
      <p:ext uri="{BB962C8B-B14F-4D97-AF65-F5344CB8AC3E}">
        <p14:creationId xmlns:p14="http://schemas.microsoft.com/office/powerpoint/2010/main" val="1869654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14400"/>
            <a:ext cx="9144000" cy="3062905"/>
          </a:xfrm>
          <a:prstGeom prst="rect">
            <a:avLst/>
          </a:prstGeom>
          <a:ln>
            <a:solidFill>
              <a:srgbClr val="4F81BD"/>
            </a:solidFill>
          </a:ln>
        </p:spPr>
      </p:pic>
      <p:sp>
        <p:nvSpPr>
          <p:cNvPr id="5" name="TextBox 4"/>
          <p:cNvSpPr txBox="1"/>
          <p:nvPr/>
        </p:nvSpPr>
        <p:spPr>
          <a:xfrm>
            <a:off x="1981200" y="4364352"/>
            <a:ext cx="5677305" cy="923330"/>
          </a:xfrm>
          <a:prstGeom prst="rect">
            <a:avLst/>
          </a:prstGeom>
          <a:noFill/>
        </p:spPr>
        <p:txBody>
          <a:bodyPr wrap="none" rtlCol="0">
            <a:spAutoFit/>
          </a:bodyPr>
          <a:lstStyle/>
          <a:p>
            <a:r>
              <a:rPr lang="en-US" dirty="0"/>
              <a:t>http://</a:t>
            </a:r>
            <a:r>
              <a:rPr lang="en-US" dirty="0" err="1"/>
              <a:t>www.narus.com</a:t>
            </a:r>
            <a:r>
              <a:rPr lang="en-US" dirty="0"/>
              <a:t>/</a:t>
            </a:r>
            <a:r>
              <a:rPr lang="en-US" dirty="0" err="1"/>
              <a:t>index.php</a:t>
            </a:r>
            <a:r>
              <a:rPr lang="en-US" dirty="0"/>
              <a:t>/news</a:t>
            </a:r>
            <a:r>
              <a:rPr lang="en-US" dirty="0" smtClean="0"/>
              <a:t>/</a:t>
            </a:r>
          </a:p>
          <a:p>
            <a:r>
              <a:rPr lang="en-US" dirty="0" smtClean="0"/>
              <a:t>279</a:t>
            </a:r>
            <a:r>
              <a:rPr lang="en-US" dirty="0"/>
              <a:t>-narusinsight-selected-to-save-pakistans</a:t>
            </a:r>
            <a:r>
              <a:rPr lang="en-US" dirty="0" smtClean="0"/>
              <a:t>-</a:t>
            </a:r>
          </a:p>
          <a:p>
            <a:r>
              <a:rPr lang="en-US" dirty="0" smtClean="0"/>
              <a:t>telecommunications</a:t>
            </a:r>
            <a:r>
              <a:rPr lang="en-US" dirty="0"/>
              <a:t>-networks-millions-of-dollars-per-year</a:t>
            </a:r>
          </a:p>
        </p:txBody>
      </p:sp>
      <p:sp>
        <p:nvSpPr>
          <p:cNvPr id="2" name="Right Arrow 1"/>
          <p:cNvSpPr/>
          <p:nvPr/>
        </p:nvSpPr>
        <p:spPr>
          <a:xfrm rot="17353168">
            <a:off x="744380" y="3952943"/>
            <a:ext cx="990600" cy="741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2832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loud 43"/>
          <p:cNvSpPr/>
          <p:nvPr/>
        </p:nvSpPr>
        <p:spPr>
          <a:xfrm>
            <a:off x="2057400" y="36141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43" name="Cloud 42"/>
          <p:cNvSpPr/>
          <p:nvPr/>
        </p:nvSpPr>
        <p:spPr>
          <a:xfrm>
            <a:off x="1951360" y="19453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29" name="Cloud 28"/>
          <p:cNvSpPr/>
          <p:nvPr/>
        </p:nvSpPr>
        <p:spPr>
          <a:xfrm>
            <a:off x="5533900" y="2501925"/>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AT&amp;T network</a:t>
            </a:r>
            <a:endParaRPr lang="en-US" dirty="0"/>
          </a:p>
        </p:txBody>
      </p:sp>
      <p:sp>
        <p:nvSpPr>
          <p:cNvPr id="2" name="Title 1"/>
          <p:cNvSpPr>
            <a:spLocks noGrp="1"/>
          </p:cNvSpPr>
          <p:nvPr>
            <p:ph type="title"/>
          </p:nvPr>
        </p:nvSpPr>
        <p:spPr/>
        <p:txBody>
          <a:bodyPr>
            <a:normAutofit/>
          </a:bodyPr>
          <a:lstStyle/>
          <a:p>
            <a:r>
              <a:rPr lang="en-US" dirty="0" smtClean="0"/>
              <a:t>Countermeasures?</a:t>
            </a:r>
            <a:endParaRPr lang="en-US" dirty="0"/>
          </a:p>
        </p:txBody>
      </p:sp>
      <p:pic>
        <p:nvPicPr>
          <p:cNvPr id="5" name="Picture 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564607" y="2929861"/>
            <a:ext cx="457200" cy="904603"/>
          </a:xfrm>
          <a:prstGeom prst="rect">
            <a:avLst/>
          </a:prstGeom>
          <a:noFill/>
        </p:spPr>
      </p:pic>
      <p:pic>
        <p:nvPicPr>
          <p:cNvPr id="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586" y="285649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32567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609600" y="1752600"/>
            <a:ext cx="457200" cy="904603"/>
          </a:xfrm>
          <a:prstGeom prst="rect">
            <a:avLst/>
          </a:prstGeom>
          <a:noFill/>
        </p:spPr>
      </p:pic>
      <p:cxnSp>
        <p:nvCxnSpPr>
          <p:cNvPr id="9" name="Straight Arrow Connector 8"/>
          <p:cNvCxnSpPr>
            <a:stCxn id="7" idx="3"/>
            <a:endCxn id="6" idx="1"/>
          </p:cNvCxnSpPr>
          <p:nvPr/>
        </p:nvCxnSpPr>
        <p:spPr>
          <a:xfrm flipV="1">
            <a:off x="4695825" y="3013923"/>
            <a:ext cx="766761" cy="4691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3"/>
          </p:cNvCxnSpPr>
          <p:nvPr/>
        </p:nvCxnSpPr>
        <p:spPr>
          <a:xfrm>
            <a:off x="1066800" y="220490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2" name="Picture 11"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5506366" y="1752600"/>
            <a:ext cx="457200" cy="904603"/>
          </a:xfrm>
          <a:prstGeom prst="rect">
            <a:avLst/>
          </a:prstGeom>
          <a:noFill/>
        </p:spPr>
      </p:pic>
      <p:sp>
        <p:nvSpPr>
          <p:cNvPr id="13" name="TextBox 12"/>
          <p:cNvSpPr txBox="1"/>
          <p:nvPr/>
        </p:nvSpPr>
        <p:spPr>
          <a:xfrm>
            <a:off x="5963566" y="1676400"/>
            <a:ext cx="1808834" cy="369332"/>
          </a:xfrm>
          <a:prstGeom prst="rect">
            <a:avLst/>
          </a:prstGeom>
          <a:noFill/>
        </p:spPr>
        <p:txBody>
          <a:bodyPr wrap="none" rtlCol="0">
            <a:spAutoFit/>
          </a:bodyPr>
          <a:lstStyle/>
          <a:p>
            <a:r>
              <a:rPr lang="en-US" dirty="0" smtClean="0"/>
              <a:t>Interception gear</a:t>
            </a:r>
            <a:endParaRPr lang="en-US" dirty="0"/>
          </a:p>
        </p:txBody>
      </p:sp>
      <p:cxnSp>
        <p:nvCxnSpPr>
          <p:cNvPr id="14" name="Straight Arrow Connector 13"/>
          <p:cNvCxnSpPr/>
          <p:nvPr/>
        </p:nvCxnSpPr>
        <p:spPr>
          <a:xfrm>
            <a:off x="5744426" y="2552437"/>
            <a:ext cx="0" cy="283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26"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077200" y="2630436"/>
            <a:ext cx="457200" cy="904603"/>
          </a:xfrm>
          <a:prstGeom prst="rect">
            <a:avLst/>
          </a:prstGeom>
          <a:noFill/>
        </p:spPr>
      </p:pic>
      <p:cxnSp>
        <p:nvCxnSpPr>
          <p:cNvPr id="28" name="Straight Arrow Connector 27"/>
          <p:cNvCxnSpPr>
            <a:endCxn id="27" idx="1"/>
          </p:cNvCxnSpPr>
          <p:nvPr/>
        </p:nvCxnSpPr>
        <p:spPr>
          <a:xfrm flipV="1">
            <a:off x="7285229" y="3082738"/>
            <a:ext cx="791971"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191000" y="3886200"/>
            <a:ext cx="2992864" cy="923330"/>
          </a:xfrm>
          <a:prstGeom prst="rect">
            <a:avLst/>
          </a:prstGeom>
          <a:noFill/>
        </p:spPr>
        <p:txBody>
          <a:bodyPr wrap="none" rtlCol="0">
            <a:spAutoFit/>
          </a:bodyPr>
          <a:lstStyle/>
          <a:p>
            <a:r>
              <a:rPr lang="en-US" dirty="0" smtClean="0"/>
              <a:t>MAE-West</a:t>
            </a:r>
          </a:p>
          <a:p>
            <a:r>
              <a:rPr lang="en-US" dirty="0" smtClean="0"/>
              <a:t>(Metropolitan Area Exchange, </a:t>
            </a:r>
          </a:p>
          <a:p>
            <a:r>
              <a:rPr lang="en-US" dirty="0" smtClean="0"/>
              <a:t>West)</a:t>
            </a:r>
            <a:endParaRPr lang="en-US" dirty="0"/>
          </a:p>
        </p:txBody>
      </p:sp>
      <p:pic>
        <p:nvPicPr>
          <p:cNvPr id="33"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335" y="265720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69" y="369701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0040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141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7" name="Straight Arrow Connector 36"/>
          <p:cNvCxnSpPr/>
          <p:nvPr/>
        </p:nvCxnSpPr>
        <p:spPr>
          <a:xfrm>
            <a:off x="3765394" y="2972050"/>
            <a:ext cx="425606" cy="19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7" idx="1"/>
          </p:cNvCxnSpPr>
          <p:nvPr/>
        </p:nvCxnSpPr>
        <p:spPr>
          <a:xfrm flipV="1">
            <a:off x="3780160" y="3483103"/>
            <a:ext cx="410840" cy="21390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404" y="338216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239501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730" y="383446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49" name="Straight Arrow Connector 48"/>
          <p:cNvCxnSpPr/>
          <p:nvPr/>
        </p:nvCxnSpPr>
        <p:spPr>
          <a:xfrm>
            <a:off x="1066800" y="360811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263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 “Hidden writing”</a:t>
            </a:r>
            <a:endParaRPr lang="en-US" dirty="0"/>
          </a:p>
        </p:txBody>
      </p:sp>
      <p:sp>
        <p:nvSpPr>
          <p:cNvPr id="3" name="Content Placeholder 2"/>
          <p:cNvSpPr>
            <a:spLocks noGrp="1"/>
          </p:cNvSpPr>
          <p:nvPr>
            <p:ph idx="1"/>
          </p:nvPr>
        </p:nvSpPr>
        <p:spPr/>
        <p:txBody>
          <a:bodyPr/>
          <a:lstStyle/>
          <a:p>
            <a:r>
              <a:rPr lang="en-US" dirty="0" smtClean="0"/>
              <a:t>Study and practice of building security protocols that resist adversarial behavior</a:t>
            </a:r>
          </a:p>
          <a:p>
            <a:r>
              <a:rPr lang="en-US" dirty="0" smtClean="0"/>
              <a:t>Blend of mathematics, computer science</a:t>
            </a:r>
          </a:p>
          <a:p>
            <a:r>
              <a:rPr lang="en-US" dirty="0" smtClean="0"/>
              <a:t>Encryption:</a:t>
            </a:r>
            <a:endParaRPr lang="en-US" dirty="0"/>
          </a:p>
        </p:txBody>
      </p:sp>
      <p:cxnSp>
        <p:nvCxnSpPr>
          <p:cNvPr id="15" name="Straight Arrow Connector 14"/>
          <p:cNvCxnSpPr/>
          <p:nvPr/>
        </p:nvCxnSpPr>
        <p:spPr>
          <a:xfrm>
            <a:off x="4151424" y="5105400"/>
            <a:ext cx="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8" name="Picture 17"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3982366" y="5816555"/>
            <a:ext cx="457200" cy="904603"/>
          </a:xfrm>
          <a:prstGeom prst="rect">
            <a:avLst/>
          </a:prstGeom>
          <a:noFill/>
        </p:spPr>
      </p:pic>
      <p:sp>
        <p:nvSpPr>
          <p:cNvPr id="19" name="TextBox 18"/>
          <p:cNvSpPr txBox="1"/>
          <p:nvPr/>
        </p:nvSpPr>
        <p:spPr>
          <a:xfrm>
            <a:off x="4439566" y="5955268"/>
            <a:ext cx="1808834" cy="369332"/>
          </a:xfrm>
          <a:prstGeom prst="rect">
            <a:avLst/>
          </a:prstGeom>
          <a:noFill/>
        </p:spPr>
        <p:txBody>
          <a:bodyPr wrap="none" rtlCol="0">
            <a:spAutoFit/>
          </a:bodyPr>
          <a:lstStyle/>
          <a:p>
            <a:r>
              <a:rPr lang="en-US" dirty="0" smtClean="0"/>
              <a:t>Interception gear</a:t>
            </a:r>
            <a:endParaRPr lang="en-US" dirty="0"/>
          </a:p>
        </p:txBody>
      </p:sp>
      <p:sp>
        <p:nvSpPr>
          <p:cNvPr id="20" name="Rounded Rectangle 19"/>
          <p:cNvSpPr/>
          <p:nvPr/>
        </p:nvSpPr>
        <p:spPr>
          <a:xfrm>
            <a:off x="2171700" y="4152900"/>
            <a:ext cx="1066800" cy="838200"/>
          </a:xfrm>
          <a:prstGeom prst="roundRect">
            <a:avLst/>
          </a:prstGeom>
          <a:solidFill>
            <a:schemeClr val="accent1">
              <a:lumMod val="40000"/>
              <a:lumOff val="6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smtClean="0">
                <a:solidFill>
                  <a:schemeClr val="tx1"/>
                </a:solidFill>
              </a:rPr>
              <a:t>Encrypt</a:t>
            </a:r>
            <a:endParaRPr lang="en-US" sz="2000">
              <a:solidFill>
                <a:schemeClr val="tx1"/>
              </a:solidFill>
            </a:endParaRPr>
          </a:p>
        </p:txBody>
      </p:sp>
      <p:sp>
        <p:nvSpPr>
          <p:cNvPr id="21" name="Rounded Rectangle 20"/>
          <p:cNvSpPr/>
          <p:nvPr/>
        </p:nvSpPr>
        <p:spPr>
          <a:xfrm>
            <a:off x="5905500" y="4191000"/>
            <a:ext cx="1295400" cy="838200"/>
          </a:xfrm>
          <a:prstGeom prst="roundRect">
            <a:avLst/>
          </a:prstGeom>
          <a:solidFill>
            <a:schemeClr val="accent1">
              <a:lumMod val="40000"/>
              <a:lumOff val="60000"/>
            </a:schemeClr>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smtClean="0">
                <a:solidFill>
                  <a:schemeClr val="tx1"/>
                </a:solidFill>
              </a:rPr>
              <a:t>Decrypt</a:t>
            </a:r>
            <a:endParaRPr lang="en-US" sz="2000">
              <a:solidFill>
                <a:schemeClr val="tx1"/>
              </a:solidFill>
            </a:endParaRPr>
          </a:p>
        </p:txBody>
      </p:sp>
      <p:cxnSp>
        <p:nvCxnSpPr>
          <p:cNvPr id="22" name="Straight Arrow Connector 21"/>
          <p:cNvCxnSpPr/>
          <p:nvPr/>
        </p:nvCxnSpPr>
        <p:spPr>
          <a:xfrm>
            <a:off x="1790700" y="43053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90700" y="4760912"/>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314700" y="46101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24500" y="4643735"/>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277100" y="4338935"/>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277100" y="4796135"/>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 name="Picture 2" descr="C:\Documents and Settings\rist\Local Settings\Temporary Internet Files\Content.IE5\QB8JK7EN\MCj04339030000[1].png"/>
          <p:cNvPicPr>
            <a:picLocks noChangeAspect="1" noChangeArrowheads="1"/>
          </p:cNvPicPr>
          <p:nvPr/>
        </p:nvPicPr>
        <p:blipFill>
          <a:blip r:embed="rId3" cstate="print"/>
          <a:srcRect/>
          <a:stretch>
            <a:fillRect/>
          </a:stretch>
        </p:blipFill>
        <p:spPr bwMode="auto">
          <a:xfrm>
            <a:off x="1257300" y="4000500"/>
            <a:ext cx="476250" cy="476250"/>
          </a:xfrm>
          <a:prstGeom prst="rect">
            <a:avLst/>
          </a:prstGeom>
          <a:noFill/>
        </p:spPr>
      </p:pic>
      <p:pic>
        <p:nvPicPr>
          <p:cNvPr id="29" name="Picture 2" descr="C:\Documents and Settings\rist\Local Settings\Temporary Internet Files\Content.IE5\QB8JK7EN\MCj04339030000[1].png"/>
          <p:cNvPicPr>
            <a:picLocks noChangeAspect="1" noChangeArrowheads="1"/>
          </p:cNvPicPr>
          <p:nvPr/>
        </p:nvPicPr>
        <p:blipFill>
          <a:blip r:embed="rId3" cstate="print"/>
          <a:srcRect/>
          <a:stretch>
            <a:fillRect/>
          </a:stretch>
        </p:blipFill>
        <p:spPr bwMode="auto">
          <a:xfrm>
            <a:off x="7620000" y="4038600"/>
            <a:ext cx="476250" cy="476250"/>
          </a:xfrm>
          <a:prstGeom prst="rect">
            <a:avLst/>
          </a:prstGeom>
          <a:noFill/>
        </p:spPr>
      </p:pic>
      <p:grpSp>
        <p:nvGrpSpPr>
          <p:cNvPr id="30" name="Group 29"/>
          <p:cNvGrpSpPr/>
          <p:nvPr/>
        </p:nvGrpSpPr>
        <p:grpSpPr>
          <a:xfrm>
            <a:off x="3619500" y="4152900"/>
            <a:ext cx="1198563" cy="1198563"/>
            <a:chOff x="3619500" y="800100"/>
            <a:chExt cx="1198563" cy="1198563"/>
          </a:xfrm>
        </p:grpSpPr>
        <p:pic>
          <p:nvPicPr>
            <p:cNvPr id="31" name="Picture 3" descr="C:\Documents and Settings\rist\Local Settings\Temporary Internet Files\Content.IE5\CNYX6FYV\MCj04414550000[1].png"/>
            <p:cNvPicPr>
              <a:picLocks noChangeAspect="1" noChangeArrowheads="1"/>
            </p:cNvPicPr>
            <p:nvPr/>
          </p:nvPicPr>
          <p:blipFill>
            <a:blip r:embed="rId4"/>
            <a:srcRect/>
            <a:stretch>
              <a:fillRect/>
            </a:stretch>
          </p:blipFill>
          <p:spPr bwMode="auto">
            <a:xfrm>
              <a:off x="3619500" y="800100"/>
              <a:ext cx="1198563" cy="1198563"/>
            </a:xfrm>
            <a:prstGeom prst="rect">
              <a:avLst/>
            </a:prstGeom>
            <a:noFill/>
          </p:spPr>
        </p:pic>
        <p:pic>
          <p:nvPicPr>
            <p:cNvPr id="32" name="Picture 7" descr="C:\Documents and Settings\rist\Local Settings\Temporary Internet Files\Content.IE5\CNYX6FYV\MCj04242020000[1].wmf"/>
            <p:cNvPicPr>
              <a:picLocks noChangeAspect="1" noChangeArrowheads="1"/>
            </p:cNvPicPr>
            <p:nvPr/>
          </p:nvPicPr>
          <p:blipFill>
            <a:blip r:embed="rId5"/>
            <a:srcRect/>
            <a:stretch>
              <a:fillRect/>
            </a:stretch>
          </p:blipFill>
          <p:spPr bwMode="auto">
            <a:xfrm>
              <a:off x="3733800" y="990600"/>
              <a:ext cx="329464" cy="571500"/>
            </a:xfrm>
            <a:prstGeom prst="rect">
              <a:avLst/>
            </a:prstGeom>
            <a:noFill/>
          </p:spPr>
        </p:pic>
      </p:grpSp>
      <p:grpSp>
        <p:nvGrpSpPr>
          <p:cNvPr id="33" name="Group 32"/>
          <p:cNvGrpSpPr/>
          <p:nvPr/>
        </p:nvGrpSpPr>
        <p:grpSpPr>
          <a:xfrm>
            <a:off x="381000" y="4610100"/>
            <a:ext cx="1371600" cy="1447800"/>
            <a:chOff x="2667000" y="1143000"/>
            <a:chExt cx="1371600" cy="1447800"/>
          </a:xfrm>
        </p:grpSpPr>
        <p:sp>
          <p:nvSpPr>
            <p:cNvPr id="34" name="Folded Corner 33"/>
            <p:cNvSpPr/>
            <p:nvPr/>
          </p:nvSpPr>
          <p:spPr>
            <a:xfrm>
              <a:off x="2667000" y="1143000"/>
              <a:ext cx="1371600" cy="144780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t"/>
            <a:lstStyle/>
            <a:p>
              <a:endParaRPr lang="en-US" sz="1400"/>
            </a:p>
          </p:txBody>
        </p:sp>
        <p:cxnSp>
          <p:nvCxnSpPr>
            <p:cNvPr id="35" name="Straight Connector 34"/>
            <p:cNvCxnSpPr/>
            <p:nvPr/>
          </p:nvCxnSpPr>
          <p:spPr>
            <a:xfrm>
              <a:off x="2819400" y="13716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819400" y="15240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819400" y="16764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819400" y="18288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819400" y="19812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819400" y="21336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2819400" y="2286000"/>
              <a:ext cx="914400" cy="1588"/>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p:cNvGrpSpPr/>
          <p:nvPr/>
        </p:nvGrpSpPr>
        <p:grpSpPr>
          <a:xfrm>
            <a:off x="7620000" y="4648200"/>
            <a:ext cx="1371600" cy="1447800"/>
            <a:chOff x="2667000" y="1143000"/>
            <a:chExt cx="1371600" cy="1447800"/>
          </a:xfrm>
        </p:grpSpPr>
        <p:sp>
          <p:nvSpPr>
            <p:cNvPr id="43" name="Folded Corner 42"/>
            <p:cNvSpPr/>
            <p:nvPr/>
          </p:nvSpPr>
          <p:spPr>
            <a:xfrm>
              <a:off x="2667000" y="1143000"/>
              <a:ext cx="1371600" cy="144780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t"/>
            <a:lstStyle/>
            <a:p>
              <a:endParaRPr lang="en-US" sz="1400"/>
            </a:p>
          </p:txBody>
        </p:sp>
        <p:cxnSp>
          <p:nvCxnSpPr>
            <p:cNvPr id="44" name="Straight Connector 43"/>
            <p:cNvCxnSpPr/>
            <p:nvPr/>
          </p:nvCxnSpPr>
          <p:spPr>
            <a:xfrm>
              <a:off x="2819400" y="13716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2819400" y="15240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819400" y="16764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2819400" y="18288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819400" y="19812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819400" y="21336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819400" y="2286000"/>
              <a:ext cx="914400" cy="158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20619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5.55556E-7 -7.40741E-7 L 0.08924 -7.40741E-7 " pathEditMode="relative" rAng="0" ptsTypes="AA">
                                      <p:cBhvr>
                                        <p:cTn id="8" dur="500" fill="hold"/>
                                        <p:tgtEl>
                                          <p:spTgt spid="30"/>
                                        </p:tgtEl>
                                        <p:attrNameLst>
                                          <p:attrName>ppt_x</p:attrName>
                                          <p:attrName>ppt_y</p:attrName>
                                        </p:attrNameLst>
                                      </p:cBhvr>
                                      <p:rCtr x="45"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intercept</a:t>
            </a:r>
            <a:endParaRPr lang="en-US" dirty="0"/>
          </a:p>
        </p:txBody>
      </p:sp>
      <p:sp>
        <p:nvSpPr>
          <p:cNvPr id="3" name="Content Placeholder 2"/>
          <p:cNvSpPr>
            <a:spLocks noGrp="1"/>
          </p:cNvSpPr>
          <p:nvPr>
            <p:ph idx="1"/>
          </p:nvPr>
        </p:nvSpPr>
        <p:spPr/>
        <p:txBody>
          <a:bodyPr>
            <a:normAutofit/>
          </a:bodyPr>
          <a:lstStyle/>
          <a:p>
            <a:r>
              <a:rPr lang="en-US" dirty="0" smtClean="0"/>
              <a:t>End-to-end encryption (HTTPS, SSH)</a:t>
            </a:r>
          </a:p>
          <a:p>
            <a:endParaRPr lang="en-US" dirty="0"/>
          </a:p>
          <a:p>
            <a:endParaRPr lang="en-US" dirty="0" smtClean="0"/>
          </a:p>
          <a:p>
            <a:endParaRPr lang="en-US" dirty="0"/>
          </a:p>
          <a:p>
            <a:endParaRPr lang="en-US" dirty="0" smtClean="0"/>
          </a:p>
          <a:p>
            <a:r>
              <a:rPr lang="en-US" dirty="0" smtClean="0"/>
              <a:t>What does this protect? </a:t>
            </a:r>
          </a:p>
          <a:p>
            <a:r>
              <a:rPr lang="en-US" dirty="0" smtClean="0"/>
              <a:t>What does it leak?</a:t>
            </a:r>
          </a:p>
        </p:txBody>
      </p:sp>
      <p:sp>
        <p:nvSpPr>
          <p:cNvPr id="4" name="Cloud 3"/>
          <p:cNvSpPr/>
          <p:nvPr/>
        </p:nvSpPr>
        <p:spPr>
          <a:xfrm>
            <a:off x="1951360" y="2447991"/>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5" name="Cloud 4"/>
          <p:cNvSpPr/>
          <p:nvPr/>
        </p:nvSpPr>
        <p:spPr>
          <a:xfrm>
            <a:off x="5533900" y="30045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AT&amp;T network</a:t>
            </a:r>
            <a:endParaRPr lang="en-US" dirty="0"/>
          </a:p>
        </p:txBody>
      </p:sp>
      <p:pic>
        <p:nvPicPr>
          <p:cNvPr id="7"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586" y="3359132"/>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28312"/>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8"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609600" y="2255233"/>
            <a:ext cx="457200" cy="904603"/>
          </a:xfrm>
          <a:prstGeom prst="rect">
            <a:avLst/>
          </a:prstGeom>
          <a:noFill/>
        </p:spPr>
      </p:pic>
      <p:cxnSp>
        <p:nvCxnSpPr>
          <p:cNvPr id="10" name="Straight Arrow Connector 9"/>
          <p:cNvCxnSpPr>
            <a:stCxn id="8" idx="3"/>
            <a:endCxn id="7" idx="1"/>
          </p:cNvCxnSpPr>
          <p:nvPr/>
        </p:nvCxnSpPr>
        <p:spPr>
          <a:xfrm flipV="1">
            <a:off x="4695825" y="3516556"/>
            <a:ext cx="766761" cy="4691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3"/>
          </p:cNvCxnSpPr>
          <p:nvPr/>
        </p:nvCxnSpPr>
        <p:spPr>
          <a:xfrm>
            <a:off x="1066800" y="2707535"/>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2" name="Picture 11"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5506366" y="2255233"/>
            <a:ext cx="457200" cy="904603"/>
          </a:xfrm>
          <a:prstGeom prst="rect">
            <a:avLst/>
          </a:prstGeom>
          <a:noFill/>
        </p:spPr>
      </p:pic>
      <p:sp>
        <p:nvSpPr>
          <p:cNvPr id="13" name="TextBox 12"/>
          <p:cNvSpPr txBox="1"/>
          <p:nvPr/>
        </p:nvSpPr>
        <p:spPr>
          <a:xfrm>
            <a:off x="5963566" y="2179033"/>
            <a:ext cx="1808834" cy="369332"/>
          </a:xfrm>
          <a:prstGeom prst="rect">
            <a:avLst/>
          </a:prstGeom>
          <a:noFill/>
        </p:spPr>
        <p:txBody>
          <a:bodyPr wrap="none" rtlCol="0">
            <a:spAutoFit/>
          </a:bodyPr>
          <a:lstStyle/>
          <a:p>
            <a:r>
              <a:rPr lang="en-US" dirty="0" smtClean="0"/>
              <a:t>Interception gear</a:t>
            </a:r>
            <a:endParaRPr lang="en-US" dirty="0"/>
          </a:p>
        </p:txBody>
      </p:sp>
      <p:cxnSp>
        <p:nvCxnSpPr>
          <p:cNvPr id="14" name="Straight Arrow Connector 13"/>
          <p:cNvCxnSpPr/>
          <p:nvPr/>
        </p:nvCxnSpPr>
        <p:spPr>
          <a:xfrm>
            <a:off x="5744426" y="3055070"/>
            <a:ext cx="0" cy="283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5" name="Picture 14"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8077200" y="3133069"/>
            <a:ext cx="457200" cy="904603"/>
          </a:xfrm>
          <a:prstGeom prst="rect">
            <a:avLst/>
          </a:prstGeom>
          <a:noFill/>
        </p:spPr>
      </p:pic>
      <p:cxnSp>
        <p:nvCxnSpPr>
          <p:cNvPr id="16" name="Straight Arrow Connector 15"/>
          <p:cNvCxnSpPr>
            <a:endCxn id="15" idx="1"/>
          </p:cNvCxnSpPr>
          <p:nvPr/>
        </p:nvCxnSpPr>
        <p:spPr>
          <a:xfrm flipV="1">
            <a:off x="7285229" y="3585371"/>
            <a:ext cx="791971"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7"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335" y="3159836"/>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70303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616786"/>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1" name="Straight Arrow Connector 20"/>
          <p:cNvCxnSpPr/>
          <p:nvPr/>
        </p:nvCxnSpPr>
        <p:spPr>
          <a:xfrm>
            <a:off x="3765394" y="3474683"/>
            <a:ext cx="425606" cy="19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3"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404" y="3884796"/>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2897646"/>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 name="Freeform 25"/>
          <p:cNvSpPr/>
          <p:nvPr/>
        </p:nvSpPr>
        <p:spPr>
          <a:xfrm>
            <a:off x="1055739" y="2940299"/>
            <a:ext cx="7099462" cy="1182524"/>
          </a:xfrm>
          <a:custGeom>
            <a:avLst/>
            <a:gdLst>
              <a:gd name="connsiteX0" fmla="*/ 0 w 7099462"/>
              <a:gd name="connsiteY0" fmla="*/ 0 h 1182524"/>
              <a:gd name="connsiteX1" fmla="*/ 1178143 w 7099462"/>
              <a:gd name="connsiteY1" fmla="*/ 321290 h 1182524"/>
              <a:gd name="connsiteX2" fmla="*/ 2585795 w 7099462"/>
              <a:gd name="connsiteY2" fmla="*/ 458985 h 1182524"/>
              <a:gd name="connsiteX3" fmla="*/ 3534430 w 7099462"/>
              <a:gd name="connsiteY3" fmla="*/ 1025067 h 1182524"/>
              <a:gd name="connsiteX4" fmla="*/ 4727874 w 7099462"/>
              <a:gd name="connsiteY4" fmla="*/ 520183 h 1182524"/>
              <a:gd name="connsiteX5" fmla="*/ 6166128 w 7099462"/>
              <a:gd name="connsiteY5" fmla="*/ 1178061 h 1182524"/>
              <a:gd name="connsiteX6" fmla="*/ 7099462 w 7099462"/>
              <a:gd name="connsiteY6" fmla="*/ 826173 h 118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9462" h="1182524">
                <a:moveTo>
                  <a:pt x="0" y="0"/>
                </a:moveTo>
                <a:cubicBezTo>
                  <a:pt x="373588" y="122396"/>
                  <a:pt x="747177" y="244793"/>
                  <a:pt x="1178143" y="321290"/>
                </a:cubicBezTo>
                <a:cubicBezTo>
                  <a:pt x="1609109" y="397787"/>
                  <a:pt x="2193081" y="341689"/>
                  <a:pt x="2585795" y="458985"/>
                </a:cubicBezTo>
                <a:cubicBezTo>
                  <a:pt x="2978510" y="576281"/>
                  <a:pt x="3177417" y="1014867"/>
                  <a:pt x="3534430" y="1025067"/>
                </a:cubicBezTo>
                <a:cubicBezTo>
                  <a:pt x="3891443" y="1035267"/>
                  <a:pt x="4289258" y="494684"/>
                  <a:pt x="4727874" y="520183"/>
                </a:cubicBezTo>
                <a:cubicBezTo>
                  <a:pt x="5166490" y="545682"/>
                  <a:pt x="5770863" y="1127063"/>
                  <a:pt x="6166128" y="1178061"/>
                </a:cubicBezTo>
                <a:cubicBezTo>
                  <a:pt x="6561393" y="1229059"/>
                  <a:pt x="7099462" y="826173"/>
                  <a:pt x="7099462" y="826173"/>
                </a:cubicBezTo>
              </a:path>
            </a:pathLst>
          </a:custGeom>
          <a:ln>
            <a:headEnd type="triangl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7" name="TextBox 26"/>
          <p:cNvSpPr txBox="1"/>
          <p:nvPr/>
        </p:nvSpPr>
        <p:spPr>
          <a:xfrm>
            <a:off x="391742" y="3048000"/>
            <a:ext cx="827458" cy="646331"/>
          </a:xfrm>
          <a:prstGeom prst="rect">
            <a:avLst/>
          </a:prstGeom>
          <a:noFill/>
        </p:spPr>
        <p:txBody>
          <a:bodyPr wrap="none" rtlCol="0">
            <a:spAutoFit/>
          </a:bodyPr>
          <a:lstStyle/>
          <a:p>
            <a:r>
              <a:rPr lang="en-US" dirty="0" smtClean="0"/>
              <a:t>IP:</a:t>
            </a:r>
          </a:p>
          <a:p>
            <a:r>
              <a:rPr lang="en-US" dirty="0" smtClean="0"/>
              <a:t>1.2.3.4</a:t>
            </a:r>
            <a:endParaRPr lang="en-US" dirty="0"/>
          </a:p>
        </p:txBody>
      </p:sp>
      <p:sp>
        <p:nvSpPr>
          <p:cNvPr id="28" name="TextBox 27"/>
          <p:cNvSpPr txBox="1"/>
          <p:nvPr/>
        </p:nvSpPr>
        <p:spPr>
          <a:xfrm>
            <a:off x="8120671" y="3915057"/>
            <a:ext cx="827458" cy="646331"/>
          </a:xfrm>
          <a:prstGeom prst="rect">
            <a:avLst/>
          </a:prstGeom>
          <a:noFill/>
        </p:spPr>
        <p:txBody>
          <a:bodyPr wrap="none" rtlCol="0">
            <a:spAutoFit/>
          </a:bodyPr>
          <a:lstStyle/>
          <a:p>
            <a:r>
              <a:rPr lang="en-US" dirty="0" smtClean="0"/>
              <a:t>IP:</a:t>
            </a:r>
          </a:p>
          <a:p>
            <a:r>
              <a:rPr lang="en-US" dirty="0" smtClean="0"/>
              <a:t>5.6.7.8</a:t>
            </a:r>
            <a:endParaRPr lang="en-US" dirty="0"/>
          </a:p>
        </p:txBody>
      </p:sp>
    </p:spTree>
    <p:extLst>
      <p:ext uri="{BB962C8B-B14F-4D97-AF65-F5344CB8AC3E}">
        <p14:creationId xmlns:p14="http://schemas.microsoft.com/office/powerpoint/2010/main" val="2182161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
        <p:nvSpPr>
          <p:cNvPr id="5" name="TextBox 4"/>
          <p:cNvSpPr txBox="1"/>
          <p:nvPr/>
        </p:nvSpPr>
        <p:spPr>
          <a:xfrm>
            <a:off x="152400" y="6019800"/>
            <a:ext cx="2885563"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http</a:t>
            </a:r>
            <a:r>
              <a:rPr lang="en-US" dirty="0"/>
              <a:t>://</a:t>
            </a:r>
            <a:r>
              <a:rPr lang="en-US" dirty="0" err="1"/>
              <a:t>en.wikipedia.org</a:t>
            </a:r>
            <a:r>
              <a:rPr lang="en-US" dirty="0"/>
              <a:t>/</a:t>
            </a:r>
            <a:r>
              <a:rPr lang="en-US" dirty="0" smtClean="0"/>
              <a:t>wiki</a:t>
            </a:r>
          </a:p>
          <a:p>
            <a:r>
              <a:rPr lang="en-US" dirty="0" smtClean="0"/>
              <a:t>/</a:t>
            </a:r>
            <a:r>
              <a:rPr lang="en-US" dirty="0"/>
              <a:t>File:Internet_map_1024</a:t>
            </a:r>
            <a:r>
              <a:rPr lang="en-US" dirty="0" smtClean="0"/>
              <a:t>.jpg</a:t>
            </a:r>
            <a:endParaRPr lang="en-US" dirty="0"/>
          </a:p>
        </p:txBody>
      </p:sp>
    </p:spTree>
    <p:extLst>
      <p:ext uri="{BB962C8B-B14F-4D97-AF65-F5344CB8AC3E}">
        <p14:creationId xmlns:p14="http://schemas.microsoft.com/office/powerpoint/2010/main" val="33388357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connectivity is harder</a:t>
            </a:r>
            <a:endParaRPr lang="en-US" dirty="0"/>
          </a:p>
        </p:txBody>
      </p:sp>
      <p:sp>
        <p:nvSpPr>
          <p:cNvPr id="3" name="Content Placeholder 2"/>
          <p:cNvSpPr>
            <a:spLocks noGrp="1"/>
          </p:cNvSpPr>
          <p:nvPr>
            <p:ph idx="1"/>
          </p:nvPr>
        </p:nvSpPr>
        <p:spPr/>
        <p:txBody>
          <a:bodyPr/>
          <a:lstStyle/>
          <a:p>
            <a:r>
              <a:rPr lang="en-US" dirty="0" smtClean="0"/>
              <a:t>IP addresses are required to route communication, yet not encrypted by normal end-to-end encryption</a:t>
            </a:r>
          </a:p>
          <a:p>
            <a:pPr lvl="1"/>
            <a:r>
              <a:rPr lang="en-US" dirty="0" smtClean="0"/>
              <a:t>1.2.3.4 talked to 5.6.7.8 over HTTPs</a:t>
            </a:r>
          </a:p>
          <a:p>
            <a:r>
              <a:rPr lang="en-US" dirty="0" smtClean="0"/>
              <a:t>Anonymity tools can help</a:t>
            </a:r>
          </a:p>
        </p:txBody>
      </p:sp>
    </p:spTree>
    <p:extLst>
      <p:ext uri="{BB962C8B-B14F-4D97-AF65-F5344CB8AC3E}">
        <p14:creationId xmlns:p14="http://schemas.microsoft.com/office/powerpoint/2010/main" val="13037613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Anonymization</a:t>
            </a:r>
            <a:r>
              <a:rPr lang="en-US" dirty="0" smtClean="0"/>
              <a:t> </a:t>
            </a:r>
            <a:r>
              <a:rPr lang="en-US" dirty="0" smtClean="0"/>
              <a:t>systems</a:t>
            </a:r>
            <a:endParaRPr lang="en-US" dirty="0"/>
          </a:p>
        </p:txBody>
      </p:sp>
      <p:sp>
        <p:nvSpPr>
          <p:cNvPr id="3" name="Content Placeholder 2"/>
          <p:cNvSpPr>
            <a:spLocks noGrp="1"/>
          </p:cNvSpPr>
          <p:nvPr>
            <p:ph idx="1"/>
          </p:nvPr>
        </p:nvSpPr>
        <p:spPr/>
        <p:txBody>
          <a:bodyPr/>
          <a:lstStyle/>
          <a:p>
            <a:r>
              <a:rPr lang="en-US" dirty="0" smtClean="0"/>
              <a:t>Single-hop proxy services</a:t>
            </a:r>
          </a:p>
          <a:p>
            <a:endParaRPr lang="en-US" dirty="0"/>
          </a:p>
          <a:p>
            <a:endParaRPr lang="en-US" dirty="0" smtClean="0"/>
          </a:p>
          <a:p>
            <a:endParaRPr lang="en-US" dirty="0"/>
          </a:p>
          <a:p>
            <a:r>
              <a:rPr lang="en-US" dirty="0" err="1" smtClean="0"/>
              <a:t>JonDonym</a:t>
            </a:r>
            <a:r>
              <a:rPr lang="en-US" dirty="0" smtClean="0"/>
              <a:t>, </a:t>
            </a:r>
            <a:r>
              <a:rPr lang="en-US" dirty="0" err="1" smtClean="0"/>
              <a:t>anoymous</a:t>
            </a:r>
            <a:r>
              <a:rPr lang="en-US" dirty="0" smtClean="0"/>
              <a:t> remailers (</a:t>
            </a:r>
            <a:r>
              <a:rPr lang="en-US" dirty="0" err="1" smtClean="0"/>
              <a:t>MixMaster</a:t>
            </a:r>
            <a:r>
              <a:rPr lang="en-US" dirty="0" smtClean="0"/>
              <a:t>, </a:t>
            </a:r>
            <a:r>
              <a:rPr lang="en-US" dirty="0" err="1" smtClean="0"/>
              <a:t>MixMinion</a:t>
            </a:r>
            <a:r>
              <a:rPr lang="en-US" dirty="0" smtClean="0"/>
              <a:t>), many more…</a:t>
            </a:r>
          </a:p>
        </p:txBody>
      </p:sp>
      <p:pic>
        <p:nvPicPr>
          <p:cNvPr id="4" name="Picture 3"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251747" y="2667000"/>
            <a:ext cx="457200" cy="904603"/>
          </a:xfrm>
          <a:prstGeom prst="rect">
            <a:avLst/>
          </a:prstGeom>
          <a:noFill/>
        </p:spPr>
      </p:pic>
      <p:sp>
        <p:nvSpPr>
          <p:cNvPr id="5" name="TextBox 4"/>
          <p:cNvSpPr txBox="1"/>
          <p:nvPr/>
        </p:nvSpPr>
        <p:spPr>
          <a:xfrm>
            <a:off x="3810000" y="3505200"/>
            <a:ext cx="1772879" cy="369332"/>
          </a:xfrm>
          <a:prstGeom prst="rect">
            <a:avLst/>
          </a:prstGeom>
          <a:noFill/>
        </p:spPr>
        <p:txBody>
          <a:bodyPr wrap="none" rtlCol="0">
            <a:spAutoFit/>
          </a:bodyPr>
          <a:lstStyle/>
          <a:p>
            <a:r>
              <a:rPr lang="en-US" dirty="0" err="1" smtClean="0"/>
              <a:t>Anonymizer.com</a:t>
            </a:r>
            <a:endParaRPr lang="en-US" dirty="0"/>
          </a:p>
        </p:txBody>
      </p:sp>
      <p:pic>
        <p:nvPicPr>
          <p:cNvPr id="6" name="Picture 5"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2324100" y="2295797"/>
            <a:ext cx="457200" cy="904603"/>
          </a:xfrm>
          <a:prstGeom prst="rect">
            <a:avLst/>
          </a:prstGeom>
          <a:noFill/>
        </p:spPr>
      </p:pic>
      <p:cxnSp>
        <p:nvCxnSpPr>
          <p:cNvPr id="7" name="Straight Arrow Connector 6"/>
          <p:cNvCxnSpPr>
            <a:stCxn id="6" idx="3"/>
          </p:cNvCxnSpPr>
          <p:nvPr/>
        </p:nvCxnSpPr>
        <p:spPr>
          <a:xfrm>
            <a:off x="2781300" y="2748099"/>
            <a:ext cx="1028700" cy="2780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pic>
        <p:nvPicPr>
          <p:cNvPr id="8" name="Picture 7"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2379549" y="3272460"/>
            <a:ext cx="457200" cy="904603"/>
          </a:xfrm>
          <a:prstGeom prst="rect">
            <a:avLst/>
          </a:prstGeom>
          <a:noFill/>
        </p:spPr>
      </p:pic>
      <p:cxnSp>
        <p:nvCxnSpPr>
          <p:cNvPr id="9" name="Straight Arrow Connector 8"/>
          <p:cNvCxnSpPr/>
          <p:nvPr/>
        </p:nvCxnSpPr>
        <p:spPr>
          <a:xfrm flipV="1">
            <a:off x="2900071" y="3373644"/>
            <a:ext cx="1138529" cy="26311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5144729" y="2647175"/>
            <a:ext cx="876300" cy="263111"/>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143500" y="3150912"/>
            <a:ext cx="1028700" cy="2780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pic>
        <p:nvPicPr>
          <p:cNvPr id="14" name="Picture 13"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6192951" y="2209800"/>
            <a:ext cx="457200" cy="904603"/>
          </a:xfrm>
          <a:prstGeom prst="rect">
            <a:avLst/>
          </a:prstGeom>
          <a:noFill/>
        </p:spPr>
      </p:pic>
      <p:pic>
        <p:nvPicPr>
          <p:cNvPr id="15" name="Picture 1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6248400" y="3186463"/>
            <a:ext cx="457200" cy="904603"/>
          </a:xfrm>
          <a:prstGeom prst="rect">
            <a:avLst/>
          </a:prstGeom>
          <a:noFill/>
        </p:spPr>
      </p:pic>
    </p:spTree>
    <p:extLst>
      <p:ext uri="{BB962C8B-B14F-4D97-AF65-F5344CB8AC3E}">
        <p14:creationId xmlns:p14="http://schemas.microsoft.com/office/powerpoint/2010/main" val="40316690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(The Onion Router)</a:t>
            </a:r>
            <a:endParaRPr lang="en-US" dirty="0"/>
          </a:p>
        </p:txBody>
      </p:sp>
      <p:sp>
        <p:nvSpPr>
          <p:cNvPr id="10" name="Cloud 9"/>
          <p:cNvSpPr/>
          <p:nvPr/>
        </p:nvSpPr>
        <p:spPr>
          <a:xfrm>
            <a:off x="1951360" y="2077603"/>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11" name="Cloud 10"/>
          <p:cNvSpPr/>
          <p:nvPr/>
        </p:nvSpPr>
        <p:spPr>
          <a:xfrm>
            <a:off x="5533900" y="2634170"/>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AT&amp;T network</a:t>
            </a:r>
            <a:endParaRPr lang="en-US" dirty="0"/>
          </a:p>
        </p:txBody>
      </p:sp>
      <p:pic>
        <p:nvPicPr>
          <p:cNvPr id="12"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586" y="298874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45792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13"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609600" y="1884845"/>
            <a:ext cx="457200" cy="904603"/>
          </a:xfrm>
          <a:prstGeom prst="rect">
            <a:avLst/>
          </a:prstGeom>
          <a:noFill/>
        </p:spPr>
      </p:pic>
      <p:cxnSp>
        <p:nvCxnSpPr>
          <p:cNvPr id="15" name="Straight Arrow Connector 14"/>
          <p:cNvCxnSpPr>
            <a:stCxn id="13" idx="3"/>
            <a:endCxn id="12" idx="1"/>
          </p:cNvCxnSpPr>
          <p:nvPr/>
        </p:nvCxnSpPr>
        <p:spPr>
          <a:xfrm flipV="1">
            <a:off x="4695825" y="3146168"/>
            <a:ext cx="766761" cy="4691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3"/>
          </p:cNvCxnSpPr>
          <p:nvPr/>
        </p:nvCxnSpPr>
        <p:spPr>
          <a:xfrm>
            <a:off x="1066800" y="2337147"/>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7" name="Picture 16"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5506366" y="1884845"/>
            <a:ext cx="457200" cy="904603"/>
          </a:xfrm>
          <a:prstGeom prst="rect">
            <a:avLst/>
          </a:prstGeom>
          <a:noFill/>
        </p:spPr>
      </p:pic>
      <p:sp>
        <p:nvSpPr>
          <p:cNvPr id="18" name="TextBox 17"/>
          <p:cNvSpPr txBox="1"/>
          <p:nvPr/>
        </p:nvSpPr>
        <p:spPr>
          <a:xfrm>
            <a:off x="5963566" y="1808645"/>
            <a:ext cx="1808834" cy="369332"/>
          </a:xfrm>
          <a:prstGeom prst="rect">
            <a:avLst/>
          </a:prstGeom>
          <a:noFill/>
        </p:spPr>
        <p:txBody>
          <a:bodyPr wrap="none" rtlCol="0">
            <a:spAutoFit/>
          </a:bodyPr>
          <a:lstStyle/>
          <a:p>
            <a:r>
              <a:rPr lang="en-US" dirty="0" smtClean="0"/>
              <a:t>Interception gear</a:t>
            </a:r>
            <a:endParaRPr lang="en-US" dirty="0"/>
          </a:p>
        </p:txBody>
      </p:sp>
      <p:cxnSp>
        <p:nvCxnSpPr>
          <p:cNvPr id="19" name="Straight Arrow Connector 18"/>
          <p:cNvCxnSpPr/>
          <p:nvPr/>
        </p:nvCxnSpPr>
        <p:spPr>
          <a:xfrm>
            <a:off x="5744426" y="2684682"/>
            <a:ext cx="0" cy="283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0" name="Picture 19"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8077200" y="2762681"/>
            <a:ext cx="457200" cy="904603"/>
          </a:xfrm>
          <a:prstGeom prst="rect">
            <a:avLst/>
          </a:prstGeom>
          <a:noFill/>
        </p:spPr>
      </p:pic>
      <p:cxnSp>
        <p:nvCxnSpPr>
          <p:cNvPr id="21" name="Straight Arrow Connector 20"/>
          <p:cNvCxnSpPr>
            <a:endCxn id="20" idx="1"/>
          </p:cNvCxnSpPr>
          <p:nvPr/>
        </p:nvCxnSpPr>
        <p:spPr>
          <a:xfrm flipV="1">
            <a:off x="7285229" y="3214983"/>
            <a:ext cx="791971"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2"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335" y="278944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332645"/>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24639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5" name="Straight Arrow Connector 24"/>
          <p:cNvCxnSpPr/>
          <p:nvPr/>
        </p:nvCxnSpPr>
        <p:spPr>
          <a:xfrm>
            <a:off x="3765394" y="3104295"/>
            <a:ext cx="425606" cy="19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6"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404" y="351440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252725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TextBox 28"/>
          <p:cNvSpPr txBox="1"/>
          <p:nvPr/>
        </p:nvSpPr>
        <p:spPr>
          <a:xfrm>
            <a:off x="391742" y="2677612"/>
            <a:ext cx="827458" cy="646331"/>
          </a:xfrm>
          <a:prstGeom prst="rect">
            <a:avLst/>
          </a:prstGeom>
          <a:noFill/>
        </p:spPr>
        <p:txBody>
          <a:bodyPr wrap="none" rtlCol="0">
            <a:spAutoFit/>
          </a:bodyPr>
          <a:lstStyle/>
          <a:p>
            <a:r>
              <a:rPr lang="en-US" dirty="0" smtClean="0"/>
              <a:t>IP:</a:t>
            </a:r>
          </a:p>
          <a:p>
            <a:r>
              <a:rPr lang="en-US" dirty="0" smtClean="0"/>
              <a:t>1.2.3.4</a:t>
            </a:r>
            <a:endParaRPr lang="en-US" dirty="0"/>
          </a:p>
        </p:txBody>
      </p:sp>
      <p:sp>
        <p:nvSpPr>
          <p:cNvPr id="30" name="TextBox 29"/>
          <p:cNvSpPr txBox="1"/>
          <p:nvPr/>
        </p:nvSpPr>
        <p:spPr>
          <a:xfrm>
            <a:off x="8120671" y="3544669"/>
            <a:ext cx="827458" cy="646331"/>
          </a:xfrm>
          <a:prstGeom prst="rect">
            <a:avLst/>
          </a:prstGeom>
          <a:noFill/>
        </p:spPr>
        <p:txBody>
          <a:bodyPr wrap="none" rtlCol="0">
            <a:spAutoFit/>
          </a:bodyPr>
          <a:lstStyle/>
          <a:p>
            <a:r>
              <a:rPr lang="en-US" dirty="0" smtClean="0"/>
              <a:t>IP:</a:t>
            </a:r>
          </a:p>
          <a:p>
            <a:r>
              <a:rPr lang="en-US" dirty="0" smtClean="0"/>
              <a:t>5.6.7.8</a:t>
            </a:r>
            <a:endParaRPr lang="en-US" dirty="0"/>
          </a:p>
        </p:txBody>
      </p:sp>
      <p:sp>
        <p:nvSpPr>
          <p:cNvPr id="31" name="Cloud 30"/>
          <p:cNvSpPr/>
          <p:nvPr/>
        </p:nvSpPr>
        <p:spPr>
          <a:xfrm>
            <a:off x="2057400" y="40713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pic>
        <p:nvPicPr>
          <p:cNvPr id="32" name="Picture 31"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546278" y="4191000"/>
            <a:ext cx="457200" cy="904603"/>
          </a:xfrm>
          <a:prstGeom prst="rect">
            <a:avLst/>
          </a:prstGeom>
          <a:noFill/>
        </p:spPr>
      </p:pic>
      <p:pic>
        <p:nvPicPr>
          <p:cNvPr id="33"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569" y="415421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4" name="Straight Arrow Connector 33"/>
          <p:cNvCxnSpPr/>
          <p:nvPr/>
        </p:nvCxnSpPr>
        <p:spPr>
          <a:xfrm flipV="1">
            <a:off x="3780160" y="3829255"/>
            <a:ext cx="410840" cy="3249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5"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2730" y="429166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6" name="Straight Arrow Connector 35"/>
          <p:cNvCxnSpPr/>
          <p:nvPr/>
        </p:nvCxnSpPr>
        <p:spPr>
          <a:xfrm flipV="1">
            <a:off x="1066800" y="4343400"/>
            <a:ext cx="876300" cy="2631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9"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747" y="4758911"/>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40" name="Straight Arrow Connector 39"/>
          <p:cNvCxnSpPr/>
          <p:nvPr/>
        </p:nvCxnSpPr>
        <p:spPr>
          <a:xfrm flipV="1">
            <a:off x="4154342" y="4606511"/>
            <a:ext cx="876300" cy="2631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5076436" y="4343400"/>
            <a:ext cx="457200" cy="904603"/>
          </a:xfrm>
          <a:prstGeom prst="rect">
            <a:avLst/>
          </a:prstGeom>
          <a:noFill/>
        </p:spPr>
      </p:pic>
      <p:sp>
        <p:nvSpPr>
          <p:cNvPr id="42" name="TextBox 41"/>
          <p:cNvSpPr txBox="1"/>
          <p:nvPr/>
        </p:nvSpPr>
        <p:spPr>
          <a:xfrm>
            <a:off x="5030642" y="5095603"/>
            <a:ext cx="1058403" cy="369332"/>
          </a:xfrm>
          <a:prstGeom prst="rect">
            <a:avLst/>
          </a:prstGeom>
          <a:noFill/>
        </p:spPr>
        <p:txBody>
          <a:bodyPr wrap="none" rtlCol="0">
            <a:spAutoFit/>
          </a:bodyPr>
          <a:lstStyle/>
          <a:p>
            <a:r>
              <a:rPr lang="en-US" dirty="0" smtClean="0"/>
              <a:t>Tor Node</a:t>
            </a:r>
            <a:endParaRPr lang="en-US" dirty="0"/>
          </a:p>
        </p:txBody>
      </p:sp>
      <p:sp>
        <p:nvSpPr>
          <p:cNvPr id="43" name="TextBox 42"/>
          <p:cNvSpPr txBox="1"/>
          <p:nvPr/>
        </p:nvSpPr>
        <p:spPr>
          <a:xfrm>
            <a:off x="228600" y="5029200"/>
            <a:ext cx="1058403" cy="369332"/>
          </a:xfrm>
          <a:prstGeom prst="rect">
            <a:avLst/>
          </a:prstGeom>
          <a:noFill/>
        </p:spPr>
        <p:txBody>
          <a:bodyPr wrap="none" rtlCol="0">
            <a:spAutoFit/>
          </a:bodyPr>
          <a:lstStyle/>
          <a:p>
            <a:r>
              <a:rPr lang="en-US" dirty="0" smtClean="0"/>
              <a:t>Tor Node</a:t>
            </a:r>
            <a:endParaRPr lang="en-US" dirty="0"/>
          </a:p>
        </p:txBody>
      </p:sp>
      <p:sp>
        <p:nvSpPr>
          <p:cNvPr id="44" name="TextBox 43"/>
          <p:cNvSpPr txBox="1"/>
          <p:nvPr/>
        </p:nvSpPr>
        <p:spPr>
          <a:xfrm>
            <a:off x="7094997" y="5117068"/>
            <a:ext cx="1058403" cy="369332"/>
          </a:xfrm>
          <a:prstGeom prst="rect">
            <a:avLst/>
          </a:prstGeom>
          <a:noFill/>
        </p:spPr>
        <p:txBody>
          <a:bodyPr wrap="none" rtlCol="0">
            <a:spAutoFit/>
          </a:bodyPr>
          <a:lstStyle/>
          <a:p>
            <a:r>
              <a:rPr lang="en-US" dirty="0" smtClean="0"/>
              <a:t>Tor Node</a:t>
            </a:r>
            <a:endParaRPr lang="en-US" dirty="0"/>
          </a:p>
        </p:txBody>
      </p:sp>
      <p:pic>
        <p:nvPicPr>
          <p:cNvPr id="45" name="Picture 44" descr="C:\Documents and Settings\rist\Local Settings\Temporary Internet Files\Content.IE5\CNYX6FYV\MCj04352420000[1].png"/>
          <p:cNvPicPr>
            <a:picLocks noChangeAspect="1" noChangeArrowheads="1"/>
          </p:cNvPicPr>
          <p:nvPr/>
        </p:nvPicPr>
        <p:blipFill>
          <a:blip r:embed="rId3" cstate="print"/>
          <a:srcRect/>
          <a:stretch>
            <a:fillRect/>
          </a:stretch>
        </p:blipFill>
        <p:spPr bwMode="auto">
          <a:xfrm>
            <a:off x="6625844" y="4562116"/>
            <a:ext cx="457200" cy="904603"/>
          </a:xfrm>
          <a:prstGeom prst="rect">
            <a:avLst/>
          </a:prstGeom>
          <a:noFill/>
        </p:spPr>
      </p:pic>
      <p:cxnSp>
        <p:nvCxnSpPr>
          <p:cNvPr id="46" name="Straight Arrow Connector 45"/>
          <p:cNvCxnSpPr/>
          <p:nvPr/>
        </p:nvCxnSpPr>
        <p:spPr>
          <a:xfrm flipH="1" flipV="1">
            <a:off x="6474840" y="3995039"/>
            <a:ext cx="151004" cy="5237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9" name="Picture 42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666808"/>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 name="Freeform 49"/>
          <p:cNvSpPr/>
          <p:nvPr/>
        </p:nvSpPr>
        <p:spPr>
          <a:xfrm>
            <a:off x="1116941" y="2631514"/>
            <a:ext cx="3427678" cy="1731733"/>
          </a:xfrm>
          <a:custGeom>
            <a:avLst/>
            <a:gdLst>
              <a:gd name="connsiteX0" fmla="*/ 91804 w 3427678"/>
              <a:gd name="connsiteY0" fmla="*/ 0 h 1731733"/>
              <a:gd name="connsiteX1" fmla="*/ 1071040 w 3427678"/>
              <a:gd name="connsiteY1" fmla="*/ 214193 h 1731733"/>
              <a:gd name="connsiteX2" fmla="*/ 2386888 w 3427678"/>
              <a:gd name="connsiteY2" fmla="*/ 244792 h 1731733"/>
              <a:gd name="connsiteX3" fmla="*/ 3427327 w 3427678"/>
              <a:gd name="connsiteY3" fmla="*/ 963868 h 1731733"/>
              <a:gd name="connsiteX4" fmla="*/ 2279784 w 3427678"/>
              <a:gd name="connsiteY4" fmla="*/ 1560548 h 1731733"/>
              <a:gd name="connsiteX5" fmla="*/ 979236 w 3427678"/>
              <a:gd name="connsiteY5" fmla="*/ 1713543 h 1731733"/>
              <a:gd name="connsiteX6" fmla="*/ 0 w 3427678"/>
              <a:gd name="connsiteY6" fmla="*/ 1728843 h 17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7678" h="1731733">
                <a:moveTo>
                  <a:pt x="91804" y="0"/>
                </a:moveTo>
                <a:cubicBezTo>
                  <a:pt x="390165" y="86697"/>
                  <a:pt x="688526" y="173394"/>
                  <a:pt x="1071040" y="214193"/>
                </a:cubicBezTo>
                <a:cubicBezTo>
                  <a:pt x="1453554" y="254992"/>
                  <a:pt x="1994174" y="119846"/>
                  <a:pt x="2386888" y="244792"/>
                </a:cubicBezTo>
                <a:cubicBezTo>
                  <a:pt x="2779602" y="369738"/>
                  <a:pt x="3445178" y="744575"/>
                  <a:pt x="3427327" y="963868"/>
                </a:cubicBezTo>
                <a:cubicBezTo>
                  <a:pt x="3409476" y="1183161"/>
                  <a:pt x="2687799" y="1435602"/>
                  <a:pt x="2279784" y="1560548"/>
                </a:cubicBezTo>
                <a:cubicBezTo>
                  <a:pt x="1871769" y="1685494"/>
                  <a:pt x="1359200" y="1685494"/>
                  <a:pt x="979236" y="1713543"/>
                </a:cubicBezTo>
                <a:cubicBezTo>
                  <a:pt x="599272" y="1741592"/>
                  <a:pt x="0" y="1728843"/>
                  <a:pt x="0" y="1728843"/>
                </a:cubicBezTo>
              </a:path>
            </a:pathLst>
          </a:custGeom>
          <a:ln>
            <a:headEnd type="triangl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3" name="Freeform 52"/>
          <p:cNvSpPr/>
          <p:nvPr/>
        </p:nvSpPr>
        <p:spPr>
          <a:xfrm>
            <a:off x="1132242" y="3206881"/>
            <a:ext cx="5691810" cy="1627760"/>
          </a:xfrm>
          <a:custGeom>
            <a:avLst/>
            <a:gdLst>
              <a:gd name="connsiteX0" fmla="*/ 0 w 5691810"/>
              <a:gd name="connsiteY0" fmla="*/ 1627760 h 1627760"/>
              <a:gd name="connsiteX1" fmla="*/ 1269947 w 5691810"/>
              <a:gd name="connsiteY1" fmla="*/ 1337070 h 1627760"/>
              <a:gd name="connsiteX2" fmla="*/ 2402188 w 5691810"/>
              <a:gd name="connsiteY2" fmla="*/ 1153476 h 1627760"/>
              <a:gd name="connsiteX3" fmla="*/ 4421863 w 5691810"/>
              <a:gd name="connsiteY3" fmla="*/ 21313 h 1627760"/>
              <a:gd name="connsiteX4" fmla="*/ 5171591 w 5691810"/>
              <a:gd name="connsiteY4" fmla="*/ 480298 h 1627760"/>
              <a:gd name="connsiteX5" fmla="*/ 5691810 w 5691810"/>
              <a:gd name="connsiteY5" fmla="*/ 1306471 h 16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1810" h="1627760">
                <a:moveTo>
                  <a:pt x="0" y="1627760"/>
                </a:moveTo>
                <a:cubicBezTo>
                  <a:pt x="434791" y="1521938"/>
                  <a:pt x="869582" y="1416117"/>
                  <a:pt x="1269947" y="1337070"/>
                </a:cubicBezTo>
                <a:cubicBezTo>
                  <a:pt x="1670312" y="1258023"/>
                  <a:pt x="1876869" y="1372769"/>
                  <a:pt x="2402188" y="1153476"/>
                </a:cubicBezTo>
                <a:cubicBezTo>
                  <a:pt x="2927507" y="934183"/>
                  <a:pt x="3960296" y="133509"/>
                  <a:pt x="4421863" y="21313"/>
                </a:cubicBezTo>
                <a:cubicBezTo>
                  <a:pt x="4883430" y="-90883"/>
                  <a:pt x="4959933" y="266105"/>
                  <a:pt x="5171591" y="480298"/>
                </a:cubicBezTo>
                <a:cubicBezTo>
                  <a:pt x="5383249" y="694491"/>
                  <a:pt x="5537529" y="1000481"/>
                  <a:pt x="5691810" y="1306471"/>
                </a:cubicBezTo>
              </a:path>
            </a:pathLst>
          </a:custGeom>
          <a:ln>
            <a:headEnd type="triangle"/>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4" name="Freeform 53"/>
          <p:cNvSpPr/>
          <p:nvPr/>
        </p:nvSpPr>
        <p:spPr>
          <a:xfrm>
            <a:off x="3525520" y="3363751"/>
            <a:ext cx="2946619" cy="1348654"/>
          </a:xfrm>
          <a:custGeom>
            <a:avLst/>
            <a:gdLst>
              <a:gd name="connsiteX0" fmla="*/ 2946619 w 2946619"/>
              <a:gd name="connsiteY0" fmla="*/ 1287296 h 1348654"/>
              <a:gd name="connsiteX1" fmla="*/ 2701810 w 2946619"/>
              <a:gd name="connsiteY1" fmla="*/ 461124 h 1348654"/>
              <a:gd name="connsiteX2" fmla="*/ 2135689 w 2946619"/>
              <a:gd name="connsiteY2" fmla="*/ 17438 h 1348654"/>
              <a:gd name="connsiteX3" fmla="*/ 161916 w 2946619"/>
              <a:gd name="connsiteY3" fmla="*/ 1042504 h 1348654"/>
              <a:gd name="connsiteX4" fmla="*/ 253719 w 2946619"/>
              <a:gd name="connsiteY4" fmla="*/ 1348494 h 1348654"/>
              <a:gd name="connsiteX5" fmla="*/ 1370661 w 2946619"/>
              <a:gd name="connsiteY5" fmla="*/ 1088403 h 134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619" h="1348654">
                <a:moveTo>
                  <a:pt x="2946619" y="1287296"/>
                </a:moveTo>
                <a:cubicBezTo>
                  <a:pt x="2891792" y="980031"/>
                  <a:pt x="2836965" y="672767"/>
                  <a:pt x="2701810" y="461124"/>
                </a:cubicBezTo>
                <a:cubicBezTo>
                  <a:pt x="2566655" y="249481"/>
                  <a:pt x="2559005" y="-79459"/>
                  <a:pt x="2135689" y="17438"/>
                </a:cubicBezTo>
                <a:cubicBezTo>
                  <a:pt x="1712373" y="114335"/>
                  <a:pt x="475578" y="820661"/>
                  <a:pt x="161916" y="1042504"/>
                </a:cubicBezTo>
                <a:cubicBezTo>
                  <a:pt x="-151746" y="1264347"/>
                  <a:pt x="52261" y="1340844"/>
                  <a:pt x="253719" y="1348494"/>
                </a:cubicBezTo>
                <a:cubicBezTo>
                  <a:pt x="455177" y="1356144"/>
                  <a:pt x="1370661" y="1088403"/>
                  <a:pt x="1370661" y="1088403"/>
                </a:cubicBezTo>
              </a:path>
            </a:pathLst>
          </a:custGeom>
          <a:ln>
            <a:headEnd type="triangl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5" name="Freeform 54"/>
          <p:cNvSpPr/>
          <p:nvPr/>
        </p:nvSpPr>
        <p:spPr>
          <a:xfrm>
            <a:off x="3325025" y="3136397"/>
            <a:ext cx="4600668" cy="1966771"/>
          </a:xfrm>
          <a:custGeom>
            <a:avLst/>
            <a:gdLst>
              <a:gd name="connsiteX0" fmla="*/ 1632358 w 4600668"/>
              <a:gd name="connsiteY0" fmla="*/ 1774742 h 1966771"/>
              <a:gd name="connsiteX1" fmla="*/ 362411 w 4600668"/>
              <a:gd name="connsiteY1" fmla="*/ 1943036 h 1966771"/>
              <a:gd name="connsiteX2" fmla="*/ 148203 w 4600668"/>
              <a:gd name="connsiteY2" fmla="*/ 1315757 h 1966771"/>
              <a:gd name="connsiteX3" fmla="*/ 2366785 w 4600668"/>
              <a:gd name="connsiteY3" fmla="*/ 45899 h 1966771"/>
              <a:gd name="connsiteX4" fmla="*/ 3713235 w 4600668"/>
              <a:gd name="connsiteY4" fmla="*/ 413087 h 1966771"/>
              <a:gd name="connsiteX5" fmla="*/ 4600668 w 4600668"/>
              <a:gd name="connsiteY5" fmla="*/ 0 h 19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68" h="1966771">
                <a:moveTo>
                  <a:pt x="1632358" y="1774742"/>
                </a:moveTo>
                <a:cubicBezTo>
                  <a:pt x="1121064" y="1897137"/>
                  <a:pt x="609770" y="2019533"/>
                  <a:pt x="362411" y="1943036"/>
                </a:cubicBezTo>
                <a:cubicBezTo>
                  <a:pt x="115052" y="1866539"/>
                  <a:pt x="-185859" y="1631947"/>
                  <a:pt x="148203" y="1315757"/>
                </a:cubicBezTo>
                <a:cubicBezTo>
                  <a:pt x="482265" y="999567"/>
                  <a:pt x="1772613" y="196344"/>
                  <a:pt x="2366785" y="45899"/>
                </a:cubicBezTo>
                <a:cubicBezTo>
                  <a:pt x="2960957" y="-104546"/>
                  <a:pt x="3340921" y="420737"/>
                  <a:pt x="3713235" y="413087"/>
                </a:cubicBezTo>
                <a:cubicBezTo>
                  <a:pt x="4085549" y="405437"/>
                  <a:pt x="4600668" y="0"/>
                  <a:pt x="4600668" y="0"/>
                </a:cubicBezTo>
              </a:path>
            </a:pathLst>
          </a:custGeom>
          <a:ln>
            <a:headEnd type="triangle"/>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56" name="TextBox 55"/>
          <p:cNvSpPr txBox="1"/>
          <p:nvPr/>
        </p:nvSpPr>
        <p:spPr>
          <a:xfrm>
            <a:off x="381000" y="5486400"/>
            <a:ext cx="827458" cy="369332"/>
          </a:xfrm>
          <a:prstGeom prst="rect">
            <a:avLst/>
          </a:prstGeom>
          <a:noFill/>
        </p:spPr>
        <p:txBody>
          <a:bodyPr wrap="none" rtlCol="0">
            <a:spAutoFit/>
          </a:bodyPr>
          <a:lstStyle/>
          <a:p>
            <a:r>
              <a:rPr lang="en-US" dirty="0" smtClean="0"/>
              <a:t>7.8.9.1</a:t>
            </a:r>
            <a:endParaRPr lang="en-US" dirty="0"/>
          </a:p>
        </p:txBody>
      </p:sp>
      <p:sp>
        <p:nvSpPr>
          <p:cNvPr id="57" name="TextBox 56"/>
          <p:cNvSpPr txBox="1"/>
          <p:nvPr/>
        </p:nvSpPr>
        <p:spPr>
          <a:xfrm>
            <a:off x="7208948" y="5574268"/>
            <a:ext cx="827458" cy="369332"/>
          </a:xfrm>
          <a:prstGeom prst="rect">
            <a:avLst/>
          </a:prstGeom>
          <a:noFill/>
        </p:spPr>
        <p:txBody>
          <a:bodyPr wrap="none" rtlCol="0">
            <a:spAutoFit/>
          </a:bodyPr>
          <a:lstStyle/>
          <a:p>
            <a:r>
              <a:rPr lang="en-US" dirty="0" smtClean="0"/>
              <a:t>8.9.1.1</a:t>
            </a:r>
            <a:endParaRPr lang="en-US" dirty="0"/>
          </a:p>
        </p:txBody>
      </p:sp>
      <p:sp>
        <p:nvSpPr>
          <p:cNvPr id="58" name="TextBox 57"/>
          <p:cNvSpPr txBox="1"/>
          <p:nvPr/>
        </p:nvSpPr>
        <p:spPr>
          <a:xfrm>
            <a:off x="5029200" y="5486400"/>
            <a:ext cx="827458" cy="369332"/>
          </a:xfrm>
          <a:prstGeom prst="rect">
            <a:avLst/>
          </a:prstGeom>
          <a:noFill/>
        </p:spPr>
        <p:txBody>
          <a:bodyPr wrap="none" rtlCol="0">
            <a:spAutoFit/>
          </a:bodyPr>
          <a:lstStyle/>
          <a:p>
            <a:r>
              <a:rPr lang="en-US" dirty="0" smtClean="0"/>
              <a:t>9.1.1.2</a:t>
            </a:r>
            <a:endParaRPr lang="en-US" dirty="0"/>
          </a:p>
        </p:txBody>
      </p:sp>
    </p:spTree>
    <p:extLst>
      <p:ext uri="{BB962C8B-B14F-4D97-AF65-F5344CB8AC3E}">
        <p14:creationId xmlns:p14="http://schemas.microsoft.com/office/powerpoint/2010/main" val="2740636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4" grpId="0" animBg="1"/>
      <p:bldP spid="5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3800" y="2209800"/>
            <a:ext cx="1295400" cy="685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HTTP packet</a:t>
            </a:r>
            <a:endParaRPr lang="en-US" dirty="0"/>
          </a:p>
        </p:txBody>
      </p:sp>
      <p:sp>
        <p:nvSpPr>
          <p:cNvPr id="47" name="Rectangle 46"/>
          <p:cNvSpPr/>
          <p:nvPr/>
        </p:nvSpPr>
        <p:spPr>
          <a:xfrm>
            <a:off x="5715000" y="22098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Src</a:t>
            </a:r>
            <a:r>
              <a:rPr lang="en-US" dirty="0" smtClean="0"/>
              <a:t>:</a:t>
            </a:r>
          </a:p>
          <a:p>
            <a:pPr algn="ctr"/>
            <a:r>
              <a:rPr lang="en-US" dirty="0" smtClean="0"/>
              <a:t>9.1.1.2</a:t>
            </a:r>
            <a:endParaRPr lang="en-US" dirty="0"/>
          </a:p>
        </p:txBody>
      </p:sp>
      <p:sp>
        <p:nvSpPr>
          <p:cNvPr id="48" name="Rectangle 47"/>
          <p:cNvSpPr/>
          <p:nvPr/>
        </p:nvSpPr>
        <p:spPr>
          <a:xfrm>
            <a:off x="6629400" y="22098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Dest</a:t>
            </a:r>
            <a:r>
              <a:rPr lang="en-US" dirty="0" smtClean="0"/>
              <a:t>:</a:t>
            </a:r>
          </a:p>
          <a:p>
            <a:pPr algn="ctr"/>
            <a:r>
              <a:rPr lang="en-US" dirty="0" smtClean="0"/>
              <a:t>5.6.7.8</a:t>
            </a:r>
            <a:endParaRPr lang="en-US" dirty="0"/>
          </a:p>
        </p:txBody>
      </p:sp>
      <p:sp>
        <p:nvSpPr>
          <p:cNvPr id="51" name="Rectangle 50"/>
          <p:cNvSpPr/>
          <p:nvPr/>
        </p:nvSpPr>
        <p:spPr>
          <a:xfrm>
            <a:off x="5715000" y="3124200"/>
            <a:ext cx="3124200" cy="685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Encrypted to 9.1.1.2</a:t>
            </a:r>
            <a:endParaRPr lang="en-US" dirty="0"/>
          </a:p>
        </p:txBody>
      </p:sp>
      <p:sp>
        <p:nvSpPr>
          <p:cNvPr id="57" name="Rectangle 56"/>
          <p:cNvSpPr/>
          <p:nvPr/>
        </p:nvSpPr>
        <p:spPr>
          <a:xfrm>
            <a:off x="3886200" y="31242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Src</a:t>
            </a:r>
            <a:r>
              <a:rPr lang="en-US" dirty="0" smtClean="0"/>
              <a:t>:</a:t>
            </a:r>
          </a:p>
          <a:p>
            <a:pPr algn="ctr"/>
            <a:r>
              <a:rPr lang="en-US" dirty="0" smtClean="0"/>
              <a:t>8.9.1.1</a:t>
            </a:r>
            <a:endParaRPr lang="en-US" dirty="0"/>
          </a:p>
        </p:txBody>
      </p:sp>
      <p:sp>
        <p:nvSpPr>
          <p:cNvPr id="58" name="Rectangle 57"/>
          <p:cNvSpPr/>
          <p:nvPr/>
        </p:nvSpPr>
        <p:spPr>
          <a:xfrm>
            <a:off x="4800600" y="31242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Dest</a:t>
            </a:r>
            <a:r>
              <a:rPr lang="en-US" dirty="0" smtClean="0"/>
              <a:t>:</a:t>
            </a:r>
          </a:p>
          <a:p>
            <a:pPr algn="ctr"/>
            <a:r>
              <a:rPr lang="en-US" dirty="0" smtClean="0"/>
              <a:t>9.1.1.2</a:t>
            </a:r>
            <a:endParaRPr lang="en-US" dirty="0"/>
          </a:p>
        </p:txBody>
      </p:sp>
      <p:pic>
        <p:nvPicPr>
          <p:cNvPr id="59" name="Picture 58"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609600" y="389702"/>
            <a:ext cx="457200" cy="904603"/>
          </a:xfrm>
          <a:prstGeom prst="rect">
            <a:avLst/>
          </a:prstGeom>
          <a:noFill/>
        </p:spPr>
      </p:pic>
      <p:pic>
        <p:nvPicPr>
          <p:cNvPr id="60" name="Picture 59"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055540" y="433885"/>
            <a:ext cx="457200" cy="904603"/>
          </a:xfrm>
          <a:prstGeom prst="rect">
            <a:avLst/>
          </a:prstGeom>
          <a:noFill/>
        </p:spPr>
      </p:pic>
      <p:sp>
        <p:nvSpPr>
          <p:cNvPr id="61" name="TextBox 60"/>
          <p:cNvSpPr txBox="1"/>
          <p:nvPr/>
        </p:nvSpPr>
        <p:spPr>
          <a:xfrm>
            <a:off x="391742" y="1182469"/>
            <a:ext cx="827458" cy="646331"/>
          </a:xfrm>
          <a:prstGeom prst="rect">
            <a:avLst/>
          </a:prstGeom>
          <a:noFill/>
        </p:spPr>
        <p:txBody>
          <a:bodyPr wrap="none" rtlCol="0">
            <a:spAutoFit/>
          </a:bodyPr>
          <a:lstStyle/>
          <a:p>
            <a:r>
              <a:rPr lang="en-US" dirty="0" smtClean="0"/>
              <a:t>IP:</a:t>
            </a:r>
          </a:p>
          <a:p>
            <a:r>
              <a:rPr lang="en-US" dirty="0" smtClean="0"/>
              <a:t>1.2.3.4</a:t>
            </a:r>
            <a:endParaRPr lang="en-US" dirty="0"/>
          </a:p>
        </p:txBody>
      </p:sp>
      <p:sp>
        <p:nvSpPr>
          <p:cNvPr id="62" name="TextBox 61"/>
          <p:cNvSpPr txBox="1"/>
          <p:nvPr/>
        </p:nvSpPr>
        <p:spPr>
          <a:xfrm>
            <a:off x="8099011" y="1215873"/>
            <a:ext cx="827458" cy="646331"/>
          </a:xfrm>
          <a:prstGeom prst="rect">
            <a:avLst/>
          </a:prstGeom>
          <a:noFill/>
        </p:spPr>
        <p:txBody>
          <a:bodyPr wrap="none" rtlCol="0">
            <a:spAutoFit/>
          </a:bodyPr>
          <a:lstStyle/>
          <a:p>
            <a:r>
              <a:rPr lang="en-US" dirty="0" smtClean="0"/>
              <a:t>IP:</a:t>
            </a:r>
          </a:p>
          <a:p>
            <a:r>
              <a:rPr lang="en-US" dirty="0" smtClean="0"/>
              <a:t>5.6.7.8</a:t>
            </a:r>
            <a:endParaRPr lang="en-US" dirty="0"/>
          </a:p>
        </p:txBody>
      </p:sp>
      <p:pic>
        <p:nvPicPr>
          <p:cNvPr id="63" name="Picture 62"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2189351" y="389702"/>
            <a:ext cx="457200" cy="904603"/>
          </a:xfrm>
          <a:prstGeom prst="rect">
            <a:avLst/>
          </a:prstGeom>
          <a:noFill/>
        </p:spPr>
      </p:pic>
      <p:pic>
        <p:nvPicPr>
          <p:cNvPr id="64" name="Picture 63"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6324600" y="427979"/>
            <a:ext cx="457200" cy="904603"/>
          </a:xfrm>
          <a:prstGeom prst="rect">
            <a:avLst/>
          </a:prstGeom>
          <a:noFill/>
        </p:spPr>
      </p:pic>
      <p:pic>
        <p:nvPicPr>
          <p:cNvPr id="65" name="Picture 6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480347" y="427979"/>
            <a:ext cx="457200" cy="904603"/>
          </a:xfrm>
          <a:prstGeom prst="rect">
            <a:avLst/>
          </a:prstGeom>
          <a:noFill/>
        </p:spPr>
      </p:pic>
      <p:sp>
        <p:nvSpPr>
          <p:cNvPr id="66" name="TextBox 65"/>
          <p:cNvSpPr txBox="1"/>
          <p:nvPr/>
        </p:nvSpPr>
        <p:spPr>
          <a:xfrm>
            <a:off x="2068142" y="1219200"/>
            <a:ext cx="827458" cy="369332"/>
          </a:xfrm>
          <a:prstGeom prst="rect">
            <a:avLst/>
          </a:prstGeom>
          <a:noFill/>
        </p:spPr>
        <p:txBody>
          <a:bodyPr wrap="none" rtlCol="0">
            <a:spAutoFit/>
          </a:bodyPr>
          <a:lstStyle/>
          <a:p>
            <a:r>
              <a:rPr lang="en-US" dirty="0" smtClean="0"/>
              <a:t>7.8.9.1</a:t>
            </a:r>
            <a:endParaRPr lang="en-US" dirty="0"/>
          </a:p>
        </p:txBody>
      </p:sp>
      <p:sp>
        <p:nvSpPr>
          <p:cNvPr id="67" name="TextBox 66"/>
          <p:cNvSpPr txBox="1"/>
          <p:nvPr/>
        </p:nvSpPr>
        <p:spPr>
          <a:xfrm>
            <a:off x="4354142" y="1219200"/>
            <a:ext cx="827458" cy="369332"/>
          </a:xfrm>
          <a:prstGeom prst="rect">
            <a:avLst/>
          </a:prstGeom>
          <a:noFill/>
        </p:spPr>
        <p:txBody>
          <a:bodyPr wrap="none" rtlCol="0">
            <a:spAutoFit/>
          </a:bodyPr>
          <a:lstStyle/>
          <a:p>
            <a:r>
              <a:rPr lang="en-US" dirty="0" smtClean="0"/>
              <a:t>8.9.1.1</a:t>
            </a:r>
            <a:endParaRPr lang="en-US" dirty="0"/>
          </a:p>
        </p:txBody>
      </p:sp>
      <p:sp>
        <p:nvSpPr>
          <p:cNvPr id="68" name="TextBox 67"/>
          <p:cNvSpPr txBox="1"/>
          <p:nvPr/>
        </p:nvSpPr>
        <p:spPr>
          <a:xfrm>
            <a:off x="6096000" y="1219200"/>
            <a:ext cx="827458" cy="369332"/>
          </a:xfrm>
          <a:prstGeom prst="rect">
            <a:avLst/>
          </a:prstGeom>
          <a:noFill/>
        </p:spPr>
        <p:txBody>
          <a:bodyPr wrap="none" rtlCol="0">
            <a:spAutoFit/>
          </a:bodyPr>
          <a:lstStyle/>
          <a:p>
            <a:r>
              <a:rPr lang="en-US" dirty="0" smtClean="0"/>
              <a:t>9.1.1.2</a:t>
            </a:r>
            <a:endParaRPr lang="en-US" dirty="0"/>
          </a:p>
        </p:txBody>
      </p:sp>
      <p:sp>
        <p:nvSpPr>
          <p:cNvPr id="69" name="Rectangle 68"/>
          <p:cNvSpPr/>
          <p:nvPr/>
        </p:nvSpPr>
        <p:spPr>
          <a:xfrm>
            <a:off x="3886200" y="4038600"/>
            <a:ext cx="4953000" cy="685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Encrypted to 8.9.1.1</a:t>
            </a:r>
            <a:endParaRPr lang="en-US" dirty="0"/>
          </a:p>
        </p:txBody>
      </p:sp>
      <p:sp>
        <p:nvSpPr>
          <p:cNvPr id="70" name="Rectangle 69"/>
          <p:cNvSpPr/>
          <p:nvPr/>
        </p:nvSpPr>
        <p:spPr>
          <a:xfrm>
            <a:off x="2057400" y="40386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Src</a:t>
            </a:r>
            <a:r>
              <a:rPr lang="en-US" dirty="0" smtClean="0"/>
              <a:t>:</a:t>
            </a:r>
          </a:p>
          <a:p>
            <a:pPr algn="ctr"/>
            <a:r>
              <a:rPr lang="en-US" dirty="0" smtClean="0"/>
              <a:t>7</a:t>
            </a:r>
            <a:r>
              <a:rPr lang="en-US" dirty="0" smtClean="0"/>
              <a:t>.8.9.1</a:t>
            </a:r>
            <a:endParaRPr lang="en-US" dirty="0"/>
          </a:p>
        </p:txBody>
      </p:sp>
      <p:sp>
        <p:nvSpPr>
          <p:cNvPr id="71" name="Rectangle 70"/>
          <p:cNvSpPr/>
          <p:nvPr/>
        </p:nvSpPr>
        <p:spPr>
          <a:xfrm>
            <a:off x="2971800" y="40386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Dest</a:t>
            </a:r>
            <a:r>
              <a:rPr lang="en-US" dirty="0" smtClean="0"/>
              <a:t>:</a:t>
            </a:r>
          </a:p>
          <a:p>
            <a:pPr algn="ctr"/>
            <a:r>
              <a:rPr lang="en-US" dirty="0" smtClean="0"/>
              <a:t>8.9.1.1</a:t>
            </a:r>
            <a:endParaRPr lang="en-US" dirty="0"/>
          </a:p>
        </p:txBody>
      </p:sp>
      <p:sp>
        <p:nvSpPr>
          <p:cNvPr id="72" name="Rectangle 71"/>
          <p:cNvSpPr/>
          <p:nvPr/>
        </p:nvSpPr>
        <p:spPr>
          <a:xfrm>
            <a:off x="2057400" y="5029200"/>
            <a:ext cx="6781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Encrypted to 7.8.9.1</a:t>
            </a:r>
            <a:endParaRPr lang="en-US" dirty="0"/>
          </a:p>
        </p:txBody>
      </p:sp>
      <p:sp>
        <p:nvSpPr>
          <p:cNvPr id="73" name="Rectangle 72"/>
          <p:cNvSpPr/>
          <p:nvPr/>
        </p:nvSpPr>
        <p:spPr>
          <a:xfrm>
            <a:off x="228600" y="50292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Src</a:t>
            </a:r>
            <a:r>
              <a:rPr lang="en-US" dirty="0" smtClean="0"/>
              <a:t>:</a:t>
            </a:r>
          </a:p>
          <a:p>
            <a:pPr algn="ctr"/>
            <a:r>
              <a:rPr lang="en-US" dirty="0" smtClean="0"/>
              <a:t>1.2.3.4</a:t>
            </a:r>
            <a:endParaRPr lang="en-US" dirty="0"/>
          </a:p>
        </p:txBody>
      </p:sp>
      <p:sp>
        <p:nvSpPr>
          <p:cNvPr id="74" name="Rectangle 73"/>
          <p:cNvSpPr/>
          <p:nvPr/>
        </p:nvSpPr>
        <p:spPr>
          <a:xfrm>
            <a:off x="1143000" y="5029200"/>
            <a:ext cx="914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Dest</a:t>
            </a:r>
            <a:r>
              <a:rPr lang="en-US" dirty="0" smtClean="0"/>
              <a:t>:</a:t>
            </a:r>
          </a:p>
          <a:p>
            <a:pPr algn="ctr"/>
            <a:r>
              <a:rPr lang="en-US" dirty="0" smtClean="0"/>
              <a:t>7</a:t>
            </a:r>
            <a:r>
              <a:rPr lang="en-US" dirty="0" smtClean="0"/>
              <a:t>.8.9.1</a:t>
            </a:r>
            <a:endParaRPr lang="en-US" dirty="0"/>
          </a:p>
        </p:txBody>
      </p:sp>
      <p:sp>
        <p:nvSpPr>
          <p:cNvPr id="5" name="TextBox 4"/>
          <p:cNvSpPr txBox="1"/>
          <p:nvPr/>
        </p:nvSpPr>
        <p:spPr>
          <a:xfrm>
            <a:off x="457200" y="2286000"/>
            <a:ext cx="3795931" cy="461665"/>
          </a:xfrm>
          <a:prstGeom prst="rect">
            <a:avLst/>
          </a:prstGeom>
          <a:noFill/>
        </p:spPr>
        <p:txBody>
          <a:bodyPr wrap="none" rtlCol="0">
            <a:spAutoFit/>
          </a:bodyPr>
          <a:lstStyle/>
          <a:p>
            <a:r>
              <a:rPr lang="en-US" sz="2400" dirty="0" smtClean="0"/>
              <a:t>Onion routing: the basic idea</a:t>
            </a:r>
            <a:endParaRPr lang="en-US" sz="2400" dirty="0"/>
          </a:p>
        </p:txBody>
      </p:sp>
      <p:sp>
        <p:nvSpPr>
          <p:cNvPr id="6" name="TextBox 5"/>
          <p:cNvSpPr txBox="1"/>
          <p:nvPr/>
        </p:nvSpPr>
        <p:spPr>
          <a:xfrm>
            <a:off x="1066800" y="6167735"/>
            <a:ext cx="7162387" cy="461665"/>
          </a:xfrm>
          <a:prstGeom prst="rect">
            <a:avLst/>
          </a:prstGeom>
          <a:noFill/>
        </p:spPr>
        <p:txBody>
          <a:bodyPr wrap="none" rtlCol="0">
            <a:spAutoFit/>
          </a:bodyPr>
          <a:lstStyle/>
          <a:p>
            <a:r>
              <a:rPr lang="en-US" sz="2400" dirty="0" smtClean="0"/>
              <a:t>Tor implements more complex version of this basic idea</a:t>
            </a:r>
            <a:endParaRPr lang="en-US" sz="2400" dirty="0"/>
          </a:p>
        </p:txBody>
      </p:sp>
      <p:pic>
        <p:nvPicPr>
          <p:cNvPr id="2" name="Picture 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90172"/>
            <a:ext cx="595628" cy="595628"/>
          </a:xfrm>
          <a:prstGeom prst="rect">
            <a:avLst/>
          </a:prstGeom>
        </p:spPr>
      </p:pic>
      <p:pic>
        <p:nvPicPr>
          <p:cNvPr id="27" name="Picture 26"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0172"/>
            <a:ext cx="595628" cy="595628"/>
          </a:xfrm>
          <a:prstGeom prst="rect">
            <a:avLst/>
          </a:prstGeom>
        </p:spPr>
      </p:pic>
      <p:pic>
        <p:nvPicPr>
          <p:cNvPr id="28" name="Picture 27"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0172"/>
            <a:ext cx="595628" cy="595628"/>
          </a:xfrm>
          <a:prstGeom prst="rect">
            <a:avLst/>
          </a:prstGeom>
        </p:spPr>
      </p:pic>
    </p:spTree>
    <p:extLst>
      <p:ext uri="{BB962C8B-B14F-4D97-AF65-F5344CB8AC3E}">
        <p14:creationId xmlns:p14="http://schemas.microsoft.com/office/powerpoint/2010/main" val="1697865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Guards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Tor keeps a centralized list of available relays that can be used for forming these “circuits”. </a:t>
            </a:r>
          </a:p>
          <a:p>
            <a:pPr lvl="1"/>
            <a:r>
              <a:rPr lang="en-US" dirty="0" smtClean="0"/>
              <a:t>The list is public.  Circuit choice is automated by default, but users may specify their relays.  </a:t>
            </a:r>
          </a:p>
          <a:p>
            <a:pPr lvl="1"/>
            <a:r>
              <a:rPr lang="en-US" dirty="0" smtClean="0"/>
              <a:t>They can choose circuits with key properties, such as </a:t>
            </a:r>
            <a:r>
              <a:rPr lang="en-US" i="1" dirty="0" smtClean="0"/>
              <a:t>the exit node should not be in my country.</a:t>
            </a:r>
            <a:endParaRPr lang="en-US" dirty="0" smtClean="0"/>
          </a:p>
          <a:p>
            <a:r>
              <a:rPr lang="en-US" dirty="0" smtClean="0"/>
              <a:t>The first hop on your circuit is called a guard. </a:t>
            </a:r>
          </a:p>
          <a:p>
            <a:pPr lvl="1"/>
            <a:r>
              <a:rPr lang="en-US" dirty="0" smtClean="0"/>
              <a:t>If a repressive government knows the list, they can block connections to all guards!</a:t>
            </a:r>
          </a:p>
          <a:p>
            <a:pPr lvl="1"/>
            <a:r>
              <a:rPr lang="en-US" dirty="0" smtClean="0"/>
              <a:t>Tor </a:t>
            </a:r>
            <a:r>
              <a:rPr lang="en-US" i="1" dirty="0" smtClean="0"/>
              <a:t>bridges </a:t>
            </a:r>
            <a:r>
              <a:rPr lang="en-US" dirty="0" smtClean="0"/>
              <a:t>are a special set of guards that are not publicized.  Users can manually specify the IP of a bridge to avoid censorship. </a:t>
            </a:r>
          </a:p>
        </p:txBody>
      </p:sp>
    </p:spTree>
    <p:extLst>
      <p:ext uri="{BB962C8B-B14F-4D97-AF65-F5344CB8AC3E}">
        <p14:creationId xmlns:p14="http://schemas.microsoft.com/office/powerpoint/2010/main" val="30994817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hidden services</a:t>
            </a:r>
            <a:endParaRPr lang="en-US" dirty="0"/>
          </a:p>
        </p:txBody>
      </p:sp>
      <p:sp>
        <p:nvSpPr>
          <p:cNvPr id="3" name="Content Placeholder 2"/>
          <p:cNvSpPr>
            <a:spLocks noGrp="1"/>
          </p:cNvSpPr>
          <p:nvPr>
            <p:ph idx="1"/>
          </p:nvPr>
        </p:nvSpPr>
        <p:spPr/>
        <p:txBody>
          <a:bodyPr/>
          <a:lstStyle/>
          <a:p>
            <a:r>
              <a:rPr lang="en-US" dirty="0" smtClean="0"/>
              <a:t>Tor allows users to browse to public sites. </a:t>
            </a:r>
          </a:p>
          <a:p>
            <a:r>
              <a:rPr lang="en-US" dirty="0" smtClean="0"/>
              <a:t>What if a user wants to browse to a site that itself remains anonymous? </a:t>
            </a:r>
          </a:p>
          <a:p>
            <a:r>
              <a:rPr lang="en-US" dirty="0" smtClean="0"/>
              <a:t>Example: suppose I want to hand you a file, and we both are worried about surveillance? </a:t>
            </a:r>
          </a:p>
          <a:p>
            <a:pPr marL="457200" lvl="1" indent="0">
              <a:buNone/>
            </a:pPr>
            <a:endParaRPr lang="en-US" dirty="0"/>
          </a:p>
        </p:txBody>
      </p:sp>
    </p:spTree>
    <p:extLst>
      <p:ext uri="{BB962C8B-B14F-4D97-AF65-F5344CB8AC3E}">
        <p14:creationId xmlns:p14="http://schemas.microsoft.com/office/powerpoint/2010/main" val="12286931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158" cy="6858000"/>
          </a:xfrm>
          <a:prstGeom prst="rect">
            <a:avLst/>
          </a:prstGeom>
        </p:spPr>
      </p:pic>
      <p:sp>
        <p:nvSpPr>
          <p:cNvPr id="4" name="TextBox 3"/>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27521291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158" cy="6858000"/>
          </a:xfrm>
          <a:prstGeom prst="rect">
            <a:avLst/>
          </a:prstGeom>
        </p:spPr>
      </p:pic>
      <p:sp>
        <p:nvSpPr>
          <p:cNvPr id="4" name="TextBox 3"/>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4137833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 y="0"/>
            <a:ext cx="9140158" cy="6858000"/>
          </a:xfrm>
          <a:prstGeom prst="rect">
            <a:avLst/>
          </a:prstGeom>
        </p:spPr>
      </p:pic>
      <p:sp>
        <p:nvSpPr>
          <p:cNvPr id="3" name="TextBox 2"/>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5330636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158" cy="6858000"/>
          </a:xfrm>
          <a:prstGeom prst="rect">
            <a:avLst/>
          </a:prstGeom>
        </p:spPr>
      </p:pic>
      <p:sp>
        <p:nvSpPr>
          <p:cNvPr id="3" name="TextBox 2"/>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2521340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hlinkClick r:id="rId2"/>
            </a:endParaRPr>
          </a:p>
          <a:p>
            <a:pPr marL="0" indent="0" algn="ctr">
              <a:buNone/>
            </a:pPr>
            <a:endParaRPr lang="en-US" dirty="0">
              <a:hlinkClick r:id="rId2"/>
            </a:endParaRPr>
          </a:p>
          <a:p>
            <a:pPr marL="0" indent="0" algn="ctr">
              <a:buNone/>
            </a:pPr>
            <a:r>
              <a:rPr lang="en-US" dirty="0" smtClean="0">
                <a:hlinkClick r:id="rId2"/>
              </a:rPr>
              <a:t>263 Internet cables</a:t>
            </a:r>
            <a:endParaRPr lang="en-US" dirty="0"/>
          </a:p>
        </p:txBody>
      </p:sp>
    </p:spTree>
    <p:extLst>
      <p:ext uri="{BB962C8B-B14F-4D97-AF65-F5344CB8AC3E}">
        <p14:creationId xmlns:p14="http://schemas.microsoft.com/office/powerpoint/2010/main" val="36075522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158" cy="6858000"/>
          </a:xfrm>
          <a:prstGeom prst="rect">
            <a:avLst/>
          </a:prstGeom>
        </p:spPr>
      </p:pic>
      <p:sp>
        <p:nvSpPr>
          <p:cNvPr id="3" name="TextBox 2"/>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5198967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CON-25-Roger-Dingledine-Next-Generation-Tor-Onion-Services-UPDATED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 y="0"/>
            <a:ext cx="9140158" cy="6858000"/>
          </a:xfrm>
          <a:prstGeom prst="rect">
            <a:avLst/>
          </a:prstGeom>
        </p:spPr>
      </p:pic>
      <p:sp>
        <p:nvSpPr>
          <p:cNvPr id="3" name="TextBox 2"/>
          <p:cNvSpPr txBox="1"/>
          <p:nvPr/>
        </p:nvSpPr>
        <p:spPr>
          <a:xfrm>
            <a:off x="7239000" y="5830669"/>
            <a:ext cx="1791025" cy="646331"/>
          </a:xfrm>
          <a:prstGeom prst="rect">
            <a:avLst/>
          </a:prstGeom>
          <a:noFill/>
        </p:spPr>
        <p:txBody>
          <a:bodyPr wrap="none" rtlCol="0">
            <a:spAutoFit/>
          </a:bodyPr>
          <a:lstStyle/>
          <a:p>
            <a:r>
              <a:rPr lang="en-US" dirty="0" smtClean="0"/>
              <a:t>Slide credit:</a:t>
            </a:r>
            <a:br>
              <a:rPr lang="en-US" dirty="0" smtClean="0"/>
            </a:br>
            <a:r>
              <a:rPr lang="en-US" dirty="0" smtClean="0"/>
              <a:t>Roger </a:t>
            </a:r>
            <a:r>
              <a:rPr lang="en-US" dirty="0" err="1" smtClean="0"/>
              <a:t>Dingledine</a:t>
            </a:r>
            <a:endParaRPr lang="en-US" dirty="0"/>
          </a:p>
        </p:txBody>
      </p:sp>
    </p:spTree>
    <p:extLst>
      <p:ext uri="{BB962C8B-B14F-4D97-AF65-F5344CB8AC3E}">
        <p14:creationId xmlns:p14="http://schemas.microsoft.com/office/powerpoint/2010/main" val="35643134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hidden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 examples of popular services: </a:t>
            </a:r>
          </a:p>
          <a:p>
            <a:pPr lvl="1"/>
            <a:r>
              <a:rPr lang="en-US" dirty="0" err="1" smtClean="0"/>
              <a:t>SecureDrop</a:t>
            </a:r>
            <a:r>
              <a:rPr lang="en-US" dirty="0" smtClean="0"/>
              <a:t>: leave tips for journalists.</a:t>
            </a:r>
          </a:p>
          <a:p>
            <a:pPr lvl="1"/>
            <a:r>
              <a:rPr lang="en-US" dirty="0" smtClean="0"/>
              <a:t>Facebook!</a:t>
            </a:r>
          </a:p>
          <a:p>
            <a:r>
              <a:rPr lang="en-US" dirty="0" smtClean="0"/>
              <a:t>Aside from providing anonymity, there are practical reasons to run these as services.</a:t>
            </a:r>
          </a:p>
          <a:p>
            <a:pPr lvl="1"/>
            <a:r>
              <a:rPr lang="en-US" dirty="0" smtClean="0"/>
              <a:t>Protect your users: make sure they run Tor. </a:t>
            </a:r>
          </a:p>
          <a:p>
            <a:pPr lvl="1"/>
            <a:r>
              <a:rPr lang="en-US" dirty="0" smtClean="0"/>
              <a:t>Differentiate anonymous traffic from bad traffic with different procedures.</a:t>
            </a:r>
          </a:p>
          <a:p>
            <a:pPr lvl="1"/>
            <a:r>
              <a:rPr lang="en-US" dirty="0" smtClean="0"/>
              <a:t>No need for an exit relay!</a:t>
            </a:r>
          </a:p>
          <a:p>
            <a:pPr lvl="2"/>
            <a:r>
              <a:rPr lang="en-US" dirty="0" smtClean="0"/>
              <a:t>Exits are always getting blocked and harassed for bad traffic. </a:t>
            </a:r>
          </a:p>
          <a:p>
            <a:pPr lvl="2"/>
            <a:r>
              <a:rPr lang="en-US" dirty="0" smtClean="0"/>
              <a:t>As a result, even with 6 relays instead of 3, this is faster.</a:t>
            </a:r>
            <a:endParaRPr lang="en-US" dirty="0"/>
          </a:p>
        </p:txBody>
      </p:sp>
    </p:spTree>
    <p:extLst>
      <p:ext uri="{BB962C8B-B14F-4D97-AF65-F5344CB8AC3E}">
        <p14:creationId xmlns:p14="http://schemas.microsoft.com/office/powerpoint/2010/main" val="4190367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11-20 at 9.3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7658100" cy="4787900"/>
          </a:xfrm>
          <a:prstGeom prst="rect">
            <a:avLst/>
          </a:prstGeom>
        </p:spPr>
      </p:pic>
    </p:spTree>
    <p:extLst>
      <p:ext uri="{BB962C8B-B14F-4D97-AF65-F5344CB8AC3E}">
        <p14:creationId xmlns:p14="http://schemas.microsoft.com/office/powerpoint/2010/main" val="386615729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9400"/>
            <a:ext cx="9144000" cy="6286500"/>
          </a:xfrm>
          <a:prstGeom prst="rect">
            <a:avLst/>
          </a:prstGeom>
        </p:spPr>
      </p:pic>
    </p:spTree>
    <p:extLst>
      <p:ext uri="{BB962C8B-B14F-4D97-AF65-F5344CB8AC3E}">
        <p14:creationId xmlns:p14="http://schemas.microsoft.com/office/powerpoint/2010/main" val="14569404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Spring</a:t>
            </a:r>
            <a:endParaRPr lang="en-US" dirty="0"/>
          </a:p>
        </p:txBody>
      </p:sp>
      <p:pic>
        <p:nvPicPr>
          <p:cNvPr id="5" name="Picture 4"/>
          <p:cNvPicPr>
            <a:picLocks noChangeAspect="1"/>
          </p:cNvPicPr>
          <p:nvPr/>
        </p:nvPicPr>
        <p:blipFill>
          <a:blip r:embed="rId2"/>
          <a:stretch>
            <a:fillRect/>
          </a:stretch>
        </p:blipFill>
        <p:spPr>
          <a:xfrm>
            <a:off x="0" y="381000"/>
            <a:ext cx="9144000" cy="6295668"/>
          </a:xfrm>
          <a:prstGeom prst="rect">
            <a:avLst/>
          </a:prstGeom>
        </p:spPr>
      </p:pic>
    </p:spTree>
    <p:extLst>
      <p:ext uri="{BB962C8B-B14F-4D97-AF65-F5344CB8AC3E}">
        <p14:creationId xmlns:p14="http://schemas.microsoft.com/office/powerpoint/2010/main" val="15273481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6700"/>
            <a:ext cx="9144000" cy="6310819"/>
          </a:xfrm>
          <a:prstGeom prst="rect">
            <a:avLst/>
          </a:prstGeom>
        </p:spPr>
      </p:pic>
    </p:spTree>
    <p:extLst>
      <p:ext uri="{BB962C8B-B14F-4D97-AF65-F5344CB8AC3E}">
        <p14:creationId xmlns:p14="http://schemas.microsoft.com/office/powerpoint/2010/main" val="20531366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dirty="0" smtClean="0"/>
          </a:p>
          <a:p>
            <a:pPr marL="0" indent="0" algn="ctr">
              <a:buNone/>
            </a:pPr>
            <a:r>
              <a:rPr lang="en-US" sz="5400" dirty="0" smtClean="0"/>
              <a:t>Data Privacy</a:t>
            </a:r>
            <a:endParaRPr lang="en-US" sz="5400" dirty="0"/>
          </a:p>
        </p:txBody>
      </p:sp>
    </p:spTree>
    <p:extLst>
      <p:ext uri="{BB962C8B-B14F-4D97-AF65-F5344CB8AC3E}">
        <p14:creationId xmlns:p14="http://schemas.microsoft.com/office/powerpoint/2010/main" val="40816306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connections aren’t only place surveillance is possible on Internet</a:t>
            </a:r>
            <a:endParaRPr lang="en-US" dirty="0"/>
          </a:p>
        </p:txBody>
      </p:sp>
      <p:pic>
        <p:nvPicPr>
          <p:cNvPr id="4" name="Picture 3"/>
          <p:cNvPicPr>
            <a:picLocks noChangeAspect="1"/>
          </p:cNvPicPr>
          <p:nvPr/>
        </p:nvPicPr>
        <p:blipFill>
          <a:blip r:embed="rId2"/>
          <a:stretch>
            <a:fillRect/>
          </a:stretch>
        </p:blipFill>
        <p:spPr>
          <a:xfrm>
            <a:off x="4114800" y="1905000"/>
            <a:ext cx="4648200" cy="1752600"/>
          </a:xfrm>
          <a:prstGeom prst="rect">
            <a:avLst/>
          </a:prstGeom>
        </p:spPr>
      </p:pic>
      <p:pic>
        <p:nvPicPr>
          <p:cNvPr id="5" name="Picture 4"/>
          <p:cNvPicPr>
            <a:picLocks noChangeAspect="1"/>
          </p:cNvPicPr>
          <p:nvPr/>
        </p:nvPicPr>
        <p:blipFill>
          <a:blip r:embed="rId3"/>
          <a:stretch>
            <a:fillRect/>
          </a:stretch>
        </p:blipFill>
        <p:spPr>
          <a:xfrm>
            <a:off x="477565" y="4191000"/>
            <a:ext cx="4064000" cy="1841500"/>
          </a:xfrm>
          <a:prstGeom prst="rect">
            <a:avLst/>
          </a:prstGeom>
        </p:spPr>
      </p:pic>
    </p:spTree>
    <p:extLst>
      <p:ext uri="{BB962C8B-B14F-4D97-AF65-F5344CB8AC3E}">
        <p14:creationId xmlns:p14="http://schemas.microsoft.com/office/powerpoint/2010/main" val="3218850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190918"/>
          </a:xfrm>
          <a:prstGeom prst="rect">
            <a:avLst/>
          </a:prstGeom>
          <a:ln>
            <a:solidFill>
              <a:srgbClr val="000000"/>
            </a:solidFill>
          </a:ln>
        </p:spPr>
      </p:pic>
      <p:pic>
        <p:nvPicPr>
          <p:cNvPr id="2" name="Picture 1"/>
          <p:cNvPicPr>
            <a:picLocks noChangeAspect="1"/>
          </p:cNvPicPr>
          <p:nvPr/>
        </p:nvPicPr>
        <p:blipFill>
          <a:blip r:embed="rId3"/>
          <a:stretch>
            <a:fillRect/>
          </a:stretch>
        </p:blipFill>
        <p:spPr>
          <a:xfrm>
            <a:off x="0" y="3942399"/>
            <a:ext cx="9144000" cy="2915601"/>
          </a:xfrm>
          <a:prstGeom prst="rect">
            <a:avLst/>
          </a:prstGeom>
          <a:ln>
            <a:solidFill>
              <a:schemeClr val="tx1"/>
            </a:solidFill>
          </a:ln>
        </p:spPr>
      </p:pic>
    </p:spTree>
    <p:extLst>
      <p:ext uri="{BB962C8B-B14F-4D97-AF65-F5344CB8AC3E}">
        <p14:creationId xmlns:p14="http://schemas.microsoft.com/office/powerpoint/2010/main" val="4130508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loud 43"/>
          <p:cNvSpPr/>
          <p:nvPr/>
        </p:nvSpPr>
        <p:spPr>
          <a:xfrm>
            <a:off x="2057400" y="36141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43" name="Cloud 42"/>
          <p:cNvSpPr/>
          <p:nvPr/>
        </p:nvSpPr>
        <p:spPr>
          <a:xfrm>
            <a:off x="1951360" y="19453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Verizon</a:t>
            </a:r>
          </a:p>
          <a:p>
            <a:pPr algn="ctr"/>
            <a:r>
              <a:rPr lang="en-US" dirty="0" smtClean="0"/>
              <a:t>(formerly:</a:t>
            </a:r>
          </a:p>
          <a:p>
            <a:pPr algn="ctr"/>
            <a:r>
              <a:rPr lang="en-US" dirty="0" smtClean="0"/>
              <a:t>UUNet)</a:t>
            </a:r>
            <a:endParaRPr lang="en-US" dirty="0"/>
          </a:p>
        </p:txBody>
      </p:sp>
      <p:sp>
        <p:nvSpPr>
          <p:cNvPr id="29" name="Cloud 28"/>
          <p:cNvSpPr/>
          <p:nvPr/>
        </p:nvSpPr>
        <p:spPr>
          <a:xfrm>
            <a:off x="5533900" y="2501925"/>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AT&amp;T network</a:t>
            </a:r>
            <a:endParaRPr lang="en-US" dirty="0"/>
          </a:p>
        </p:txBody>
      </p:sp>
      <p:sp>
        <p:nvSpPr>
          <p:cNvPr id="2" name="Title 1"/>
          <p:cNvSpPr>
            <a:spLocks noGrp="1"/>
          </p:cNvSpPr>
          <p:nvPr>
            <p:ph type="title"/>
          </p:nvPr>
        </p:nvSpPr>
        <p:spPr/>
        <p:txBody>
          <a:bodyPr>
            <a:normAutofit fontScale="90000"/>
          </a:bodyPr>
          <a:lstStyle/>
          <a:p>
            <a:r>
              <a:rPr lang="en-US" dirty="0" smtClean="0"/>
              <a:t>Surveillance and the Internet Backbone</a:t>
            </a:r>
            <a:endParaRPr lang="en-US" dirty="0"/>
          </a:p>
        </p:txBody>
      </p:sp>
      <p:pic>
        <p:nvPicPr>
          <p:cNvPr id="5" name="Picture 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564607" y="2929861"/>
            <a:ext cx="457200" cy="904603"/>
          </a:xfrm>
          <a:prstGeom prst="rect">
            <a:avLst/>
          </a:prstGeom>
          <a:noFill/>
        </p:spPr>
      </p:pic>
      <p:pic>
        <p:nvPicPr>
          <p:cNvPr id="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586" y="285649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32567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57200" y="1752600"/>
            <a:ext cx="457200" cy="904603"/>
          </a:xfrm>
          <a:prstGeom prst="rect">
            <a:avLst/>
          </a:prstGeom>
          <a:noFill/>
        </p:spPr>
      </p:pic>
      <p:cxnSp>
        <p:nvCxnSpPr>
          <p:cNvPr id="9" name="Straight Arrow Connector 8"/>
          <p:cNvCxnSpPr>
            <a:stCxn id="7" idx="3"/>
            <a:endCxn id="6" idx="1"/>
          </p:cNvCxnSpPr>
          <p:nvPr/>
        </p:nvCxnSpPr>
        <p:spPr>
          <a:xfrm flipV="1">
            <a:off x="4695825" y="3013923"/>
            <a:ext cx="766761" cy="4691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3"/>
          </p:cNvCxnSpPr>
          <p:nvPr/>
        </p:nvCxnSpPr>
        <p:spPr>
          <a:xfrm>
            <a:off x="914400" y="220490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26"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077200" y="2630436"/>
            <a:ext cx="457200" cy="904603"/>
          </a:xfrm>
          <a:prstGeom prst="rect">
            <a:avLst/>
          </a:prstGeom>
          <a:noFill/>
        </p:spPr>
      </p:pic>
      <p:cxnSp>
        <p:nvCxnSpPr>
          <p:cNvPr id="28" name="Straight Arrow Connector 27"/>
          <p:cNvCxnSpPr>
            <a:endCxn id="27" idx="1"/>
          </p:cNvCxnSpPr>
          <p:nvPr/>
        </p:nvCxnSpPr>
        <p:spPr>
          <a:xfrm flipV="1">
            <a:off x="7285229" y="3082738"/>
            <a:ext cx="791971"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191000" y="3886200"/>
            <a:ext cx="2992864" cy="923330"/>
          </a:xfrm>
          <a:prstGeom prst="rect">
            <a:avLst/>
          </a:prstGeom>
          <a:noFill/>
        </p:spPr>
        <p:txBody>
          <a:bodyPr wrap="none" rtlCol="0">
            <a:spAutoFit/>
          </a:bodyPr>
          <a:lstStyle/>
          <a:p>
            <a:r>
              <a:rPr lang="en-US" dirty="0" smtClean="0"/>
              <a:t>MAE-West</a:t>
            </a:r>
          </a:p>
          <a:p>
            <a:r>
              <a:rPr lang="en-US" dirty="0" smtClean="0"/>
              <a:t>(Metropolitan Area Exchange, </a:t>
            </a:r>
          </a:p>
          <a:p>
            <a:r>
              <a:rPr lang="en-US" dirty="0" smtClean="0"/>
              <a:t>West)</a:t>
            </a:r>
            <a:endParaRPr lang="en-US" dirty="0"/>
          </a:p>
        </p:txBody>
      </p:sp>
      <p:pic>
        <p:nvPicPr>
          <p:cNvPr id="33"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335" y="265720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69" y="369701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0040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141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7" name="Straight Arrow Connector 36"/>
          <p:cNvCxnSpPr/>
          <p:nvPr/>
        </p:nvCxnSpPr>
        <p:spPr>
          <a:xfrm>
            <a:off x="3765394" y="2972050"/>
            <a:ext cx="425606" cy="19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7" idx="1"/>
          </p:cNvCxnSpPr>
          <p:nvPr/>
        </p:nvCxnSpPr>
        <p:spPr>
          <a:xfrm flipV="1">
            <a:off x="3780160" y="3483103"/>
            <a:ext cx="410840" cy="21390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404" y="338216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9501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730" y="383446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49" name="Straight Arrow Connector 48"/>
          <p:cNvCxnSpPr/>
          <p:nvPr/>
        </p:nvCxnSpPr>
        <p:spPr>
          <a:xfrm>
            <a:off x="1066800" y="360811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85580" y="5042118"/>
            <a:ext cx="8037978" cy="1815882"/>
          </a:xfrm>
          <a:prstGeom prst="rect">
            <a:avLst/>
          </a:prstGeom>
          <a:noFill/>
        </p:spPr>
        <p:txBody>
          <a:bodyPr wrap="none" rtlCol="0">
            <a:spAutoFit/>
          </a:bodyPr>
          <a:lstStyle/>
          <a:p>
            <a:r>
              <a:rPr lang="en-US" sz="2800" dirty="0" smtClean="0"/>
              <a:t>Large amounts of Internet traffic cross (relatively) few </a:t>
            </a:r>
          </a:p>
          <a:p>
            <a:r>
              <a:rPr lang="en-US" sz="2800" dirty="0" smtClean="0"/>
              <a:t>key points</a:t>
            </a:r>
          </a:p>
          <a:p>
            <a:r>
              <a:rPr lang="en-US" sz="2800" dirty="0" smtClean="0"/>
              <a:t>2011:  AT&amp;T has 2365 peers (who it connects to)</a:t>
            </a:r>
          </a:p>
          <a:p>
            <a:r>
              <a:rPr lang="en-US" sz="2800" dirty="0" smtClean="0"/>
              <a:t>            Verizon has 1946 peers</a:t>
            </a:r>
          </a:p>
        </p:txBody>
      </p:sp>
    </p:spTree>
    <p:extLst>
      <p:ext uri="{BB962C8B-B14F-4D97-AF65-F5344CB8AC3E}">
        <p14:creationId xmlns:p14="http://schemas.microsoft.com/office/powerpoint/2010/main" val="217155447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collection takes on many forms</a:t>
            </a:r>
            <a:endParaRPr lang="en-US" dirty="0"/>
          </a:p>
        </p:txBody>
      </p:sp>
      <p:sp>
        <p:nvSpPr>
          <p:cNvPr id="4" name="Rectangle 3"/>
          <p:cNvSpPr/>
          <p:nvPr/>
        </p:nvSpPr>
        <p:spPr>
          <a:xfrm>
            <a:off x="1295400" y="1524000"/>
            <a:ext cx="7239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dirty="0"/>
              <a:t>In addition to ads based on interest categories, Google allows advertisers (including Google) to show you ads based on your previous interactions online, such as visits to advertisers’ websites. For example, someone who visited the website of an online sporting goods store can receive ads about special offers from that store</a:t>
            </a:r>
            <a:r>
              <a:rPr lang="en-US" sz="2000" dirty="0" smtClean="0"/>
              <a:t>.</a:t>
            </a:r>
          </a:p>
          <a:p>
            <a:r>
              <a:rPr lang="en-US" sz="2000" dirty="0"/>
              <a:t>--- http://</a:t>
            </a:r>
            <a:r>
              <a:rPr lang="en-US" sz="2000" dirty="0" err="1"/>
              <a:t>www.google.com</a:t>
            </a:r>
            <a:r>
              <a:rPr lang="en-US" sz="2000" dirty="0"/>
              <a:t>/privacy/ads/</a:t>
            </a:r>
          </a:p>
        </p:txBody>
      </p:sp>
      <p:pic>
        <p:nvPicPr>
          <p:cNvPr id="5" name="Picture 4"/>
          <p:cNvPicPr>
            <a:picLocks noChangeAspect="1"/>
          </p:cNvPicPr>
          <p:nvPr/>
        </p:nvPicPr>
        <p:blipFill>
          <a:blip r:embed="rId2"/>
          <a:stretch>
            <a:fillRect/>
          </a:stretch>
        </p:blipFill>
        <p:spPr>
          <a:xfrm>
            <a:off x="228600" y="3962400"/>
            <a:ext cx="8775700" cy="1435100"/>
          </a:xfrm>
          <a:prstGeom prst="rect">
            <a:avLst/>
          </a:prstGeom>
          <a:ln>
            <a:solidFill>
              <a:srgbClr val="000000"/>
            </a:solidFill>
          </a:ln>
        </p:spPr>
      </p:pic>
      <p:sp>
        <p:nvSpPr>
          <p:cNvPr id="6" name="TextBox 5"/>
          <p:cNvSpPr txBox="1"/>
          <p:nvPr/>
        </p:nvSpPr>
        <p:spPr>
          <a:xfrm>
            <a:off x="1535690" y="6010672"/>
            <a:ext cx="6369202" cy="523220"/>
          </a:xfrm>
          <a:prstGeom prst="rect">
            <a:avLst/>
          </a:prstGeom>
          <a:noFill/>
        </p:spPr>
        <p:txBody>
          <a:bodyPr wrap="none" rtlCol="0">
            <a:spAutoFit/>
          </a:bodyPr>
          <a:lstStyle/>
          <a:p>
            <a:r>
              <a:rPr lang="en-US" sz="2800" dirty="0" smtClean="0"/>
              <a:t>Tor alone will not prevent such tracking  …</a:t>
            </a:r>
            <a:endParaRPr lang="en-US" sz="2800" dirty="0"/>
          </a:p>
        </p:txBody>
      </p:sp>
    </p:spTree>
    <p:extLst>
      <p:ext uri="{BB962C8B-B14F-4D97-AF65-F5344CB8AC3E}">
        <p14:creationId xmlns:p14="http://schemas.microsoft.com/office/powerpoint/2010/main" val="195337470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via third-party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a:t>
            </a:r>
            <a:r>
              <a:rPr lang="en-US" dirty="0"/>
              <a:t>Supreme Court cases have held </a:t>
            </a:r>
            <a:r>
              <a:rPr lang="en-US" dirty="0">
                <a:solidFill>
                  <a:srgbClr val="FF0000"/>
                </a:solidFill>
              </a:rPr>
              <a:t>that you have no reasonable expectation of privacy in information you have "knowingly exposed" to a third party</a:t>
            </a:r>
            <a:r>
              <a:rPr lang="en-US" dirty="0"/>
              <a:t> — for example, bank records or records of telephone numbers you have dialed — even if you intended for that third party to keep the information secret. In other words, by engaging in transactions with your bank or communicating phone numbers to your phone company for the purpose of connecting a call, you’ve "assumed the risk" that they will share that information with the government</a:t>
            </a:r>
            <a:r>
              <a:rPr lang="en-US" dirty="0" smtClean="0"/>
              <a:t>.”</a:t>
            </a:r>
          </a:p>
          <a:p>
            <a:pPr marL="0" indent="0">
              <a:buNone/>
            </a:pPr>
            <a:endParaRPr lang="en-US" dirty="0" smtClean="0"/>
          </a:p>
          <a:p>
            <a:pPr marL="0" indent="0">
              <a:buNone/>
            </a:pPr>
            <a:r>
              <a:rPr lang="en-US" dirty="0" smtClean="0"/>
              <a:t>From the </a:t>
            </a:r>
            <a:r>
              <a:rPr lang="en-US" dirty="0"/>
              <a:t>EFF website </a:t>
            </a:r>
            <a:endParaRPr lang="en-US" dirty="0" smtClean="0"/>
          </a:p>
          <a:p>
            <a:pPr marL="0" indent="0">
              <a:buNone/>
            </a:pPr>
            <a:r>
              <a:rPr lang="en-US" dirty="0" smtClean="0"/>
              <a:t>https</a:t>
            </a:r>
            <a:r>
              <a:rPr lang="en-US" dirty="0"/>
              <a:t>://</a:t>
            </a:r>
            <a:r>
              <a:rPr lang="en-US" dirty="0" err="1"/>
              <a:t>ssd.eff.org</a:t>
            </a:r>
            <a:r>
              <a:rPr lang="en-US" dirty="0"/>
              <a:t>/your-computer/</a:t>
            </a:r>
            <a:r>
              <a:rPr lang="en-US" dirty="0" err="1"/>
              <a:t>govt</a:t>
            </a:r>
            <a:r>
              <a:rPr lang="en-US" dirty="0"/>
              <a:t>/privacy</a:t>
            </a:r>
          </a:p>
        </p:txBody>
      </p:sp>
    </p:spTree>
    <p:extLst>
      <p:ext uri="{BB962C8B-B14F-4D97-AF65-F5344CB8AC3E}">
        <p14:creationId xmlns:p14="http://schemas.microsoft.com/office/powerpoint/2010/main" val="9206785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94432"/>
            <a:ext cx="9144000" cy="3096768"/>
          </a:xfrm>
          <a:prstGeom prst="rect">
            <a:avLst/>
          </a:prstGeom>
        </p:spPr>
      </p:pic>
      <p:sp>
        <p:nvSpPr>
          <p:cNvPr id="6" name="TextBox 5"/>
          <p:cNvSpPr txBox="1"/>
          <p:nvPr/>
        </p:nvSpPr>
        <p:spPr>
          <a:xfrm>
            <a:off x="2286000" y="1299865"/>
            <a:ext cx="3987690" cy="461665"/>
          </a:xfrm>
          <a:prstGeom prst="rect">
            <a:avLst/>
          </a:prstGeom>
          <a:noFill/>
        </p:spPr>
        <p:txBody>
          <a:bodyPr wrap="none" rtlCol="0">
            <a:spAutoFit/>
          </a:bodyPr>
          <a:lstStyle/>
          <a:p>
            <a:r>
              <a:rPr lang="en-US" sz="2400" dirty="0" smtClean="0"/>
              <a:t>It’s not only about censorship!</a:t>
            </a:r>
            <a:endParaRPr lang="en-US" sz="2400" dirty="0"/>
          </a:p>
        </p:txBody>
      </p:sp>
    </p:spTree>
    <p:extLst>
      <p:ext uri="{BB962C8B-B14F-4D97-AF65-F5344CB8AC3E}">
        <p14:creationId xmlns:p14="http://schemas.microsoft.com/office/powerpoint/2010/main" val="34020680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4700"/>
            <a:ext cx="9144000" cy="5291490"/>
          </a:xfrm>
          <a:prstGeom prst="rect">
            <a:avLst/>
          </a:prstGeom>
        </p:spPr>
      </p:pic>
      <p:sp>
        <p:nvSpPr>
          <p:cNvPr id="3" name="TextBox 2"/>
          <p:cNvSpPr txBox="1"/>
          <p:nvPr/>
        </p:nvSpPr>
        <p:spPr>
          <a:xfrm>
            <a:off x="3352800" y="304800"/>
            <a:ext cx="2332828" cy="369332"/>
          </a:xfrm>
          <a:prstGeom prst="rect">
            <a:avLst/>
          </a:prstGeom>
          <a:noFill/>
        </p:spPr>
        <p:txBody>
          <a:bodyPr wrap="none" rtlCol="0">
            <a:spAutoFit/>
          </a:bodyPr>
          <a:lstStyle/>
          <a:p>
            <a:r>
              <a:rPr lang="en-US" dirty="0" smtClean="0"/>
              <a:t>Google’s data requests</a:t>
            </a:r>
            <a:endParaRPr lang="en-US" dirty="0"/>
          </a:p>
        </p:txBody>
      </p:sp>
    </p:spTree>
    <p:extLst>
      <p:ext uri="{BB962C8B-B14F-4D97-AF65-F5344CB8AC3E}">
        <p14:creationId xmlns:p14="http://schemas.microsoft.com/office/powerpoint/2010/main" val="36056614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changing alliance?</a:t>
            </a:r>
            <a:endParaRPr lang="en-US" dirty="0"/>
          </a:p>
        </p:txBody>
      </p:sp>
      <p:sp>
        <p:nvSpPr>
          <p:cNvPr id="3" name="Content Placeholder 2"/>
          <p:cNvSpPr>
            <a:spLocks noGrp="1"/>
          </p:cNvSpPr>
          <p:nvPr>
            <p:ph idx="1"/>
          </p:nvPr>
        </p:nvSpPr>
        <p:spPr/>
        <p:txBody>
          <a:bodyPr>
            <a:normAutofit lnSpcReduction="10000"/>
          </a:bodyPr>
          <a:lstStyle/>
          <a:p>
            <a:r>
              <a:rPr lang="en-US" dirty="0" smtClean="0"/>
              <a:t>After PRISM was made public, Apple decided to user stronger security that could make it impossible to help federal agencies.</a:t>
            </a:r>
          </a:p>
          <a:p>
            <a:r>
              <a:rPr lang="en-US" dirty="0" smtClean="0"/>
              <a:t>Users have the option of setting a PIN, and forcing a clean wipe after 10 attempts. </a:t>
            </a:r>
          </a:p>
          <a:p>
            <a:pPr lvl="1"/>
            <a:r>
              <a:rPr lang="en-US" dirty="0" smtClean="0"/>
              <a:t>This is built into the OS!</a:t>
            </a:r>
          </a:p>
          <a:p>
            <a:r>
              <a:rPr lang="en-US" dirty="0" smtClean="0"/>
              <a:t>What about bypassing the OS? </a:t>
            </a:r>
          </a:p>
          <a:p>
            <a:pPr lvl="1"/>
            <a:r>
              <a:rPr lang="en-US" dirty="0" smtClean="0"/>
              <a:t>After entering Device Firmware Upgrade mode, the phone checks that it’s state is signed by Apple.</a:t>
            </a:r>
          </a:p>
        </p:txBody>
      </p:sp>
    </p:spTree>
    <p:extLst>
      <p:ext uri="{BB962C8B-B14F-4D97-AF65-F5344CB8AC3E}">
        <p14:creationId xmlns:p14="http://schemas.microsoft.com/office/powerpoint/2010/main" val="20045039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changing alliance?</a:t>
            </a:r>
            <a:endParaRPr lang="en-US" dirty="0"/>
          </a:p>
        </p:txBody>
      </p:sp>
      <p:sp>
        <p:nvSpPr>
          <p:cNvPr id="3" name="Content Placeholder 2"/>
          <p:cNvSpPr>
            <a:spLocks noGrp="1"/>
          </p:cNvSpPr>
          <p:nvPr>
            <p:ph idx="1"/>
          </p:nvPr>
        </p:nvSpPr>
        <p:spPr/>
        <p:txBody>
          <a:bodyPr>
            <a:normAutofit lnSpcReduction="10000"/>
          </a:bodyPr>
          <a:lstStyle/>
          <a:p>
            <a:r>
              <a:rPr lang="en-US" dirty="0" smtClean="0"/>
              <a:t>FBI ordered Apple to design and sign new software that would allow them to bypass the 10 attempt limit.</a:t>
            </a:r>
          </a:p>
          <a:p>
            <a:pPr lvl="1"/>
            <a:r>
              <a:rPr lang="en-US" dirty="0" smtClean="0"/>
              <a:t>They wanted access to the phone of the shooter in the San Bernardino mass-killing. </a:t>
            </a:r>
          </a:p>
          <a:p>
            <a:r>
              <a:rPr lang="en-US" dirty="0" smtClean="0"/>
              <a:t>Apple refused, and they went to court.</a:t>
            </a:r>
          </a:p>
          <a:p>
            <a:r>
              <a:rPr lang="en-US" dirty="0" smtClean="0"/>
              <a:t>Before the case was heard, the FBI announced that a 3</a:t>
            </a:r>
            <a:r>
              <a:rPr lang="en-US" baseline="30000" dirty="0" smtClean="0"/>
              <a:t>rd</a:t>
            </a:r>
            <a:r>
              <a:rPr lang="en-US" dirty="0" smtClean="0"/>
              <a:t> party helped them gain access. </a:t>
            </a:r>
          </a:p>
          <a:p>
            <a:pPr lvl="1"/>
            <a:r>
              <a:rPr lang="en-US" dirty="0" smtClean="0"/>
              <a:t>It wasn’t the NSA!  They said they couldn’t do it.</a:t>
            </a:r>
          </a:p>
        </p:txBody>
      </p:sp>
    </p:spTree>
    <p:extLst>
      <p:ext uri="{BB962C8B-B14F-4D97-AF65-F5344CB8AC3E}">
        <p14:creationId xmlns:p14="http://schemas.microsoft.com/office/powerpoint/2010/main" val="2119055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ISA 562</a:t>
            </a:r>
            <a:endParaRPr lang="en-US" dirty="0"/>
          </a:p>
        </p:txBody>
      </p:sp>
      <p:sp>
        <p:nvSpPr>
          <p:cNvPr id="3" name="Subtitle 2"/>
          <p:cNvSpPr>
            <a:spLocks noGrp="1"/>
          </p:cNvSpPr>
          <p:nvPr>
            <p:ph type="subTitle" idx="1"/>
          </p:nvPr>
        </p:nvSpPr>
        <p:spPr/>
        <p:txBody>
          <a:bodyPr>
            <a:noAutofit/>
          </a:bodyPr>
          <a:lstStyle/>
          <a:p>
            <a:r>
              <a:rPr lang="en-US" dirty="0" smtClean="0"/>
              <a:t>Information Security, Theory and Practice.</a:t>
            </a:r>
            <a:endParaRPr lang="en-US" dirty="0" smtClean="0"/>
          </a:p>
          <a:p>
            <a:r>
              <a:rPr lang="en-US" dirty="0" smtClean="0"/>
              <a:t>Lecture </a:t>
            </a:r>
            <a:r>
              <a:rPr lang="en-US" dirty="0" smtClean="0"/>
              <a:t>11: Anonymity and Privacy</a:t>
            </a:r>
            <a:endParaRPr lang="en-US" dirty="0" smtClean="0"/>
          </a:p>
        </p:txBody>
      </p:sp>
      <p:sp>
        <p:nvSpPr>
          <p:cNvPr id="4" name="TextBox 3"/>
          <p:cNvSpPr txBox="1"/>
          <p:nvPr/>
        </p:nvSpPr>
        <p:spPr>
          <a:xfrm>
            <a:off x="1667435" y="5791200"/>
            <a:ext cx="7019365" cy="923330"/>
          </a:xfrm>
          <a:prstGeom prst="rect">
            <a:avLst/>
          </a:prstGeom>
          <a:noFill/>
        </p:spPr>
        <p:txBody>
          <a:bodyPr wrap="square" rtlCol="0">
            <a:spAutoFit/>
          </a:bodyPr>
          <a:lstStyle/>
          <a:p>
            <a:r>
              <a:rPr lang="en-US" dirty="0" smtClean="0"/>
              <a:t>Slides borrow material from: </a:t>
            </a:r>
          </a:p>
          <a:p>
            <a:r>
              <a:rPr lang="en-US" i="1" dirty="0" smtClean="0"/>
              <a:t>The </a:t>
            </a:r>
            <a:r>
              <a:rPr lang="en-US" i="1" dirty="0"/>
              <a:t>Algorithmic Foundations of Differential </a:t>
            </a:r>
            <a:r>
              <a:rPr lang="en-US" i="1" dirty="0" smtClean="0"/>
              <a:t>Privacy </a:t>
            </a:r>
            <a:r>
              <a:rPr lang="en-US" dirty="0" smtClean="0"/>
              <a:t>by </a:t>
            </a:r>
            <a:r>
              <a:rPr lang="en-US" dirty="0" err="1" smtClean="0"/>
              <a:t>Dwork</a:t>
            </a:r>
            <a:r>
              <a:rPr lang="en-US" dirty="0" smtClean="0"/>
              <a:t> and Roth.</a:t>
            </a:r>
            <a:endParaRPr lang="en-US" dirty="0"/>
          </a:p>
          <a:p>
            <a:endParaRPr lang="en-US" dirty="0"/>
          </a:p>
        </p:txBody>
      </p:sp>
    </p:spTree>
    <p:extLst>
      <p:ext uri="{BB962C8B-B14F-4D97-AF65-F5344CB8AC3E}">
        <p14:creationId xmlns:p14="http://schemas.microsoft.com/office/powerpoint/2010/main" val="8870511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is it a concern?</a:t>
            </a:r>
            <a:endParaRPr lang="en-US" dirty="0"/>
          </a:p>
        </p:txBody>
      </p:sp>
      <p:sp>
        <p:nvSpPr>
          <p:cNvPr id="3" name="Content Placeholder 2"/>
          <p:cNvSpPr>
            <a:spLocks noGrp="1"/>
          </p:cNvSpPr>
          <p:nvPr>
            <p:ph idx="1"/>
          </p:nvPr>
        </p:nvSpPr>
        <p:spPr/>
        <p:txBody>
          <a:bodyPr>
            <a:normAutofit fontScale="92500"/>
          </a:bodyPr>
          <a:lstStyle/>
          <a:p>
            <a:r>
              <a:rPr lang="en-US" dirty="0" smtClean="0"/>
              <a:t>We have a lot of good reasons to share data.</a:t>
            </a:r>
          </a:p>
          <a:p>
            <a:pPr lvl="1"/>
            <a:r>
              <a:rPr lang="en-US" dirty="0" smtClean="0"/>
              <a:t>We share it in exchange for personal services:</a:t>
            </a:r>
          </a:p>
          <a:p>
            <a:pPr lvl="2"/>
            <a:r>
              <a:rPr lang="en-US" dirty="0" smtClean="0"/>
              <a:t>Tell </a:t>
            </a:r>
            <a:r>
              <a:rPr lang="en-US" dirty="0" err="1" smtClean="0"/>
              <a:t>google</a:t>
            </a:r>
            <a:r>
              <a:rPr lang="en-US" dirty="0" smtClean="0"/>
              <a:t> your location, they’ll find you a gas station.</a:t>
            </a:r>
          </a:p>
          <a:p>
            <a:pPr lvl="2"/>
            <a:r>
              <a:rPr lang="en-US" dirty="0" smtClean="0"/>
              <a:t>Tell amazon what you’re shopping for, they’ll find you recommendations. </a:t>
            </a:r>
          </a:p>
          <a:p>
            <a:pPr lvl="1"/>
            <a:r>
              <a:rPr lang="en-US" dirty="0" smtClean="0"/>
              <a:t>We benefit from allowing it to be aggregated: </a:t>
            </a:r>
          </a:p>
          <a:p>
            <a:pPr lvl="2"/>
            <a:r>
              <a:rPr lang="en-US" dirty="0" smtClean="0"/>
              <a:t>Let medical researchers study your records. </a:t>
            </a:r>
          </a:p>
          <a:p>
            <a:pPr lvl="2"/>
            <a:r>
              <a:rPr lang="en-US" dirty="0" smtClean="0"/>
              <a:t>Let the census understand changing needs in infrastructure. </a:t>
            </a:r>
          </a:p>
          <a:p>
            <a:pPr lvl="1"/>
            <a:r>
              <a:rPr lang="en-US" dirty="0" smtClean="0"/>
              <a:t>We “sell it” so we can connect with friends and family. </a:t>
            </a:r>
          </a:p>
        </p:txBody>
      </p:sp>
    </p:spTree>
    <p:extLst>
      <p:ext uri="{BB962C8B-B14F-4D97-AF65-F5344CB8AC3E}">
        <p14:creationId xmlns:p14="http://schemas.microsoft.com/office/powerpoint/2010/main" val="199521715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a growing concern?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notion of a “right to privacy” is fairly new!</a:t>
            </a:r>
          </a:p>
          <a:p>
            <a:pPr lvl="1"/>
            <a:r>
              <a:rPr lang="en-US" dirty="0" smtClean="0"/>
              <a:t>Louis Brandeis coined the phrase in a law review article.  He was concerned about new cameras.</a:t>
            </a:r>
          </a:p>
          <a:p>
            <a:r>
              <a:rPr lang="en-US" dirty="0" smtClean="0"/>
              <a:t>Even then, people loved postcards and “party lines”.  </a:t>
            </a:r>
          </a:p>
          <a:p>
            <a:r>
              <a:rPr lang="en-US" dirty="0" smtClean="0"/>
              <a:t>Should we worry about our data?  </a:t>
            </a:r>
          </a:p>
          <a:p>
            <a:pPr lvl="1"/>
            <a:r>
              <a:rPr lang="en-US" dirty="0" smtClean="0"/>
              <a:t>Should we worry about what companies will do with our data? </a:t>
            </a:r>
          </a:p>
          <a:p>
            <a:pPr lvl="1"/>
            <a:r>
              <a:rPr lang="en-US" dirty="0" smtClean="0"/>
              <a:t>Should we worry about what governments will do with our data? </a:t>
            </a:r>
            <a:endParaRPr lang="en-US" dirty="0"/>
          </a:p>
        </p:txBody>
      </p:sp>
    </p:spTree>
    <p:extLst>
      <p:ext uri="{BB962C8B-B14F-4D97-AF65-F5344CB8AC3E}">
        <p14:creationId xmlns:p14="http://schemas.microsoft.com/office/powerpoint/2010/main" val="311388056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Sanitization: the wrong way</a:t>
            </a:r>
            <a:endParaRPr lang="en-US" dirty="0"/>
          </a:p>
        </p:txBody>
      </p:sp>
      <p:sp>
        <p:nvSpPr>
          <p:cNvPr id="3" name="Content Placeholder 2"/>
          <p:cNvSpPr>
            <a:spLocks noGrp="1"/>
          </p:cNvSpPr>
          <p:nvPr>
            <p:ph idx="1"/>
          </p:nvPr>
        </p:nvSpPr>
        <p:spPr/>
        <p:txBody>
          <a:bodyPr>
            <a:normAutofit fontScale="92500"/>
          </a:bodyPr>
          <a:lstStyle/>
          <a:p>
            <a:r>
              <a:rPr lang="en-US" dirty="0" smtClean="0"/>
              <a:t>People often assume that if names and IDs are removed, the data remains private.  </a:t>
            </a:r>
          </a:p>
          <a:p>
            <a:r>
              <a:rPr lang="en-US" dirty="0" smtClean="0"/>
              <a:t>Many counterexamples show this to be false!</a:t>
            </a:r>
          </a:p>
          <a:p>
            <a:pPr lvl="1"/>
            <a:r>
              <a:rPr lang="en-US" dirty="0"/>
              <a:t>1997 the governor of Massachusetts had his medical record “re-identified</a:t>
            </a:r>
            <a:r>
              <a:rPr lang="en-US" dirty="0" smtClean="0"/>
              <a:t>”.   </a:t>
            </a:r>
          </a:p>
          <a:p>
            <a:pPr lvl="2"/>
            <a:r>
              <a:rPr lang="en-US" dirty="0" smtClean="0"/>
              <a:t>Used voter registration information, together </a:t>
            </a:r>
            <a:r>
              <a:rPr lang="en-US" dirty="0" err="1" smtClean="0"/>
              <a:t>with</a:t>
            </a:r>
            <a:r>
              <a:rPr lang="en-US" dirty="0" err="1"/>
              <a:t>Gender</a:t>
            </a:r>
            <a:r>
              <a:rPr lang="en-US" dirty="0"/>
              <a:t>, DOB and </a:t>
            </a:r>
            <a:r>
              <a:rPr lang="en-US" dirty="0" err="1"/>
              <a:t>zipcode</a:t>
            </a:r>
            <a:r>
              <a:rPr lang="en-US" dirty="0"/>
              <a:t>. </a:t>
            </a:r>
            <a:endParaRPr lang="en-US" dirty="0" smtClean="0"/>
          </a:p>
          <a:p>
            <a:pPr lvl="1"/>
            <a:r>
              <a:rPr lang="en-US" dirty="0" smtClean="0"/>
              <a:t>Netflix challenge</a:t>
            </a:r>
          </a:p>
          <a:p>
            <a:pPr lvl="2"/>
            <a:r>
              <a:rPr lang="en-US" dirty="0" smtClean="0"/>
              <a:t>Correlate with IMDB, and identify all movies ever rented by a user.  (Even if user ranked few movies there!)</a:t>
            </a:r>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1108544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AT&amp;T Wiretap case</a:t>
            </a:r>
            <a:endParaRPr lang="en-US" dirty="0"/>
          </a:p>
        </p:txBody>
      </p:sp>
      <p:sp>
        <p:nvSpPr>
          <p:cNvPr id="3" name="Content Placeholder 2"/>
          <p:cNvSpPr>
            <a:spLocks noGrp="1"/>
          </p:cNvSpPr>
          <p:nvPr>
            <p:ph idx="1"/>
          </p:nvPr>
        </p:nvSpPr>
        <p:spPr>
          <a:xfrm>
            <a:off x="457200" y="1600200"/>
            <a:ext cx="6019800" cy="4525963"/>
          </a:xfrm>
        </p:spPr>
        <p:txBody>
          <a:bodyPr>
            <a:normAutofit fontScale="85000" lnSpcReduction="20000"/>
          </a:bodyPr>
          <a:lstStyle/>
          <a:p>
            <a:r>
              <a:rPr lang="en-US" dirty="0" smtClean="0"/>
              <a:t>Mark Klein discloses potential wiretapping activities by NSA at San Francisco AT&amp;T office </a:t>
            </a:r>
          </a:p>
          <a:p>
            <a:pPr lvl="1"/>
            <a:r>
              <a:rPr lang="en-US" dirty="0" smtClean="0"/>
              <a:t>2003 wiretap installed</a:t>
            </a:r>
          </a:p>
          <a:p>
            <a:pPr lvl="1"/>
            <a:r>
              <a:rPr lang="en-US" dirty="0" smtClean="0"/>
              <a:t>2004 report by Klein</a:t>
            </a:r>
          </a:p>
          <a:p>
            <a:pPr lvl="1"/>
            <a:r>
              <a:rPr lang="en-US" dirty="0" smtClean="0"/>
              <a:t>2006 EFF files lawsuit</a:t>
            </a:r>
          </a:p>
          <a:p>
            <a:r>
              <a:rPr lang="en-US" dirty="0" smtClean="0"/>
              <a:t>Fiber optic splitter on major trunk line for Internet communications</a:t>
            </a:r>
          </a:p>
          <a:p>
            <a:pPr lvl="1"/>
            <a:r>
              <a:rPr lang="en-US" dirty="0" smtClean="0"/>
              <a:t>Electronic voice and data communications copied to “secret room”</a:t>
            </a:r>
          </a:p>
          <a:p>
            <a:pPr lvl="1"/>
            <a:r>
              <a:rPr lang="en-US" dirty="0" err="1" smtClean="0"/>
              <a:t>Narus</a:t>
            </a:r>
            <a:r>
              <a:rPr lang="en-US" dirty="0" smtClean="0"/>
              <a:t> STA 6400 device</a:t>
            </a:r>
          </a:p>
          <a:p>
            <a:endParaRPr lang="en-US" dirty="0"/>
          </a:p>
        </p:txBody>
      </p:sp>
      <p:pic>
        <p:nvPicPr>
          <p:cNvPr id="6" name="Picture 5"/>
          <p:cNvPicPr>
            <a:picLocks noChangeAspect="1"/>
          </p:cNvPicPr>
          <p:nvPr/>
        </p:nvPicPr>
        <p:blipFill>
          <a:blip r:embed="rId2"/>
          <a:stretch>
            <a:fillRect/>
          </a:stretch>
        </p:blipFill>
        <p:spPr>
          <a:xfrm>
            <a:off x="6477000" y="1828800"/>
            <a:ext cx="2451100" cy="3632200"/>
          </a:xfrm>
          <a:prstGeom prst="rect">
            <a:avLst/>
          </a:prstGeom>
        </p:spPr>
      </p:pic>
    </p:spTree>
    <p:extLst>
      <p:ext uri="{BB962C8B-B14F-4D97-AF65-F5344CB8AC3E}">
        <p14:creationId xmlns:p14="http://schemas.microsoft.com/office/powerpoint/2010/main" val="1834159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Sanitization: the wrong way</a:t>
            </a:r>
            <a:endParaRPr lang="en-US" dirty="0"/>
          </a:p>
        </p:txBody>
      </p:sp>
      <p:sp>
        <p:nvSpPr>
          <p:cNvPr id="3" name="Content Placeholder 2"/>
          <p:cNvSpPr>
            <a:spLocks noGrp="1"/>
          </p:cNvSpPr>
          <p:nvPr>
            <p:ph idx="1"/>
          </p:nvPr>
        </p:nvSpPr>
        <p:spPr/>
        <p:txBody>
          <a:bodyPr>
            <a:normAutofit lnSpcReduction="10000"/>
          </a:bodyPr>
          <a:lstStyle/>
          <a:p>
            <a:r>
              <a:rPr lang="en-US" dirty="0" smtClean="0"/>
              <a:t>What if we only allow “reasonable” queries to the data? E.g. count queries that return large numbers? </a:t>
            </a:r>
          </a:p>
          <a:p>
            <a:r>
              <a:rPr lang="en-US" dirty="0" smtClean="0"/>
              <a:t>Suppose we know that I’m in some dataset. </a:t>
            </a:r>
          </a:p>
          <a:p>
            <a:pPr lvl="1"/>
            <a:r>
              <a:rPr lang="en-US" dirty="0" smtClean="0"/>
              <a:t>How many people in the dataset have gene mutation X? </a:t>
            </a:r>
          </a:p>
          <a:p>
            <a:pPr lvl="1"/>
            <a:r>
              <a:rPr lang="en-US" dirty="0" smtClean="0"/>
              <a:t>How many people not named “Dov” have gene mutation X?  </a:t>
            </a:r>
          </a:p>
          <a:p>
            <a:r>
              <a:rPr lang="en-US" dirty="0" smtClean="0"/>
              <a:t>Summary statistics are not safe!</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5109215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add noise</a:t>
            </a:r>
            <a:endParaRPr lang="en-US" dirty="0"/>
          </a:p>
        </p:txBody>
      </p:sp>
      <p:sp>
        <p:nvSpPr>
          <p:cNvPr id="3" name="Content Placeholder 2"/>
          <p:cNvSpPr>
            <a:spLocks noGrp="1"/>
          </p:cNvSpPr>
          <p:nvPr>
            <p:ph idx="1"/>
          </p:nvPr>
        </p:nvSpPr>
        <p:spPr/>
        <p:txBody>
          <a:bodyPr/>
          <a:lstStyle/>
          <a:p>
            <a:r>
              <a:rPr lang="en-US" dirty="0" smtClean="0"/>
              <a:t>It doesn’t suffice to remove sensitive fields. </a:t>
            </a:r>
          </a:p>
          <a:p>
            <a:r>
              <a:rPr lang="en-US" dirty="0" smtClean="0"/>
              <a:t>It is hard to know what queries are safe. </a:t>
            </a:r>
          </a:p>
          <a:p>
            <a:r>
              <a:rPr lang="en-US" dirty="0" smtClean="0"/>
              <a:t>What about adding some noise to the remaining fields?</a:t>
            </a:r>
          </a:p>
          <a:p>
            <a:pPr lvl="1"/>
            <a:r>
              <a:rPr lang="en-US" dirty="0" smtClean="0"/>
              <a:t>This works!</a:t>
            </a:r>
          </a:p>
          <a:p>
            <a:pPr lvl="1"/>
            <a:r>
              <a:rPr lang="en-US" dirty="0" smtClean="0"/>
              <a:t>Introduces a tradeoff between </a:t>
            </a:r>
            <a:r>
              <a:rPr lang="en-US" i="1" dirty="0" smtClean="0"/>
              <a:t>privacy</a:t>
            </a:r>
            <a:r>
              <a:rPr lang="en-US" dirty="0" smtClean="0"/>
              <a:t> and </a:t>
            </a:r>
            <a:r>
              <a:rPr lang="en-US" i="1" dirty="0" smtClean="0"/>
              <a:t>utility</a:t>
            </a:r>
            <a:r>
              <a:rPr lang="en-US" dirty="0" smtClean="0"/>
              <a:t>.</a:t>
            </a:r>
          </a:p>
        </p:txBody>
      </p:sp>
    </p:spTree>
    <p:extLst>
      <p:ext uri="{BB962C8B-B14F-4D97-AF65-F5344CB8AC3E}">
        <p14:creationId xmlns:p14="http://schemas.microsoft.com/office/powerpoint/2010/main" val="265559572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an 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Everyone flip a coin, write down the result.</a:t>
            </a:r>
          </a:p>
          <a:p>
            <a:pPr lvl="1"/>
            <a:r>
              <a:rPr lang="en-US" dirty="0" smtClean="0"/>
              <a:t>We will call this coin your “vote”. If it is heads, we will say for the purpose of this exercise that you voted for President Trump.  </a:t>
            </a:r>
          </a:p>
          <a:p>
            <a:r>
              <a:rPr lang="en-US" dirty="0" smtClean="0"/>
              <a:t>Everyone flip 2 more coins.  Write them down. </a:t>
            </a:r>
          </a:p>
          <a:p>
            <a:pPr lvl="1"/>
            <a:r>
              <a:rPr lang="en-US" dirty="0" smtClean="0"/>
              <a:t>Let’s name these, r1 and r2.</a:t>
            </a:r>
          </a:p>
          <a:p>
            <a:r>
              <a:rPr lang="en-US" dirty="0" smtClean="0"/>
              <a:t>I will now take a “noisy” poll to estimate how many people voted for Trump.</a:t>
            </a:r>
          </a:p>
          <a:p>
            <a:pPr lvl="1"/>
            <a:r>
              <a:rPr lang="en-US" dirty="0" smtClean="0"/>
              <a:t>If r1 == 1, give me your true vote. </a:t>
            </a:r>
          </a:p>
          <a:p>
            <a:pPr lvl="1"/>
            <a:r>
              <a:rPr lang="en-US" dirty="0" smtClean="0"/>
              <a:t>Else if r1 == 0, use r2 as your vote.  </a:t>
            </a:r>
          </a:p>
          <a:p>
            <a:r>
              <a:rPr lang="en-US" dirty="0" smtClean="0"/>
              <a:t>Let’s compare with a true poll.   Report your true vote.</a:t>
            </a:r>
          </a:p>
          <a:p>
            <a:pPr marL="457200" lvl="1" indent="0">
              <a:buNone/>
            </a:pPr>
            <a:endParaRPr lang="en-US" dirty="0"/>
          </a:p>
        </p:txBody>
      </p:sp>
    </p:spTree>
    <p:extLst>
      <p:ext uri="{BB962C8B-B14F-4D97-AF65-F5344CB8AC3E}">
        <p14:creationId xmlns:p14="http://schemas.microsoft.com/office/powerpoint/2010/main" val="704019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Chrome statistics</a:t>
            </a:r>
            <a:endParaRPr lang="en-US" dirty="0"/>
          </a:p>
        </p:txBody>
      </p:sp>
      <p:sp>
        <p:nvSpPr>
          <p:cNvPr id="3" name="Content Placeholder 2"/>
          <p:cNvSpPr>
            <a:spLocks noGrp="1"/>
          </p:cNvSpPr>
          <p:nvPr>
            <p:ph idx="1"/>
          </p:nvPr>
        </p:nvSpPr>
        <p:spPr/>
        <p:txBody>
          <a:bodyPr>
            <a:normAutofit fontScale="92500"/>
          </a:bodyPr>
          <a:lstStyle/>
          <a:p>
            <a:r>
              <a:rPr lang="en-US" dirty="0" smtClean="0"/>
              <a:t>Chrome wants to know where you’ve been.</a:t>
            </a:r>
          </a:p>
          <a:p>
            <a:pPr lvl="1"/>
            <a:r>
              <a:rPr lang="en-US" dirty="0" smtClean="0"/>
              <a:t>Not to market to you, but to detect which sites have been acting maliciously. </a:t>
            </a:r>
          </a:p>
          <a:p>
            <a:pPr lvl="1"/>
            <a:r>
              <a:rPr lang="en-US" dirty="0" smtClean="0"/>
              <a:t>Correlating across users will allow them to discover bad sites.  </a:t>
            </a:r>
          </a:p>
          <a:p>
            <a:pPr marL="342900" lvl="1" indent="-342900">
              <a:buFont typeface="Arial"/>
              <a:buChar char="•"/>
            </a:pPr>
            <a:r>
              <a:rPr lang="en-US" dirty="0" smtClean="0"/>
              <a:t>They do exactly the randomized response, bitwise! </a:t>
            </a:r>
            <a:r>
              <a:rPr lang="en-US" dirty="0"/>
              <a:t>[</a:t>
            </a:r>
            <a:r>
              <a:rPr lang="en-US" dirty="0">
                <a:hlinkClick r:id="rId2"/>
              </a:rPr>
              <a:t>Ref</a:t>
            </a:r>
            <a:r>
              <a:rPr lang="en-US" dirty="0" smtClean="0"/>
              <a:t>]</a:t>
            </a:r>
          </a:p>
          <a:p>
            <a:pPr lvl="1"/>
            <a:r>
              <a:rPr lang="en-US" dirty="0" smtClean="0"/>
              <a:t>You send a random string of bits.  They learn nothing about you.</a:t>
            </a:r>
          </a:p>
          <a:p>
            <a:pPr lvl="1"/>
            <a:r>
              <a:rPr lang="en-US" dirty="0" smtClean="0"/>
              <a:t>In aggregate, they can figure out where people have been going and which sites lead to bad events. </a:t>
            </a:r>
          </a:p>
        </p:txBody>
      </p:sp>
    </p:spTree>
    <p:extLst>
      <p:ext uri="{BB962C8B-B14F-4D97-AF65-F5344CB8AC3E}">
        <p14:creationId xmlns:p14="http://schemas.microsoft.com/office/powerpoint/2010/main" val="33890427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noise</a:t>
            </a:r>
            <a:endParaRPr lang="en-US" dirty="0"/>
          </a:p>
        </p:txBody>
      </p:sp>
      <p:pic>
        <p:nvPicPr>
          <p:cNvPr id="4" name="Picture 3"/>
          <p:cNvPicPr>
            <a:picLocks noChangeAspect="1"/>
          </p:cNvPicPr>
          <p:nvPr/>
        </p:nvPicPr>
        <p:blipFill>
          <a:blip r:embed="rId2"/>
          <a:stretch>
            <a:fillRect/>
          </a:stretch>
        </p:blipFill>
        <p:spPr>
          <a:xfrm>
            <a:off x="1600200" y="1733986"/>
            <a:ext cx="5715000" cy="4462296"/>
          </a:xfrm>
          <a:prstGeom prst="rect">
            <a:avLst/>
          </a:prstGeom>
        </p:spPr>
      </p:pic>
      <p:sp>
        <p:nvSpPr>
          <p:cNvPr id="5" name="TextBox 4"/>
          <p:cNvSpPr txBox="1"/>
          <p:nvPr/>
        </p:nvSpPr>
        <p:spPr>
          <a:xfrm>
            <a:off x="3048000" y="1664456"/>
            <a:ext cx="2852063" cy="369332"/>
          </a:xfrm>
          <a:prstGeom prst="rect">
            <a:avLst/>
          </a:prstGeom>
          <a:noFill/>
        </p:spPr>
        <p:txBody>
          <a:bodyPr wrap="none" rtlCol="0">
            <a:spAutoFit/>
          </a:bodyPr>
          <a:lstStyle/>
          <a:p>
            <a:r>
              <a:rPr lang="en-US" dirty="0" smtClean="0"/>
              <a:t>Computing noisy histograms</a:t>
            </a:r>
            <a:endParaRPr lang="en-US" dirty="0"/>
          </a:p>
        </p:txBody>
      </p:sp>
    </p:spTree>
    <p:extLst>
      <p:ext uri="{BB962C8B-B14F-4D97-AF65-F5344CB8AC3E}">
        <p14:creationId xmlns:p14="http://schemas.microsoft.com/office/powerpoint/2010/main" val="5734727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differential privacy</a:t>
            </a:r>
            <a:endParaRPr lang="en-US" dirty="0"/>
          </a:p>
        </p:txBody>
      </p:sp>
      <p:sp>
        <p:nvSpPr>
          <p:cNvPr id="3" name="Content Placeholder 2"/>
          <p:cNvSpPr>
            <a:spLocks noGrp="1"/>
          </p:cNvSpPr>
          <p:nvPr>
            <p:ph idx="1"/>
          </p:nvPr>
        </p:nvSpPr>
        <p:spPr/>
        <p:txBody>
          <a:bodyPr/>
          <a:lstStyle/>
          <a:p>
            <a:pPr marL="0" indent="0">
              <a:buNone/>
            </a:pPr>
            <a:r>
              <a:rPr lang="en-US" dirty="0"/>
              <a:t>“Differential privacy” describes a promise, made by a data holder, or </a:t>
            </a:r>
            <a:r>
              <a:rPr lang="en-US" i="1" dirty="0"/>
              <a:t>curator</a:t>
            </a:r>
            <a:r>
              <a:rPr lang="en-US" dirty="0"/>
              <a:t>, to a data subject: “You will not be affected, adversely or </a:t>
            </a:r>
            <a:r>
              <a:rPr lang="en-US" dirty="0" smtClean="0"/>
              <a:t>otherwise</a:t>
            </a:r>
            <a:r>
              <a:rPr lang="en-US" dirty="0"/>
              <a:t>, by allowing your data to be used in any study or analysis, </a:t>
            </a:r>
            <a:r>
              <a:rPr lang="en-US" b="1" i="1" dirty="0"/>
              <a:t>no matter what other studies, data sets, or information sources, are available.</a:t>
            </a:r>
            <a:r>
              <a:rPr lang="en-US" dirty="0"/>
              <a:t>” </a:t>
            </a:r>
            <a:endParaRPr lang="en-US" dirty="0"/>
          </a:p>
        </p:txBody>
      </p:sp>
    </p:spTree>
    <p:extLst>
      <p:ext uri="{BB962C8B-B14F-4D97-AF65-F5344CB8AC3E}">
        <p14:creationId xmlns:p14="http://schemas.microsoft.com/office/powerpoint/2010/main" val="189013591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Privacy</a:t>
            </a:r>
            <a:endParaRPr lang="en-US" dirty="0"/>
          </a:p>
        </p:txBody>
      </p:sp>
      <p:sp>
        <p:nvSpPr>
          <p:cNvPr id="3" name="Text Placeholder 2"/>
          <p:cNvSpPr>
            <a:spLocks noGrp="1"/>
          </p:cNvSpPr>
          <p:nvPr>
            <p:ph type="body" sz="quarter" idx="12"/>
          </p:nvPr>
        </p:nvSpPr>
        <p:spPr/>
        <p:txBody>
          <a:bodyPr>
            <a:normAutofit/>
          </a:bodyPr>
          <a:lstStyle/>
          <a:p>
            <a:r>
              <a:rPr lang="en-US" sz="2800" dirty="0" smtClean="0">
                <a:solidFill>
                  <a:schemeClr val="tx1"/>
                </a:solidFill>
              </a:rPr>
              <a:t>Release statistics about a dataset. </a:t>
            </a:r>
          </a:p>
          <a:p>
            <a:r>
              <a:rPr lang="en-US" sz="2800" dirty="0" smtClean="0">
                <a:solidFill>
                  <a:schemeClr val="tx1"/>
                </a:solidFill>
              </a:rPr>
              <a:t>Preserve the privacy of any </a:t>
            </a:r>
            <a:r>
              <a:rPr lang="en-US" sz="2800" b="1" dirty="0" smtClean="0">
                <a:solidFill>
                  <a:schemeClr val="tx1"/>
                </a:solidFill>
              </a:rPr>
              <a:t>single</a:t>
            </a:r>
            <a:r>
              <a:rPr lang="en-US" sz="2800" dirty="0" smtClean="0">
                <a:solidFill>
                  <a:schemeClr val="tx1"/>
                </a:solidFill>
              </a:rPr>
              <a:t> contributor.</a:t>
            </a:r>
          </a:p>
          <a:p>
            <a:endParaRPr lang="en-US" sz="2800" dirty="0">
              <a:solidFill>
                <a:schemeClr val="tx1"/>
              </a:solidFill>
            </a:endParaRPr>
          </a:p>
          <a:p>
            <a:pPr marL="0" indent="0">
              <a:buNone/>
            </a:pPr>
            <a:r>
              <a:rPr lang="en-US" sz="2800" b="1" dirty="0" smtClean="0">
                <a:solidFill>
                  <a:schemeClr val="tx1"/>
                </a:solidFill>
              </a:rPr>
              <a:t>Definition: </a:t>
            </a:r>
            <a:r>
              <a:rPr lang="en-US" sz="2800" dirty="0" smtClean="0">
                <a:solidFill>
                  <a:schemeClr val="tx1"/>
                </a:solidFill>
              </a:rPr>
              <a:t>We say a function f preserves (</a:t>
            </a:r>
            <a:r>
              <a:rPr lang="en-US" sz="2800" dirty="0" err="1" smtClean="0">
                <a:solidFill>
                  <a:schemeClr val="tx1"/>
                </a:solidFill>
              </a:rPr>
              <a:t>ε,δ</a:t>
            </a:r>
            <a:r>
              <a:rPr lang="en-US" sz="2800" dirty="0" smtClean="0">
                <a:solidFill>
                  <a:schemeClr val="tx1"/>
                </a:solidFill>
              </a:rPr>
              <a:t>)-differential privacy if for any 2 </a:t>
            </a:r>
            <a:r>
              <a:rPr lang="en-US" sz="2800" i="1" dirty="0" smtClean="0">
                <a:solidFill>
                  <a:schemeClr val="tx1"/>
                </a:solidFill>
              </a:rPr>
              <a:t>neighboring </a:t>
            </a:r>
            <a:r>
              <a:rPr lang="en-US" sz="2800" dirty="0" smtClean="0">
                <a:solidFill>
                  <a:schemeClr val="tx1"/>
                </a:solidFill>
              </a:rPr>
              <a:t>databases, D</a:t>
            </a:r>
            <a:r>
              <a:rPr lang="en-US" sz="2800" baseline="-25000" dirty="0" smtClean="0">
                <a:solidFill>
                  <a:schemeClr val="tx1"/>
                </a:solidFill>
              </a:rPr>
              <a:t>1</a:t>
            </a:r>
            <a:r>
              <a:rPr lang="en-US" sz="2800" dirty="0" smtClean="0">
                <a:solidFill>
                  <a:schemeClr val="tx1"/>
                </a:solidFill>
              </a:rPr>
              <a:t> and D</a:t>
            </a:r>
            <a:r>
              <a:rPr lang="en-US" sz="2800" baseline="-25000" dirty="0" smtClean="0">
                <a:solidFill>
                  <a:schemeClr val="tx1"/>
                </a:solidFill>
              </a:rPr>
              <a:t>2</a:t>
            </a:r>
            <a:r>
              <a:rPr lang="en-US" sz="2800" dirty="0" smtClean="0">
                <a:solidFill>
                  <a:schemeClr val="tx1"/>
                </a:solidFill>
              </a:rPr>
              <a:t>, and any </a:t>
            </a:r>
            <a:r>
              <a:rPr lang="en-US" sz="2800" dirty="0" smtClean="0">
                <a:solidFill>
                  <a:schemeClr val="tx1"/>
                </a:solidFill>
                <a:latin typeface="Apple Chancery"/>
                <a:cs typeface="Apple Chancery"/>
              </a:rPr>
              <a:t>D</a:t>
            </a:r>
            <a:r>
              <a:rPr lang="en-US" sz="2800" dirty="0" smtClean="0">
                <a:solidFill>
                  <a:schemeClr val="tx1"/>
                </a:solidFill>
              </a:rPr>
              <a:t> in the range of f, </a:t>
            </a:r>
          </a:p>
          <a:p>
            <a:pPr marL="0" indent="0" algn="ctr">
              <a:buNone/>
            </a:pPr>
            <a:r>
              <a:rPr lang="en-US" sz="2800" dirty="0" err="1" smtClean="0">
                <a:solidFill>
                  <a:schemeClr val="tx1"/>
                </a:solidFill>
              </a:rPr>
              <a:t>Pr</a:t>
            </a:r>
            <a:r>
              <a:rPr lang="en-US" sz="2800" dirty="0" smtClean="0">
                <a:solidFill>
                  <a:schemeClr val="tx1"/>
                </a:solidFill>
              </a:rPr>
              <a:t>[f(D</a:t>
            </a:r>
            <a:r>
              <a:rPr lang="en-US" sz="2800" baseline="-25000" dirty="0" smtClean="0">
                <a:solidFill>
                  <a:schemeClr val="tx1"/>
                </a:solidFill>
              </a:rPr>
              <a:t>1</a:t>
            </a:r>
            <a:r>
              <a:rPr lang="en-US" sz="2800" dirty="0" smtClean="0">
                <a:solidFill>
                  <a:schemeClr val="tx1"/>
                </a:solidFill>
              </a:rPr>
              <a:t>) = </a:t>
            </a:r>
            <a:r>
              <a:rPr lang="en-US" sz="2800" dirty="0">
                <a:solidFill>
                  <a:schemeClr val="tx1"/>
                </a:solidFill>
                <a:latin typeface="Apple Chancery"/>
                <a:cs typeface="Apple Chancery"/>
              </a:rPr>
              <a:t>D</a:t>
            </a:r>
            <a:r>
              <a:rPr lang="en-US" sz="2800" dirty="0" smtClean="0">
                <a:solidFill>
                  <a:schemeClr val="tx1"/>
                </a:solidFill>
              </a:rPr>
              <a:t>] = </a:t>
            </a:r>
            <a:r>
              <a:rPr lang="en-US" sz="2800" dirty="0" err="1" smtClean="0">
                <a:solidFill>
                  <a:schemeClr val="tx1"/>
                </a:solidFill>
              </a:rPr>
              <a:t>e</a:t>
            </a:r>
            <a:r>
              <a:rPr lang="en-US" sz="2800" baseline="30000" dirty="0" err="1" smtClean="0">
                <a:solidFill>
                  <a:schemeClr val="tx1"/>
                </a:solidFill>
              </a:rPr>
              <a:t>ε</a:t>
            </a:r>
            <a:r>
              <a:rPr lang="en-US" sz="2800" dirty="0" err="1" smtClean="0">
                <a:solidFill>
                  <a:schemeClr val="tx1"/>
                </a:solidFill>
              </a:rPr>
              <a:t>Pr</a:t>
            </a:r>
            <a:r>
              <a:rPr lang="en-US" sz="2800" dirty="0" smtClean="0">
                <a:solidFill>
                  <a:schemeClr val="tx1"/>
                </a:solidFill>
              </a:rPr>
              <a:t>[f(D</a:t>
            </a:r>
            <a:r>
              <a:rPr lang="en-US" sz="2800" baseline="-25000" dirty="0" smtClean="0">
                <a:solidFill>
                  <a:schemeClr val="tx1"/>
                </a:solidFill>
              </a:rPr>
              <a:t>2</a:t>
            </a:r>
            <a:r>
              <a:rPr lang="en-US" sz="2800" dirty="0" smtClean="0">
                <a:solidFill>
                  <a:schemeClr val="tx1"/>
                </a:solidFill>
              </a:rPr>
              <a:t>) = </a:t>
            </a:r>
            <a:r>
              <a:rPr lang="en-US" sz="2800" dirty="0">
                <a:solidFill>
                  <a:schemeClr val="tx1"/>
                </a:solidFill>
                <a:latin typeface="Apple Chancery"/>
                <a:cs typeface="Apple Chancery"/>
              </a:rPr>
              <a:t>D</a:t>
            </a:r>
            <a:r>
              <a:rPr lang="en-US" sz="2800" dirty="0" smtClean="0">
                <a:solidFill>
                  <a:schemeClr val="tx1"/>
                </a:solidFill>
              </a:rPr>
              <a:t>] + </a:t>
            </a:r>
            <a:r>
              <a:rPr lang="en-US" sz="2800" dirty="0" err="1">
                <a:solidFill>
                  <a:schemeClr val="tx1"/>
                </a:solidFill>
              </a:rPr>
              <a:t>δ</a:t>
            </a:r>
            <a:endParaRPr lang="en-US" sz="2800" b="1" dirty="0">
              <a:solidFill>
                <a:schemeClr val="tx1"/>
              </a:solidFill>
            </a:endParaRPr>
          </a:p>
        </p:txBody>
      </p:sp>
    </p:spTree>
    <p:extLst>
      <p:ext uri="{BB962C8B-B14F-4D97-AF65-F5344CB8AC3E}">
        <p14:creationId xmlns:p14="http://schemas.microsoft.com/office/powerpoint/2010/main" val="20079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the histogram example.  </a:t>
            </a:r>
          </a:p>
          <a:p>
            <a:r>
              <a:rPr lang="en-US" dirty="0" smtClean="0"/>
              <a:t>Suppose the adversary knows everything about the dataset, except for my input.  </a:t>
            </a:r>
            <a:endParaRPr lang="en-US" dirty="0"/>
          </a:p>
          <a:p>
            <a:r>
              <a:rPr lang="en-US" dirty="0" smtClean="0"/>
              <a:t>He still learns very little about my input!</a:t>
            </a:r>
          </a:p>
          <a:p>
            <a:pPr lvl="1"/>
            <a:r>
              <a:rPr lang="en-US" dirty="0" smtClean="0"/>
              <a:t>Sure, I might have been type 1, but that additional value might have been noise.  </a:t>
            </a:r>
          </a:p>
          <a:p>
            <a:pPr lvl="1"/>
            <a:r>
              <a:rPr lang="en-US" dirty="0" smtClean="0"/>
              <a:t>Any of the values is still possible! The statistical likelihood that I contributed some particular value is mostly unchanged by the adversary’s view.</a:t>
            </a:r>
          </a:p>
        </p:txBody>
      </p:sp>
    </p:spTree>
    <p:extLst>
      <p:ext uri="{BB962C8B-B14F-4D97-AF65-F5344CB8AC3E}">
        <p14:creationId xmlns:p14="http://schemas.microsoft.com/office/powerpoint/2010/main" val="154516456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smoking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Say I volunteer some medical information to a study on the impacts of smoking.  </a:t>
            </a:r>
          </a:p>
          <a:p>
            <a:r>
              <a:rPr lang="en-US" dirty="0" smtClean="0"/>
              <a:t>The study reveals that smokers are high risk. </a:t>
            </a:r>
          </a:p>
          <a:p>
            <a:pPr lvl="1"/>
            <a:r>
              <a:rPr lang="en-US" dirty="0" smtClean="0"/>
              <a:t>My insurance rate goes up.</a:t>
            </a:r>
          </a:p>
          <a:p>
            <a:pPr lvl="1"/>
            <a:r>
              <a:rPr lang="en-US" dirty="0" smtClean="0"/>
              <a:t>Was I negatively (or positively) impacted? </a:t>
            </a:r>
          </a:p>
          <a:p>
            <a:pPr lvl="1"/>
            <a:r>
              <a:rPr lang="en-US" dirty="0" smtClean="0"/>
              <a:t>The view according to </a:t>
            </a:r>
            <a:r>
              <a:rPr lang="en-US" i="1" dirty="0" smtClean="0"/>
              <a:t>differential privacy </a:t>
            </a:r>
            <a:r>
              <a:rPr lang="en-US" dirty="0" smtClean="0"/>
              <a:t>is no!</a:t>
            </a:r>
          </a:p>
          <a:p>
            <a:pPr lvl="1"/>
            <a:r>
              <a:rPr lang="en-US" dirty="0" smtClean="0"/>
              <a:t>The outcome of the study impacts me, but the outcome would be the same with or without my single data point.  </a:t>
            </a:r>
            <a:endParaRPr lang="en-US" dirty="0"/>
          </a:p>
        </p:txBody>
      </p:sp>
    </p:spTree>
    <p:extLst>
      <p:ext uri="{BB962C8B-B14F-4D97-AF65-F5344CB8AC3E}">
        <p14:creationId xmlns:p14="http://schemas.microsoft.com/office/powerpoint/2010/main" val="208522157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in practice</a:t>
            </a:r>
            <a:endParaRPr lang="en-US" dirty="0"/>
          </a:p>
        </p:txBody>
      </p:sp>
      <p:sp>
        <p:nvSpPr>
          <p:cNvPr id="3" name="Content Placeholder 2"/>
          <p:cNvSpPr>
            <a:spLocks noGrp="1"/>
          </p:cNvSpPr>
          <p:nvPr>
            <p:ph idx="1"/>
          </p:nvPr>
        </p:nvSpPr>
        <p:spPr/>
        <p:txBody>
          <a:bodyPr/>
          <a:lstStyle/>
          <a:p>
            <a:r>
              <a:rPr lang="en-US" dirty="0" smtClean="0"/>
              <a:t>We saw that Google chrome is using it.</a:t>
            </a:r>
          </a:p>
          <a:p>
            <a:r>
              <a:rPr lang="en-US" dirty="0" smtClean="0"/>
              <a:t>Apple is using it for iPhones. </a:t>
            </a:r>
          </a:p>
          <a:p>
            <a:pPr lvl="1"/>
            <a:r>
              <a:rPr lang="en-US" dirty="0" smtClean="0"/>
              <a:t>Opt-in.  Helps with keyboard predictions, </a:t>
            </a:r>
            <a:r>
              <a:rPr lang="en-US" dirty="0" err="1"/>
              <a:t>emoji</a:t>
            </a:r>
            <a:r>
              <a:rPr lang="en-US" dirty="0"/>
              <a:t> </a:t>
            </a:r>
            <a:r>
              <a:rPr lang="en-US" dirty="0" smtClean="0"/>
              <a:t>suggestions, detecting bad sites</a:t>
            </a:r>
            <a:r>
              <a:rPr lang="is-IS" dirty="0" smtClean="0"/>
              <a:t>…</a:t>
            </a:r>
          </a:p>
          <a:p>
            <a:r>
              <a:rPr lang="is-IS" dirty="0" smtClean="0"/>
              <a:t>The united states census is going to use it in 2020 in place of their prior mechanism.  </a:t>
            </a:r>
            <a:endParaRPr lang="en-US" dirty="0"/>
          </a:p>
        </p:txBody>
      </p:sp>
    </p:spTree>
    <p:extLst>
      <p:ext uri="{BB962C8B-B14F-4D97-AF65-F5344CB8AC3E}">
        <p14:creationId xmlns:p14="http://schemas.microsoft.com/office/powerpoint/2010/main" val="4819082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AT&amp;T Wiretap case</a:t>
            </a:r>
            <a:endParaRPr lang="en-US" dirty="0"/>
          </a:p>
        </p:txBody>
      </p:sp>
      <p:sp>
        <p:nvSpPr>
          <p:cNvPr id="3" name="Content Placeholder 2"/>
          <p:cNvSpPr>
            <a:spLocks noGrp="1"/>
          </p:cNvSpPr>
          <p:nvPr>
            <p:ph idx="1"/>
          </p:nvPr>
        </p:nvSpPr>
        <p:spPr/>
        <p:txBody>
          <a:bodyPr/>
          <a:lstStyle/>
          <a:p>
            <a:r>
              <a:rPr lang="en-US" dirty="0" smtClean="0"/>
              <a:t>Done in 2003, ordered by the executive branch (Pres. G. W. Bush.).</a:t>
            </a:r>
          </a:p>
          <a:p>
            <a:pPr lvl="1"/>
            <a:r>
              <a:rPr lang="en-US" dirty="0" smtClean="0"/>
              <a:t>Electronic Frontier Foundation sued AT&amp;T. </a:t>
            </a:r>
          </a:p>
          <a:p>
            <a:pPr lvl="1"/>
            <a:r>
              <a:rPr lang="en-US" dirty="0" smtClean="0"/>
              <a:t>Never heard, because in 2008, congress passed the </a:t>
            </a:r>
            <a:r>
              <a:rPr lang="en-US" i="1" dirty="0" smtClean="0"/>
              <a:t>FISA amendment act</a:t>
            </a:r>
            <a:r>
              <a:rPr lang="en-US" dirty="0" smtClean="0"/>
              <a:t>, which (among other things) granted retroactive immunity to AT&amp;T. </a:t>
            </a:r>
          </a:p>
          <a:p>
            <a:r>
              <a:rPr lang="en-US" dirty="0" smtClean="0"/>
              <a:t>Mining 100s of terabytes of data, including lists of websites visited and phones dialed. </a:t>
            </a:r>
          </a:p>
          <a:p>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11/21/17</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extLst>
      <p:ext uri="{BB962C8B-B14F-4D97-AF65-F5344CB8AC3E}">
        <p14:creationId xmlns:p14="http://schemas.microsoft.com/office/powerpoint/2010/main" val="126686521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computation</a:t>
            </a:r>
            <a:endParaRPr lang="en-US" dirty="0"/>
          </a:p>
        </p:txBody>
      </p:sp>
      <p:sp>
        <p:nvSpPr>
          <p:cNvPr id="3" name="Content Placeholder 2"/>
          <p:cNvSpPr>
            <a:spLocks noGrp="1"/>
          </p:cNvSpPr>
          <p:nvPr>
            <p:ph idx="1"/>
          </p:nvPr>
        </p:nvSpPr>
        <p:spPr/>
        <p:txBody>
          <a:bodyPr/>
          <a:lstStyle/>
          <a:p>
            <a:r>
              <a:rPr lang="en-US" dirty="0" smtClean="0"/>
              <a:t>Secure computation is a related, but separate tool for providing data privacy. </a:t>
            </a:r>
          </a:p>
          <a:p>
            <a:r>
              <a:rPr lang="en-US" dirty="0" smtClean="0"/>
              <a:t>Differential privacy gives a mechanism for releasing data that others can compute upon.</a:t>
            </a:r>
          </a:p>
          <a:p>
            <a:r>
              <a:rPr lang="en-US" dirty="0" smtClean="0"/>
              <a:t>Secure computation gives a mechanism for jointly computing on data, </a:t>
            </a:r>
            <a:r>
              <a:rPr lang="en-US" i="1" dirty="0" smtClean="0"/>
              <a:t>without ever releasing it at all!</a:t>
            </a:r>
            <a:endParaRPr lang="en-US" dirty="0"/>
          </a:p>
        </p:txBody>
      </p:sp>
    </p:spTree>
    <p:extLst>
      <p:ext uri="{BB962C8B-B14F-4D97-AF65-F5344CB8AC3E}">
        <p14:creationId xmlns:p14="http://schemas.microsoft.com/office/powerpoint/2010/main" val="62886816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Secure Computation</a:t>
            </a:r>
            <a:endParaRPr lang="en-US" dirty="0"/>
          </a:p>
        </p:txBody>
      </p:sp>
      <p:sp>
        <p:nvSpPr>
          <p:cNvPr id="3" name="Content Placeholder 2"/>
          <p:cNvSpPr>
            <a:spLocks noGrp="1"/>
          </p:cNvSpPr>
          <p:nvPr>
            <p:ph idx="1"/>
          </p:nvPr>
        </p:nvSpPr>
        <p:spPr/>
        <p:txBody>
          <a:bodyPr/>
          <a:lstStyle/>
          <a:p>
            <a:r>
              <a:rPr lang="en-US" sz="2800" dirty="0" smtClean="0"/>
              <a:t>Two or more parties want to perform a computation.</a:t>
            </a:r>
            <a:endParaRPr lang="en-US" sz="3000" dirty="0" smtClean="0"/>
          </a:p>
          <a:p>
            <a:r>
              <a:rPr lang="en-US" sz="2800" dirty="0" smtClean="0"/>
              <a:t>None wants to entrust their data to anybody else.</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Nobody learns anything other than the output.</a:t>
            </a:r>
          </a:p>
          <a:p>
            <a:pPr marL="0" indent="0">
              <a:buNone/>
            </a:pPr>
            <a:endParaRPr lang="en-US" dirty="0"/>
          </a:p>
        </p:txBody>
      </p:sp>
      <p:pic>
        <p:nvPicPr>
          <p:cNvPr id="4" name="Picture 3"/>
          <p:cNvPicPr>
            <a:picLocks noChangeAspect="1"/>
          </p:cNvPicPr>
          <p:nvPr/>
        </p:nvPicPr>
        <p:blipFill>
          <a:blip r:embed="rId2"/>
          <a:stretch>
            <a:fillRect/>
          </a:stretch>
        </p:blipFill>
        <p:spPr>
          <a:xfrm>
            <a:off x="2805032" y="3613075"/>
            <a:ext cx="380078" cy="1271297"/>
          </a:xfrm>
          <a:prstGeom prst="rect">
            <a:avLst/>
          </a:prstGeom>
        </p:spPr>
      </p:pic>
      <p:pic>
        <p:nvPicPr>
          <p:cNvPr id="5" name="Picture 4"/>
          <p:cNvPicPr>
            <a:picLocks noChangeAspect="1"/>
          </p:cNvPicPr>
          <p:nvPr/>
        </p:nvPicPr>
        <p:blipFill>
          <a:blip r:embed="rId3"/>
          <a:stretch>
            <a:fillRect/>
          </a:stretch>
        </p:blipFill>
        <p:spPr>
          <a:xfrm>
            <a:off x="5884646" y="3613075"/>
            <a:ext cx="370995" cy="1288365"/>
          </a:xfrm>
          <a:prstGeom prst="rect">
            <a:avLst/>
          </a:prstGeom>
        </p:spPr>
      </p:pic>
      <p:sp>
        <p:nvSpPr>
          <p:cNvPr id="6" name="TextBox 5"/>
          <p:cNvSpPr txBox="1"/>
          <p:nvPr/>
        </p:nvSpPr>
        <p:spPr>
          <a:xfrm>
            <a:off x="6760426" y="4274015"/>
            <a:ext cx="534723" cy="369332"/>
          </a:xfrm>
          <a:prstGeom prst="rect">
            <a:avLst/>
          </a:prstGeom>
          <a:noFill/>
        </p:spPr>
        <p:txBody>
          <a:bodyPr wrap="square" rtlCol="0">
            <a:spAutoFit/>
          </a:bodyPr>
          <a:lstStyle/>
          <a:p>
            <a:r>
              <a:rPr lang="en-US" dirty="0" smtClean="0"/>
              <a:t>Y</a:t>
            </a:r>
            <a:endParaRPr lang="en-US" dirty="0"/>
          </a:p>
        </p:txBody>
      </p:sp>
      <p:sp>
        <p:nvSpPr>
          <p:cNvPr id="7" name="TextBox 6"/>
          <p:cNvSpPr txBox="1"/>
          <p:nvPr/>
        </p:nvSpPr>
        <p:spPr>
          <a:xfrm>
            <a:off x="2004833" y="4274015"/>
            <a:ext cx="534723" cy="369332"/>
          </a:xfrm>
          <a:prstGeom prst="rect">
            <a:avLst/>
          </a:prstGeom>
          <a:noFill/>
        </p:spPr>
        <p:txBody>
          <a:bodyPr wrap="square" rtlCol="0">
            <a:spAutoFit/>
          </a:bodyPr>
          <a:lstStyle/>
          <a:p>
            <a:r>
              <a:rPr lang="en-US" dirty="0" smtClean="0"/>
              <a:t>X</a:t>
            </a:r>
            <a:endParaRPr lang="en-US" dirty="0"/>
          </a:p>
        </p:txBody>
      </p:sp>
      <p:cxnSp>
        <p:nvCxnSpPr>
          <p:cNvPr id="9" name="Straight Arrow Connector 8"/>
          <p:cNvCxnSpPr/>
          <p:nvPr/>
        </p:nvCxnSpPr>
        <p:spPr>
          <a:xfrm>
            <a:off x="3676220" y="3854265"/>
            <a:ext cx="1900176" cy="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76220" y="4007070"/>
            <a:ext cx="1900176" cy="40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676220" y="4140845"/>
            <a:ext cx="1900176" cy="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676220" y="4293650"/>
            <a:ext cx="1900176" cy="40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676220" y="4444783"/>
            <a:ext cx="1900176" cy="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650778" y="4541778"/>
            <a:ext cx="1060654" cy="369332"/>
          </a:xfrm>
          <a:prstGeom prst="rect">
            <a:avLst/>
          </a:prstGeom>
          <a:noFill/>
        </p:spPr>
        <p:txBody>
          <a:bodyPr wrap="square" rtlCol="0">
            <a:spAutoFit/>
          </a:bodyPr>
          <a:lstStyle/>
          <a:p>
            <a:r>
              <a:rPr lang="en-US" dirty="0" smtClean="0"/>
              <a:t>F(X,Y)</a:t>
            </a:r>
            <a:endParaRPr lang="en-US" dirty="0"/>
          </a:p>
        </p:txBody>
      </p:sp>
      <p:sp>
        <p:nvSpPr>
          <p:cNvPr id="19" name="TextBox 18"/>
          <p:cNvSpPr txBox="1"/>
          <p:nvPr/>
        </p:nvSpPr>
        <p:spPr>
          <a:xfrm>
            <a:off x="6415540" y="4547657"/>
            <a:ext cx="1060654" cy="369332"/>
          </a:xfrm>
          <a:prstGeom prst="rect">
            <a:avLst/>
          </a:prstGeom>
          <a:noFill/>
        </p:spPr>
        <p:txBody>
          <a:bodyPr wrap="square" rtlCol="0">
            <a:spAutoFit/>
          </a:bodyPr>
          <a:lstStyle/>
          <a:p>
            <a:r>
              <a:rPr lang="en-US" dirty="0" smtClean="0"/>
              <a:t>F(X,Y)</a:t>
            </a:r>
            <a:endParaRPr lang="en-US" dirty="0"/>
          </a:p>
        </p:txBody>
      </p:sp>
      <p:sp>
        <p:nvSpPr>
          <p:cNvPr id="15" name="TextBox 14"/>
          <p:cNvSpPr txBox="1"/>
          <p:nvPr/>
        </p:nvSpPr>
        <p:spPr>
          <a:xfrm>
            <a:off x="4342569" y="4534830"/>
            <a:ext cx="1080322" cy="369332"/>
          </a:xfrm>
          <a:prstGeom prst="rect">
            <a:avLst/>
          </a:prstGeom>
          <a:noFill/>
        </p:spPr>
        <p:txBody>
          <a:bodyPr wrap="square" rtlCol="0">
            <a:spAutoFit/>
          </a:bodyPr>
          <a:lstStyle/>
          <a:p>
            <a:r>
              <a:rPr lang="en-US" dirty="0" smtClean="0"/>
              <a:t>F</a:t>
            </a:r>
            <a:endParaRPr lang="en-US" dirty="0"/>
          </a:p>
        </p:txBody>
      </p:sp>
    </p:spTree>
    <p:extLst>
      <p:ext uri="{BB962C8B-B14F-4D97-AF65-F5344CB8AC3E}">
        <p14:creationId xmlns:p14="http://schemas.microsoft.com/office/powerpoint/2010/main" val="3495599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1537" y="1339320"/>
            <a:ext cx="3222356" cy="479532"/>
          </a:xfrm>
        </p:spPr>
        <p:txBody>
          <a:bodyPr>
            <a:noAutofit/>
          </a:bodyPr>
          <a:lstStyle/>
          <a:p>
            <a:pPr algn="ctr"/>
            <a:r>
              <a:rPr lang="en-US" sz="1800" dirty="0">
                <a:latin typeface="Georgia" charset="0"/>
                <a:ea typeface="Georgia" charset="0"/>
                <a:cs typeface="Georgia" charset="0"/>
              </a:rPr>
              <a:t>Secure Computation</a:t>
            </a:r>
          </a:p>
        </p:txBody>
      </p:sp>
      <p:pic>
        <p:nvPicPr>
          <p:cNvPr id="5" name="Picture 4"/>
          <p:cNvPicPr>
            <a:picLocks noChangeAspect="1"/>
          </p:cNvPicPr>
          <p:nvPr/>
        </p:nvPicPr>
        <p:blipFill>
          <a:blip r:embed="rId2"/>
          <a:stretch>
            <a:fillRect/>
          </a:stretch>
        </p:blipFill>
        <p:spPr>
          <a:xfrm>
            <a:off x="3774298" y="1818853"/>
            <a:ext cx="1796835" cy="1796835"/>
          </a:xfrm>
          <a:prstGeom prst="rect">
            <a:avLst/>
          </a:prstGeom>
        </p:spPr>
      </p:pic>
      <p:cxnSp>
        <p:nvCxnSpPr>
          <p:cNvPr id="6" name="Straight Arrow Connector 5"/>
          <p:cNvCxnSpPr/>
          <p:nvPr/>
        </p:nvCxnSpPr>
        <p:spPr>
          <a:xfrm flipV="1">
            <a:off x="1037557" y="3415177"/>
            <a:ext cx="2471980" cy="16505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702547" y="3415177"/>
            <a:ext cx="2471980" cy="16505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10995" y="4055796"/>
            <a:ext cx="301686" cy="369332"/>
          </a:xfrm>
          <a:prstGeom prst="rect">
            <a:avLst/>
          </a:prstGeom>
          <a:noFill/>
        </p:spPr>
        <p:txBody>
          <a:bodyPr wrap="none" rtlCol="0">
            <a:spAutoFit/>
          </a:bodyPr>
          <a:lstStyle/>
          <a:p>
            <a:r>
              <a:rPr lang="en-US" dirty="0" smtClean="0">
                <a:latin typeface="Georgia" charset="0"/>
                <a:ea typeface="Georgia" charset="0"/>
                <a:cs typeface="Georgia" charset="0"/>
              </a:rPr>
              <a:t>x</a:t>
            </a:r>
            <a:endParaRPr lang="en-US" dirty="0">
              <a:latin typeface="Georgia" charset="0"/>
              <a:ea typeface="Georgia" charset="0"/>
              <a:cs typeface="Georgia" charset="0"/>
            </a:endParaRPr>
          </a:p>
        </p:txBody>
      </p:sp>
      <p:sp>
        <p:nvSpPr>
          <p:cNvPr id="9" name="TextBox 8"/>
          <p:cNvSpPr txBox="1"/>
          <p:nvPr/>
        </p:nvSpPr>
        <p:spPr>
          <a:xfrm>
            <a:off x="7234296" y="4055796"/>
            <a:ext cx="298480" cy="369332"/>
          </a:xfrm>
          <a:prstGeom prst="rect">
            <a:avLst/>
          </a:prstGeom>
          <a:noFill/>
        </p:spPr>
        <p:txBody>
          <a:bodyPr wrap="none" rtlCol="0">
            <a:spAutoFit/>
          </a:bodyPr>
          <a:lstStyle/>
          <a:p>
            <a:r>
              <a:rPr lang="en-US" dirty="0" smtClean="0">
                <a:latin typeface="Georgia" charset="0"/>
                <a:ea typeface="Georgia" charset="0"/>
                <a:cs typeface="Georgia" charset="0"/>
              </a:rPr>
              <a:t>y</a:t>
            </a:r>
            <a:endParaRPr lang="en-US" dirty="0">
              <a:latin typeface="Georgia" charset="0"/>
              <a:ea typeface="Georgia" charset="0"/>
              <a:cs typeface="Georgia" charset="0"/>
            </a:endParaRPr>
          </a:p>
        </p:txBody>
      </p:sp>
      <p:pic>
        <p:nvPicPr>
          <p:cNvPr id="10" name="Picture 9"/>
          <p:cNvPicPr>
            <a:picLocks noChangeAspect="1"/>
          </p:cNvPicPr>
          <p:nvPr/>
        </p:nvPicPr>
        <p:blipFill>
          <a:blip r:embed="rId3"/>
          <a:stretch>
            <a:fillRect/>
          </a:stretch>
        </p:blipFill>
        <p:spPr>
          <a:xfrm>
            <a:off x="820212" y="5258574"/>
            <a:ext cx="380078" cy="1271297"/>
          </a:xfrm>
          <a:prstGeom prst="rect">
            <a:avLst/>
          </a:prstGeom>
        </p:spPr>
      </p:pic>
      <p:pic>
        <p:nvPicPr>
          <p:cNvPr id="11" name="Picture 10"/>
          <p:cNvPicPr>
            <a:picLocks noChangeAspect="1"/>
          </p:cNvPicPr>
          <p:nvPr/>
        </p:nvPicPr>
        <p:blipFill>
          <a:blip r:embed="rId4"/>
          <a:stretch>
            <a:fillRect/>
          </a:stretch>
        </p:blipFill>
        <p:spPr>
          <a:xfrm>
            <a:off x="8043928" y="5241506"/>
            <a:ext cx="370995" cy="1288365"/>
          </a:xfrm>
          <a:prstGeom prst="rect">
            <a:avLst/>
          </a:prstGeom>
        </p:spPr>
      </p:pic>
      <p:sp>
        <p:nvSpPr>
          <p:cNvPr id="12" name="TextBox 11"/>
          <p:cNvSpPr txBox="1"/>
          <p:nvPr/>
        </p:nvSpPr>
        <p:spPr>
          <a:xfrm>
            <a:off x="667541" y="2556369"/>
            <a:ext cx="2050561" cy="369332"/>
          </a:xfrm>
          <a:prstGeom prst="rect">
            <a:avLst/>
          </a:prstGeom>
          <a:noFill/>
        </p:spPr>
        <p:txBody>
          <a:bodyPr wrap="none" rtlCol="0">
            <a:spAutoFit/>
          </a:bodyPr>
          <a:lstStyle/>
          <a:p>
            <a:r>
              <a:rPr lang="en-US" smtClean="0"/>
              <a:t>Send  inputs to SC</a:t>
            </a:r>
            <a:endParaRPr lang="en-US"/>
          </a:p>
        </p:txBody>
      </p:sp>
      <p:sp>
        <p:nvSpPr>
          <p:cNvPr id="1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What is Secure Computation</a:t>
            </a:r>
            <a:endParaRPr lang="en-US" dirty="0"/>
          </a:p>
        </p:txBody>
      </p:sp>
    </p:spTree>
    <p:extLst>
      <p:ext uri="{BB962C8B-B14F-4D97-AF65-F5344CB8AC3E}">
        <p14:creationId xmlns:p14="http://schemas.microsoft.com/office/powerpoint/2010/main" val="344107918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0309" y="1342333"/>
            <a:ext cx="3222356" cy="479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smtClean="0">
                <a:latin typeface="Georgia" charset="0"/>
                <a:ea typeface="Georgia" charset="0"/>
                <a:cs typeface="Georgia" charset="0"/>
              </a:rPr>
              <a:t>Secure Computation</a:t>
            </a:r>
            <a:endParaRPr lang="en-US" sz="1800" dirty="0">
              <a:latin typeface="Georgia" charset="0"/>
              <a:ea typeface="Georgia" charset="0"/>
              <a:cs typeface="Georgia" charset="0"/>
            </a:endParaRPr>
          </a:p>
        </p:txBody>
      </p:sp>
      <p:pic>
        <p:nvPicPr>
          <p:cNvPr id="5" name="Picture 4"/>
          <p:cNvPicPr>
            <a:picLocks noChangeAspect="1"/>
          </p:cNvPicPr>
          <p:nvPr/>
        </p:nvPicPr>
        <p:blipFill>
          <a:blip r:embed="rId2"/>
          <a:stretch>
            <a:fillRect/>
          </a:stretch>
        </p:blipFill>
        <p:spPr>
          <a:xfrm>
            <a:off x="3773070" y="1821866"/>
            <a:ext cx="1796835" cy="1796835"/>
          </a:xfrm>
          <a:prstGeom prst="rect">
            <a:avLst/>
          </a:prstGeom>
        </p:spPr>
      </p:pic>
      <p:cxnSp>
        <p:nvCxnSpPr>
          <p:cNvPr id="6" name="Straight Arrow Connector 5"/>
          <p:cNvCxnSpPr/>
          <p:nvPr/>
        </p:nvCxnSpPr>
        <p:spPr>
          <a:xfrm flipV="1">
            <a:off x="1036329" y="3418190"/>
            <a:ext cx="2471980" cy="1650570"/>
          </a:xfrm>
          <a:prstGeom prst="straightConnector1">
            <a:avLst/>
          </a:prstGeom>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701319" y="3418190"/>
            <a:ext cx="2471980" cy="1650570"/>
          </a:xfrm>
          <a:prstGeom prst="straightConnector1">
            <a:avLst/>
          </a:prstGeom>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99062" y="4058809"/>
            <a:ext cx="845103" cy="369332"/>
          </a:xfrm>
          <a:prstGeom prst="rect">
            <a:avLst/>
          </a:prstGeom>
          <a:noFill/>
        </p:spPr>
        <p:txBody>
          <a:bodyPr wrap="none" rtlCol="0">
            <a:spAutoFit/>
          </a:bodyPr>
          <a:lstStyle/>
          <a:p>
            <a:r>
              <a:rPr lang="en-US" dirty="0" smtClean="0">
                <a:latin typeface="Georgia" charset="0"/>
                <a:ea typeface="Georgia" charset="0"/>
                <a:cs typeface="Georgia" charset="0"/>
              </a:rPr>
              <a:t>F(x, y)</a:t>
            </a:r>
            <a:endParaRPr lang="en-US" dirty="0">
              <a:latin typeface="Georgia" charset="0"/>
              <a:ea typeface="Georgia" charset="0"/>
              <a:cs typeface="Georgia" charset="0"/>
            </a:endParaRPr>
          </a:p>
        </p:txBody>
      </p:sp>
      <p:sp>
        <p:nvSpPr>
          <p:cNvPr id="9" name="TextBox 8"/>
          <p:cNvSpPr txBox="1"/>
          <p:nvPr/>
        </p:nvSpPr>
        <p:spPr>
          <a:xfrm>
            <a:off x="7233068" y="4058809"/>
            <a:ext cx="845103" cy="369332"/>
          </a:xfrm>
          <a:prstGeom prst="rect">
            <a:avLst/>
          </a:prstGeom>
          <a:noFill/>
        </p:spPr>
        <p:txBody>
          <a:bodyPr wrap="none" rtlCol="0">
            <a:spAutoFit/>
          </a:bodyPr>
          <a:lstStyle/>
          <a:p>
            <a:r>
              <a:rPr lang="en-US" dirty="0" smtClean="0">
                <a:latin typeface="Georgia" charset="0"/>
                <a:ea typeface="Georgia" charset="0"/>
                <a:cs typeface="Georgia" charset="0"/>
              </a:rPr>
              <a:t>F(x, y)</a:t>
            </a:r>
            <a:endParaRPr lang="en-US" dirty="0">
              <a:latin typeface="Georgia" charset="0"/>
              <a:ea typeface="Georgia" charset="0"/>
              <a:cs typeface="Georgia" charset="0"/>
            </a:endParaRPr>
          </a:p>
        </p:txBody>
      </p:sp>
      <p:sp>
        <p:nvSpPr>
          <p:cNvPr id="10" name="TextBox 9"/>
          <p:cNvSpPr txBox="1"/>
          <p:nvPr/>
        </p:nvSpPr>
        <p:spPr>
          <a:xfrm>
            <a:off x="4042949" y="2135508"/>
            <a:ext cx="1356462" cy="584775"/>
          </a:xfrm>
          <a:prstGeom prst="rect">
            <a:avLst/>
          </a:prstGeom>
          <a:noFill/>
        </p:spPr>
        <p:txBody>
          <a:bodyPr wrap="none" rtlCol="0">
            <a:spAutoFit/>
          </a:bodyPr>
          <a:lstStyle/>
          <a:p>
            <a:r>
              <a:rPr lang="en-US" sz="3200" dirty="0">
                <a:latin typeface="Georgia" charset="0"/>
                <a:ea typeface="Georgia" charset="0"/>
                <a:cs typeface="Georgia" charset="0"/>
              </a:rPr>
              <a:t>F(x</a:t>
            </a:r>
            <a:r>
              <a:rPr lang="en-US" sz="3200" dirty="0" smtClean="0">
                <a:latin typeface="Georgia" charset="0"/>
                <a:ea typeface="Georgia" charset="0"/>
                <a:cs typeface="Georgia" charset="0"/>
              </a:rPr>
              <a:t>, y</a:t>
            </a:r>
            <a:r>
              <a:rPr lang="en-US" sz="3200" dirty="0">
                <a:latin typeface="Georgia" charset="0"/>
                <a:ea typeface="Georgia" charset="0"/>
                <a:cs typeface="Georgia" charset="0"/>
              </a:rPr>
              <a:t>)</a:t>
            </a:r>
          </a:p>
        </p:txBody>
      </p:sp>
      <p:pic>
        <p:nvPicPr>
          <p:cNvPr id="11" name="Picture 10"/>
          <p:cNvPicPr>
            <a:picLocks noChangeAspect="1"/>
          </p:cNvPicPr>
          <p:nvPr/>
        </p:nvPicPr>
        <p:blipFill>
          <a:blip r:embed="rId3"/>
          <a:stretch>
            <a:fillRect/>
          </a:stretch>
        </p:blipFill>
        <p:spPr>
          <a:xfrm>
            <a:off x="818984" y="5261587"/>
            <a:ext cx="380078" cy="1271297"/>
          </a:xfrm>
          <a:prstGeom prst="rect">
            <a:avLst/>
          </a:prstGeom>
        </p:spPr>
      </p:pic>
      <p:pic>
        <p:nvPicPr>
          <p:cNvPr id="12" name="Picture 11"/>
          <p:cNvPicPr>
            <a:picLocks noChangeAspect="1"/>
          </p:cNvPicPr>
          <p:nvPr/>
        </p:nvPicPr>
        <p:blipFill>
          <a:blip r:embed="rId4"/>
          <a:stretch>
            <a:fillRect/>
          </a:stretch>
        </p:blipFill>
        <p:spPr>
          <a:xfrm>
            <a:off x="8042700" y="5244519"/>
            <a:ext cx="370995" cy="1288365"/>
          </a:xfrm>
          <a:prstGeom prst="rect">
            <a:avLst/>
          </a:prstGeom>
        </p:spPr>
      </p:pic>
      <p:sp>
        <p:nvSpPr>
          <p:cNvPr id="13" name="TextBox 12"/>
          <p:cNvSpPr txBox="1"/>
          <p:nvPr/>
        </p:nvSpPr>
        <p:spPr>
          <a:xfrm>
            <a:off x="666313" y="2559382"/>
            <a:ext cx="2141933" cy="369332"/>
          </a:xfrm>
          <a:prstGeom prst="rect">
            <a:avLst/>
          </a:prstGeom>
          <a:noFill/>
        </p:spPr>
        <p:txBody>
          <a:bodyPr wrap="none" rtlCol="0">
            <a:spAutoFit/>
          </a:bodyPr>
          <a:lstStyle/>
          <a:p>
            <a:r>
              <a:rPr lang="en-US" dirty="0" smtClean="0"/>
              <a:t>Compute the result</a:t>
            </a:r>
            <a:endParaRPr lang="en-US" dirty="0"/>
          </a:p>
        </p:txBody>
      </p:sp>
      <p:sp>
        <p:nvSpPr>
          <p:cNvPr id="14" name="TextBox 13"/>
          <p:cNvSpPr txBox="1"/>
          <p:nvPr/>
        </p:nvSpPr>
        <p:spPr>
          <a:xfrm>
            <a:off x="666313" y="2952445"/>
            <a:ext cx="2250937" cy="369332"/>
          </a:xfrm>
          <a:prstGeom prst="rect">
            <a:avLst/>
          </a:prstGeom>
          <a:noFill/>
        </p:spPr>
        <p:txBody>
          <a:bodyPr wrap="none" rtlCol="0">
            <a:spAutoFit/>
          </a:bodyPr>
          <a:lstStyle/>
          <a:p>
            <a:r>
              <a:rPr lang="en-US" dirty="0" smtClean="0"/>
              <a:t>Send back the result</a:t>
            </a:r>
            <a:endParaRPr lang="en-US" dirty="0"/>
          </a:p>
        </p:txBody>
      </p:sp>
      <p:sp>
        <p:nvSpPr>
          <p:cNvPr id="15" name="TextBox 14"/>
          <p:cNvSpPr txBox="1"/>
          <p:nvPr/>
        </p:nvSpPr>
        <p:spPr>
          <a:xfrm>
            <a:off x="1593561" y="5244519"/>
            <a:ext cx="575799" cy="369332"/>
          </a:xfrm>
          <a:prstGeom prst="rect">
            <a:avLst/>
          </a:prstGeom>
          <a:noFill/>
        </p:spPr>
        <p:txBody>
          <a:bodyPr wrap="none" rtlCol="0">
            <a:spAutoFit/>
          </a:bodyPr>
          <a:lstStyle/>
          <a:p>
            <a:r>
              <a:rPr lang="en-US" smtClean="0"/>
              <a:t>y ??</a:t>
            </a:r>
            <a:endParaRPr lang="en-US"/>
          </a:p>
        </p:txBody>
      </p:sp>
      <p:sp>
        <p:nvSpPr>
          <p:cNvPr id="16" name="TextBox 15"/>
          <p:cNvSpPr txBox="1"/>
          <p:nvPr/>
        </p:nvSpPr>
        <p:spPr>
          <a:xfrm>
            <a:off x="7048562" y="5244519"/>
            <a:ext cx="579005" cy="369332"/>
          </a:xfrm>
          <a:prstGeom prst="rect">
            <a:avLst/>
          </a:prstGeom>
          <a:noFill/>
        </p:spPr>
        <p:txBody>
          <a:bodyPr wrap="none" rtlCol="0">
            <a:spAutoFit/>
          </a:bodyPr>
          <a:lstStyle/>
          <a:p>
            <a:r>
              <a:rPr lang="en-US"/>
              <a:t>x</a:t>
            </a:r>
            <a:r>
              <a:rPr lang="en-US" smtClean="0"/>
              <a:t> ??</a:t>
            </a:r>
            <a:endParaRPr lang="en-US"/>
          </a:p>
        </p:txBody>
      </p:sp>
      <p:sp>
        <p:nvSpPr>
          <p:cNvPr id="17" name="Title 1"/>
          <p:cNvSpPr>
            <a:spLocks noGrp="1"/>
          </p:cNvSpPr>
          <p:nvPr>
            <p:ph type="title"/>
          </p:nvPr>
        </p:nvSpPr>
        <p:spPr>
          <a:xfrm>
            <a:off x="457200" y="274638"/>
            <a:ext cx="8229600" cy="1143000"/>
          </a:xfrm>
        </p:spPr>
        <p:txBody>
          <a:bodyPr/>
          <a:lstStyle/>
          <a:p>
            <a:r>
              <a:rPr lang="en-US" dirty="0" smtClean="0"/>
              <a:t>What is Secure Computation</a:t>
            </a:r>
            <a:endParaRPr lang="en-US" dirty="0"/>
          </a:p>
        </p:txBody>
      </p:sp>
    </p:spTree>
    <p:extLst>
      <p:ext uri="{BB962C8B-B14F-4D97-AF65-F5344CB8AC3E}">
        <p14:creationId xmlns:p14="http://schemas.microsoft.com/office/powerpoint/2010/main" val="417144638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a:t>
            </a:r>
            <a:endParaRPr lang="en-US" dirty="0"/>
          </a:p>
        </p:txBody>
      </p:sp>
      <p:sp>
        <p:nvSpPr>
          <p:cNvPr id="4" name="TextBox 3"/>
          <p:cNvSpPr txBox="1"/>
          <p:nvPr/>
        </p:nvSpPr>
        <p:spPr>
          <a:xfrm>
            <a:off x="5770576" y="5223061"/>
            <a:ext cx="2286770" cy="643533"/>
          </a:xfrm>
          <a:prstGeom prst="rect">
            <a:avLst/>
          </a:prstGeom>
          <a:noFill/>
        </p:spPr>
        <p:txBody>
          <a:bodyPr wrap="square" lIns="84216" tIns="42108" rIns="84216" bIns="42108" rtlCol="0">
            <a:spAutoFit/>
          </a:bodyPr>
          <a:lstStyle/>
          <a:p>
            <a:pPr algn="ctr"/>
            <a:r>
              <a:rPr lang="en-US" dirty="0" smtClean="0">
                <a:solidFill>
                  <a:schemeClr val="tx2"/>
                </a:solidFill>
              </a:rPr>
              <a:t>Encrypted </a:t>
            </a:r>
            <a:br>
              <a:rPr lang="en-US" dirty="0" smtClean="0">
                <a:solidFill>
                  <a:schemeClr val="tx2"/>
                </a:solidFill>
              </a:rPr>
            </a:br>
            <a:r>
              <a:rPr lang="en-US" dirty="0" smtClean="0">
                <a:solidFill>
                  <a:schemeClr val="tx2"/>
                </a:solidFill>
              </a:rPr>
              <a:t>Database Search</a:t>
            </a:r>
            <a:endParaRPr lang="en-US" dirty="0">
              <a:solidFill>
                <a:schemeClr val="tx2"/>
              </a:solidFill>
            </a:endParaRPr>
          </a:p>
        </p:txBody>
      </p:sp>
      <p:sp>
        <p:nvSpPr>
          <p:cNvPr id="20" name="TextBox 19"/>
          <p:cNvSpPr txBox="1"/>
          <p:nvPr/>
        </p:nvSpPr>
        <p:spPr>
          <a:xfrm>
            <a:off x="532697" y="6188360"/>
            <a:ext cx="1695046" cy="363736"/>
          </a:xfrm>
          <a:prstGeom prst="rect">
            <a:avLst/>
          </a:prstGeom>
          <a:noFill/>
        </p:spPr>
        <p:txBody>
          <a:bodyPr wrap="square" lIns="84216" tIns="42108" rIns="84216" bIns="42108" rtlCol="0">
            <a:spAutoFit/>
          </a:bodyPr>
          <a:lstStyle/>
          <a:p>
            <a:pPr algn="ctr"/>
            <a:r>
              <a:rPr lang="en-US" dirty="0" smtClean="0">
                <a:solidFill>
                  <a:schemeClr val="accent1">
                    <a:lumMod val="50000"/>
                  </a:schemeClr>
                </a:solidFill>
              </a:rPr>
              <a:t>Tor statistics</a:t>
            </a:r>
            <a:endParaRPr lang="en-US" dirty="0">
              <a:solidFill>
                <a:schemeClr val="accent1">
                  <a:lumMod val="50000"/>
                </a:schemeClr>
              </a:solidFill>
            </a:endParaRPr>
          </a:p>
        </p:txBody>
      </p:sp>
      <p:sp>
        <p:nvSpPr>
          <p:cNvPr id="22" name="TextBox 21"/>
          <p:cNvSpPr txBox="1"/>
          <p:nvPr/>
        </p:nvSpPr>
        <p:spPr>
          <a:xfrm>
            <a:off x="1908166" y="2804042"/>
            <a:ext cx="2286770" cy="643533"/>
          </a:xfrm>
          <a:prstGeom prst="rect">
            <a:avLst/>
          </a:prstGeom>
          <a:noFill/>
        </p:spPr>
        <p:txBody>
          <a:bodyPr wrap="square" lIns="84216" tIns="42108" rIns="84216" bIns="42108" rtlCol="0">
            <a:spAutoFit/>
          </a:bodyPr>
          <a:lstStyle/>
          <a:p>
            <a:pPr algn="ctr"/>
            <a:r>
              <a:rPr lang="en-US" dirty="0" smtClean="0">
                <a:solidFill>
                  <a:schemeClr val="accent5">
                    <a:lumMod val="75000"/>
                  </a:schemeClr>
                </a:solidFill>
              </a:rPr>
              <a:t>Satellite </a:t>
            </a:r>
            <a:br>
              <a:rPr lang="en-US" dirty="0" smtClean="0">
                <a:solidFill>
                  <a:schemeClr val="accent5">
                    <a:lumMod val="75000"/>
                  </a:schemeClr>
                </a:solidFill>
              </a:rPr>
            </a:br>
            <a:r>
              <a:rPr lang="en-US" dirty="0" smtClean="0">
                <a:solidFill>
                  <a:schemeClr val="accent5">
                    <a:lumMod val="75000"/>
                  </a:schemeClr>
                </a:solidFill>
              </a:rPr>
              <a:t>Collision Avoidance</a:t>
            </a:r>
            <a:endParaRPr lang="en-US" dirty="0">
              <a:solidFill>
                <a:schemeClr val="accent5">
                  <a:lumMod val="75000"/>
                </a:schemeClr>
              </a:solidFill>
            </a:endParaRPr>
          </a:p>
        </p:txBody>
      </p:sp>
      <p:sp>
        <p:nvSpPr>
          <p:cNvPr id="24" name="TextBox 23"/>
          <p:cNvSpPr txBox="1"/>
          <p:nvPr/>
        </p:nvSpPr>
        <p:spPr>
          <a:xfrm>
            <a:off x="2901189" y="5544827"/>
            <a:ext cx="1695046" cy="362037"/>
          </a:xfrm>
          <a:prstGeom prst="rect">
            <a:avLst/>
          </a:prstGeom>
          <a:noFill/>
        </p:spPr>
        <p:txBody>
          <a:bodyPr wrap="square" lIns="84216" tIns="42108" rIns="84216" bIns="42108" rtlCol="0">
            <a:spAutoFit/>
          </a:bodyPr>
          <a:lstStyle/>
          <a:p>
            <a:pPr algn="ctr"/>
            <a:r>
              <a:rPr lang="en-US" dirty="0" smtClean="0">
                <a:solidFill>
                  <a:srgbClr val="C00000"/>
                </a:solidFill>
              </a:rPr>
              <a:t>Secure Auctions</a:t>
            </a:r>
            <a:endParaRPr lang="en-US" dirty="0">
              <a:solidFill>
                <a:srgbClr val="C00000"/>
              </a:solidFill>
            </a:endParaRPr>
          </a:p>
        </p:txBody>
      </p:sp>
      <p:sp>
        <p:nvSpPr>
          <p:cNvPr id="26" name="TextBox 25"/>
          <p:cNvSpPr txBox="1"/>
          <p:nvPr/>
        </p:nvSpPr>
        <p:spPr>
          <a:xfrm>
            <a:off x="1102849" y="3935995"/>
            <a:ext cx="2249786" cy="643533"/>
          </a:xfrm>
          <a:prstGeom prst="rect">
            <a:avLst/>
          </a:prstGeom>
          <a:noFill/>
        </p:spPr>
        <p:txBody>
          <a:bodyPr wrap="square" lIns="84216" tIns="42108" rIns="84216" bIns="42108" rtlCol="0">
            <a:spAutoFit/>
          </a:bodyPr>
          <a:lstStyle/>
          <a:p>
            <a:pPr algn="ctr"/>
            <a:r>
              <a:rPr lang="en-US" dirty="0" smtClean="0">
                <a:solidFill>
                  <a:srgbClr val="C00000"/>
                </a:solidFill>
              </a:rPr>
              <a:t>Location Based Services</a:t>
            </a:r>
            <a:endParaRPr lang="en-US" dirty="0">
              <a:solidFill>
                <a:srgbClr val="C00000"/>
              </a:solidFill>
            </a:endParaRPr>
          </a:p>
        </p:txBody>
      </p:sp>
      <p:sp>
        <p:nvSpPr>
          <p:cNvPr id="21" name="TextBox 20"/>
          <p:cNvSpPr txBox="1"/>
          <p:nvPr/>
        </p:nvSpPr>
        <p:spPr>
          <a:xfrm>
            <a:off x="4469494" y="4257762"/>
            <a:ext cx="1695046" cy="362037"/>
          </a:xfrm>
          <a:prstGeom prst="rect">
            <a:avLst/>
          </a:prstGeom>
          <a:noFill/>
        </p:spPr>
        <p:txBody>
          <a:bodyPr wrap="square" lIns="84216" tIns="42108" rIns="84216" bIns="42108" rtlCol="0">
            <a:spAutoFit/>
          </a:bodyPr>
          <a:lstStyle/>
          <a:p>
            <a:pPr algn="ctr"/>
            <a:r>
              <a:rPr lang="en-US" dirty="0" smtClean="0">
                <a:solidFill>
                  <a:srgbClr val="000090"/>
                </a:solidFill>
              </a:rPr>
              <a:t>Set Intersection</a:t>
            </a:r>
            <a:endParaRPr lang="en-US" dirty="0">
              <a:solidFill>
                <a:srgbClr val="000090"/>
              </a:solidFill>
            </a:endParaRPr>
          </a:p>
        </p:txBody>
      </p:sp>
      <p:sp>
        <p:nvSpPr>
          <p:cNvPr id="23" name="TextBox 22"/>
          <p:cNvSpPr txBox="1"/>
          <p:nvPr/>
        </p:nvSpPr>
        <p:spPr>
          <a:xfrm>
            <a:off x="6164539" y="2997297"/>
            <a:ext cx="2365690" cy="643533"/>
          </a:xfrm>
          <a:prstGeom prst="rect">
            <a:avLst/>
          </a:prstGeom>
          <a:noFill/>
        </p:spPr>
        <p:txBody>
          <a:bodyPr wrap="square" lIns="84216" tIns="42108" rIns="84216" bIns="42108" rtlCol="0">
            <a:spAutoFit/>
          </a:bodyPr>
          <a:lstStyle/>
          <a:p>
            <a:pPr algn="ctr"/>
            <a:r>
              <a:rPr lang="en-US" dirty="0" smtClean="0">
                <a:solidFill>
                  <a:srgbClr val="C00000"/>
                </a:solidFill>
              </a:rPr>
              <a:t>Private Machine Learning</a:t>
            </a:r>
            <a:endParaRPr lang="en-US" dirty="0">
              <a:solidFill>
                <a:srgbClr val="C00000"/>
              </a:solidFill>
            </a:endParaRPr>
          </a:p>
        </p:txBody>
      </p:sp>
    </p:spTree>
    <p:extLst>
      <p:ext uri="{BB962C8B-B14F-4D97-AF65-F5344CB8AC3E}">
        <p14:creationId xmlns:p14="http://schemas.microsoft.com/office/powerpoint/2010/main" val="2393105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NSAs program to collect metadata on Internet communications from 9 Internet providers.</a:t>
            </a:r>
          </a:p>
          <a:p>
            <a:r>
              <a:rPr lang="en-US" dirty="0" smtClean="0"/>
              <a:t>Began in 2007, under supervision of the FISA court. </a:t>
            </a:r>
          </a:p>
          <a:p>
            <a:pPr lvl="1"/>
            <a:r>
              <a:rPr lang="en-US" dirty="0" smtClean="0"/>
              <a:t>Court had been ordering Verizon to hand over user’s metadata for phone calls. </a:t>
            </a:r>
          </a:p>
          <a:p>
            <a:r>
              <a:rPr lang="en-US" dirty="0" smtClean="0"/>
              <a:t>Cannot be collected for domestic targets without a warrant. </a:t>
            </a:r>
          </a:p>
          <a:p>
            <a:pPr lvl="1"/>
            <a:r>
              <a:rPr lang="en-US" dirty="0" smtClean="0"/>
              <a:t>A lot of foreign traffic comes through the U.S. because of low costs.</a:t>
            </a:r>
          </a:p>
          <a:p>
            <a:pPr lvl="1"/>
            <a:r>
              <a:rPr lang="en-US" dirty="0" smtClean="0"/>
              <a:t>Require 51% confidence the target is foreign.  </a:t>
            </a:r>
          </a:p>
          <a:p>
            <a:pPr lvl="1"/>
            <a:r>
              <a:rPr lang="en-US" dirty="0" smtClean="0"/>
              <a:t>They often accidentally capture domestic traffic. </a:t>
            </a:r>
            <a:endParaRPr lang="en-US" dirty="0"/>
          </a:p>
        </p:txBody>
      </p:sp>
    </p:spTree>
    <p:extLst>
      <p:ext uri="{BB962C8B-B14F-4D97-AF65-F5344CB8AC3E}">
        <p14:creationId xmlns:p14="http://schemas.microsoft.com/office/powerpoint/2010/main" val="3911686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loud 43"/>
          <p:cNvSpPr/>
          <p:nvPr/>
        </p:nvSpPr>
        <p:spPr>
          <a:xfrm>
            <a:off x="2057400" y="36141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major backbone</a:t>
            </a:r>
            <a:endParaRPr lang="en-US" dirty="0"/>
          </a:p>
        </p:txBody>
      </p:sp>
      <p:sp>
        <p:nvSpPr>
          <p:cNvPr id="43" name="Cloud 42"/>
          <p:cNvSpPr/>
          <p:nvPr/>
        </p:nvSpPr>
        <p:spPr>
          <a:xfrm>
            <a:off x="1951360" y="1945358"/>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Verizon</a:t>
            </a:r>
          </a:p>
          <a:p>
            <a:pPr algn="ctr"/>
            <a:r>
              <a:rPr lang="en-US" dirty="0"/>
              <a:t>(formerly:</a:t>
            </a:r>
          </a:p>
          <a:p>
            <a:pPr algn="ctr"/>
            <a:r>
              <a:rPr lang="en-US" dirty="0"/>
              <a:t>UUNet)</a:t>
            </a:r>
          </a:p>
        </p:txBody>
      </p:sp>
      <p:sp>
        <p:nvSpPr>
          <p:cNvPr id="29" name="Cloud 28"/>
          <p:cNvSpPr/>
          <p:nvPr/>
        </p:nvSpPr>
        <p:spPr>
          <a:xfrm>
            <a:off x="5533900" y="2501925"/>
            <a:ext cx="1828800" cy="133884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AT&amp;T network</a:t>
            </a:r>
            <a:endParaRPr lang="en-US" dirty="0"/>
          </a:p>
        </p:txBody>
      </p:sp>
      <p:pic>
        <p:nvPicPr>
          <p:cNvPr id="5" name="Picture 4"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564607" y="2929861"/>
            <a:ext cx="457200" cy="904603"/>
          </a:xfrm>
          <a:prstGeom prst="rect">
            <a:avLst/>
          </a:prstGeom>
          <a:noFill/>
        </p:spPr>
      </p:pic>
      <p:pic>
        <p:nvPicPr>
          <p:cNvPr id="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586" y="285649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325679"/>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457200" y="1752600"/>
            <a:ext cx="457200" cy="904603"/>
          </a:xfrm>
          <a:prstGeom prst="rect">
            <a:avLst/>
          </a:prstGeom>
          <a:noFill/>
        </p:spPr>
      </p:pic>
      <p:cxnSp>
        <p:nvCxnSpPr>
          <p:cNvPr id="9" name="Straight Arrow Connector 8"/>
          <p:cNvCxnSpPr>
            <a:stCxn id="7" idx="3"/>
            <a:endCxn id="6" idx="1"/>
          </p:cNvCxnSpPr>
          <p:nvPr/>
        </p:nvCxnSpPr>
        <p:spPr>
          <a:xfrm flipV="1">
            <a:off x="4695825" y="3013923"/>
            <a:ext cx="766761" cy="4691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914400" y="220490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2" name="Picture 11"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5506366" y="1752600"/>
            <a:ext cx="457200" cy="904603"/>
          </a:xfrm>
          <a:prstGeom prst="rect">
            <a:avLst/>
          </a:prstGeom>
          <a:noFill/>
        </p:spPr>
      </p:pic>
      <p:sp>
        <p:nvSpPr>
          <p:cNvPr id="13" name="TextBox 12"/>
          <p:cNvSpPr txBox="1"/>
          <p:nvPr/>
        </p:nvSpPr>
        <p:spPr>
          <a:xfrm>
            <a:off x="5963566" y="1676400"/>
            <a:ext cx="1808834" cy="369332"/>
          </a:xfrm>
          <a:prstGeom prst="rect">
            <a:avLst/>
          </a:prstGeom>
          <a:noFill/>
        </p:spPr>
        <p:txBody>
          <a:bodyPr wrap="none" rtlCol="0">
            <a:spAutoFit/>
          </a:bodyPr>
          <a:lstStyle/>
          <a:p>
            <a:r>
              <a:rPr lang="en-US" dirty="0" smtClean="0"/>
              <a:t>Interception gear</a:t>
            </a:r>
            <a:endParaRPr lang="en-US" dirty="0"/>
          </a:p>
        </p:txBody>
      </p:sp>
      <p:cxnSp>
        <p:nvCxnSpPr>
          <p:cNvPr id="14" name="Straight Arrow Connector 13"/>
          <p:cNvCxnSpPr/>
          <p:nvPr/>
        </p:nvCxnSpPr>
        <p:spPr>
          <a:xfrm>
            <a:off x="5744426" y="2552437"/>
            <a:ext cx="0" cy="283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7" name="Picture 26" descr="C:\Documents and Settings\rist\Local Settings\Temporary Internet Files\Content.IE5\CNYX6FYV\MCj04352420000[1].png"/>
          <p:cNvPicPr>
            <a:picLocks noChangeAspect="1" noChangeArrowheads="1"/>
          </p:cNvPicPr>
          <p:nvPr/>
        </p:nvPicPr>
        <p:blipFill>
          <a:blip r:embed="rId2" cstate="print"/>
          <a:srcRect/>
          <a:stretch>
            <a:fillRect/>
          </a:stretch>
        </p:blipFill>
        <p:spPr bwMode="auto">
          <a:xfrm>
            <a:off x="8077200" y="2630436"/>
            <a:ext cx="457200" cy="904603"/>
          </a:xfrm>
          <a:prstGeom prst="rect">
            <a:avLst/>
          </a:prstGeom>
          <a:noFill/>
        </p:spPr>
      </p:pic>
      <p:cxnSp>
        <p:nvCxnSpPr>
          <p:cNvPr id="28" name="Straight Arrow Connector 27"/>
          <p:cNvCxnSpPr>
            <a:endCxn id="27" idx="1"/>
          </p:cNvCxnSpPr>
          <p:nvPr/>
        </p:nvCxnSpPr>
        <p:spPr>
          <a:xfrm flipV="1">
            <a:off x="7285229" y="3082738"/>
            <a:ext cx="791971" cy="4036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191000" y="3886200"/>
            <a:ext cx="2992864" cy="923330"/>
          </a:xfrm>
          <a:prstGeom prst="rect">
            <a:avLst/>
          </a:prstGeom>
          <a:noFill/>
        </p:spPr>
        <p:txBody>
          <a:bodyPr wrap="none" rtlCol="0">
            <a:spAutoFit/>
          </a:bodyPr>
          <a:lstStyle/>
          <a:p>
            <a:r>
              <a:rPr lang="en-US" dirty="0" smtClean="0"/>
              <a:t>MAE-West</a:t>
            </a:r>
          </a:p>
          <a:p>
            <a:r>
              <a:rPr lang="en-US" dirty="0" smtClean="0"/>
              <a:t>(Metropolitan Area Exchange, </a:t>
            </a:r>
          </a:p>
          <a:p>
            <a:r>
              <a:rPr lang="en-US" dirty="0" smtClean="0"/>
              <a:t>West)</a:t>
            </a:r>
            <a:endParaRPr lang="en-US" dirty="0"/>
          </a:p>
        </p:txBody>
      </p:sp>
      <p:pic>
        <p:nvPicPr>
          <p:cNvPr id="33"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335" y="265720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69" y="369701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00400"/>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11415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7" name="Straight Arrow Connector 36"/>
          <p:cNvCxnSpPr/>
          <p:nvPr/>
        </p:nvCxnSpPr>
        <p:spPr>
          <a:xfrm>
            <a:off x="3765394" y="2972050"/>
            <a:ext cx="425606" cy="19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7" idx="1"/>
          </p:cNvCxnSpPr>
          <p:nvPr/>
        </p:nvCxnSpPr>
        <p:spPr>
          <a:xfrm flipV="1">
            <a:off x="3780160" y="3483103"/>
            <a:ext cx="410840" cy="21390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45"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404" y="338216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00" y="2395013"/>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 name="Picture 4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730" y="3834464"/>
            <a:ext cx="504825" cy="3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49" name="Straight Arrow Connector 48"/>
          <p:cNvCxnSpPr/>
          <p:nvPr/>
        </p:nvCxnSpPr>
        <p:spPr>
          <a:xfrm>
            <a:off x="1066800" y="3608112"/>
            <a:ext cx="876300" cy="2780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p:nvPr>
        </p:nvSpPr>
        <p:spPr>
          <a:xfrm>
            <a:off x="457200" y="274638"/>
            <a:ext cx="8229600" cy="1143000"/>
          </a:xfrm>
        </p:spPr>
        <p:txBody>
          <a:bodyPr>
            <a:normAutofit fontScale="90000"/>
          </a:bodyPr>
          <a:lstStyle/>
          <a:p>
            <a:r>
              <a:rPr lang="en-US" dirty="0" smtClean="0"/>
              <a:t>Surveillance and the Internet Backbone</a:t>
            </a:r>
            <a:endParaRPr lang="en-US" dirty="0"/>
          </a:p>
        </p:txBody>
      </p:sp>
    </p:spTree>
    <p:extLst>
      <p:ext uri="{BB962C8B-B14F-4D97-AF65-F5344CB8AC3E}">
        <p14:creationId xmlns:p14="http://schemas.microsoft.com/office/powerpoint/2010/main" val="28325324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27466</TotalTime>
  <Words>3202</Words>
  <Application>Microsoft Macintosh PowerPoint</Application>
  <PresentationFormat>On-screen Show (4:3)</PresentationFormat>
  <Paragraphs>459</Paragraphs>
  <Slides>74</Slides>
  <Notes>1</Notes>
  <HiddenSlides>2</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ISA 562</vt:lpstr>
      <vt:lpstr>PowerPoint Presentation</vt:lpstr>
      <vt:lpstr>PowerPoint Presentation</vt:lpstr>
      <vt:lpstr>PowerPoint Presentation</vt:lpstr>
      <vt:lpstr>Surveillance and the Internet Backbone</vt:lpstr>
      <vt:lpstr>AT&amp;T Wiretap case</vt:lpstr>
      <vt:lpstr>AT&amp;T Wiretap case</vt:lpstr>
      <vt:lpstr>PRISM</vt:lpstr>
      <vt:lpstr>Surveillance and the Internet Backbone</vt:lpstr>
      <vt:lpstr>Internet filtering / surveillance around the world</vt:lpstr>
      <vt:lpstr>Golden Shield (Great Firewall)</vt:lpstr>
      <vt:lpstr>Islamic Republic of Iran</vt:lpstr>
      <vt:lpstr>2011 BlueCoat in Syria</vt:lpstr>
      <vt:lpstr>Understanding the technology</vt:lpstr>
      <vt:lpstr>PowerPoint Presentation</vt:lpstr>
      <vt:lpstr>Dragnet versus filtered</vt:lpstr>
      <vt:lpstr>Processing of stored data</vt:lpstr>
      <vt:lpstr>PowerPoint Presentation</vt:lpstr>
      <vt:lpstr>Data mining</vt:lpstr>
      <vt:lpstr>Narus Marketing Materials</vt:lpstr>
      <vt:lpstr>Internet protocol stack</vt:lpstr>
      <vt:lpstr>Types of packet inspection</vt:lpstr>
      <vt:lpstr>PowerPoint Presentation</vt:lpstr>
      <vt:lpstr>Lawful intercept</vt:lpstr>
      <vt:lpstr>Lots of companies</vt:lpstr>
      <vt:lpstr>PowerPoint Presentation</vt:lpstr>
      <vt:lpstr>Countermeasures?</vt:lpstr>
      <vt:lpstr>Cryptography: “Hidden writing”</vt:lpstr>
      <vt:lpstr>Preventing intercept</vt:lpstr>
      <vt:lpstr>Hiding connectivity is harder</vt:lpstr>
      <vt:lpstr>Anonymization systems</vt:lpstr>
      <vt:lpstr>Tor (The Onion Router)</vt:lpstr>
      <vt:lpstr>PowerPoint Presentation</vt:lpstr>
      <vt:lpstr>Tor Guards</vt:lpstr>
      <vt:lpstr>Tor hidden services</vt:lpstr>
      <vt:lpstr>PowerPoint Presentation</vt:lpstr>
      <vt:lpstr>PowerPoint Presentation</vt:lpstr>
      <vt:lpstr>PowerPoint Presentation</vt:lpstr>
      <vt:lpstr>PowerPoint Presentation</vt:lpstr>
      <vt:lpstr>PowerPoint Presentation</vt:lpstr>
      <vt:lpstr>PowerPoint Presentation</vt:lpstr>
      <vt:lpstr>Tor hidden services</vt:lpstr>
      <vt:lpstr>PowerPoint Presentation</vt:lpstr>
      <vt:lpstr>PowerPoint Presentation</vt:lpstr>
      <vt:lpstr>Arab Spring</vt:lpstr>
      <vt:lpstr>PowerPoint Presentation</vt:lpstr>
      <vt:lpstr>PowerPoint Presentation</vt:lpstr>
      <vt:lpstr>Live connections aren’t only place surveillance is possible on Internet</vt:lpstr>
      <vt:lpstr>PowerPoint Presentation</vt:lpstr>
      <vt:lpstr>Data collection takes on many forms</vt:lpstr>
      <vt:lpstr>Surveillance via third-party </vt:lpstr>
      <vt:lpstr>PowerPoint Presentation</vt:lpstr>
      <vt:lpstr>PowerPoint Presentation</vt:lpstr>
      <vt:lpstr>A changing alliance?</vt:lpstr>
      <vt:lpstr>A changing alliance?</vt:lpstr>
      <vt:lpstr>ISA 562</vt:lpstr>
      <vt:lpstr>Data Privacy: is it a concern?</vt:lpstr>
      <vt:lpstr>Data Privacy: a growing concern?</vt:lpstr>
      <vt:lpstr>Data Sanitization: the wrong way</vt:lpstr>
      <vt:lpstr>Data Sanitization: the wrong way</vt:lpstr>
      <vt:lpstr>Data Privacy: add noise</vt:lpstr>
      <vt:lpstr>Data Privacy: an example</vt:lpstr>
      <vt:lpstr>Google Chrome statistics</vt:lpstr>
      <vt:lpstr>Centralized noise</vt:lpstr>
      <vt:lpstr>Data Privacy: differential privacy</vt:lpstr>
      <vt:lpstr>Differential Privacy</vt:lpstr>
      <vt:lpstr>Differential privacy</vt:lpstr>
      <vt:lpstr>Data privacy: smoking example</vt:lpstr>
      <vt:lpstr>Differential privacy in practice</vt:lpstr>
      <vt:lpstr>Secure computation</vt:lpstr>
      <vt:lpstr>What is Secure Computation</vt:lpstr>
      <vt:lpstr>Secure Computation</vt:lpstr>
      <vt:lpstr>What is Secure Computation</vt:lpstr>
      <vt:lpstr>Applications</vt:lpstr>
    </vt:vector>
  </TitlesOfParts>
  <Company>University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CS642:  Computer Security</dc:title>
  <dc:creator>Thomas Ristenpart</dc:creator>
  <cp:lastModifiedBy>Dov</cp:lastModifiedBy>
  <cp:revision>499</cp:revision>
  <dcterms:created xsi:type="dcterms:W3CDTF">2011-09-03T19:20:37Z</dcterms:created>
  <dcterms:modified xsi:type="dcterms:W3CDTF">2017-11-22T19:57:37Z</dcterms:modified>
</cp:coreProperties>
</file>