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257" r:id="rId3"/>
    <p:sldId id="258" r:id="rId4"/>
    <p:sldId id="259" r:id="rId5"/>
    <p:sldId id="260" r:id="rId6"/>
    <p:sldId id="262" r:id="rId7"/>
    <p:sldId id="261" r:id="rId8"/>
    <p:sldId id="263" r:id="rId9"/>
    <p:sldId id="264" r:id="rId10"/>
    <p:sldId id="268"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6" r:id="rId33"/>
    <p:sldId id="288" r:id="rId34"/>
    <p:sldId id="289" r:id="rId35"/>
    <p:sldId id="290" r:id="rId36"/>
    <p:sldId id="291"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3" d="100"/>
          <a:sy n="93" d="100"/>
        </p:scale>
        <p:origin x="-152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6C1B0-F88A-6D4C-AF45-7C323641153E}" type="datetimeFigureOut">
              <a:rPr lang="en-US" smtClean="0"/>
              <a:t>9/26/17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D50A16-098F-FC42-BD51-FFE69AFF9031}" type="slidenum">
              <a:rPr lang="en-US" smtClean="0"/>
              <a:t>‹#›</a:t>
            </a:fld>
            <a:endParaRPr lang="en-US"/>
          </a:p>
        </p:txBody>
      </p:sp>
    </p:spTree>
    <p:extLst>
      <p:ext uri="{BB962C8B-B14F-4D97-AF65-F5344CB8AC3E}">
        <p14:creationId xmlns:p14="http://schemas.microsoft.com/office/powerpoint/2010/main" val="2560207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12</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22</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solidFill>
                  <a:schemeClr val="accent2"/>
                </a:solidFill>
              </a:rPr>
              <a:t>Discuss</a:t>
            </a:r>
            <a:r>
              <a:rPr lang="en-US" baseline="0" dirty="0" smtClean="0">
                <a:solidFill>
                  <a:schemeClr val="accent2"/>
                </a:solidFill>
              </a:rPr>
              <a:t> the number of possible IP addresses, and the fact that IPv4 is nearly exhausted.   Mention NAT. </a:t>
            </a:r>
            <a:endParaRPr lang="en-US" dirty="0" smtClean="0">
              <a:solidFill>
                <a:schemeClr val="accent2"/>
              </a:solidFill>
            </a:endParaRPr>
          </a:p>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23</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24</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25</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26</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27</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28</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29</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30</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31</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Are there attacks at this layer?</a:t>
            </a:r>
            <a:r>
              <a:rPr lang="en-US" baseline="0" dirty="0" smtClean="0">
                <a:solidFill>
                  <a:schemeClr val="accent2"/>
                </a:solidFill>
              </a:rPr>
              <a:t>   Must be</a:t>
            </a:r>
            <a:r>
              <a:rPr lang="is-IS" baseline="0" smtClean="0">
                <a:solidFill>
                  <a:schemeClr val="accent2"/>
                </a:solidFill>
              </a:rPr>
              <a:t>… </a:t>
            </a:r>
            <a:endParaRPr lang="en-US">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13</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IPSec</a:t>
            </a:r>
            <a:r>
              <a:rPr lang="en-US" baseline="0" dirty="0" smtClean="0">
                <a:solidFill>
                  <a:schemeClr val="accent2"/>
                </a:solidFill>
              </a:rPr>
              <a:t> – requires change at the operating system level.  But then guarantees some security for all applications at higher levels.  Does not handle user IDs, which is an application level construct, so only ensures the IP source.  </a:t>
            </a:r>
          </a:p>
          <a:p>
            <a:r>
              <a:rPr lang="en-US" baseline="0" dirty="0" smtClean="0">
                <a:solidFill>
                  <a:schemeClr val="accent2"/>
                </a:solidFill>
              </a:rPr>
              <a:t>TLS: misnomer: really sits above TCP.  only requires changes at the application layer, which is easier – no changes to TCP or IP.   Operating above TCP: no way to verify validity of TCP packets, which introduces a </a:t>
            </a:r>
            <a:r>
              <a:rPr lang="en-US" baseline="0" smtClean="0">
                <a:solidFill>
                  <a:schemeClr val="accent2"/>
                </a:solidFill>
              </a:rPr>
              <a:t>DOS attack.  </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32</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14</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Are there attacks at this layer?</a:t>
            </a:r>
            <a:r>
              <a:rPr lang="en-US" baseline="0" dirty="0" smtClean="0">
                <a:solidFill>
                  <a:schemeClr val="accent2"/>
                </a:solidFill>
              </a:rPr>
              <a:t>   Must be</a:t>
            </a:r>
            <a:r>
              <a:rPr lang="is-IS" baseline="0" smtClean="0">
                <a:solidFill>
                  <a:schemeClr val="accent2"/>
                </a:solidFill>
              </a:rPr>
              <a:t>… </a:t>
            </a:r>
            <a:endParaRPr lang="en-US">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15</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accent2"/>
                </a:solidFill>
              </a:rPr>
              <a:t>Are there attacks at this layer?</a:t>
            </a:r>
            <a:r>
              <a:rPr lang="en-US" baseline="0" dirty="0" smtClean="0">
                <a:solidFill>
                  <a:schemeClr val="accent2"/>
                </a:solidFill>
              </a:rPr>
              <a:t>   Must be</a:t>
            </a:r>
            <a:r>
              <a:rPr lang="is-IS" baseline="0" smtClean="0">
                <a:solidFill>
                  <a:schemeClr val="accent2"/>
                </a:solidFill>
              </a:rPr>
              <a:t>… </a:t>
            </a:r>
            <a:endParaRPr lang="en-US">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16</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18</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19</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20</a:t>
            </a:fld>
            <a:endParaRPr lang="en-US"/>
          </a:p>
        </p:txBody>
      </p:sp>
    </p:spTree>
    <p:extLst>
      <p:ext uri="{BB962C8B-B14F-4D97-AF65-F5344CB8AC3E}">
        <p14:creationId xmlns:p14="http://schemas.microsoft.com/office/powerpoint/2010/main" val="2155782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AAD50A16-098F-FC42-BD51-FFE69AFF9031}" type="slidenum">
              <a:rPr lang="en-US" smtClean="0"/>
              <a:t>21</a:t>
            </a:fld>
            <a:endParaRPr lang="en-US"/>
          </a:p>
        </p:txBody>
      </p:sp>
    </p:spTree>
    <p:extLst>
      <p:ext uri="{BB962C8B-B14F-4D97-AF65-F5344CB8AC3E}">
        <p14:creationId xmlns:p14="http://schemas.microsoft.com/office/powerpoint/2010/main" val="2155782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013100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5165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1428205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C0DF-989A-F54F-84CF-9415AE22BCFB}"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4133723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6DC0DF-989A-F54F-84CF-9415AE22BCFB}" type="datetimeFigureOut">
              <a:rPr lang="en-US" smtClean="0"/>
              <a:t>9/26/17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1132329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6DC0DF-989A-F54F-84CF-9415AE22BCFB}"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802384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6DC0DF-989A-F54F-84CF-9415AE22BCFB}" type="datetimeFigureOut">
              <a:rPr lang="en-US" smtClean="0"/>
              <a:t>9/26/17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568533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6DC0DF-989A-F54F-84CF-9415AE22BCFB}" type="datetimeFigureOut">
              <a:rPr lang="en-US" smtClean="0"/>
              <a:t>9/26/17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19716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DC0DF-989A-F54F-84CF-9415AE22BCFB}" type="datetimeFigureOut">
              <a:rPr lang="en-US" smtClean="0"/>
              <a:t>9/26/17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2698218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C0DF-989A-F54F-84CF-9415AE22BCFB}"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5744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C0DF-989A-F54F-84CF-9415AE22BCFB}" type="datetimeFigureOut">
              <a:rPr lang="en-US" smtClean="0"/>
              <a:t>9/26/17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791482-53FB-DB40-AC1B-604175B07E3D}" type="slidenum">
              <a:rPr lang="en-US" smtClean="0"/>
              <a:t>‹#›</a:t>
            </a:fld>
            <a:endParaRPr lang="en-US"/>
          </a:p>
        </p:txBody>
      </p:sp>
    </p:spTree>
    <p:extLst>
      <p:ext uri="{BB962C8B-B14F-4D97-AF65-F5344CB8AC3E}">
        <p14:creationId xmlns:p14="http://schemas.microsoft.com/office/powerpoint/2010/main" val="31313454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6DC0DF-989A-F54F-84CF-9415AE22BCFB}" type="datetimeFigureOut">
              <a:rPr lang="en-US" smtClean="0"/>
              <a:t>9/26/17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91482-53FB-DB40-AC1B-604175B07E3D}" type="slidenum">
              <a:rPr lang="en-US" smtClean="0"/>
              <a:t>‹#›</a:t>
            </a:fld>
            <a:endParaRPr lang="en-US"/>
          </a:p>
        </p:txBody>
      </p:sp>
    </p:spTree>
    <p:extLst>
      <p:ext uri="{BB962C8B-B14F-4D97-AF65-F5344CB8AC3E}">
        <p14:creationId xmlns:p14="http://schemas.microsoft.com/office/powerpoint/2010/main" val="3606051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ISA 562</a:t>
            </a:r>
            <a:endParaRPr lang="en-US" dirty="0"/>
          </a:p>
        </p:txBody>
      </p:sp>
      <p:sp>
        <p:nvSpPr>
          <p:cNvPr id="3" name="Subtitle 2"/>
          <p:cNvSpPr>
            <a:spLocks noGrp="1"/>
          </p:cNvSpPr>
          <p:nvPr>
            <p:ph type="subTitle" idx="1"/>
          </p:nvPr>
        </p:nvSpPr>
        <p:spPr/>
        <p:txBody>
          <a:bodyPr>
            <a:normAutofit/>
          </a:bodyPr>
          <a:lstStyle/>
          <a:p>
            <a:r>
              <a:rPr lang="en-US" dirty="0" smtClean="0"/>
              <a:t>Information Security, Theory and Practice.</a:t>
            </a:r>
          </a:p>
          <a:p>
            <a:r>
              <a:rPr lang="en-US" dirty="0" smtClean="0"/>
              <a:t>Lecture 5: PKI, network security</a:t>
            </a:r>
            <a:endParaRPr lang="en-US" dirty="0"/>
          </a:p>
        </p:txBody>
      </p:sp>
    </p:spTree>
    <p:extLst>
      <p:ext uri="{BB962C8B-B14F-4D97-AF65-F5344CB8AC3E}">
        <p14:creationId xmlns:p14="http://schemas.microsoft.com/office/powerpoint/2010/main" val="100358775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9268" y="721060"/>
            <a:ext cx="1398536" cy="856507"/>
          </a:xfrm>
          <a:prstGeom prst="rect">
            <a:avLst/>
          </a:prstGeom>
        </p:spPr>
      </p:pic>
      <p:pic>
        <p:nvPicPr>
          <p:cNvPr id="5" name="Picture 4"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340" y="1129170"/>
            <a:ext cx="1398536" cy="856507"/>
          </a:xfrm>
          <a:prstGeom prst="rect">
            <a:avLst/>
          </a:prstGeom>
        </p:spPr>
      </p:pic>
      <p:pic>
        <p:nvPicPr>
          <p:cNvPr id="6" name="Picture 5"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7804" y="292806"/>
            <a:ext cx="1398536" cy="856507"/>
          </a:xfrm>
          <a:prstGeom prst="rect">
            <a:avLst/>
          </a:prstGeom>
        </p:spPr>
      </p:pic>
      <p:pic>
        <p:nvPicPr>
          <p:cNvPr id="7" name="Picture 6"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985677"/>
            <a:ext cx="1398536" cy="856507"/>
          </a:xfrm>
          <a:prstGeom prst="rect">
            <a:avLst/>
          </a:prstGeom>
        </p:spPr>
      </p:pic>
      <p:cxnSp>
        <p:nvCxnSpPr>
          <p:cNvPr id="9" name="Straight Connector 8"/>
          <p:cNvCxnSpPr>
            <a:stCxn id="7" idx="2"/>
          </p:cNvCxnSpPr>
          <p:nvPr/>
        </p:nvCxnSpPr>
        <p:spPr>
          <a:xfrm>
            <a:off x="1004068" y="2842184"/>
            <a:ext cx="1964253" cy="14002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Straight Connector 9"/>
          <p:cNvCxnSpPr>
            <a:stCxn id="4" idx="2"/>
          </p:cNvCxnSpPr>
          <p:nvPr/>
        </p:nvCxnSpPr>
        <p:spPr>
          <a:xfrm>
            <a:off x="1398536" y="1577567"/>
            <a:ext cx="1569785" cy="1264617"/>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Straight Connector 14"/>
          <p:cNvCxnSpPr>
            <a:stCxn id="6" idx="2"/>
          </p:cNvCxnSpPr>
          <p:nvPr/>
        </p:nvCxnSpPr>
        <p:spPr>
          <a:xfrm>
            <a:off x="2797072" y="1149313"/>
            <a:ext cx="285416" cy="1561782"/>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a:stCxn id="5" idx="2"/>
          </p:cNvCxnSpPr>
          <p:nvPr/>
        </p:nvCxnSpPr>
        <p:spPr>
          <a:xfrm flipH="1">
            <a:off x="3325091" y="1985677"/>
            <a:ext cx="870517" cy="725418"/>
          </a:xfrm>
          <a:prstGeom prst="line">
            <a:avLst/>
          </a:prstGeom>
        </p:spPr>
        <p:style>
          <a:lnRef idx="2">
            <a:schemeClr val="accent1"/>
          </a:lnRef>
          <a:fillRef idx="0">
            <a:schemeClr val="accent1"/>
          </a:fillRef>
          <a:effectRef idx="1">
            <a:schemeClr val="accent1"/>
          </a:effectRef>
          <a:fontRef idx="minor">
            <a:schemeClr val="tx1"/>
          </a:fontRef>
        </p:style>
      </p:cxnSp>
      <p:pic>
        <p:nvPicPr>
          <p:cNvPr id="24" name="Picture 23"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2371" y="5503803"/>
            <a:ext cx="1398536" cy="856507"/>
          </a:xfrm>
          <a:prstGeom prst="rect">
            <a:avLst/>
          </a:prstGeom>
        </p:spPr>
      </p:pic>
      <p:pic>
        <p:nvPicPr>
          <p:cNvPr id="25" name="Picture 24"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8926" y="4079023"/>
            <a:ext cx="1398536" cy="856507"/>
          </a:xfrm>
          <a:prstGeom prst="rect">
            <a:avLst/>
          </a:prstGeom>
        </p:spPr>
      </p:pic>
      <p:pic>
        <p:nvPicPr>
          <p:cNvPr id="26" name="Picture 25"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4027" y="5282751"/>
            <a:ext cx="1398536" cy="856507"/>
          </a:xfrm>
          <a:prstGeom prst="rect">
            <a:avLst/>
          </a:prstGeom>
        </p:spPr>
      </p:pic>
      <p:pic>
        <p:nvPicPr>
          <p:cNvPr id="27" name="Picture 26" descr="72883965.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7386" y="4935530"/>
            <a:ext cx="1398536" cy="856507"/>
          </a:xfrm>
          <a:prstGeom prst="rect">
            <a:avLst/>
          </a:prstGeom>
        </p:spPr>
      </p:pic>
      <p:cxnSp>
        <p:nvCxnSpPr>
          <p:cNvPr id="28" name="Straight Connector 27"/>
          <p:cNvCxnSpPr>
            <a:stCxn id="27" idx="0"/>
          </p:cNvCxnSpPr>
          <p:nvPr/>
        </p:nvCxnSpPr>
        <p:spPr>
          <a:xfrm flipV="1">
            <a:off x="4276654" y="4160459"/>
            <a:ext cx="1017804" cy="775071"/>
          </a:xfrm>
          <a:prstGeom prst="line">
            <a:avLst/>
          </a:prstGeom>
        </p:spPr>
        <p:style>
          <a:lnRef idx="2">
            <a:schemeClr val="accent1"/>
          </a:lnRef>
          <a:fillRef idx="0">
            <a:schemeClr val="accent1"/>
          </a:fillRef>
          <a:effectRef idx="1">
            <a:schemeClr val="accent1"/>
          </a:effectRef>
          <a:fontRef idx="minor">
            <a:schemeClr val="tx1"/>
          </a:fontRef>
        </p:style>
      </p:cxnSp>
      <p:cxnSp>
        <p:nvCxnSpPr>
          <p:cNvPr id="29" name="Straight Connector 28"/>
          <p:cNvCxnSpPr>
            <a:endCxn id="24" idx="0"/>
          </p:cNvCxnSpPr>
          <p:nvPr/>
        </p:nvCxnSpPr>
        <p:spPr>
          <a:xfrm>
            <a:off x="5541639" y="4225551"/>
            <a:ext cx="0" cy="1278252"/>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5860175" y="4160459"/>
            <a:ext cx="1427078" cy="1133528"/>
          </a:xfrm>
          <a:prstGeom prst="line">
            <a:avLst/>
          </a:prstGeom>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5" idx="0"/>
          </p:cNvCxnSpPr>
          <p:nvPr/>
        </p:nvCxnSpPr>
        <p:spPr>
          <a:xfrm flipH="1" flipV="1">
            <a:off x="5860175" y="3938222"/>
            <a:ext cx="1608019" cy="140801"/>
          </a:xfrm>
          <a:prstGeom prst="line">
            <a:avLst/>
          </a:prstGeom>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2525927" y="5792037"/>
            <a:ext cx="1051459" cy="461665"/>
          </a:xfrm>
          <a:prstGeom prst="rect">
            <a:avLst/>
          </a:prstGeom>
          <a:noFill/>
        </p:spPr>
        <p:txBody>
          <a:bodyPr wrap="square" rtlCol="0">
            <a:spAutoFit/>
          </a:bodyPr>
          <a:lstStyle/>
          <a:p>
            <a:r>
              <a:rPr lang="en-US" sz="2400" dirty="0" smtClean="0"/>
              <a:t>LAN</a:t>
            </a:r>
            <a:endParaRPr lang="en-US" sz="2400" dirty="0"/>
          </a:p>
        </p:txBody>
      </p:sp>
      <p:sp>
        <p:nvSpPr>
          <p:cNvPr id="42" name="TextBox 41"/>
          <p:cNvSpPr txBox="1"/>
          <p:nvPr/>
        </p:nvSpPr>
        <p:spPr>
          <a:xfrm>
            <a:off x="3615619" y="490227"/>
            <a:ext cx="1051459" cy="461665"/>
          </a:xfrm>
          <a:prstGeom prst="rect">
            <a:avLst/>
          </a:prstGeom>
          <a:noFill/>
        </p:spPr>
        <p:txBody>
          <a:bodyPr wrap="square" rtlCol="0">
            <a:spAutoFit/>
          </a:bodyPr>
          <a:lstStyle/>
          <a:p>
            <a:r>
              <a:rPr lang="en-US" sz="2400" dirty="0" smtClean="0"/>
              <a:t>LAN</a:t>
            </a:r>
            <a:endParaRPr lang="en-US" sz="2400" dirty="0"/>
          </a:p>
        </p:txBody>
      </p:sp>
      <p:sp>
        <p:nvSpPr>
          <p:cNvPr id="43" name="Right Brace 42"/>
          <p:cNvSpPr/>
          <p:nvPr/>
        </p:nvSpPr>
        <p:spPr>
          <a:xfrm rot="19355345">
            <a:off x="6272111" y="352396"/>
            <a:ext cx="1080001" cy="3420000"/>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TextBox 43"/>
          <p:cNvSpPr txBox="1"/>
          <p:nvPr/>
        </p:nvSpPr>
        <p:spPr>
          <a:xfrm>
            <a:off x="7116003" y="1149313"/>
            <a:ext cx="1051459" cy="461665"/>
          </a:xfrm>
          <a:prstGeom prst="rect">
            <a:avLst/>
          </a:prstGeom>
          <a:noFill/>
        </p:spPr>
        <p:txBody>
          <a:bodyPr wrap="square" rtlCol="0">
            <a:spAutoFit/>
          </a:bodyPr>
          <a:lstStyle/>
          <a:p>
            <a:r>
              <a:rPr lang="en-US" sz="2400" dirty="0"/>
              <a:t>W</a:t>
            </a:r>
            <a:r>
              <a:rPr lang="en-US" sz="2400" dirty="0" smtClean="0"/>
              <a:t>AN</a:t>
            </a:r>
            <a:endParaRPr lang="en-US" sz="2400" dirty="0"/>
          </a:p>
        </p:txBody>
      </p:sp>
      <p:cxnSp>
        <p:nvCxnSpPr>
          <p:cNvPr id="45" name="Straight Connector 44"/>
          <p:cNvCxnSpPr>
            <a:stCxn id="47" idx="3"/>
            <a:endCxn id="48" idx="1"/>
          </p:cNvCxnSpPr>
          <p:nvPr/>
        </p:nvCxnSpPr>
        <p:spPr>
          <a:xfrm>
            <a:off x="3615619" y="3188645"/>
            <a:ext cx="1538610" cy="494265"/>
          </a:xfrm>
          <a:prstGeom prst="line">
            <a:avLst/>
          </a:prstGeom>
        </p:spPr>
        <p:style>
          <a:lnRef idx="2">
            <a:schemeClr val="accent1"/>
          </a:lnRef>
          <a:fillRef idx="0">
            <a:schemeClr val="accent1"/>
          </a:fillRef>
          <a:effectRef idx="1">
            <a:schemeClr val="accent1"/>
          </a:effectRef>
          <a:fontRef idx="minor">
            <a:schemeClr val="tx1"/>
          </a:fontRef>
        </p:style>
      </p:cxnSp>
      <p:pic>
        <p:nvPicPr>
          <p:cNvPr id="47" name="Picture 46"/>
          <p:cNvPicPr>
            <a:picLocks noChangeAspect="1"/>
          </p:cNvPicPr>
          <p:nvPr/>
        </p:nvPicPr>
        <p:blipFill>
          <a:blip r:embed="rId3"/>
          <a:stretch>
            <a:fillRect/>
          </a:stretch>
        </p:blipFill>
        <p:spPr>
          <a:xfrm>
            <a:off x="2840800" y="2711095"/>
            <a:ext cx="774819" cy="955099"/>
          </a:xfrm>
          <a:prstGeom prst="rect">
            <a:avLst/>
          </a:prstGeom>
        </p:spPr>
      </p:pic>
      <p:pic>
        <p:nvPicPr>
          <p:cNvPr id="48" name="Picture 47"/>
          <p:cNvPicPr>
            <a:picLocks noChangeAspect="1"/>
          </p:cNvPicPr>
          <p:nvPr/>
        </p:nvPicPr>
        <p:blipFill>
          <a:blip r:embed="rId3"/>
          <a:stretch>
            <a:fillRect/>
          </a:stretch>
        </p:blipFill>
        <p:spPr>
          <a:xfrm>
            <a:off x="5154229" y="3205360"/>
            <a:ext cx="774819" cy="955099"/>
          </a:xfrm>
          <a:prstGeom prst="rect">
            <a:avLst/>
          </a:prstGeom>
        </p:spPr>
      </p:pic>
    </p:spTree>
    <p:extLst>
      <p:ext uri="{BB962C8B-B14F-4D97-AF65-F5344CB8AC3E}">
        <p14:creationId xmlns:p14="http://schemas.microsoft.com/office/powerpoint/2010/main" val="188494852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t>Application layer</a:t>
            </a:r>
            <a:endParaRPr lang="en-US" sz="2800" dirty="0"/>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t>Physical layer</a:t>
            </a:r>
            <a:endParaRPr lang="en-US" sz="2800" dirty="0"/>
          </a:p>
        </p:txBody>
      </p:sp>
    </p:spTree>
    <p:extLst>
      <p:ext uri="{BB962C8B-B14F-4D97-AF65-F5344CB8AC3E}">
        <p14:creationId xmlns:p14="http://schemas.microsoft.com/office/powerpoint/2010/main" val="203814903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t>Physical layer</a:t>
            </a:r>
            <a:endParaRPr lang="en-US" sz="2800" dirty="0"/>
          </a:p>
        </p:txBody>
      </p:sp>
      <p:sp>
        <p:nvSpPr>
          <p:cNvPr id="3" name="TextBox 2"/>
          <p:cNvSpPr txBox="1"/>
          <p:nvPr/>
        </p:nvSpPr>
        <p:spPr>
          <a:xfrm>
            <a:off x="3382174" y="1954842"/>
            <a:ext cx="5451437" cy="1938992"/>
          </a:xfrm>
          <a:prstGeom prst="rect">
            <a:avLst/>
          </a:prstGeom>
          <a:noFill/>
        </p:spPr>
        <p:txBody>
          <a:bodyPr wrap="square" rtlCol="0">
            <a:spAutoFit/>
          </a:bodyPr>
          <a:lstStyle/>
          <a:p>
            <a:r>
              <a:rPr lang="en-US" sz="2400" dirty="0" smtClean="0"/>
              <a:t>Responsible for moving actual bits of data, either across wires, or through radio wave.  Provides the data link layer with an abstraction that allows for sending of bits and hides the physical mechanism.</a:t>
            </a:r>
            <a:endParaRPr lang="en-US" sz="2400" dirty="0"/>
          </a:p>
        </p:txBody>
      </p:sp>
    </p:spTree>
    <p:extLst>
      <p:ext uri="{BB962C8B-B14F-4D97-AF65-F5344CB8AC3E}">
        <p14:creationId xmlns:p14="http://schemas.microsoft.com/office/powerpoint/2010/main" val="177673624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1938992"/>
          </a:xfrm>
          <a:prstGeom prst="rect">
            <a:avLst/>
          </a:prstGeom>
          <a:noFill/>
        </p:spPr>
        <p:txBody>
          <a:bodyPr wrap="square" rtlCol="0">
            <a:spAutoFit/>
          </a:bodyPr>
          <a:lstStyle/>
          <a:p>
            <a:r>
              <a:rPr lang="en-US" sz="2400" dirty="0" smtClean="0"/>
              <a:t>Responsible for moving data within a LAN.  This is done using the media access control address (MAC) that is assigned to every piece of hardware that communicates on a network. </a:t>
            </a:r>
            <a:endParaRPr lang="en-US" sz="2400" dirty="0"/>
          </a:p>
        </p:txBody>
      </p:sp>
    </p:spTree>
    <p:extLst>
      <p:ext uri="{BB962C8B-B14F-4D97-AF65-F5344CB8AC3E}">
        <p14:creationId xmlns:p14="http://schemas.microsoft.com/office/powerpoint/2010/main" val="198032735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chemeClr val="bg1">
                    <a:lumMod val="65000"/>
                  </a:schemeClr>
                </a:solidFill>
              </a:rPr>
              <a:t>Data link layer</a:t>
            </a:r>
            <a:endParaRPr lang="en-US" sz="2800" dirty="0">
              <a:solidFill>
                <a:schemeClr val="bg1">
                  <a:lumMod val="65000"/>
                </a:schemeClr>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2677656"/>
          </a:xfrm>
          <a:prstGeom prst="rect">
            <a:avLst/>
          </a:prstGeom>
          <a:noFill/>
        </p:spPr>
        <p:txBody>
          <a:bodyPr wrap="square" rtlCol="0">
            <a:spAutoFit/>
          </a:bodyPr>
          <a:lstStyle/>
          <a:p>
            <a:r>
              <a:rPr lang="en-US" sz="2400" dirty="0" smtClean="0"/>
              <a:t>Also known as the Internet layer.  It is responsible for sending packets between any two hosts on a WAN. It works on a best-effort basis.  Hosts are assigned 32-bit IP addresses, which are used for locating them in the WAN.  E.g. 212.196.241.303.</a:t>
            </a:r>
            <a:endParaRPr lang="en-US" sz="2400" dirty="0"/>
          </a:p>
        </p:txBody>
      </p:sp>
    </p:spTree>
    <p:extLst>
      <p:ext uri="{BB962C8B-B14F-4D97-AF65-F5344CB8AC3E}">
        <p14:creationId xmlns:p14="http://schemas.microsoft.com/office/powerpoint/2010/main" val="111466051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chemeClr val="bg1">
                    <a:lumMod val="65000"/>
                  </a:schemeClr>
                </a:solidFill>
              </a:rPr>
              <a:t>Data link layer</a:t>
            </a:r>
            <a:endParaRPr lang="en-US" sz="2800" dirty="0">
              <a:solidFill>
                <a:schemeClr val="bg1">
                  <a:lumMod val="65000"/>
                </a:schemeClr>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3785652"/>
          </a:xfrm>
          <a:prstGeom prst="rect">
            <a:avLst/>
          </a:prstGeom>
          <a:noFill/>
        </p:spPr>
        <p:txBody>
          <a:bodyPr wrap="square" rtlCol="0">
            <a:spAutoFit/>
          </a:bodyPr>
          <a:lstStyle/>
          <a:p>
            <a:r>
              <a:rPr lang="en-US" sz="2400" dirty="0" smtClean="0"/>
              <a:t>Provides communication between 2 address, at a level more usable to the application layer.  Transmission control protocol (TCP) offers guaranteed packet delivery, correct ordering of arrived packets, and even some automated pacing of packets to optimize bandwidth use.   User datagram protocol (UDP) gives fastest possible delivery, no setup, and no guarantees. </a:t>
            </a:r>
            <a:endParaRPr lang="en-US" sz="2400" dirty="0"/>
          </a:p>
        </p:txBody>
      </p:sp>
    </p:spTree>
    <p:extLst>
      <p:ext uri="{BB962C8B-B14F-4D97-AF65-F5344CB8AC3E}">
        <p14:creationId xmlns:p14="http://schemas.microsoft.com/office/powerpoint/2010/main" val="270918075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000000"/>
                </a:solidFill>
              </a:rPr>
              <a:t>Application layer</a:t>
            </a:r>
            <a:endParaRPr lang="en-US" sz="2800" dirty="0">
              <a:solidFill>
                <a:srgbClr val="000000"/>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chemeClr val="bg1">
                    <a:lumMod val="65000"/>
                  </a:schemeClr>
                </a:solidFill>
              </a:rPr>
              <a:t>Data link layer</a:t>
            </a:r>
            <a:endParaRPr lang="en-US" sz="2800" dirty="0">
              <a:solidFill>
                <a:schemeClr val="bg1">
                  <a:lumMod val="65000"/>
                </a:schemeClr>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3046988"/>
          </a:xfrm>
          <a:prstGeom prst="rect">
            <a:avLst/>
          </a:prstGeom>
          <a:noFill/>
        </p:spPr>
        <p:txBody>
          <a:bodyPr wrap="square" rtlCol="0">
            <a:spAutoFit/>
          </a:bodyPr>
          <a:lstStyle/>
          <a:p>
            <a:r>
              <a:rPr lang="en-US" sz="2400" dirty="0" smtClean="0"/>
              <a:t>Provide useful functionality on the Internet, leveraging the transport layer.  Examples are HTTP for web browsing, SMTP and IMAP for email, TLS, which provides authenticated, encrypted channels.  All of these use TCP. </a:t>
            </a:r>
          </a:p>
          <a:p>
            <a:endParaRPr lang="en-US" sz="2400" dirty="0" smtClean="0"/>
          </a:p>
          <a:p>
            <a:r>
              <a:rPr lang="en-US" sz="2400" dirty="0" smtClean="0"/>
              <a:t>Examples of UDP: VoIP and DNS. </a:t>
            </a:r>
            <a:endParaRPr lang="en-US" sz="2400" dirty="0"/>
          </a:p>
        </p:txBody>
      </p:sp>
    </p:spTree>
    <p:extLst>
      <p:ext uri="{BB962C8B-B14F-4D97-AF65-F5344CB8AC3E}">
        <p14:creationId xmlns:p14="http://schemas.microsoft.com/office/powerpoint/2010/main" val="269424398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5" name="Rectangle 4"/>
          <p:cNvSpPr/>
          <p:nvPr/>
        </p:nvSpPr>
        <p:spPr>
          <a:xfrm>
            <a:off x="1427078" y="5543475"/>
            <a:ext cx="6678723" cy="98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cxnSp>
        <p:nvCxnSpPr>
          <p:cNvPr id="7" name="Straight Connector 6"/>
          <p:cNvCxnSpPr/>
          <p:nvPr/>
        </p:nvCxnSpPr>
        <p:spPr>
          <a:xfrm>
            <a:off x="6992680" y="5543475"/>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2521348" y="5543475"/>
            <a:ext cx="0" cy="984555"/>
          </a:xfrm>
          <a:prstGeom prst="line">
            <a:avLst/>
          </a:prstGeom>
          <a:ln/>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3995817" y="5871659"/>
            <a:ext cx="1541244" cy="369332"/>
          </a:xfrm>
          <a:prstGeom prst="rect">
            <a:avLst/>
          </a:prstGeom>
          <a:noFill/>
        </p:spPr>
        <p:txBody>
          <a:bodyPr wrap="square" rtlCol="0">
            <a:spAutoFit/>
          </a:bodyPr>
          <a:lstStyle/>
          <a:p>
            <a:r>
              <a:rPr lang="en-US" dirty="0" smtClean="0"/>
              <a:t>Frame Data</a:t>
            </a:r>
            <a:endParaRPr lang="en-US" dirty="0"/>
          </a:p>
        </p:txBody>
      </p:sp>
      <p:sp>
        <p:nvSpPr>
          <p:cNvPr id="11" name="TextBox 10"/>
          <p:cNvSpPr txBox="1"/>
          <p:nvPr/>
        </p:nvSpPr>
        <p:spPr>
          <a:xfrm>
            <a:off x="7145556" y="5728969"/>
            <a:ext cx="1541244" cy="646331"/>
          </a:xfrm>
          <a:prstGeom prst="rect">
            <a:avLst/>
          </a:prstGeom>
          <a:noFill/>
        </p:spPr>
        <p:txBody>
          <a:bodyPr wrap="square" rtlCol="0">
            <a:spAutoFit/>
          </a:bodyPr>
          <a:lstStyle/>
          <a:p>
            <a:r>
              <a:rPr lang="en-US" dirty="0" smtClean="0"/>
              <a:t>Frame </a:t>
            </a:r>
            <a:br>
              <a:rPr lang="en-US" dirty="0" smtClean="0"/>
            </a:br>
            <a:r>
              <a:rPr lang="en-US" dirty="0" smtClean="0"/>
              <a:t>Footer</a:t>
            </a:r>
            <a:endParaRPr lang="en-US" dirty="0"/>
          </a:p>
        </p:txBody>
      </p:sp>
      <p:sp>
        <p:nvSpPr>
          <p:cNvPr id="12" name="TextBox 11"/>
          <p:cNvSpPr txBox="1"/>
          <p:nvPr/>
        </p:nvSpPr>
        <p:spPr>
          <a:xfrm>
            <a:off x="1575375" y="5728968"/>
            <a:ext cx="1541244" cy="646331"/>
          </a:xfrm>
          <a:prstGeom prst="rect">
            <a:avLst/>
          </a:prstGeom>
          <a:noFill/>
        </p:spPr>
        <p:txBody>
          <a:bodyPr wrap="square" rtlCol="0">
            <a:spAutoFit/>
          </a:bodyPr>
          <a:lstStyle/>
          <a:p>
            <a:r>
              <a:rPr lang="en-US" dirty="0" smtClean="0"/>
              <a:t>Frame </a:t>
            </a:r>
            <a:br>
              <a:rPr lang="en-US" dirty="0" smtClean="0"/>
            </a:br>
            <a:r>
              <a:rPr lang="en-US" dirty="0" smtClean="0"/>
              <a:t>Header</a:t>
            </a:r>
            <a:endParaRPr lang="en-US" dirty="0"/>
          </a:p>
        </p:txBody>
      </p:sp>
      <p:sp>
        <p:nvSpPr>
          <p:cNvPr id="13" name="Rectangle 12"/>
          <p:cNvSpPr/>
          <p:nvPr/>
        </p:nvSpPr>
        <p:spPr>
          <a:xfrm>
            <a:off x="2521349" y="4365958"/>
            <a:ext cx="4471332" cy="98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cxnSp>
        <p:nvCxnSpPr>
          <p:cNvPr id="14" name="Straight Connector 13"/>
          <p:cNvCxnSpPr/>
          <p:nvPr/>
        </p:nvCxnSpPr>
        <p:spPr>
          <a:xfrm>
            <a:off x="6992680" y="4365958"/>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791467" y="4365958"/>
            <a:ext cx="0" cy="984555"/>
          </a:xfrm>
          <a:prstGeom prst="line">
            <a:avLst/>
          </a:prstGeom>
          <a:ln/>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4766439" y="4694142"/>
            <a:ext cx="1541244" cy="369332"/>
          </a:xfrm>
          <a:prstGeom prst="rect">
            <a:avLst/>
          </a:prstGeom>
          <a:noFill/>
        </p:spPr>
        <p:txBody>
          <a:bodyPr wrap="square" rtlCol="0">
            <a:spAutoFit/>
          </a:bodyPr>
          <a:lstStyle/>
          <a:p>
            <a:r>
              <a:rPr lang="en-US" dirty="0" err="1" smtClean="0"/>
              <a:t>IPData</a:t>
            </a:r>
            <a:endParaRPr lang="en-US" dirty="0"/>
          </a:p>
        </p:txBody>
      </p:sp>
      <p:sp>
        <p:nvSpPr>
          <p:cNvPr id="18" name="TextBox 17"/>
          <p:cNvSpPr txBox="1"/>
          <p:nvPr/>
        </p:nvSpPr>
        <p:spPr>
          <a:xfrm>
            <a:off x="2659954" y="4565386"/>
            <a:ext cx="1541244" cy="646331"/>
          </a:xfrm>
          <a:prstGeom prst="rect">
            <a:avLst/>
          </a:prstGeom>
          <a:noFill/>
        </p:spPr>
        <p:txBody>
          <a:bodyPr wrap="square" rtlCol="0">
            <a:spAutoFit/>
          </a:bodyPr>
          <a:lstStyle/>
          <a:p>
            <a:r>
              <a:rPr lang="en-US" dirty="0" smtClean="0"/>
              <a:t>IP</a:t>
            </a:r>
            <a:br>
              <a:rPr lang="en-US" dirty="0" smtClean="0"/>
            </a:br>
            <a:r>
              <a:rPr lang="en-US" dirty="0" smtClean="0"/>
              <a:t>Header</a:t>
            </a:r>
            <a:endParaRPr lang="en-US" dirty="0"/>
          </a:p>
        </p:txBody>
      </p:sp>
      <p:sp>
        <p:nvSpPr>
          <p:cNvPr id="19" name="Rectangle 18"/>
          <p:cNvSpPr/>
          <p:nvPr/>
        </p:nvSpPr>
        <p:spPr>
          <a:xfrm>
            <a:off x="3791466" y="3262689"/>
            <a:ext cx="3201213" cy="98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cxnSp>
        <p:nvCxnSpPr>
          <p:cNvPr id="20" name="Straight Connector 19"/>
          <p:cNvCxnSpPr/>
          <p:nvPr/>
        </p:nvCxnSpPr>
        <p:spPr>
          <a:xfrm>
            <a:off x="6992679" y="3262689"/>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4961670" y="3262689"/>
            <a:ext cx="0" cy="984555"/>
          </a:xfrm>
          <a:prstGeom prst="line">
            <a:avLst/>
          </a:prstGeom>
          <a:ln/>
        </p:spPr>
        <p:style>
          <a:lnRef idx="3">
            <a:schemeClr val="dk1"/>
          </a:lnRef>
          <a:fillRef idx="0">
            <a:schemeClr val="dk1"/>
          </a:fillRef>
          <a:effectRef idx="2">
            <a:schemeClr val="dk1"/>
          </a:effectRef>
          <a:fontRef idx="minor">
            <a:schemeClr val="tx1"/>
          </a:fontRef>
        </p:style>
      </p:cxnSp>
      <p:sp>
        <p:nvSpPr>
          <p:cNvPr id="22" name="TextBox 21"/>
          <p:cNvSpPr txBox="1"/>
          <p:nvPr/>
        </p:nvSpPr>
        <p:spPr>
          <a:xfrm>
            <a:off x="5337273" y="3590873"/>
            <a:ext cx="1541244" cy="369332"/>
          </a:xfrm>
          <a:prstGeom prst="rect">
            <a:avLst/>
          </a:prstGeom>
          <a:noFill/>
        </p:spPr>
        <p:txBody>
          <a:bodyPr wrap="square" rtlCol="0">
            <a:spAutoFit/>
          </a:bodyPr>
          <a:lstStyle/>
          <a:p>
            <a:r>
              <a:rPr lang="en-US" dirty="0" smtClean="0"/>
              <a:t>TCP Data</a:t>
            </a:r>
            <a:endParaRPr lang="en-US" dirty="0"/>
          </a:p>
        </p:txBody>
      </p:sp>
      <p:sp>
        <p:nvSpPr>
          <p:cNvPr id="23" name="TextBox 22"/>
          <p:cNvSpPr txBox="1"/>
          <p:nvPr/>
        </p:nvSpPr>
        <p:spPr>
          <a:xfrm>
            <a:off x="3995817" y="3471155"/>
            <a:ext cx="936283" cy="646331"/>
          </a:xfrm>
          <a:prstGeom prst="rect">
            <a:avLst/>
          </a:prstGeom>
          <a:noFill/>
        </p:spPr>
        <p:txBody>
          <a:bodyPr wrap="square" rtlCol="0">
            <a:spAutoFit/>
          </a:bodyPr>
          <a:lstStyle/>
          <a:p>
            <a:r>
              <a:rPr lang="en-US" dirty="0" smtClean="0"/>
              <a:t>TCP</a:t>
            </a:r>
            <a:br>
              <a:rPr lang="en-US" dirty="0" smtClean="0"/>
            </a:br>
            <a:r>
              <a:rPr lang="en-US" dirty="0" smtClean="0"/>
              <a:t>Header</a:t>
            </a:r>
            <a:endParaRPr lang="en-US" dirty="0"/>
          </a:p>
        </p:txBody>
      </p:sp>
      <p:sp>
        <p:nvSpPr>
          <p:cNvPr id="24" name="Rectangle 23"/>
          <p:cNvSpPr/>
          <p:nvPr/>
        </p:nvSpPr>
        <p:spPr>
          <a:xfrm>
            <a:off x="4961670" y="2130886"/>
            <a:ext cx="2031009" cy="9845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dirty="0"/>
          </a:p>
        </p:txBody>
      </p:sp>
      <p:cxnSp>
        <p:nvCxnSpPr>
          <p:cNvPr id="25" name="Straight Connector 24"/>
          <p:cNvCxnSpPr/>
          <p:nvPr/>
        </p:nvCxnSpPr>
        <p:spPr>
          <a:xfrm>
            <a:off x="6992679" y="2130886"/>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5308731" y="2339352"/>
            <a:ext cx="1541244" cy="646331"/>
          </a:xfrm>
          <a:prstGeom prst="rect">
            <a:avLst/>
          </a:prstGeom>
          <a:noFill/>
        </p:spPr>
        <p:txBody>
          <a:bodyPr wrap="square" rtlCol="0">
            <a:spAutoFit/>
          </a:bodyPr>
          <a:lstStyle/>
          <a:p>
            <a:r>
              <a:rPr lang="en-US" dirty="0" smtClean="0"/>
              <a:t>Application</a:t>
            </a:r>
            <a:br>
              <a:rPr lang="en-US" dirty="0" smtClean="0"/>
            </a:br>
            <a:r>
              <a:rPr lang="en-US" dirty="0" smtClean="0"/>
              <a:t>Data</a:t>
            </a:r>
            <a:endParaRPr lang="en-US" dirty="0"/>
          </a:p>
        </p:txBody>
      </p:sp>
      <p:cxnSp>
        <p:nvCxnSpPr>
          <p:cNvPr id="29" name="Straight Connector 28"/>
          <p:cNvCxnSpPr/>
          <p:nvPr/>
        </p:nvCxnSpPr>
        <p:spPr>
          <a:xfrm>
            <a:off x="4961670" y="2130886"/>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786886" y="3267841"/>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2521349" y="4365958"/>
            <a:ext cx="0" cy="984555"/>
          </a:xfrm>
          <a:prstGeom prst="line">
            <a:avLst/>
          </a:prstGeom>
          <a:ln>
            <a:solidFill>
              <a:srgbClr val="002F5A"/>
            </a:solidFill>
          </a:ln>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4970332" y="4365958"/>
            <a:ext cx="0" cy="984555"/>
          </a:xfrm>
          <a:prstGeom prst="line">
            <a:avLst/>
          </a:prstGeom>
          <a:ln>
            <a:solidFill>
              <a:srgbClr val="002F5A"/>
            </a:solidFill>
            <a:prstDash val="dot"/>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4961193" y="5502913"/>
            <a:ext cx="0" cy="984555"/>
          </a:xfrm>
          <a:prstGeom prst="line">
            <a:avLst/>
          </a:prstGeom>
          <a:ln>
            <a:solidFill>
              <a:srgbClr val="002F5A"/>
            </a:solidFill>
            <a:prstDash val="dot"/>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791467" y="5543475"/>
            <a:ext cx="0" cy="984555"/>
          </a:xfrm>
          <a:prstGeom prst="line">
            <a:avLst/>
          </a:prstGeom>
          <a:ln>
            <a:solidFill>
              <a:srgbClr val="002F5A"/>
            </a:solidFill>
            <a:prstDash val="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0757272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3" name="TextBox 2"/>
          <p:cNvSpPr txBox="1"/>
          <p:nvPr/>
        </p:nvSpPr>
        <p:spPr>
          <a:xfrm>
            <a:off x="3382174" y="1954842"/>
            <a:ext cx="5451437" cy="4893647"/>
          </a:xfrm>
          <a:prstGeom prst="rect">
            <a:avLst/>
          </a:prstGeom>
          <a:noFill/>
        </p:spPr>
        <p:txBody>
          <a:bodyPr wrap="square" rtlCol="0">
            <a:spAutoFit/>
          </a:bodyPr>
          <a:lstStyle/>
          <a:p>
            <a:r>
              <a:rPr lang="en-US" sz="2400" dirty="0" smtClean="0"/>
              <a:t>Machines are connected using hubs or switches.  </a:t>
            </a:r>
          </a:p>
          <a:p>
            <a:pPr marL="342900" indent="-342900">
              <a:buFont typeface="Arial"/>
              <a:buChar char="•"/>
            </a:pPr>
            <a:r>
              <a:rPr lang="en-US" sz="2400" dirty="0" smtClean="0"/>
              <a:t>Hubs are simple devices that simply forward all incoming frames to all outgoing wires. </a:t>
            </a:r>
          </a:p>
          <a:p>
            <a:pPr marL="342900" indent="-342900">
              <a:buFont typeface="Arial"/>
              <a:buChar char="•"/>
            </a:pPr>
            <a:r>
              <a:rPr lang="en-US" sz="2400" dirty="0" smtClean="0"/>
              <a:t>Switches are more intelligent, learning the destination by MAC address, and only forwarding along the correct wire.  </a:t>
            </a:r>
          </a:p>
          <a:p>
            <a:pPr marL="800100" lvl="1" indent="-342900">
              <a:buFont typeface="Arial"/>
              <a:buChar char="•"/>
            </a:pPr>
            <a:r>
              <a:rPr lang="en-US" sz="2400" dirty="0" smtClean="0"/>
              <a:t>Saves bandwidth.</a:t>
            </a:r>
          </a:p>
          <a:p>
            <a:pPr marL="800100" lvl="1" indent="-342900">
              <a:buFont typeface="Arial"/>
              <a:buChar char="•"/>
            </a:pPr>
            <a:r>
              <a:rPr lang="en-US" sz="2400" dirty="0" smtClean="0"/>
              <a:t>Provides less opportunity for eavesdropping. </a:t>
            </a:r>
          </a:p>
          <a:p>
            <a:pPr marL="800100" lvl="1" indent="-342900">
              <a:buFont typeface="Arial"/>
              <a:buChar char="•"/>
            </a:pPr>
            <a:r>
              <a:rPr lang="en-US" sz="2400" dirty="0" smtClean="0"/>
              <a:t>Reduces the probability of a collision. </a:t>
            </a:r>
            <a:endParaRPr lang="en-US" sz="2400" dirty="0"/>
          </a:p>
        </p:txBody>
      </p:sp>
    </p:spTree>
    <p:extLst>
      <p:ext uri="{BB962C8B-B14F-4D97-AF65-F5344CB8AC3E}">
        <p14:creationId xmlns:p14="http://schemas.microsoft.com/office/powerpoint/2010/main" val="402897308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954842"/>
            <a:ext cx="5451437" cy="3416320"/>
          </a:xfrm>
          <a:prstGeom prst="rect">
            <a:avLst/>
          </a:prstGeom>
          <a:noFill/>
        </p:spPr>
        <p:txBody>
          <a:bodyPr wrap="square" rtlCol="0">
            <a:spAutoFit/>
          </a:bodyPr>
          <a:lstStyle/>
          <a:p>
            <a:r>
              <a:rPr lang="en-US" sz="2400" dirty="0" smtClean="0"/>
              <a:t>Ethernet switches use </a:t>
            </a:r>
            <a:r>
              <a:rPr lang="en-US" sz="2400" b="1" dirty="0" smtClean="0"/>
              <a:t>MAC addresses </a:t>
            </a:r>
            <a:r>
              <a:rPr lang="en-US" sz="2400" dirty="0" smtClean="0"/>
              <a:t>for routing packets to hosts. </a:t>
            </a:r>
          </a:p>
          <a:p>
            <a:pPr marL="342900" indent="-342900">
              <a:buFont typeface="Arial"/>
              <a:buChar char="•"/>
            </a:pPr>
            <a:r>
              <a:rPr lang="en-US" sz="2400" dirty="0" smtClean="0"/>
              <a:t>MAC addresses hare 48 bits long. </a:t>
            </a:r>
          </a:p>
          <a:p>
            <a:pPr marL="342900" indent="-342900">
              <a:buFont typeface="Arial"/>
              <a:buChar char="•"/>
            </a:pPr>
            <a:r>
              <a:rPr lang="en-US" sz="2400" dirty="0" smtClean="0"/>
              <a:t>First 24 identify the manufacturer. </a:t>
            </a:r>
          </a:p>
          <a:p>
            <a:pPr marL="342900" indent="-342900">
              <a:buFont typeface="Arial"/>
              <a:buChar char="•"/>
            </a:pPr>
            <a:r>
              <a:rPr lang="en-US" sz="2400" dirty="0" smtClean="0"/>
              <a:t>Last 24 identify the device. 16 million per manufacturer.  </a:t>
            </a:r>
          </a:p>
          <a:p>
            <a:pPr marL="342900" indent="-342900">
              <a:buFont typeface="Arial"/>
              <a:buChar char="•"/>
            </a:pPr>
            <a:r>
              <a:rPr lang="en-US" sz="2400" dirty="0" smtClean="0"/>
              <a:t>Can be modified through the device driver, so it is not a reliable source for identifying malicious behavior.</a:t>
            </a:r>
            <a:endParaRPr lang="en-US" sz="2400" dirty="0"/>
          </a:p>
        </p:txBody>
      </p:sp>
    </p:spTree>
    <p:extLst>
      <p:ext uri="{BB962C8B-B14F-4D97-AF65-F5344CB8AC3E}">
        <p14:creationId xmlns:p14="http://schemas.microsoft.com/office/powerpoint/2010/main" val="353370435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a:t>
            </a:r>
            <a:endParaRPr lang="en-US" dirty="0"/>
          </a:p>
        </p:txBody>
      </p:sp>
      <p:sp>
        <p:nvSpPr>
          <p:cNvPr id="3" name="Content Placeholder 2"/>
          <p:cNvSpPr>
            <a:spLocks noGrp="1"/>
          </p:cNvSpPr>
          <p:nvPr>
            <p:ph idx="1"/>
          </p:nvPr>
        </p:nvSpPr>
        <p:spPr>
          <a:xfrm>
            <a:off x="457200" y="1600200"/>
            <a:ext cx="4123719" cy="4525963"/>
          </a:xfrm>
        </p:spPr>
        <p:txBody>
          <a:bodyPr>
            <a:noAutofit/>
          </a:bodyPr>
          <a:lstStyle/>
          <a:p>
            <a:pPr marL="0" indent="0">
              <a:buNone/>
            </a:pPr>
            <a:r>
              <a:rPr lang="en-US" sz="2000" dirty="0" smtClean="0"/>
              <a:t>Certificates have the following info</a:t>
            </a:r>
          </a:p>
          <a:p>
            <a:r>
              <a:rPr lang="en-US" sz="2000" dirty="0" smtClean="0"/>
              <a:t>Version </a:t>
            </a:r>
            <a:r>
              <a:rPr lang="en-US" sz="2000" dirty="0"/>
              <a:t>Number</a:t>
            </a:r>
          </a:p>
          <a:p>
            <a:r>
              <a:rPr lang="en-US" sz="2000" dirty="0"/>
              <a:t>Serial Number</a:t>
            </a:r>
          </a:p>
          <a:p>
            <a:r>
              <a:rPr lang="en-US" sz="2000" dirty="0"/>
              <a:t>Signature Algorithm ID</a:t>
            </a:r>
          </a:p>
          <a:p>
            <a:r>
              <a:rPr lang="en-US" sz="2000" dirty="0"/>
              <a:t>Issuer Name</a:t>
            </a:r>
          </a:p>
          <a:p>
            <a:r>
              <a:rPr lang="en-US" sz="2000" dirty="0"/>
              <a:t>Validity period</a:t>
            </a:r>
          </a:p>
          <a:p>
            <a:r>
              <a:rPr lang="en-US" sz="2000" dirty="0"/>
              <a:t>Not Before</a:t>
            </a:r>
          </a:p>
          <a:p>
            <a:r>
              <a:rPr lang="en-US" sz="2000" dirty="0"/>
              <a:t>Not After</a:t>
            </a:r>
          </a:p>
          <a:p>
            <a:r>
              <a:rPr lang="en-US" sz="2000" dirty="0"/>
              <a:t>Subject </a:t>
            </a:r>
            <a:r>
              <a:rPr lang="en-US" sz="2000" dirty="0" smtClean="0"/>
              <a:t>name</a:t>
            </a:r>
          </a:p>
          <a:p>
            <a:r>
              <a:rPr lang="en-US" sz="2000" dirty="0" smtClean="0"/>
              <a:t>Subject Public Key Info</a:t>
            </a:r>
          </a:p>
          <a:p>
            <a:r>
              <a:rPr lang="en-US" sz="2000" dirty="0" smtClean="0"/>
              <a:t>Public Key Algorithm</a:t>
            </a:r>
          </a:p>
          <a:p>
            <a:r>
              <a:rPr lang="en-US" sz="2000" dirty="0" smtClean="0"/>
              <a:t>Subject Public Key</a:t>
            </a:r>
          </a:p>
        </p:txBody>
      </p:sp>
      <p:sp>
        <p:nvSpPr>
          <p:cNvPr id="4" name="Content Placeholder 2"/>
          <p:cNvSpPr txBox="1">
            <a:spLocks/>
          </p:cNvSpPr>
          <p:nvPr/>
        </p:nvSpPr>
        <p:spPr>
          <a:xfrm>
            <a:off x="4862291" y="2028270"/>
            <a:ext cx="4123719" cy="452596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dirty="0" smtClean="0"/>
              <a:t>Issuer Unique Identifier (optional)</a:t>
            </a:r>
          </a:p>
          <a:p>
            <a:r>
              <a:rPr lang="en-US" sz="2000" dirty="0" smtClean="0"/>
              <a:t>Subject Unique Identifier (optional)</a:t>
            </a:r>
          </a:p>
          <a:p>
            <a:r>
              <a:rPr lang="en-US" sz="2000" dirty="0" smtClean="0"/>
              <a:t>Extensions (optional)</a:t>
            </a:r>
          </a:p>
          <a:p>
            <a:r>
              <a:rPr lang="en-US" sz="2000" dirty="0" smtClean="0"/>
              <a:t>...</a:t>
            </a:r>
          </a:p>
          <a:p>
            <a:r>
              <a:rPr lang="en-US" sz="2000" dirty="0" smtClean="0"/>
              <a:t>Certificate Signature Algorithm</a:t>
            </a:r>
          </a:p>
          <a:p>
            <a:r>
              <a:rPr lang="en-US" sz="2000" dirty="0" smtClean="0"/>
              <a:t>Certificate Signature</a:t>
            </a:r>
            <a:endParaRPr lang="en-US" sz="2000" dirty="0"/>
          </a:p>
        </p:txBody>
      </p:sp>
    </p:spTree>
    <p:extLst>
      <p:ext uri="{BB962C8B-B14F-4D97-AF65-F5344CB8AC3E}">
        <p14:creationId xmlns:p14="http://schemas.microsoft.com/office/powerpoint/2010/main" val="132055735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678204"/>
          </a:xfrm>
          <a:prstGeom prst="rect">
            <a:avLst/>
          </a:prstGeom>
          <a:noFill/>
        </p:spPr>
        <p:txBody>
          <a:bodyPr wrap="square" rtlCol="0">
            <a:spAutoFit/>
          </a:bodyPr>
          <a:lstStyle/>
          <a:p>
            <a:r>
              <a:rPr lang="en-US" sz="2000" dirty="0" smtClean="0"/>
              <a:t>Address resolution protocol (ARP)</a:t>
            </a:r>
          </a:p>
          <a:p>
            <a:pPr marL="342900" indent="-342900">
              <a:buFont typeface="Arial"/>
              <a:buChar char="•"/>
            </a:pPr>
            <a:r>
              <a:rPr lang="en-US" sz="2000" dirty="0" smtClean="0"/>
              <a:t>Source machine knows the destination IP address, but not the MAC address. </a:t>
            </a:r>
          </a:p>
          <a:p>
            <a:pPr marL="342900" indent="-342900">
              <a:buFont typeface="Arial"/>
              <a:buChar char="•"/>
            </a:pPr>
            <a:r>
              <a:rPr lang="en-US" sz="2000" dirty="0" smtClean="0"/>
              <a:t>ARP request sent to all hosts on the LAN: </a:t>
            </a:r>
            <a:r>
              <a:rPr lang="en-US" dirty="0" smtClean="0"/>
              <a:t>“Which MAC has IP 192.168.1.105?”</a:t>
            </a:r>
          </a:p>
          <a:p>
            <a:pPr marL="342900" indent="-342900">
              <a:buFont typeface="Arial"/>
              <a:buChar char="•"/>
            </a:pPr>
            <a:r>
              <a:rPr lang="en-US" sz="2000" dirty="0" smtClean="0"/>
              <a:t>ARP reply: </a:t>
            </a:r>
            <a:r>
              <a:rPr lang="en-US" sz="1400" dirty="0" smtClean="0"/>
              <a:t>“192.168.1.105 is at 00:16:B7:29:E4:7D.”</a:t>
            </a:r>
            <a:endParaRPr lang="en-US" sz="1400" dirty="0"/>
          </a:p>
          <a:p>
            <a:pPr marL="342900" indent="-342900">
              <a:buFont typeface="Arial"/>
              <a:buChar char="•"/>
            </a:pPr>
            <a:r>
              <a:rPr lang="en-US" sz="2000" dirty="0" smtClean="0"/>
              <a:t>Association gets stored locally by host in an </a:t>
            </a:r>
            <a:r>
              <a:rPr lang="en-US" sz="2000" i="1" dirty="0" smtClean="0"/>
              <a:t>ARP cache.</a:t>
            </a:r>
          </a:p>
          <a:p>
            <a:pPr marL="342900" indent="-342900">
              <a:buFont typeface="Arial"/>
              <a:buChar char="•"/>
            </a:pPr>
            <a:r>
              <a:rPr lang="en-US" sz="2000" b="1" dirty="0" smtClean="0"/>
              <a:t>ARP Spoofing: </a:t>
            </a:r>
            <a:r>
              <a:rPr lang="en-US" sz="2000" dirty="0" smtClean="0"/>
              <a:t>Anyone can reply! No authentication is done at the link layer.  </a:t>
            </a:r>
          </a:p>
          <a:p>
            <a:pPr marL="342900" indent="-342900">
              <a:buFont typeface="Arial"/>
              <a:buChar char="•"/>
            </a:pPr>
            <a:r>
              <a:rPr lang="en-US" sz="2000" dirty="0"/>
              <a:t>In many </a:t>
            </a:r>
            <a:r>
              <a:rPr lang="en-US" sz="2000" dirty="0" err="1"/>
              <a:t>OSes</a:t>
            </a:r>
            <a:r>
              <a:rPr lang="en-US" sz="2000" dirty="0"/>
              <a:t>, replies are accepted even if no request was made</a:t>
            </a:r>
            <a:r>
              <a:rPr lang="en-US" sz="2000" dirty="0" smtClean="0"/>
              <a:t>!</a:t>
            </a:r>
          </a:p>
          <a:p>
            <a:pPr marL="342900" indent="-342900">
              <a:buFont typeface="Arial"/>
              <a:buChar char="•"/>
            </a:pPr>
            <a:r>
              <a:rPr lang="en-US" sz="2000" dirty="0" smtClean="0"/>
              <a:t>Eve can supply her own MAC address for Alice’s IP in Bob’s ARP cache, and vice versa.  Man in the middle attack. </a:t>
            </a:r>
            <a:endParaRPr lang="en-US" sz="2000" dirty="0"/>
          </a:p>
        </p:txBody>
      </p:sp>
    </p:spTree>
    <p:extLst>
      <p:ext uri="{BB962C8B-B14F-4D97-AF65-F5344CB8AC3E}">
        <p14:creationId xmlns:p14="http://schemas.microsoft.com/office/powerpoint/2010/main" val="124913008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rgbClr val="A6A6A6"/>
                </a:solidFill>
              </a:rPr>
              <a:t>Network layer</a:t>
            </a:r>
            <a:endParaRPr lang="en-US" sz="2800" dirty="0">
              <a:solidFill>
                <a:srgbClr val="A6A6A6"/>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t>Data link layer</a:t>
            </a:r>
            <a:endParaRPr lang="en-US" sz="2800" dirty="0"/>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2246769"/>
          </a:xfrm>
          <a:prstGeom prst="rect">
            <a:avLst/>
          </a:prstGeom>
          <a:noFill/>
        </p:spPr>
        <p:txBody>
          <a:bodyPr wrap="square" rtlCol="0">
            <a:spAutoFit/>
          </a:bodyPr>
          <a:lstStyle/>
          <a:p>
            <a:r>
              <a:rPr lang="en-US" sz="2000" dirty="0" smtClean="0"/>
              <a:t>ARP spoofing defenses:</a:t>
            </a:r>
          </a:p>
          <a:p>
            <a:pPr marL="342900" indent="-342900">
              <a:buFont typeface="Arial"/>
              <a:buChar char="•"/>
            </a:pPr>
            <a:r>
              <a:rPr lang="en-US" sz="2000" dirty="0" smtClean="0"/>
              <a:t>Can setup static ARP tables, in which case ARP requests are ignored. </a:t>
            </a:r>
          </a:p>
          <a:p>
            <a:pPr marL="800100" lvl="1" indent="-342900">
              <a:buFont typeface="Arial"/>
              <a:buChar char="•"/>
            </a:pPr>
            <a:r>
              <a:rPr lang="en-US" sz="2000" dirty="0" smtClean="0"/>
              <a:t>Doesn’t scale well; all hosts need n entries.</a:t>
            </a:r>
          </a:p>
          <a:p>
            <a:pPr marL="800100" lvl="1" indent="-342900">
              <a:buFont typeface="Arial"/>
              <a:buChar char="•"/>
            </a:pPr>
            <a:r>
              <a:rPr lang="en-US" sz="2000" dirty="0" smtClean="0"/>
              <a:t>Hard to maintain.</a:t>
            </a:r>
          </a:p>
          <a:p>
            <a:pPr marL="342900" indent="-342900">
              <a:buFont typeface="Arial"/>
              <a:buChar char="•"/>
            </a:pPr>
            <a:r>
              <a:rPr lang="en-US" sz="2000" dirty="0" smtClean="0"/>
              <a:t>There are products that help detect the attack. </a:t>
            </a:r>
          </a:p>
          <a:p>
            <a:pPr marL="342900" indent="-342900">
              <a:buFont typeface="Arial"/>
              <a:buChar char="•"/>
            </a:pPr>
            <a:r>
              <a:rPr lang="en-US" sz="2000" dirty="0" smtClean="0"/>
              <a:t>Best defense is to encrypt at higher levels! </a:t>
            </a:r>
          </a:p>
        </p:txBody>
      </p:sp>
    </p:spTree>
    <p:extLst>
      <p:ext uri="{BB962C8B-B14F-4D97-AF65-F5344CB8AC3E}">
        <p14:creationId xmlns:p14="http://schemas.microsoft.com/office/powerpoint/2010/main" val="49775020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708981"/>
          </a:xfrm>
          <a:prstGeom prst="rect">
            <a:avLst/>
          </a:prstGeom>
          <a:noFill/>
        </p:spPr>
        <p:txBody>
          <a:bodyPr wrap="square" rtlCol="0">
            <a:spAutoFit/>
          </a:bodyPr>
          <a:lstStyle/>
          <a:p>
            <a:r>
              <a:rPr lang="en-US" sz="2000" dirty="0" smtClean="0"/>
              <a:t>Internet Protocol (IP): best effort routing in WAN.</a:t>
            </a:r>
          </a:p>
          <a:p>
            <a:pPr marL="342900" indent="-342900">
              <a:buFont typeface="Arial"/>
              <a:buChar char="•"/>
            </a:pPr>
            <a:r>
              <a:rPr lang="en-US" sz="2000" dirty="0" smtClean="0"/>
              <a:t>IPv4: every node has a 32 bit address.</a:t>
            </a:r>
          </a:p>
          <a:p>
            <a:pPr marL="342900" indent="-342900">
              <a:buFont typeface="Arial"/>
              <a:buChar char="•"/>
            </a:pPr>
            <a:r>
              <a:rPr lang="en-US" sz="2000" dirty="0" smtClean="0"/>
              <a:t>IPv6: every node has a 128 bit address.</a:t>
            </a:r>
          </a:p>
          <a:p>
            <a:pPr marL="342900" indent="-342900">
              <a:buFont typeface="Arial"/>
              <a:buChar char="•"/>
            </a:pPr>
            <a:r>
              <a:rPr lang="en-US" sz="2000" dirty="0" smtClean="0"/>
              <a:t>If packet is being sent to someone on LAN, use ARP to route to MAC address </a:t>
            </a:r>
          </a:p>
          <a:p>
            <a:pPr marL="342900" indent="-342900">
              <a:buFont typeface="Arial"/>
              <a:buChar char="•"/>
            </a:pPr>
            <a:r>
              <a:rPr lang="en-US" sz="2000" dirty="0" smtClean="0"/>
              <a:t>If destination not on LAN, send to default gateway (router). Belong to multiple networks.  </a:t>
            </a:r>
          </a:p>
          <a:p>
            <a:pPr marL="800100" lvl="1" indent="-342900">
              <a:buFont typeface="Arial"/>
              <a:buChar char="•"/>
            </a:pPr>
            <a:r>
              <a:rPr lang="en-US" sz="2000" dirty="0" smtClean="0"/>
              <a:t>Routers store a routing table, decide where the next hop should be. </a:t>
            </a:r>
          </a:p>
          <a:p>
            <a:pPr marL="800100" lvl="1" indent="-342900">
              <a:buFont typeface="Arial"/>
              <a:buChar char="•"/>
            </a:pPr>
            <a:r>
              <a:rPr lang="en-US" sz="2000" dirty="0" smtClean="0"/>
              <a:t>Time To Live field prevents infinite loops.</a:t>
            </a:r>
          </a:p>
          <a:p>
            <a:pPr marL="800100" lvl="1" indent="-342900">
              <a:buFont typeface="Arial"/>
              <a:buChar char="•"/>
            </a:pPr>
            <a:r>
              <a:rPr lang="en-US" sz="2000" dirty="0" smtClean="0"/>
              <a:t>OSPF: within an autonomous system (AS), use a shortest path first algorithm. </a:t>
            </a:r>
          </a:p>
          <a:p>
            <a:pPr marL="800100" lvl="1" indent="-342900">
              <a:buFont typeface="Arial"/>
              <a:buChar char="•"/>
            </a:pPr>
            <a:r>
              <a:rPr lang="en-US" sz="2000" dirty="0" smtClean="0"/>
              <a:t>BGP: (border gateway protocol) between </a:t>
            </a:r>
            <a:r>
              <a:rPr lang="en-US" sz="2000" dirty="0" err="1" smtClean="0"/>
              <a:t>ASes</a:t>
            </a:r>
            <a:r>
              <a:rPr lang="en-US" sz="2000" dirty="0" smtClean="0"/>
              <a:t>, takes pricing and agreements into account.  </a:t>
            </a:r>
          </a:p>
        </p:txBody>
      </p:sp>
    </p:spTree>
    <p:extLst>
      <p:ext uri="{BB962C8B-B14F-4D97-AF65-F5344CB8AC3E}">
        <p14:creationId xmlns:p14="http://schemas.microsoft.com/office/powerpoint/2010/main" val="178980342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00110"/>
          </a:xfrm>
          <a:prstGeom prst="rect">
            <a:avLst/>
          </a:prstGeom>
          <a:noFill/>
        </p:spPr>
        <p:txBody>
          <a:bodyPr wrap="square" rtlCol="0">
            <a:spAutoFit/>
          </a:bodyPr>
          <a:lstStyle/>
          <a:p>
            <a:r>
              <a:rPr lang="en-US" sz="2000" dirty="0" smtClean="0"/>
              <a:t>Internet Protocol (IP): best effort routing in WAN.</a:t>
            </a:r>
          </a:p>
        </p:txBody>
      </p:sp>
      <p:graphicFrame>
        <p:nvGraphicFramePr>
          <p:cNvPr id="3" name="Table 2"/>
          <p:cNvGraphicFramePr>
            <a:graphicFrameLocks noGrp="1"/>
          </p:cNvGraphicFramePr>
          <p:nvPr>
            <p:extLst>
              <p:ext uri="{D42A27DB-BD31-4B8C-83A1-F6EECF244321}">
                <p14:modId xmlns:p14="http://schemas.microsoft.com/office/powerpoint/2010/main" val="2259708927"/>
              </p:ext>
            </p:extLst>
          </p:nvPr>
        </p:nvGraphicFramePr>
        <p:xfrm>
          <a:off x="2936135" y="2119114"/>
          <a:ext cx="6113474" cy="2926080"/>
        </p:xfrm>
        <a:graphic>
          <a:graphicData uri="http://schemas.openxmlformats.org/drawingml/2006/table">
            <a:tbl>
              <a:tblPr firstRow="1" bandRow="1">
                <a:tableStyleId>{5C22544A-7EE6-4342-B048-85BDC9FD1C3A}</a:tableStyleId>
              </a:tblPr>
              <a:tblGrid>
                <a:gridCol w="1415846"/>
                <a:gridCol w="1561720"/>
                <a:gridCol w="3135908"/>
              </a:tblGrid>
              <a:tr h="0">
                <a:tc>
                  <a:txBody>
                    <a:bodyPr/>
                    <a:lstStyle/>
                    <a:p>
                      <a:endParaRPr lang="en-US" dirty="0"/>
                    </a:p>
                  </a:txBody>
                  <a:tcPr/>
                </a:tc>
                <a:tc>
                  <a:txBody>
                    <a:bodyPr/>
                    <a:lstStyle/>
                    <a:p>
                      <a:r>
                        <a:rPr lang="en-US" dirty="0" smtClean="0"/>
                        <a:t>Address</a:t>
                      </a:r>
                      <a:endParaRPr lang="en-US" dirty="0"/>
                    </a:p>
                  </a:txBody>
                  <a:tcPr/>
                </a:tc>
                <a:tc>
                  <a:txBody>
                    <a:bodyPr/>
                    <a:lstStyle/>
                    <a:p>
                      <a:r>
                        <a:rPr lang="en-US" dirty="0" smtClean="0"/>
                        <a:t>Binary</a:t>
                      </a:r>
                      <a:endParaRPr lang="en-US" dirty="0"/>
                    </a:p>
                  </a:txBody>
                  <a:tcPr/>
                </a:tc>
              </a:tr>
              <a:tr h="168790">
                <a:tc>
                  <a:txBody>
                    <a:bodyPr/>
                    <a:lstStyle/>
                    <a:p>
                      <a:r>
                        <a:rPr lang="en-US" dirty="0" smtClean="0"/>
                        <a:t>IP Address</a:t>
                      </a:r>
                      <a:endParaRPr lang="en-US" dirty="0"/>
                    </a:p>
                  </a:txBody>
                  <a:tcPr/>
                </a:tc>
                <a:tc>
                  <a:txBody>
                    <a:bodyPr/>
                    <a:lstStyle/>
                    <a:p>
                      <a:r>
                        <a:rPr lang="en-US" dirty="0" smtClean="0"/>
                        <a:t>192.168.1.100</a:t>
                      </a:r>
                      <a:endParaRPr lang="en-US" dirty="0"/>
                    </a:p>
                  </a:txBody>
                  <a:tcPr/>
                </a:tc>
                <a:tc>
                  <a:txBody>
                    <a:bodyPr/>
                    <a:lstStyle/>
                    <a:p>
                      <a:r>
                        <a:rPr lang="en-US" dirty="0" smtClean="0"/>
                        <a:t>1100000.10101000.00000001.</a:t>
                      </a:r>
                    </a:p>
                    <a:p>
                      <a:r>
                        <a:rPr lang="en-US" dirty="0" smtClean="0"/>
                        <a:t>01100100</a:t>
                      </a:r>
                      <a:endParaRPr lang="en-US" dirty="0"/>
                    </a:p>
                  </a:txBody>
                  <a:tcPr/>
                </a:tc>
              </a:tr>
              <a:tr h="168790">
                <a:tc>
                  <a:txBody>
                    <a:bodyPr/>
                    <a:lstStyle/>
                    <a:p>
                      <a:r>
                        <a:rPr lang="en-US" dirty="0" smtClean="0"/>
                        <a:t>Subnet Mask</a:t>
                      </a:r>
                      <a:endParaRPr lang="en-US" dirty="0"/>
                    </a:p>
                  </a:txBody>
                  <a:tcPr/>
                </a:tc>
                <a:tc>
                  <a:txBody>
                    <a:bodyPr/>
                    <a:lstStyle/>
                    <a:p>
                      <a:r>
                        <a:rPr lang="en-US" dirty="0" smtClean="0"/>
                        <a:t>255.255.255.0</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11111111.11111111.11111111.00000000</a:t>
                      </a:r>
                      <a:endParaRPr lang="en-US" dirty="0"/>
                    </a:p>
                  </a:txBody>
                  <a:tcPr/>
                </a:tc>
              </a:tr>
              <a:tr h="168790">
                <a:tc>
                  <a:txBody>
                    <a:bodyPr/>
                    <a:lstStyle/>
                    <a:p>
                      <a:r>
                        <a:rPr lang="en-US" dirty="0" smtClean="0"/>
                        <a:t>Network</a:t>
                      </a:r>
                      <a:endParaRPr lang="en-US" dirty="0"/>
                    </a:p>
                  </a:txBody>
                  <a:tcPr/>
                </a:tc>
                <a:tc>
                  <a:txBody>
                    <a:bodyPr/>
                    <a:lstStyle/>
                    <a:p>
                      <a:r>
                        <a:rPr lang="en-US" dirty="0" smtClean="0"/>
                        <a:t>192.168.1.0</a:t>
                      </a:r>
                      <a:endParaRPr lang="en-US" dirty="0"/>
                    </a:p>
                  </a:txBody>
                  <a:tcPr/>
                </a:tc>
                <a:tc>
                  <a:txBody>
                    <a:bodyPr/>
                    <a:lstStyle/>
                    <a:p>
                      <a:r>
                        <a:rPr lang="en-US" dirty="0" smtClean="0"/>
                        <a:t>1100000.10101000.00000001.00000000</a:t>
                      </a:r>
                      <a:endParaRPr lang="en-US" dirty="0"/>
                    </a:p>
                  </a:txBody>
                  <a:tcPr/>
                </a:tc>
              </a:tr>
              <a:tr h="168790">
                <a:tc>
                  <a:txBody>
                    <a:bodyPr/>
                    <a:lstStyle/>
                    <a:p>
                      <a:r>
                        <a:rPr lang="en-US" dirty="0" smtClean="0"/>
                        <a:t>Host</a:t>
                      </a:r>
                      <a:endParaRPr lang="en-US" dirty="0"/>
                    </a:p>
                  </a:txBody>
                  <a:tcPr/>
                </a:tc>
                <a:tc>
                  <a:txBody>
                    <a:bodyPr/>
                    <a:lstStyle/>
                    <a:p>
                      <a:r>
                        <a:rPr lang="en-US" dirty="0" smtClean="0"/>
                        <a:t>0.0.0.100</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00000000.00000000.00000000.01100100</a:t>
                      </a:r>
                      <a:endParaRPr lang="en-US" dirty="0"/>
                    </a:p>
                  </a:txBody>
                  <a:tcPr/>
                </a:tc>
              </a:tr>
            </a:tbl>
          </a:graphicData>
        </a:graphic>
      </p:graphicFrame>
    </p:spTree>
    <p:extLst>
      <p:ext uri="{BB962C8B-B14F-4D97-AF65-F5344CB8AC3E}">
        <p14:creationId xmlns:p14="http://schemas.microsoft.com/office/powerpoint/2010/main" val="28365612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708981"/>
          </a:xfrm>
          <a:prstGeom prst="rect">
            <a:avLst/>
          </a:prstGeom>
          <a:noFill/>
        </p:spPr>
        <p:txBody>
          <a:bodyPr wrap="square" rtlCol="0">
            <a:spAutoFit/>
          </a:bodyPr>
          <a:lstStyle/>
          <a:p>
            <a:r>
              <a:rPr lang="en-US" sz="2000" dirty="0" smtClean="0"/>
              <a:t>Internet Control Message Protocol (ICMP).</a:t>
            </a:r>
          </a:p>
          <a:p>
            <a:pPr marL="342900" indent="-342900">
              <a:buFont typeface="Arial"/>
              <a:buChar char="•"/>
            </a:pPr>
            <a:r>
              <a:rPr lang="en-US" sz="2000" dirty="0" smtClean="0"/>
              <a:t>Primarily meant for network diagnostics.</a:t>
            </a:r>
          </a:p>
          <a:p>
            <a:pPr marL="342900" indent="-342900">
              <a:buFont typeface="Arial"/>
              <a:buChar char="•"/>
            </a:pPr>
            <a:r>
              <a:rPr lang="en-US" sz="2000" dirty="0" smtClean="0"/>
              <a:t>Echo request: ask destination to </a:t>
            </a:r>
            <a:r>
              <a:rPr lang="en-US" sz="2000" dirty="0" err="1" smtClean="0"/>
              <a:t>ack</a:t>
            </a:r>
            <a:r>
              <a:rPr lang="en-US" sz="2000" dirty="0" smtClean="0"/>
              <a:t> receipt. </a:t>
            </a:r>
          </a:p>
          <a:p>
            <a:pPr marL="342900" indent="-342900">
              <a:buFont typeface="Arial"/>
              <a:buChar char="•"/>
            </a:pPr>
            <a:r>
              <a:rPr lang="en-US" sz="2000" dirty="0" smtClean="0"/>
              <a:t>Echo response: </a:t>
            </a:r>
            <a:r>
              <a:rPr lang="en-US" sz="2000" dirty="0" err="1" smtClean="0"/>
              <a:t>ack</a:t>
            </a:r>
            <a:r>
              <a:rPr lang="en-US" sz="2000" dirty="0" smtClean="0"/>
              <a:t> receipt of echo request.</a:t>
            </a:r>
          </a:p>
          <a:p>
            <a:pPr marL="342900" indent="-342900">
              <a:buFont typeface="Arial"/>
              <a:buChar char="•"/>
            </a:pPr>
            <a:r>
              <a:rPr lang="en-US" sz="2000" dirty="0" smtClean="0"/>
              <a:t>Time exceeded: send error to source saying packet TTL reached 0.</a:t>
            </a:r>
          </a:p>
          <a:p>
            <a:pPr marL="342900" indent="-342900">
              <a:buFont typeface="Arial"/>
              <a:buChar char="•"/>
            </a:pPr>
            <a:r>
              <a:rPr lang="en-US" sz="2000" dirty="0" smtClean="0"/>
              <a:t>Destination unreachable: send error that packet could not be delivered. </a:t>
            </a:r>
          </a:p>
          <a:p>
            <a:r>
              <a:rPr lang="en-US" sz="2000" dirty="0" smtClean="0"/>
              <a:t>Several useful tools leverage ICMP: </a:t>
            </a:r>
          </a:p>
          <a:p>
            <a:pPr marL="342900" indent="-342900">
              <a:buFont typeface="Arial"/>
              <a:buChar char="•"/>
            </a:pPr>
            <a:r>
              <a:rPr lang="en-US" sz="2000" dirty="0" smtClean="0"/>
              <a:t>Ping: Sends echo request, receives a response.</a:t>
            </a:r>
          </a:p>
          <a:p>
            <a:pPr marL="342900" indent="-342900">
              <a:buFont typeface="Arial"/>
              <a:buChar char="•"/>
            </a:pPr>
            <a:r>
              <a:rPr lang="en-US" sz="2000" dirty="0" err="1" smtClean="0"/>
              <a:t>Traceroute</a:t>
            </a:r>
            <a:r>
              <a:rPr lang="en-US" sz="2000" dirty="0" smtClean="0"/>
              <a:t>: Sends sequence of messages to the same destination, using increasing TTL values, starting at 1.  Receives a sequence of Time Exceeded messages, which reveal the intermediate routers </a:t>
            </a:r>
            <a:r>
              <a:rPr lang="en-US" sz="2000" smtClean="0"/>
              <a:t>along the path.  </a:t>
            </a:r>
            <a:endParaRPr lang="en-US" sz="2000" dirty="0" smtClean="0"/>
          </a:p>
        </p:txBody>
      </p:sp>
    </p:spTree>
    <p:extLst>
      <p:ext uri="{BB962C8B-B14F-4D97-AF65-F5344CB8AC3E}">
        <p14:creationId xmlns:p14="http://schemas.microsoft.com/office/powerpoint/2010/main" val="413260982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401205"/>
          </a:xfrm>
          <a:prstGeom prst="rect">
            <a:avLst/>
          </a:prstGeom>
          <a:noFill/>
        </p:spPr>
        <p:txBody>
          <a:bodyPr wrap="square" rtlCol="0">
            <a:spAutoFit/>
          </a:bodyPr>
          <a:lstStyle/>
          <a:p>
            <a:r>
              <a:rPr lang="en-US" sz="2000" dirty="0" smtClean="0"/>
              <a:t>IP spoofing:</a:t>
            </a:r>
            <a:endParaRPr lang="en-US" sz="2000" dirty="0" smtClean="0"/>
          </a:p>
          <a:p>
            <a:pPr marL="342900" indent="-342900">
              <a:buFont typeface="Arial"/>
              <a:buChar char="•"/>
            </a:pPr>
            <a:r>
              <a:rPr lang="en-US" sz="2000" dirty="0" smtClean="0"/>
              <a:t>Nothing enforces correct header information. </a:t>
            </a:r>
            <a:r>
              <a:rPr lang="en-US" sz="2000" dirty="0" smtClean="0"/>
              <a:t>The source field can be set as desired. </a:t>
            </a:r>
          </a:p>
          <a:p>
            <a:pPr marL="342900" indent="-342900">
              <a:buFont typeface="Arial"/>
              <a:buChar char="•"/>
            </a:pPr>
            <a:r>
              <a:rPr lang="en-US" sz="2000" dirty="0" smtClean="0"/>
              <a:t>Any replies will go to the specified source, so an attacker will not see them. </a:t>
            </a:r>
          </a:p>
          <a:p>
            <a:r>
              <a:rPr lang="en-US" sz="2000" dirty="0" smtClean="0"/>
              <a:t>Defenses: </a:t>
            </a:r>
          </a:p>
          <a:p>
            <a:pPr marL="342900" indent="-342900">
              <a:buFont typeface="Arial"/>
              <a:buChar char="•"/>
            </a:pPr>
            <a:r>
              <a:rPr lang="en-US" sz="2000" dirty="0" smtClean="0"/>
              <a:t>Border routers could block packets from outside their domain if they have sources residing inside their domain. </a:t>
            </a:r>
          </a:p>
          <a:p>
            <a:pPr marL="342900" indent="-342900">
              <a:buFont typeface="Arial"/>
              <a:buChar char="•"/>
            </a:pPr>
            <a:r>
              <a:rPr lang="en-US" sz="2000" dirty="0" smtClean="0"/>
              <a:t>Border routers could block outgoing packets that claim to come from outside their domain.</a:t>
            </a:r>
          </a:p>
          <a:p>
            <a:pPr marL="800100" lvl="1" indent="-342900">
              <a:buFont typeface="Arial"/>
              <a:buChar char="•"/>
            </a:pPr>
            <a:r>
              <a:rPr lang="en-US" sz="2000" dirty="0" smtClean="0"/>
              <a:t>Use this as an indication that the </a:t>
            </a:r>
            <a:r>
              <a:rPr lang="en-US" sz="2000" dirty="0" err="1" smtClean="0"/>
              <a:t>subnetwork</a:t>
            </a:r>
            <a:r>
              <a:rPr lang="en-US" sz="2000" dirty="0" smtClean="0"/>
              <a:t> has been infiltrated. </a:t>
            </a:r>
          </a:p>
          <a:p>
            <a:pPr marL="342900" indent="-342900">
              <a:buFont typeface="Arial"/>
              <a:buChar char="•"/>
            </a:pPr>
            <a:r>
              <a:rPr lang="en-US" sz="2000" dirty="0" smtClean="0"/>
              <a:t>IP </a:t>
            </a:r>
            <a:r>
              <a:rPr lang="en-US" sz="2000" dirty="0" err="1" smtClean="0"/>
              <a:t>Traceback</a:t>
            </a:r>
            <a:r>
              <a:rPr lang="en-US" sz="2000" dirty="0" smtClean="0"/>
              <a:t> (we’ll discuss later). </a:t>
            </a:r>
          </a:p>
        </p:txBody>
      </p:sp>
    </p:spTree>
    <p:extLst>
      <p:ext uri="{BB962C8B-B14F-4D97-AF65-F5344CB8AC3E}">
        <p14:creationId xmlns:p14="http://schemas.microsoft.com/office/powerpoint/2010/main" val="118717309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solidFill>
                  <a:schemeClr val="bg1">
                    <a:lumMod val="65000"/>
                  </a:schemeClr>
                </a:solidFill>
              </a:rPr>
              <a:t>Transport layer</a:t>
            </a:r>
            <a:endParaRPr lang="en-US" sz="2800" dirty="0">
              <a:solidFill>
                <a:schemeClr val="bg1">
                  <a:lumMod val="65000"/>
                </a:schemeClr>
              </a:solidFill>
            </a:endParaRPr>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t>Network layer</a:t>
            </a:r>
            <a:endParaRPr lang="en-US" sz="2800" dirty="0"/>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2554545"/>
          </a:xfrm>
          <a:prstGeom prst="rect">
            <a:avLst/>
          </a:prstGeom>
          <a:noFill/>
        </p:spPr>
        <p:txBody>
          <a:bodyPr wrap="square" rtlCol="0">
            <a:spAutoFit/>
          </a:bodyPr>
          <a:lstStyle/>
          <a:p>
            <a:r>
              <a:rPr lang="en-US" sz="2000" dirty="0" smtClean="0"/>
              <a:t>Packet sniffing</a:t>
            </a:r>
            <a:endParaRPr lang="en-US" sz="2000" dirty="0" smtClean="0"/>
          </a:p>
          <a:p>
            <a:pPr marL="342900" indent="-342900">
              <a:buFont typeface="Arial"/>
              <a:buChar char="•"/>
            </a:pPr>
            <a:r>
              <a:rPr lang="en-US" sz="2000" dirty="0" smtClean="0"/>
              <a:t>IP does not provide any encryption, so if someone can sniff packets at the data link layer, then they can also sniff the content of the IP layer.  </a:t>
            </a:r>
          </a:p>
          <a:p>
            <a:pPr marL="342900" indent="-342900">
              <a:buFont typeface="Arial"/>
              <a:buChar char="•"/>
            </a:pPr>
            <a:r>
              <a:rPr lang="en-US" sz="2000" dirty="0" smtClean="0"/>
              <a:t>We’ll add encryption at the application layer</a:t>
            </a:r>
            <a:r>
              <a:rPr lang="en-US" sz="2000" dirty="0"/>
              <a:t>.</a:t>
            </a:r>
            <a:endParaRPr lang="en-US" sz="2000" dirty="0" smtClean="0"/>
          </a:p>
          <a:p>
            <a:pPr marL="342900" indent="-342900">
              <a:buFont typeface="Arial"/>
              <a:buChar char="•"/>
            </a:pPr>
            <a:r>
              <a:rPr lang="en-US" sz="2000" dirty="0" smtClean="0"/>
              <a:t>IPSec: a network layer protocol that adds encryption and authentication.  </a:t>
            </a:r>
          </a:p>
        </p:txBody>
      </p:sp>
    </p:spTree>
    <p:extLst>
      <p:ext uri="{BB962C8B-B14F-4D97-AF65-F5344CB8AC3E}">
        <p14:creationId xmlns:p14="http://schemas.microsoft.com/office/powerpoint/2010/main" val="392551035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3477875"/>
          </a:xfrm>
          <a:prstGeom prst="rect">
            <a:avLst/>
          </a:prstGeom>
          <a:noFill/>
        </p:spPr>
        <p:txBody>
          <a:bodyPr wrap="square" rtlCol="0">
            <a:spAutoFit/>
          </a:bodyPr>
          <a:lstStyle/>
          <a:p>
            <a:r>
              <a:rPr lang="en-US" sz="2000" dirty="0" smtClean="0"/>
              <a:t>Transport control protocol (TCP)</a:t>
            </a:r>
          </a:p>
          <a:p>
            <a:pPr marL="342900" indent="-342900">
              <a:buFont typeface="Arial"/>
              <a:buChar char="•"/>
            </a:pPr>
            <a:r>
              <a:rPr lang="en-US" sz="2000" dirty="0" smtClean="0"/>
              <a:t>Connections</a:t>
            </a:r>
          </a:p>
          <a:p>
            <a:pPr marL="800100" lvl="1" indent="-342900">
              <a:buFont typeface="Arial"/>
              <a:buChar char="•"/>
            </a:pPr>
            <a:r>
              <a:rPr lang="en-US" sz="2000" dirty="0" smtClean="0"/>
              <a:t>Client sends SYN and </a:t>
            </a:r>
            <a:r>
              <a:rPr lang="en-US" sz="2000" dirty="0" err="1" smtClean="0"/>
              <a:t>seq</a:t>
            </a:r>
            <a:r>
              <a:rPr lang="en-US" sz="2000" dirty="0" smtClean="0"/>
              <a:t> # X. </a:t>
            </a:r>
            <a:endParaRPr lang="en-US" sz="2000" dirty="0"/>
          </a:p>
          <a:p>
            <a:pPr marL="800100" lvl="1" indent="-342900">
              <a:buFont typeface="Arial"/>
              <a:buChar char="•"/>
            </a:pPr>
            <a:r>
              <a:rPr lang="en-US" sz="2000" dirty="0" smtClean="0"/>
              <a:t>Server replies SYN-ACK: </a:t>
            </a:r>
            <a:r>
              <a:rPr lang="en-US" sz="2000" dirty="0" err="1" smtClean="0"/>
              <a:t>ack</a:t>
            </a:r>
            <a:r>
              <a:rPr lang="en-US" sz="2000" dirty="0" smtClean="0"/>
              <a:t> = X+1, </a:t>
            </a:r>
            <a:r>
              <a:rPr lang="en-US" sz="2000" dirty="0" err="1" smtClean="0"/>
              <a:t>seq</a:t>
            </a:r>
            <a:r>
              <a:rPr lang="en-US" sz="2000" dirty="0" smtClean="0"/>
              <a:t> # Y.</a:t>
            </a:r>
          </a:p>
          <a:p>
            <a:pPr marL="800100" lvl="1" indent="-342900">
              <a:buFont typeface="Arial"/>
              <a:buChar char="•"/>
            </a:pPr>
            <a:r>
              <a:rPr lang="en-US" sz="2000" dirty="0" smtClean="0"/>
              <a:t>Client sends ACK: </a:t>
            </a:r>
            <a:r>
              <a:rPr lang="en-US" sz="2000" dirty="0" err="1" smtClean="0"/>
              <a:t>ack</a:t>
            </a:r>
            <a:r>
              <a:rPr lang="en-US" sz="2000" dirty="0" smtClean="0"/>
              <a:t> = Y+1, </a:t>
            </a:r>
            <a:r>
              <a:rPr lang="en-US" sz="2000" dirty="0" err="1" smtClean="0"/>
              <a:t>seq</a:t>
            </a:r>
            <a:r>
              <a:rPr lang="en-US" sz="2000" dirty="0" smtClean="0"/>
              <a:t> # X+1. </a:t>
            </a:r>
          </a:p>
          <a:p>
            <a:pPr marL="342900" indent="-342900">
              <a:buFont typeface="Arial"/>
              <a:buChar char="•"/>
            </a:pPr>
            <a:r>
              <a:rPr lang="en-US" sz="2000" dirty="0" smtClean="0"/>
              <a:t>Acknowledgements</a:t>
            </a:r>
          </a:p>
          <a:p>
            <a:pPr marL="342900" indent="-342900">
              <a:buFont typeface="Arial"/>
              <a:buChar char="•"/>
            </a:pPr>
            <a:r>
              <a:rPr lang="en-US" sz="2000" dirty="0" smtClean="0"/>
              <a:t>Flow control</a:t>
            </a:r>
          </a:p>
          <a:p>
            <a:pPr marL="342900" indent="-342900">
              <a:buFont typeface="Arial"/>
              <a:buChar char="•"/>
            </a:pPr>
            <a:r>
              <a:rPr lang="en-US" sz="2000" dirty="0" smtClean="0"/>
              <a:t>Congestion control.</a:t>
            </a:r>
          </a:p>
          <a:p>
            <a:pPr marL="342900" indent="-342900">
              <a:buFont typeface="Arial"/>
              <a:buChar char="•"/>
            </a:pPr>
            <a:r>
              <a:rPr lang="en-US" sz="2000" dirty="0" smtClean="0"/>
              <a:t>Port numbers.</a:t>
            </a:r>
          </a:p>
          <a:p>
            <a:endParaRPr lang="en-US" sz="2000" dirty="0" smtClean="0"/>
          </a:p>
          <a:p>
            <a:endParaRPr lang="en-US" sz="2000" dirty="0" smtClean="0"/>
          </a:p>
        </p:txBody>
      </p:sp>
    </p:spTree>
    <p:extLst>
      <p:ext uri="{BB962C8B-B14F-4D97-AF65-F5344CB8AC3E}">
        <p14:creationId xmlns:p14="http://schemas.microsoft.com/office/powerpoint/2010/main" val="16935707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401205"/>
          </a:xfrm>
          <a:prstGeom prst="rect">
            <a:avLst/>
          </a:prstGeom>
          <a:noFill/>
        </p:spPr>
        <p:txBody>
          <a:bodyPr wrap="square" rtlCol="0">
            <a:spAutoFit/>
          </a:bodyPr>
          <a:lstStyle/>
          <a:p>
            <a:r>
              <a:rPr lang="en-US" sz="2000" dirty="0" smtClean="0"/>
              <a:t>Transport control protocol (TCP)</a:t>
            </a:r>
          </a:p>
          <a:p>
            <a:pPr marL="342900" indent="-342900">
              <a:buFont typeface="Arial"/>
              <a:buChar char="•"/>
            </a:pPr>
            <a:r>
              <a:rPr lang="en-US" sz="2000" dirty="0" smtClean="0"/>
              <a:t>Connections</a:t>
            </a:r>
          </a:p>
          <a:p>
            <a:pPr marL="800100" lvl="1" indent="-342900">
              <a:buFont typeface="Arial"/>
              <a:buChar char="•"/>
            </a:pPr>
            <a:r>
              <a:rPr lang="en-US" sz="2000" dirty="0" smtClean="0"/>
              <a:t>Client sends SYN and </a:t>
            </a:r>
            <a:r>
              <a:rPr lang="en-US" sz="2000" dirty="0" err="1" smtClean="0"/>
              <a:t>seq</a:t>
            </a:r>
            <a:r>
              <a:rPr lang="en-US" sz="2000" dirty="0" smtClean="0"/>
              <a:t> # X. </a:t>
            </a:r>
            <a:endParaRPr lang="en-US" sz="2000" dirty="0"/>
          </a:p>
          <a:p>
            <a:pPr marL="800100" lvl="1" indent="-342900">
              <a:buFont typeface="Arial"/>
              <a:buChar char="•"/>
            </a:pPr>
            <a:r>
              <a:rPr lang="en-US" sz="2000" dirty="0" smtClean="0"/>
              <a:t>Server replies SYN-ACK: </a:t>
            </a:r>
            <a:r>
              <a:rPr lang="en-US" sz="2000" dirty="0" err="1" smtClean="0"/>
              <a:t>ack</a:t>
            </a:r>
            <a:r>
              <a:rPr lang="en-US" sz="2000" dirty="0" smtClean="0"/>
              <a:t> = X+1, </a:t>
            </a:r>
            <a:r>
              <a:rPr lang="en-US" sz="2000" dirty="0" err="1" smtClean="0"/>
              <a:t>seq</a:t>
            </a:r>
            <a:r>
              <a:rPr lang="en-US" sz="2000" dirty="0" smtClean="0"/>
              <a:t> # Y.</a:t>
            </a:r>
          </a:p>
          <a:p>
            <a:pPr marL="800100" lvl="1" indent="-342900">
              <a:buFont typeface="Arial"/>
              <a:buChar char="•"/>
            </a:pPr>
            <a:r>
              <a:rPr lang="en-US" sz="2000" dirty="0" smtClean="0"/>
              <a:t>Client sends ACK: </a:t>
            </a:r>
            <a:r>
              <a:rPr lang="en-US" sz="2000" dirty="0" err="1" smtClean="0"/>
              <a:t>ack</a:t>
            </a:r>
            <a:r>
              <a:rPr lang="en-US" sz="2000" dirty="0" smtClean="0"/>
              <a:t> = Y+1, </a:t>
            </a:r>
            <a:r>
              <a:rPr lang="en-US" sz="2000" dirty="0" err="1" smtClean="0"/>
              <a:t>seq</a:t>
            </a:r>
            <a:r>
              <a:rPr lang="en-US" sz="2000" dirty="0" smtClean="0"/>
              <a:t> # X+1. </a:t>
            </a:r>
          </a:p>
          <a:p>
            <a:pPr marL="342900" indent="-342900">
              <a:buFont typeface="Arial"/>
              <a:buChar char="•"/>
            </a:pPr>
            <a:r>
              <a:rPr lang="en-US" sz="2000" dirty="0" smtClean="0"/>
              <a:t>Acknowledgements</a:t>
            </a:r>
          </a:p>
          <a:p>
            <a:pPr marL="800100" lvl="1" indent="-342900">
              <a:buFont typeface="Arial"/>
              <a:buChar char="•"/>
            </a:pPr>
            <a:r>
              <a:rPr lang="en-US" sz="2000" dirty="0" smtClean="0"/>
              <a:t>Every byte has a </a:t>
            </a:r>
            <a:r>
              <a:rPr lang="en-US" sz="2000" dirty="0" err="1" smtClean="0"/>
              <a:t>seq</a:t>
            </a:r>
            <a:r>
              <a:rPr lang="en-US" sz="2000" dirty="0" smtClean="0"/>
              <a:t> #, starting with X+2.  </a:t>
            </a:r>
          </a:p>
          <a:p>
            <a:pPr marL="800100" lvl="1" indent="-342900">
              <a:buFont typeface="Arial"/>
              <a:buChar char="•"/>
            </a:pPr>
            <a:r>
              <a:rPr lang="en-US" sz="2000" dirty="0" smtClean="0"/>
              <a:t>After agreed upon window, receiver sends ACK with next </a:t>
            </a:r>
            <a:r>
              <a:rPr lang="en-US" sz="2000" dirty="0" err="1" smtClean="0"/>
              <a:t>seq</a:t>
            </a:r>
            <a:r>
              <a:rPr lang="en-US" sz="2000" dirty="0" smtClean="0"/>
              <a:t> # it expects to receive. </a:t>
            </a:r>
          </a:p>
          <a:p>
            <a:pPr marL="800100" lvl="1" indent="-342900">
              <a:buFont typeface="Arial"/>
              <a:buChar char="•"/>
            </a:pPr>
            <a:r>
              <a:rPr lang="en-US" sz="2000" dirty="0" smtClean="0"/>
              <a:t>If receiver detects a lost packet, duplicate ACK is sent, and sender re-transmits.</a:t>
            </a:r>
          </a:p>
          <a:p>
            <a:pPr marL="342900" indent="-342900">
              <a:buFont typeface="Arial"/>
              <a:buChar char="•"/>
            </a:pPr>
            <a:r>
              <a:rPr lang="en-US" sz="2000" dirty="0" smtClean="0"/>
              <a:t>Flow control</a:t>
            </a:r>
          </a:p>
          <a:p>
            <a:pPr marL="342900" indent="-342900">
              <a:buFont typeface="Arial"/>
              <a:buChar char="•"/>
            </a:pPr>
            <a:r>
              <a:rPr lang="en-US" sz="2000" dirty="0" smtClean="0"/>
              <a:t>Congestion control.</a:t>
            </a:r>
          </a:p>
          <a:p>
            <a:pPr marL="342900" indent="-342900">
              <a:buFont typeface="Arial"/>
              <a:buChar char="•"/>
            </a:pPr>
            <a:r>
              <a:rPr lang="en-US" sz="2000" dirty="0"/>
              <a:t>Port numbers</a:t>
            </a:r>
            <a:r>
              <a:rPr lang="en-US" sz="2000" dirty="0" smtClean="0"/>
              <a:t>.</a:t>
            </a:r>
          </a:p>
        </p:txBody>
      </p:sp>
    </p:spTree>
    <p:extLst>
      <p:ext uri="{BB962C8B-B14F-4D97-AF65-F5344CB8AC3E}">
        <p14:creationId xmlns:p14="http://schemas.microsoft.com/office/powerpoint/2010/main" val="204946927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3785652"/>
          </a:xfrm>
          <a:prstGeom prst="rect">
            <a:avLst/>
          </a:prstGeom>
          <a:noFill/>
        </p:spPr>
        <p:txBody>
          <a:bodyPr wrap="square" rtlCol="0">
            <a:spAutoFit/>
          </a:bodyPr>
          <a:lstStyle/>
          <a:p>
            <a:r>
              <a:rPr lang="en-US" sz="2000" dirty="0" smtClean="0"/>
              <a:t>Transport control protocol (TCP)</a:t>
            </a:r>
          </a:p>
          <a:p>
            <a:pPr marL="342900" indent="-342900">
              <a:buFont typeface="Arial"/>
              <a:buChar char="•"/>
            </a:pPr>
            <a:r>
              <a:rPr lang="en-US" sz="2000" dirty="0" smtClean="0"/>
              <a:t>Connections</a:t>
            </a:r>
          </a:p>
          <a:p>
            <a:pPr marL="342900" indent="-342900">
              <a:buFont typeface="Arial"/>
              <a:buChar char="•"/>
            </a:pPr>
            <a:r>
              <a:rPr lang="en-US" sz="2000" dirty="0" smtClean="0"/>
              <a:t>Acknowledgements</a:t>
            </a:r>
          </a:p>
          <a:p>
            <a:pPr marL="342900" indent="-342900">
              <a:buFont typeface="Arial"/>
              <a:buChar char="•"/>
            </a:pPr>
            <a:r>
              <a:rPr lang="en-US" sz="2000" dirty="0" smtClean="0"/>
              <a:t>Flow control</a:t>
            </a:r>
          </a:p>
          <a:p>
            <a:pPr marL="800100" lvl="1" indent="-342900">
              <a:buFont typeface="Arial"/>
              <a:buChar char="•"/>
            </a:pPr>
            <a:r>
              <a:rPr lang="en-US" sz="2000" dirty="0" smtClean="0"/>
              <a:t>Prevents over burdening the receiver.</a:t>
            </a:r>
          </a:p>
          <a:p>
            <a:pPr marL="800100" lvl="1" indent="-342900">
              <a:buFont typeface="Arial"/>
              <a:buChar char="•"/>
            </a:pPr>
            <a:r>
              <a:rPr lang="en-US" sz="2000" dirty="0" smtClean="0"/>
              <a:t>Uses a sliding window that specifies how many segments can be sent before the sender must wait for an ACK. </a:t>
            </a:r>
          </a:p>
          <a:p>
            <a:pPr marL="800100" lvl="1" indent="-342900">
              <a:buFont typeface="Arial"/>
              <a:buChar char="•"/>
            </a:pPr>
            <a:r>
              <a:rPr lang="en-US" sz="2000" dirty="0" smtClean="0"/>
              <a:t>The window can be changed as needed by the receiver. </a:t>
            </a:r>
          </a:p>
          <a:p>
            <a:pPr marL="342900" indent="-342900">
              <a:buFont typeface="Arial"/>
              <a:buChar char="•"/>
            </a:pPr>
            <a:r>
              <a:rPr lang="en-US" sz="2000" dirty="0" smtClean="0"/>
              <a:t>Congestion control.</a:t>
            </a:r>
          </a:p>
          <a:p>
            <a:pPr marL="342900" indent="-342900">
              <a:buFont typeface="Arial"/>
              <a:buChar char="•"/>
            </a:pPr>
            <a:r>
              <a:rPr lang="en-US" sz="2000" dirty="0"/>
              <a:t>Port numbers</a:t>
            </a:r>
            <a:r>
              <a:rPr lang="en-US" sz="2000" dirty="0" smtClean="0"/>
              <a:t>.</a:t>
            </a:r>
          </a:p>
        </p:txBody>
      </p:sp>
    </p:spTree>
    <p:extLst>
      <p:ext uri="{BB962C8B-B14F-4D97-AF65-F5344CB8AC3E}">
        <p14:creationId xmlns:p14="http://schemas.microsoft.com/office/powerpoint/2010/main" val="24991146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key infrastructure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Using digital signatures, we can create </a:t>
            </a:r>
            <a:r>
              <a:rPr lang="en-US" i="1" dirty="0" smtClean="0"/>
              <a:t>certificates:</a:t>
            </a:r>
            <a:r>
              <a:rPr lang="en-US" dirty="0" smtClean="0"/>
              <a:t> Sign(</a:t>
            </a:r>
            <a:r>
              <a:rPr lang="en-US" dirty="0" err="1"/>
              <a:t>K</a:t>
            </a:r>
            <a:r>
              <a:rPr lang="en-US" baseline="-25000" dirty="0" err="1" smtClean="0"/>
              <a:t>bob</a:t>
            </a:r>
            <a:r>
              <a:rPr lang="en-US" dirty="0" smtClean="0"/>
              <a:t>, “Alice’s VK is 298721”).</a:t>
            </a:r>
          </a:p>
          <a:p>
            <a:r>
              <a:rPr lang="en-US" dirty="0" smtClean="0"/>
              <a:t>If Chiu trusts Bob and knows his key, then, then, </a:t>
            </a:r>
            <a:r>
              <a:rPr lang="en-US" dirty="0"/>
              <a:t>after seeing this </a:t>
            </a:r>
            <a:r>
              <a:rPr lang="en-US" dirty="0" smtClean="0"/>
              <a:t>certificate, Chiu knows Alice’s verification key.</a:t>
            </a:r>
          </a:p>
          <a:p>
            <a:r>
              <a:rPr lang="en-US" dirty="0" smtClean="0"/>
              <a:t>If Chiu does not know or trust Bob, but knows and trusts </a:t>
            </a:r>
            <a:r>
              <a:rPr lang="en-US" dirty="0" err="1" smtClean="0"/>
              <a:t>DeAndre</a:t>
            </a:r>
            <a:r>
              <a:rPr lang="en-US" dirty="0" smtClean="0"/>
              <a:t>, then, after seeing Sign(</a:t>
            </a:r>
            <a:r>
              <a:rPr lang="en-US" dirty="0" err="1" smtClean="0"/>
              <a:t>K</a:t>
            </a:r>
            <a:r>
              <a:rPr lang="en-US" baseline="-25000" dirty="0" err="1" smtClean="0"/>
              <a:t>DeAndre</a:t>
            </a:r>
            <a:r>
              <a:rPr lang="en-US" dirty="0" smtClean="0"/>
              <a:t>, “Bob’s VK is 978298”), Chiu can verify this certificate using </a:t>
            </a:r>
            <a:r>
              <a:rPr lang="en-US" dirty="0" err="1" smtClean="0"/>
              <a:t>DeAndre’s</a:t>
            </a:r>
            <a:r>
              <a:rPr lang="en-US" dirty="0" smtClean="0"/>
              <a:t> key, and now can trust Bob’s certificate of Alice’s key.  </a:t>
            </a:r>
          </a:p>
        </p:txBody>
      </p:sp>
    </p:spTree>
    <p:extLst>
      <p:ext uri="{BB962C8B-B14F-4D97-AF65-F5344CB8AC3E}">
        <p14:creationId xmlns:p14="http://schemas.microsoft.com/office/powerpoint/2010/main" val="56557711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3785652"/>
          </a:xfrm>
          <a:prstGeom prst="rect">
            <a:avLst/>
          </a:prstGeom>
          <a:noFill/>
        </p:spPr>
        <p:txBody>
          <a:bodyPr wrap="square" rtlCol="0">
            <a:spAutoFit/>
          </a:bodyPr>
          <a:lstStyle/>
          <a:p>
            <a:r>
              <a:rPr lang="en-US" sz="2000" dirty="0" smtClean="0"/>
              <a:t>Transport control protocol (TCP)</a:t>
            </a:r>
          </a:p>
          <a:p>
            <a:pPr marL="342900" indent="-342900">
              <a:buFont typeface="Arial"/>
              <a:buChar char="•"/>
            </a:pPr>
            <a:r>
              <a:rPr lang="en-US" sz="2000" dirty="0" smtClean="0"/>
              <a:t>Connections</a:t>
            </a:r>
          </a:p>
          <a:p>
            <a:pPr marL="342900" indent="-342900">
              <a:buFont typeface="Arial"/>
              <a:buChar char="•"/>
            </a:pPr>
            <a:r>
              <a:rPr lang="en-US" sz="2000" dirty="0" smtClean="0"/>
              <a:t>Acknowledgements</a:t>
            </a:r>
          </a:p>
          <a:p>
            <a:pPr marL="342900" indent="-342900">
              <a:buFont typeface="Arial"/>
              <a:buChar char="•"/>
            </a:pPr>
            <a:r>
              <a:rPr lang="en-US" sz="2000" dirty="0" smtClean="0"/>
              <a:t>Flow control</a:t>
            </a:r>
          </a:p>
          <a:p>
            <a:pPr marL="342900" indent="-342900">
              <a:buFont typeface="Arial"/>
              <a:buChar char="•"/>
            </a:pPr>
            <a:r>
              <a:rPr lang="en-US" sz="2000" dirty="0" smtClean="0"/>
              <a:t>Congestion control</a:t>
            </a:r>
          </a:p>
          <a:p>
            <a:pPr marL="800100" lvl="1" indent="-342900">
              <a:buFont typeface="Arial"/>
              <a:buChar char="•"/>
            </a:pPr>
            <a:r>
              <a:rPr lang="en-US" sz="2000" dirty="0"/>
              <a:t>Prevents over burdening the </a:t>
            </a:r>
            <a:r>
              <a:rPr lang="en-US" sz="2000" dirty="0" smtClean="0"/>
              <a:t>routers.</a:t>
            </a:r>
          </a:p>
          <a:p>
            <a:pPr marL="800100" lvl="1" indent="-342900">
              <a:buFont typeface="Arial"/>
              <a:buChar char="•"/>
            </a:pPr>
            <a:r>
              <a:rPr lang="en-US" sz="2000" dirty="0" smtClean="0"/>
              <a:t>Done through measurements of ACK times, packet loss statistics, etc.  </a:t>
            </a:r>
          </a:p>
          <a:p>
            <a:pPr marL="800100" lvl="1" indent="-342900">
              <a:buFont typeface="Arial"/>
              <a:buChar char="•"/>
            </a:pPr>
            <a:r>
              <a:rPr lang="en-US" sz="2000" dirty="0" smtClean="0"/>
              <a:t>Meant to make the shared use of routers (between various end hosts and applications) more equitable.  </a:t>
            </a:r>
          </a:p>
          <a:p>
            <a:pPr marL="342900" indent="-342900">
              <a:buFont typeface="Arial"/>
              <a:buChar char="•"/>
            </a:pPr>
            <a:r>
              <a:rPr lang="en-US" sz="2000" dirty="0"/>
              <a:t>Port numbers</a:t>
            </a:r>
            <a:r>
              <a:rPr lang="en-US" sz="2000" dirty="0" smtClean="0"/>
              <a:t>.</a:t>
            </a:r>
          </a:p>
        </p:txBody>
      </p:sp>
    </p:spTree>
    <p:extLst>
      <p:ext uri="{BB962C8B-B14F-4D97-AF65-F5344CB8AC3E}">
        <p14:creationId xmlns:p14="http://schemas.microsoft.com/office/powerpoint/2010/main" val="84153871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3785652"/>
          </a:xfrm>
          <a:prstGeom prst="rect">
            <a:avLst/>
          </a:prstGeom>
          <a:noFill/>
        </p:spPr>
        <p:txBody>
          <a:bodyPr wrap="square" rtlCol="0">
            <a:spAutoFit/>
          </a:bodyPr>
          <a:lstStyle/>
          <a:p>
            <a:r>
              <a:rPr lang="en-US" sz="2000" dirty="0" smtClean="0"/>
              <a:t>Transport control protocol (TCP)</a:t>
            </a:r>
          </a:p>
          <a:p>
            <a:pPr marL="342900" indent="-342900">
              <a:buFont typeface="Arial"/>
              <a:buChar char="•"/>
            </a:pPr>
            <a:r>
              <a:rPr lang="en-US" sz="2000" dirty="0" smtClean="0"/>
              <a:t>Connections</a:t>
            </a:r>
          </a:p>
          <a:p>
            <a:pPr marL="342900" indent="-342900">
              <a:buFont typeface="Arial"/>
              <a:buChar char="•"/>
            </a:pPr>
            <a:r>
              <a:rPr lang="en-US" sz="2000" dirty="0" smtClean="0"/>
              <a:t>Acknowledgements</a:t>
            </a:r>
          </a:p>
          <a:p>
            <a:pPr marL="342900" indent="-342900">
              <a:buFont typeface="Arial"/>
              <a:buChar char="•"/>
            </a:pPr>
            <a:r>
              <a:rPr lang="en-US" sz="2000" dirty="0" smtClean="0"/>
              <a:t>Flow control</a:t>
            </a:r>
          </a:p>
          <a:p>
            <a:pPr marL="342900" indent="-342900">
              <a:buFont typeface="Arial"/>
              <a:buChar char="•"/>
            </a:pPr>
            <a:r>
              <a:rPr lang="en-US" sz="2000" dirty="0" smtClean="0"/>
              <a:t>Congestion control</a:t>
            </a:r>
          </a:p>
          <a:p>
            <a:pPr marL="342900" indent="-342900">
              <a:buFont typeface="Arial"/>
              <a:buChar char="•"/>
            </a:pPr>
            <a:r>
              <a:rPr lang="en-US" sz="2000" dirty="0" smtClean="0"/>
              <a:t>Port </a:t>
            </a:r>
            <a:r>
              <a:rPr lang="en-US" sz="2000" dirty="0"/>
              <a:t>numbers</a:t>
            </a:r>
            <a:r>
              <a:rPr lang="en-US" sz="2000" dirty="0" smtClean="0"/>
              <a:t>.</a:t>
            </a:r>
          </a:p>
          <a:p>
            <a:pPr marL="800100" lvl="1" indent="-342900">
              <a:buFont typeface="Arial"/>
              <a:buChar char="•"/>
            </a:pPr>
            <a:r>
              <a:rPr lang="en-US" sz="2000" dirty="0" smtClean="0"/>
              <a:t>In addition to </a:t>
            </a:r>
            <a:r>
              <a:rPr lang="en-US" sz="2000" dirty="0" err="1" smtClean="0"/>
              <a:t>src</a:t>
            </a:r>
            <a:r>
              <a:rPr lang="en-US" sz="2000" dirty="0" smtClean="0"/>
              <a:t> and </a:t>
            </a:r>
            <a:r>
              <a:rPr lang="en-US" sz="2000" dirty="0" err="1" smtClean="0"/>
              <a:t>dest</a:t>
            </a:r>
            <a:r>
              <a:rPr lang="en-US" sz="2000" dirty="0" smtClean="0"/>
              <a:t> IP addresses, TCP uses port numbers to identify the application for delivery. </a:t>
            </a:r>
          </a:p>
          <a:p>
            <a:pPr marL="800100" lvl="1" indent="-342900">
              <a:buFont typeface="Arial"/>
              <a:buChar char="•"/>
            </a:pPr>
            <a:r>
              <a:rPr lang="en-US" sz="2000" dirty="0" smtClean="0"/>
              <a:t>These are symbolic only. </a:t>
            </a:r>
          </a:p>
          <a:p>
            <a:pPr marL="800100" lvl="1" indent="-342900">
              <a:buFont typeface="Arial"/>
              <a:buChar char="•"/>
            </a:pPr>
            <a:r>
              <a:rPr lang="en-US" sz="2000" dirty="0" smtClean="0"/>
              <a:t>Allow for multiple TCP sessions between same client / server. </a:t>
            </a:r>
          </a:p>
        </p:txBody>
      </p:sp>
    </p:spTree>
    <p:extLst>
      <p:ext uri="{BB962C8B-B14F-4D97-AF65-F5344CB8AC3E}">
        <p14:creationId xmlns:p14="http://schemas.microsoft.com/office/powerpoint/2010/main" val="36329492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Protocol Stack</a:t>
            </a:r>
            <a:endParaRPr lang="en-US" dirty="0"/>
          </a:p>
        </p:txBody>
      </p:sp>
      <p:sp>
        <p:nvSpPr>
          <p:cNvPr id="4" name="TextBox 3"/>
          <p:cNvSpPr txBox="1"/>
          <p:nvPr/>
        </p:nvSpPr>
        <p:spPr>
          <a:xfrm>
            <a:off x="71342" y="2497063"/>
            <a:ext cx="2654365" cy="523220"/>
          </a:xfrm>
          <a:prstGeom prst="rect">
            <a:avLst/>
          </a:prstGeom>
          <a:noFill/>
        </p:spPr>
        <p:txBody>
          <a:bodyPr wrap="square" rtlCol="0">
            <a:spAutoFit/>
          </a:bodyPr>
          <a:lstStyle/>
          <a:p>
            <a:pPr algn="r"/>
            <a:r>
              <a:rPr lang="en-US" sz="2800" dirty="0" smtClean="0">
                <a:solidFill>
                  <a:srgbClr val="A6A6A6"/>
                </a:solidFill>
              </a:rPr>
              <a:t>Application layer</a:t>
            </a:r>
            <a:endParaRPr lang="en-US" sz="2800" dirty="0">
              <a:solidFill>
                <a:srgbClr val="A6A6A6"/>
              </a:solidFill>
            </a:endParaRPr>
          </a:p>
        </p:txBody>
      </p:sp>
      <p:sp>
        <p:nvSpPr>
          <p:cNvPr id="5" name="TextBox 4"/>
          <p:cNvSpPr txBox="1"/>
          <p:nvPr/>
        </p:nvSpPr>
        <p:spPr>
          <a:xfrm>
            <a:off x="71342" y="2968188"/>
            <a:ext cx="2654365" cy="523220"/>
          </a:xfrm>
          <a:prstGeom prst="rect">
            <a:avLst/>
          </a:prstGeom>
          <a:noFill/>
        </p:spPr>
        <p:txBody>
          <a:bodyPr wrap="square" rtlCol="0">
            <a:spAutoFit/>
          </a:bodyPr>
          <a:lstStyle/>
          <a:p>
            <a:pPr algn="r"/>
            <a:r>
              <a:rPr lang="en-US" sz="2800" dirty="0" smtClean="0"/>
              <a:t>Transport layer</a:t>
            </a:r>
            <a:endParaRPr lang="en-US" sz="2800" dirty="0"/>
          </a:p>
        </p:txBody>
      </p:sp>
      <p:sp>
        <p:nvSpPr>
          <p:cNvPr id="6" name="TextBox 5"/>
          <p:cNvSpPr txBox="1"/>
          <p:nvPr/>
        </p:nvSpPr>
        <p:spPr>
          <a:xfrm>
            <a:off x="71342" y="3454586"/>
            <a:ext cx="2654365" cy="523220"/>
          </a:xfrm>
          <a:prstGeom prst="rect">
            <a:avLst/>
          </a:prstGeom>
          <a:noFill/>
        </p:spPr>
        <p:txBody>
          <a:bodyPr wrap="square" rtlCol="0">
            <a:spAutoFit/>
          </a:bodyPr>
          <a:lstStyle/>
          <a:p>
            <a:pPr algn="r"/>
            <a:r>
              <a:rPr lang="en-US" sz="2800" dirty="0" smtClean="0">
                <a:solidFill>
                  <a:schemeClr val="bg1">
                    <a:lumMod val="65000"/>
                  </a:schemeClr>
                </a:solidFill>
              </a:rPr>
              <a:t>Network layer</a:t>
            </a:r>
            <a:endParaRPr lang="en-US" sz="2800" dirty="0">
              <a:solidFill>
                <a:schemeClr val="bg1">
                  <a:lumMod val="65000"/>
                </a:schemeClr>
              </a:solidFill>
            </a:endParaRPr>
          </a:p>
        </p:txBody>
      </p:sp>
      <p:sp>
        <p:nvSpPr>
          <p:cNvPr id="7" name="TextBox 6"/>
          <p:cNvSpPr txBox="1"/>
          <p:nvPr/>
        </p:nvSpPr>
        <p:spPr>
          <a:xfrm>
            <a:off x="71342" y="4000570"/>
            <a:ext cx="2654365" cy="523220"/>
          </a:xfrm>
          <a:prstGeom prst="rect">
            <a:avLst/>
          </a:prstGeom>
          <a:noFill/>
        </p:spPr>
        <p:txBody>
          <a:bodyPr wrap="square" rtlCol="0">
            <a:spAutoFit/>
          </a:bodyPr>
          <a:lstStyle/>
          <a:p>
            <a:pPr algn="r"/>
            <a:r>
              <a:rPr lang="en-US" sz="2800" dirty="0" smtClean="0">
                <a:solidFill>
                  <a:srgbClr val="A6A6A6"/>
                </a:solidFill>
              </a:rPr>
              <a:t>Data link layer</a:t>
            </a:r>
            <a:endParaRPr lang="en-US" sz="2800" dirty="0">
              <a:solidFill>
                <a:srgbClr val="A6A6A6"/>
              </a:solidFill>
            </a:endParaRPr>
          </a:p>
        </p:txBody>
      </p:sp>
      <p:sp>
        <p:nvSpPr>
          <p:cNvPr id="8" name="TextBox 7"/>
          <p:cNvSpPr txBox="1"/>
          <p:nvPr/>
        </p:nvSpPr>
        <p:spPr>
          <a:xfrm>
            <a:off x="71342" y="4498475"/>
            <a:ext cx="2654365" cy="523220"/>
          </a:xfrm>
          <a:prstGeom prst="rect">
            <a:avLst/>
          </a:prstGeom>
          <a:noFill/>
        </p:spPr>
        <p:txBody>
          <a:bodyPr wrap="square" rtlCol="0">
            <a:spAutoFit/>
          </a:bodyPr>
          <a:lstStyle/>
          <a:p>
            <a:pPr algn="r"/>
            <a:r>
              <a:rPr lang="en-US" sz="2800" dirty="0" smtClean="0">
                <a:solidFill>
                  <a:schemeClr val="bg1">
                    <a:lumMod val="65000"/>
                  </a:schemeClr>
                </a:solidFill>
              </a:rPr>
              <a:t>Physical layer</a:t>
            </a:r>
            <a:endParaRPr lang="en-US" sz="2800" dirty="0">
              <a:solidFill>
                <a:schemeClr val="bg1">
                  <a:lumMod val="65000"/>
                </a:schemeClr>
              </a:solidFill>
            </a:endParaRPr>
          </a:p>
        </p:txBody>
      </p:sp>
      <p:sp>
        <p:nvSpPr>
          <p:cNvPr id="10" name="TextBox 9"/>
          <p:cNvSpPr txBox="1"/>
          <p:nvPr/>
        </p:nvSpPr>
        <p:spPr>
          <a:xfrm>
            <a:off x="3382174" y="1638704"/>
            <a:ext cx="5451437" cy="4708981"/>
          </a:xfrm>
          <a:prstGeom prst="rect">
            <a:avLst/>
          </a:prstGeom>
          <a:noFill/>
        </p:spPr>
        <p:txBody>
          <a:bodyPr wrap="square" rtlCol="0">
            <a:spAutoFit/>
          </a:bodyPr>
          <a:lstStyle/>
          <a:p>
            <a:r>
              <a:rPr lang="en-US" sz="2000" dirty="0" smtClean="0"/>
              <a:t>TCP session hijacking</a:t>
            </a:r>
          </a:p>
          <a:p>
            <a:pPr marL="342900" indent="-342900">
              <a:buFont typeface="Arial"/>
              <a:buChar char="•"/>
            </a:pPr>
            <a:r>
              <a:rPr lang="en-US" sz="2000" dirty="0" smtClean="0"/>
              <a:t>TCP </a:t>
            </a:r>
            <a:r>
              <a:rPr lang="en-US" sz="2000" dirty="0" err="1" smtClean="0"/>
              <a:t>seq</a:t>
            </a:r>
            <a:r>
              <a:rPr lang="en-US" sz="2000" dirty="0" smtClean="0"/>
              <a:t> numbers used to be sequential between sessions.  </a:t>
            </a:r>
            <a:endParaRPr lang="en-US" sz="2000" dirty="0"/>
          </a:p>
          <a:p>
            <a:pPr marL="342900" indent="-342900">
              <a:buFont typeface="Arial"/>
              <a:buChar char="•"/>
            </a:pPr>
            <a:r>
              <a:rPr lang="en-US" sz="2000" dirty="0" smtClean="0"/>
              <a:t>They are the only mechanism for “authenticating” the sending IP address.</a:t>
            </a:r>
          </a:p>
          <a:p>
            <a:pPr marL="342900" indent="-342900">
              <a:buFont typeface="Arial"/>
              <a:buChar char="•"/>
            </a:pPr>
            <a:r>
              <a:rPr lang="en-US" sz="2000" dirty="0" smtClean="0"/>
              <a:t>If the adversary can guess the </a:t>
            </a:r>
            <a:r>
              <a:rPr lang="en-US" sz="2000" dirty="0" err="1" smtClean="0"/>
              <a:t>seq</a:t>
            </a:r>
            <a:r>
              <a:rPr lang="en-US" sz="2000" dirty="0" smtClean="0"/>
              <a:t> # sent by the server, he can perform a blind injection attack.</a:t>
            </a:r>
          </a:p>
          <a:p>
            <a:pPr marL="800100" lvl="1" indent="-342900">
              <a:buFont typeface="Arial"/>
              <a:buChar char="•"/>
            </a:pPr>
            <a:r>
              <a:rPr lang="en-US" sz="2000" dirty="0" smtClean="0"/>
              <a:t>“Blind,” because he’ll never see replies from the server. </a:t>
            </a:r>
          </a:p>
          <a:p>
            <a:pPr marL="342900" indent="-342900">
              <a:buFont typeface="Arial"/>
              <a:buChar char="•"/>
            </a:pPr>
            <a:r>
              <a:rPr lang="en-US" sz="2000" dirty="0" smtClean="0"/>
              <a:t>Modern implementations use random 32-bit sequence numbers. </a:t>
            </a:r>
          </a:p>
          <a:p>
            <a:pPr marL="800100" lvl="1" indent="-342900">
              <a:buFont typeface="Arial"/>
              <a:buChar char="•"/>
            </a:pPr>
            <a:r>
              <a:rPr lang="en-US" sz="2000" dirty="0" smtClean="0"/>
              <a:t>Still susceptible if the adversary can sniff the sequence numbers.  Can establish MITM attack between someone on LAN and someone outside.  </a:t>
            </a:r>
          </a:p>
        </p:txBody>
      </p:sp>
    </p:spTree>
    <p:extLst>
      <p:ext uri="{BB962C8B-B14F-4D97-AF65-F5344CB8AC3E}">
        <p14:creationId xmlns:p14="http://schemas.microsoft.com/office/powerpoint/2010/main" val="126511257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Denial of Service Attacks</a:t>
            </a:r>
            <a:endParaRPr lang="en-US" dirty="0"/>
          </a:p>
        </p:txBody>
      </p:sp>
      <p:sp>
        <p:nvSpPr>
          <p:cNvPr id="3" name="Content Placeholder 2"/>
          <p:cNvSpPr>
            <a:spLocks noGrp="1"/>
          </p:cNvSpPr>
          <p:nvPr>
            <p:ph idx="1"/>
          </p:nvPr>
        </p:nvSpPr>
        <p:spPr/>
        <p:txBody>
          <a:bodyPr/>
          <a:lstStyle/>
          <a:p>
            <a:pPr marL="0" indent="0">
              <a:buNone/>
            </a:pPr>
            <a:r>
              <a:rPr lang="en-US" dirty="0" smtClean="0"/>
              <a:t>Ping Flood attack</a:t>
            </a:r>
          </a:p>
          <a:p>
            <a:r>
              <a:rPr lang="en-US" dirty="0" smtClean="0"/>
              <a:t>Just send a lot of pings.  </a:t>
            </a:r>
          </a:p>
          <a:p>
            <a:r>
              <a:rPr lang="en-US" dirty="0" smtClean="0"/>
              <a:t>Server has to have greater resources than receiver.  </a:t>
            </a:r>
            <a:endParaRPr lang="en-US" dirty="0"/>
          </a:p>
        </p:txBody>
      </p:sp>
    </p:spTree>
    <p:extLst>
      <p:ext uri="{BB962C8B-B14F-4D97-AF65-F5344CB8AC3E}">
        <p14:creationId xmlns:p14="http://schemas.microsoft.com/office/powerpoint/2010/main" val="106512350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Denial of Service Attacks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Smurf attack</a:t>
            </a:r>
          </a:p>
          <a:p>
            <a:r>
              <a:rPr lang="en-US" sz="2800" dirty="0" smtClean="0"/>
              <a:t>IPv4 has a built in broadcast address: a special IP address that broadcasts the received packet to all IP addresses on the sub-network. </a:t>
            </a:r>
          </a:p>
          <a:p>
            <a:r>
              <a:rPr lang="en-US" sz="2800" dirty="0" smtClean="0"/>
              <a:t>Send a ping request to the broadcast IP, with source-IP set to the target’s IP address. </a:t>
            </a:r>
          </a:p>
          <a:p>
            <a:r>
              <a:rPr lang="en-US" sz="2800" dirty="0" smtClean="0"/>
              <a:t>Defense: instruct routers to drop packets sent to broadcast IP.  This is the default behavior today,</a:t>
            </a:r>
            <a:r>
              <a:rPr lang="en-US" sz="2800" dirty="0"/>
              <a:t> </a:t>
            </a:r>
            <a:r>
              <a:rPr lang="en-US" sz="2800" dirty="0" smtClean="0"/>
              <a:t>and very few networks are still open to this attack.   </a:t>
            </a:r>
            <a:endParaRPr lang="en-US" sz="2800" dirty="0"/>
          </a:p>
        </p:txBody>
      </p:sp>
    </p:spTree>
    <p:extLst>
      <p:ext uri="{BB962C8B-B14F-4D97-AF65-F5344CB8AC3E}">
        <p14:creationId xmlns:p14="http://schemas.microsoft.com/office/powerpoint/2010/main" val="298252241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Denial of Service Attacks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2800" dirty="0" smtClean="0"/>
              <a:t>SYN Flood attack</a:t>
            </a:r>
          </a:p>
          <a:p>
            <a:r>
              <a:rPr lang="en-US" sz="2800" dirty="0" smtClean="0"/>
              <a:t>Attacker sends many SYN packets to the server, and ignores the SYN/ACK reply.  (Might even use random source addresses and never see SYN/ACK replies.)</a:t>
            </a:r>
          </a:p>
          <a:p>
            <a:r>
              <a:rPr lang="en-US" sz="2800" dirty="0" smtClean="0"/>
              <a:t>Server stores the sequence numbers and fill up the space allocated for new sessions.  </a:t>
            </a:r>
          </a:p>
          <a:p>
            <a:r>
              <a:rPr lang="en-US" sz="2800" dirty="0" smtClean="0"/>
              <a:t>SYN cookies: encode a short MAC of the IPs/ports </a:t>
            </a:r>
            <a:r>
              <a:rPr lang="en-US" sz="2800" i="1" dirty="0" smtClean="0"/>
              <a:t>in</a:t>
            </a:r>
            <a:r>
              <a:rPr lang="en-US" sz="2800" dirty="0"/>
              <a:t> </a:t>
            </a:r>
            <a:r>
              <a:rPr lang="en-US" sz="2800" i="1" dirty="0" smtClean="0"/>
              <a:t>the sequence number!</a:t>
            </a:r>
            <a:endParaRPr lang="en-US" sz="2800" dirty="0" smtClean="0"/>
          </a:p>
          <a:p>
            <a:pPr lvl="1"/>
            <a:r>
              <a:rPr lang="en-US" sz="2400" dirty="0" smtClean="0"/>
              <a:t>Several drawbacks.  Not widely deployed.</a:t>
            </a:r>
          </a:p>
          <a:p>
            <a:r>
              <a:rPr lang="en-US" dirty="0" smtClean="0"/>
              <a:t>MSN instead maintains a more efficient queue for half-opened connections, and doesn’t allocate much space until the final ACK arrives. </a:t>
            </a:r>
            <a:endParaRPr lang="en-US" dirty="0"/>
          </a:p>
        </p:txBody>
      </p:sp>
    </p:spTree>
    <p:extLst>
      <p:ext uri="{BB962C8B-B14F-4D97-AF65-F5344CB8AC3E}">
        <p14:creationId xmlns:p14="http://schemas.microsoft.com/office/powerpoint/2010/main" val="764912996"/>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Denial of Service Attacks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Optimistic TCP ACK attacks</a:t>
            </a:r>
          </a:p>
          <a:p>
            <a:r>
              <a:rPr lang="en-US" sz="2800" dirty="0" smtClean="0"/>
              <a:t>Takes advantage of the congestion control protocol in TCP to trick the server into sending too much data. </a:t>
            </a:r>
          </a:p>
          <a:p>
            <a:r>
              <a:rPr lang="en-US" sz="2800" dirty="0" smtClean="0"/>
              <a:t>Attacker predicts the sequence numbers, and sends ACK for data that hasn’t arrived yet.  If the data has been sent, the server will think the arrival time was really fast.  </a:t>
            </a:r>
            <a:endParaRPr lang="en-US" dirty="0"/>
          </a:p>
        </p:txBody>
      </p:sp>
    </p:spTree>
    <p:extLst>
      <p:ext uri="{BB962C8B-B14F-4D97-AF65-F5344CB8AC3E}">
        <p14:creationId xmlns:p14="http://schemas.microsoft.com/office/powerpoint/2010/main" val="23204071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dirty="0" smtClean="0"/>
              <a:t>Let’s look at some certificates!</a:t>
            </a:r>
            <a:endParaRPr lang="en-US" dirty="0"/>
          </a:p>
        </p:txBody>
      </p:sp>
    </p:spTree>
    <p:extLst>
      <p:ext uri="{BB962C8B-B14F-4D97-AF65-F5344CB8AC3E}">
        <p14:creationId xmlns:p14="http://schemas.microsoft.com/office/powerpoint/2010/main" val="16823838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Who should we trust? </a:t>
            </a:r>
          </a:p>
          <a:p>
            <a:r>
              <a:rPr lang="en-US" dirty="0" smtClean="0"/>
              <a:t>In 2011, hackers (Iran?) took a root key from </a:t>
            </a:r>
            <a:r>
              <a:rPr lang="en-US" dirty="0" err="1" smtClean="0"/>
              <a:t>DigiNotar</a:t>
            </a:r>
            <a:r>
              <a:rPr lang="en-US" dirty="0" smtClean="0"/>
              <a:t> web security firm in the Netherlands and used it to issue 500 fake certs, including for CIA, Google, MSN, Twitter. </a:t>
            </a:r>
            <a:r>
              <a:rPr lang="en-US" dirty="0" err="1" smtClean="0"/>
              <a:t>DigiNotar’s</a:t>
            </a:r>
            <a:r>
              <a:rPr lang="en-US" dirty="0" smtClean="0"/>
              <a:t> cert was used for online tax returns before being revoked. </a:t>
            </a:r>
          </a:p>
          <a:p>
            <a:r>
              <a:rPr lang="en-US" dirty="0" smtClean="0"/>
              <a:t>In 2012, </a:t>
            </a:r>
            <a:r>
              <a:rPr lang="en-US" dirty="0" err="1" smtClean="0"/>
              <a:t>Trustwave</a:t>
            </a:r>
            <a:r>
              <a:rPr lang="en-US" dirty="0" smtClean="0"/>
              <a:t> issued a subordinate root cert. as part of an “information security product,” allowing their customer to spy on their employees, even when they used HTTPS.</a:t>
            </a:r>
          </a:p>
          <a:p>
            <a:endParaRPr lang="en-US" dirty="0" smtClean="0"/>
          </a:p>
        </p:txBody>
      </p:sp>
    </p:spTree>
    <p:extLst>
      <p:ext uri="{BB962C8B-B14F-4D97-AF65-F5344CB8AC3E}">
        <p14:creationId xmlns:p14="http://schemas.microsoft.com/office/powerpoint/2010/main" val="56525362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Who should we trust? </a:t>
            </a:r>
          </a:p>
          <a:p>
            <a:pPr marL="0" indent="0">
              <a:buNone/>
            </a:pPr>
            <a:r>
              <a:rPr lang="en-US" dirty="0" smtClean="0"/>
              <a:t>“Not </a:t>
            </a:r>
            <a:r>
              <a:rPr lang="en-US" dirty="0"/>
              <a:t>Symantec!”, says Google.  </a:t>
            </a:r>
          </a:p>
          <a:p>
            <a:pPr lvl="1"/>
            <a:r>
              <a:rPr lang="en-US" dirty="0"/>
              <a:t>Symantec owned various </a:t>
            </a:r>
            <a:r>
              <a:rPr lang="en-US" dirty="0" err="1"/>
              <a:t>Cas</a:t>
            </a:r>
            <a:r>
              <a:rPr lang="en-US" dirty="0"/>
              <a:t>, including </a:t>
            </a:r>
            <a:r>
              <a:rPr lang="en-US" dirty="0" err="1"/>
              <a:t>Thawte</a:t>
            </a:r>
            <a:r>
              <a:rPr lang="en-US" dirty="0"/>
              <a:t>, </a:t>
            </a:r>
            <a:r>
              <a:rPr lang="en-US" dirty="0" err="1"/>
              <a:t>Verisign</a:t>
            </a:r>
            <a:r>
              <a:rPr lang="en-US" dirty="0"/>
              <a:t>, Equifax</a:t>
            </a:r>
          </a:p>
          <a:p>
            <a:pPr lvl="1"/>
            <a:r>
              <a:rPr lang="en-US" dirty="0"/>
              <a:t>They issue about 33% of all certificates. 44% of the top 1 million busiest, valid sites. </a:t>
            </a:r>
          </a:p>
          <a:p>
            <a:pPr lvl="1"/>
            <a:r>
              <a:rPr lang="en-US" dirty="0"/>
              <a:t>Google found that 30,000 certificates did not have proper auditing trails, and lead them to “no longer have confidence in the certificate issuance policies and practices of Symantec over the past several years”</a:t>
            </a:r>
          </a:p>
          <a:p>
            <a:endParaRPr lang="en-US" dirty="0"/>
          </a:p>
        </p:txBody>
      </p:sp>
    </p:spTree>
    <p:extLst>
      <p:ext uri="{BB962C8B-B14F-4D97-AF65-F5344CB8AC3E}">
        <p14:creationId xmlns:p14="http://schemas.microsoft.com/office/powerpoint/2010/main" val="38884084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 revocation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CAs maintain a certificate revocation list (CRL).</a:t>
            </a:r>
          </a:p>
          <a:p>
            <a:pPr lvl="1"/>
            <a:r>
              <a:rPr lang="en-US" dirty="0" smtClean="0"/>
              <a:t>Lists contain bad keys that should no longer be trusted. </a:t>
            </a:r>
          </a:p>
          <a:p>
            <a:pPr lvl="1"/>
            <a:r>
              <a:rPr lang="en-US" dirty="0" smtClean="0"/>
              <a:t>Lists are updated frequently, and re-signed, with a timestamp.</a:t>
            </a:r>
          </a:p>
          <a:p>
            <a:r>
              <a:rPr lang="en-US" dirty="0" smtClean="0"/>
              <a:t>Browsers and other users should have policies about how recent a CRL they need to check.  </a:t>
            </a:r>
          </a:p>
          <a:p>
            <a:r>
              <a:rPr lang="en-US" dirty="0" smtClean="0"/>
              <a:t>To prove oneself, a user could provide a signed CRL from within that time period, demonstrating that they haven’t been revoked.  (OCSP stapling.)</a:t>
            </a:r>
            <a:endParaRPr lang="en-US" dirty="0"/>
          </a:p>
        </p:txBody>
      </p:sp>
    </p:spTree>
    <p:extLst>
      <p:ext uri="{BB962C8B-B14F-4D97-AF65-F5344CB8AC3E}">
        <p14:creationId xmlns:p14="http://schemas.microsoft.com/office/powerpoint/2010/main" val="29355205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PKI Revocation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Nearly 8% of certificates were revoked after </a:t>
            </a:r>
            <a:r>
              <a:rPr lang="en-US" dirty="0" err="1" smtClean="0"/>
              <a:t>Heartbleed</a:t>
            </a:r>
            <a:r>
              <a:rPr lang="en-US" dirty="0" smtClean="0"/>
              <a:t>.  In general, 1% end up being revoked.  1% of advertised certs are actually revoked. </a:t>
            </a:r>
          </a:p>
          <a:p>
            <a:r>
              <a:rPr lang="en-US" dirty="0" smtClean="0"/>
              <a:t>Nobody checks! </a:t>
            </a:r>
          </a:p>
          <a:p>
            <a:pPr lvl="1"/>
            <a:r>
              <a:rPr lang="en-US" dirty="0" smtClean="0"/>
              <a:t>No mobile devices check CRLs.</a:t>
            </a:r>
          </a:p>
          <a:p>
            <a:pPr lvl="1"/>
            <a:r>
              <a:rPr lang="en-US" dirty="0" smtClean="0"/>
              <a:t>Browsers assume a cert is valid if the revocation information cannot be obtained.</a:t>
            </a:r>
          </a:p>
          <a:p>
            <a:pPr lvl="1"/>
            <a:r>
              <a:rPr lang="en-US" dirty="0" smtClean="0"/>
              <a:t>CRLs can be costly: 51KB on average, and some as large as 75MB. </a:t>
            </a:r>
            <a:endParaRPr lang="en-US" dirty="0"/>
          </a:p>
        </p:txBody>
      </p:sp>
    </p:spTree>
    <p:extLst>
      <p:ext uri="{BB962C8B-B14F-4D97-AF65-F5344CB8AC3E}">
        <p14:creationId xmlns:p14="http://schemas.microsoft.com/office/powerpoint/2010/main" val="10300641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400" dirty="0" smtClean="0"/>
          </a:p>
          <a:p>
            <a:pPr marL="0" indent="0" algn="ctr">
              <a:buNone/>
            </a:pPr>
            <a:r>
              <a:rPr lang="en-US" sz="4400" dirty="0" smtClean="0"/>
              <a:t>Network Security</a:t>
            </a:r>
            <a:endParaRPr lang="en-US" sz="4400" dirty="0"/>
          </a:p>
        </p:txBody>
      </p:sp>
    </p:spTree>
    <p:extLst>
      <p:ext uri="{BB962C8B-B14F-4D97-AF65-F5344CB8AC3E}">
        <p14:creationId xmlns:p14="http://schemas.microsoft.com/office/powerpoint/2010/main" val="19186618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3289</TotalTime>
  <Words>3123</Words>
  <Application>Microsoft Macintosh PowerPoint</Application>
  <PresentationFormat>On-screen Show (4:3)</PresentationFormat>
  <Paragraphs>384</Paragraphs>
  <Slides>36</Slides>
  <Notes>20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ISA 562</vt:lpstr>
      <vt:lpstr>PKI</vt:lpstr>
      <vt:lpstr>Public key infrastructure</vt:lpstr>
      <vt:lpstr>PKI</vt:lpstr>
      <vt:lpstr>PKI</vt:lpstr>
      <vt:lpstr>PKI</vt:lpstr>
      <vt:lpstr>PKI revocation</vt:lpstr>
      <vt:lpstr>PKI Revocation</vt:lpstr>
      <vt:lpstr>PowerPoint Presentation</vt:lpstr>
      <vt:lpstr>PowerPoint Presentation</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Internet Protocol Stack</vt:lpstr>
      <vt:lpstr>Denial of Service Attacks</vt:lpstr>
      <vt:lpstr>Denial of Service Attacks</vt:lpstr>
      <vt:lpstr>Denial of Service Attacks</vt:lpstr>
      <vt:lpstr>Denial of Service Attacks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 562</dc:title>
  <dc:creator>Dov</dc:creator>
  <cp:lastModifiedBy>Dov</cp:lastModifiedBy>
  <cp:revision>98</cp:revision>
  <dcterms:created xsi:type="dcterms:W3CDTF">2017-08-28T21:43:51Z</dcterms:created>
  <dcterms:modified xsi:type="dcterms:W3CDTF">2017-09-27T02:39:59Z</dcterms:modified>
</cp:coreProperties>
</file>