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256" r:id="rId2"/>
    <p:sldId id="258" r:id="rId3"/>
    <p:sldId id="259" r:id="rId4"/>
    <p:sldId id="257" r:id="rId5"/>
    <p:sldId id="264" r:id="rId6"/>
    <p:sldId id="265" r:id="rId7"/>
    <p:sldId id="266" r:id="rId8"/>
    <p:sldId id="261" r:id="rId9"/>
    <p:sldId id="267" r:id="rId10"/>
    <p:sldId id="268" r:id="rId11"/>
    <p:sldId id="260" r:id="rId12"/>
    <p:sldId id="269" r:id="rId13"/>
    <p:sldId id="270" r:id="rId14"/>
    <p:sldId id="271" r:id="rId15"/>
    <p:sldId id="272" r:id="rId16"/>
    <p:sldId id="273" r:id="rId17"/>
    <p:sldId id="274" r:id="rId18"/>
    <p:sldId id="275" r:id="rId19"/>
    <p:sldId id="276" r:id="rId20"/>
    <p:sldId id="277" r:id="rId21"/>
    <p:sldId id="278" r:id="rId22"/>
    <p:sldId id="279" r:id="rId23"/>
    <p:sldId id="263" r:id="rId24"/>
    <p:sldId id="280" r:id="rId25"/>
    <p:sldId id="281" r:id="rId26"/>
    <p:sldId id="282" r:id="rId27"/>
    <p:sldId id="283" r:id="rId28"/>
    <p:sldId id="284" r:id="rId29"/>
    <p:sldId id="285" r:id="rId30"/>
    <p:sldId id="305" r:id="rId31"/>
    <p:sldId id="286" r:id="rId32"/>
    <p:sldId id="287" r:id="rId33"/>
    <p:sldId id="288" r:id="rId34"/>
    <p:sldId id="289" r:id="rId35"/>
    <p:sldId id="290" r:id="rId36"/>
    <p:sldId id="291" r:id="rId37"/>
    <p:sldId id="292" r:id="rId38"/>
    <p:sldId id="294" r:id="rId39"/>
    <p:sldId id="295" r:id="rId40"/>
    <p:sldId id="296" r:id="rId41"/>
    <p:sldId id="297" r:id="rId42"/>
    <p:sldId id="293"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65" d="100"/>
          <a:sy n="165" d="100"/>
        </p:scale>
        <p:origin x="-120" y="-19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printerSettings" Target="printerSettings/printerSettings1.bin"/><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6C1B0-F88A-6D4C-AF45-7C323641153E}" type="datetimeFigureOut">
              <a:rPr lang="en-US" smtClean="0"/>
              <a:t>10/2/17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D50A16-098F-FC42-BD51-FFE69AFF9031}" type="slidenum">
              <a:rPr lang="en-US" smtClean="0"/>
              <a:t>‹#›</a:t>
            </a:fld>
            <a:endParaRPr lang="en-US"/>
          </a:p>
        </p:txBody>
      </p:sp>
    </p:spTree>
    <p:extLst>
      <p:ext uri="{BB962C8B-B14F-4D97-AF65-F5344CB8AC3E}">
        <p14:creationId xmlns:p14="http://schemas.microsoft.com/office/powerpoint/2010/main" val="2560207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Are there attacks at this layer?</a:t>
            </a:r>
            <a:r>
              <a:rPr lang="en-US" baseline="0" dirty="0" smtClean="0">
                <a:solidFill>
                  <a:schemeClr val="accent2"/>
                </a:solidFill>
              </a:rPr>
              <a:t>   Must be</a:t>
            </a:r>
            <a:r>
              <a:rPr lang="is-IS" baseline="0" smtClean="0">
                <a:solidFill>
                  <a:schemeClr val="accent2"/>
                </a:solidFill>
              </a:rPr>
              <a:t>… </a:t>
            </a:r>
            <a:endParaRPr lang="en-US">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7</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(1-n/2^16)^n &lt; e^(-n^2)/2^16</a:t>
            </a:r>
            <a:endParaRPr lang="en-US" dirty="0"/>
          </a:p>
        </p:txBody>
      </p:sp>
      <p:sp>
        <p:nvSpPr>
          <p:cNvPr id="4" name="Slide Number Placeholder 3"/>
          <p:cNvSpPr>
            <a:spLocks noGrp="1"/>
          </p:cNvSpPr>
          <p:nvPr>
            <p:ph type="sldNum" sz="quarter" idx="10"/>
          </p:nvPr>
        </p:nvSpPr>
        <p:spPr/>
        <p:txBody>
          <a:bodyPr/>
          <a:lstStyle/>
          <a:p>
            <a:fld id="{AAD50A16-098F-FC42-BD51-FFE69AFF9031}" type="slidenum">
              <a:rPr lang="en-US" smtClean="0"/>
              <a:t>15</a:t>
            </a:fld>
            <a:endParaRPr lang="en-US"/>
          </a:p>
        </p:txBody>
      </p:sp>
    </p:spTree>
    <p:extLst>
      <p:ext uri="{BB962C8B-B14F-4D97-AF65-F5344CB8AC3E}">
        <p14:creationId xmlns:p14="http://schemas.microsoft.com/office/powerpoint/2010/main" val="674057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50A16-098F-FC42-BD51-FFE69AFF9031}" type="slidenum">
              <a:rPr lang="en-US" smtClean="0"/>
              <a:t>39</a:t>
            </a:fld>
            <a:endParaRPr lang="en-US"/>
          </a:p>
        </p:txBody>
      </p:sp>
    </p:spTree>
    <p:extLst>
      <p:ext uri="{BB962C8B-B14F-4D97-AF65-F5344CB8AC3E}">
        <p14:creationId xmlns:p14="http://schemas.microsoft.com/office/powerpoint/2010/main" val="1864358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50A16-098F-FC42-BD51-FFE69AFF9031}" type="slidenum">
              <a:rPr lang="en-US" smtClean="0"/>
              <a:t>40</a:t>
            </a:fld>
            <a:endParaRPr lang="en-US"/>
          </a:p>
        </p:txBody>
      </p:sp>
    </p:spTree>
    <p:extLst>
      <p:ext uri="{BB962C8B-B14F-4D97-AF65-F5344CB8AC3E}">
        <p14:creationId xmlns:p14="http://schemas.microsoft.com/office/powerpoint/2010/main" val="1864358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50A16-098F-FC42-BD51-FFE69AFF9031}" type="slidenum">
              <a:rPr lang="en-US" smtClean="0"/>
              <a:t>41</a:t>
            </a:fld>
            <a:endParaRPr lang="en-US"/>
          </a:p>
        </p:txBody>
      </p:sp>
    </p:spTree>
    <p:extLst>
      <p:ext uri="{BB962C8B-B14F-4D97-AF65-F5344CB8AC3E}">
        <p14:creationId xmlns:p14="http://schemas.microsoft.com/office/powerpoint/2010/main" val="1864358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Wired equivalent</a:t>
            </a:r>
            <a:r>
              <a:rPr lang="en-US" baseline="0" dirty="0" smtClean="0"/>
              <a:t> privacy</a:t>
            </a:r>
            <a:endParaRPr lang="en-US" dirty="0"/>
          </a:p>
        </p:txBody>
      </p:sp>
      <p:sp>
        <p:nvSpPr>
          <p:cNvPr id="4" name="Slide Number Placeholder 3"/>
          <p:cNvSpPr>
            <a:spLocks noGrp="1"/>
          </p:cNvSpPr>
          <p:nvPr>
            <p:ph type="sldNum" sz="quarter" idx="10"/>
          </p:nvPr>
        </p:nvSpPr>
        <p:spPr/>
        <p:txBody>
          <a:bodyPr/>
          <a:lstStyle/>
          <a:p>
            <a:fld id="{AAD50A16-098F-FC42-BD51-FFE69AFF9031}" type="slidenum">
              <a:rPr lang="en-US" smtClean="0"/>
              <a:t>48</a:t>
            </a:fld>
            <a:endParaRPr lang="en-US"/>
          </a:p>
        </p:txBody>
      </p:sp>
    </p:spTree>
    <p:extLst>
      <p:ext uri="{BB962C8B-B14F-4D97-AF65-F5344CB8AC3E}">
        <p14:creationId xmlns:p14="http://schemas.microsoft.com/office/powerpoint/2010/main" val="1862885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Wi-FI</a:t>
            </a:r>
            <a:r>
              <a:rPr lang="en-US" baseline="0" dirty="0" smtClean="0"/>
              <a:t> protected access. </a:t>
            </a:r>
            <a:endParaRPr lang="en-US" dirty="0"/>
          </a:p>
        </p:txBody>
      </p:sp>
      <p:sp>
        <p:nvSpPr>
          <p:cNvPr id="4" name="Slide Number Placeholder 3"/>
          <p:cNvSpPr>
            <a:spLocks noGrp="1"/>
          </p:cNvSpPr>
          <p:nvPr>
            <p:ph type="sldNum" sz="quarter" idx="10"/>
          </p:nvPr>
        </p:nvSpPr>
        <p:spPr/>
        <p:txBody>
          <a:bodyPr/>
          <a:lstStyle/>
          <a:p>
            <a:fld id="{AAD50A16-098F-FC42-BD51-FFE69AFF9031}" type="slidenum">
              <a:rPr lang="en-US" smtClean="0"/>
              <a:t>49</a:t>
            </a:fld>
            <a:endParaRPr lang="en-US"/>
          </a:p>
        </p:txBody>
      </p:sp>
    </p:spTree>
    <p:extLst>
      <p:ext uri="{BB962C8B-B14F-4D97-AF65-F5344CB8AC3E}">
        <p14:creationId xmlns:p14="http://schemas.microsoft.com/office/powerpoint/2010/main" val="2209930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013100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51655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142820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4133723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6DC0DF-989A-F54F-84CF-9415AE22BCFB}" type="datetimeFigureOut">
              <a:rPr lang="en-US" smtClean="0"/>
              <a:t>10/2/17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1132329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6DC0DF-989A-F54F-84CF-9415AE22BCFB}"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802384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6DC0DF-989A-F54F-84CF-9415AE22BCFB}" type="datetimeFigureOut">
              <a:rPr lang="en-US" smtClean="0"/>
              <a:t>10/2/17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2568533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6DC0DF-989A-F54F-84CF-9415AE22BCFB}" type="datetimeFigureOut">
              <a:rPr lang="en-US" smtClean="0"/>
              <a:t>10/2/17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219716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DC0DF-989A-F54F-84CF-9415AE22BCFB}" type="datetimeFigureOut">
              <a:rPr lang="en-US" smtClean="0"/>
              <a:t>10/2/17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2698218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DC0DF-989A-F54F-84CF-9415AE22BCFB}"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5744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DC0DF-989A-F54F-84CF-9415AE22BCFB}" type="datetimeFigureOut">
              <a:rPr lang="en-US" smtClean="0"/>
              <a:t>10/2/17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1313454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6DC0DF-989A-F54F-84CF-9415AE22BCFB}" type="datetimeFigureOut">
              <a:rPr lang="en-US" smtClean="0"/>
              <a:t>10/2/17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91482-53FB-DB40-AC1B-604175B07E3D}" type="slidenum">
              <a:rPr lang="en-US" smtClean="0"/>
              <a:t>‹#›</a:t>
            </a:fld>
            <a:endParaRPr lang="en-US"/>
          </a:p>
        </p:txBody>
      </p:sp>
    </p:spTree>
    <p:extLst>
      <p:ext uri="{BB962C8B-B14F-4D97-AF65-F5344CB8AC3E}">
        <p14:creationId xmlns:p14="http://schemas.microsoft.com/office/powerpoint/2010/main" val="3606051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ata.iana.org/ksk-ceremony/22/KSK22_Main_CAM03.mp4"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ISA 562</a:t>
            </a:r>
            <a:endParaRPr lang="en-US" dirty="0"/>
          </a:p>
        </p:txBody>
      </p:sp>
      <p:sp>
        <p:nvSpPr>
          <p:cNvPr id="3" name="Subtitle 2"/>
          <p:cNvSpPr>
            <a:spLocks noGrp="1"/>
          </p:cNvSpPr>
          <p:nvPr>
            <p:ph type="subTitle" idx="1"/>
          </p:nvPr>
        </p:nvSpPr>
        <p:spPr/>
        <p:txBody>
          <a:bodyPr>
            <a:normAutofit/>
          </a:bodyPr>
          <a:lstStyle/>
          <a:p>
            <a:r>
              <a:rPr lang="en-US" dirty="0" smtClean="0"/>
              <a:t>Information Security, Theory and Practice.</a:t>
            </a:r>
          </a:p>
          <a:p>
            <a:r>
              <a:rPr lang="en-US" dirty="0" smtClean="0"/>
              <a:t>Lecture 5: PKI, network security</a:t>
            </a:r>
            <a:endParaRPr lang="en-US" dirty="0"/>
          </a:p>
        </p:txBody>
      </p:sp>
    </p:spTree>
    <p:extLst>
      <p:ext uri="{BB962C8B-B14F-4D97-AF65-F5344CB8AC3E}">
        <p14:creationId xmlns:p14="http://schemas.microsoft.com/office/powerpoint/2010/main" val="100358775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packet structure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Header: 16 bit query identifier</a:t>
            </a:r>
          </a:p>
          <a:p>
            <a:r>
              <a:rPr lang="en-US" dirty="0" smtClean="0"/>
              <a:t>Query part: sequence of “questions”</a:t>
            </a:r>
          </a:p>
          <a:p>
            <a:pPr lvl="1"/>
            <a:r>
              <a:rPr lang="en-US" dirty="0" smtClean="0"/>
              <a:t>Domain name queried and record </a:t>
            </a:r>
            <a:r>
              <a:rPr lang="en-US" dirty="0"/>
              <a:t>type </a:t>
            </a:r>
            <a:r>
              <a:rPr lang="en-US" dirty="0" smtClean="0"/>
              <a:t>requested.</a:t>
            </a:r>
          </a:p>
          <a:p>
            <a:r>
              <a:rPr lang="en-US" dirty="0" smtClean="0"/>
              <a:t>Answer: sequence of DNS records, each with</a:t>
            </a:r>
          </a:p>
          <a:p>
            <a:pPr lvl="1"/>
            <a:r>
              <a:rPr lang="en-US" dirty="0" smtClean="0"/>
              <a:t>Name field: full domain name</a:t>
            </a:r>
          </a:p>
          <a:p>
            <a:pPr lvl="1"/>
            <a:r>
              <a:rPr lang="en-US" dirty="0" smtClean="0"/>
              <a:t>Type field: “A” records map domain names to IP</a:t>
            </a:r>
          </a:p>
          <a:p>
            <a:pPr lvl="2"/>
            <a:r>
              <a:rPr lang="en-US" dirty="0" smtClean="0"/>
              <a:t>Other types: NS, MX </a:t>
            </a:r>
          </a:p>
          <a:p>
            <a:pPr lvl="1"/>
            <a:r>
              <a:rPr lang="en-US" dirty="0" smtClean="0"/>
              <a:t>TTL: how long a record is valid (in the cache)</a:t>
            </a:r>
          </a:p>
          <a:p>
            <a:pPr lvl="1"/>
            <a:r>
              <a:rPr lang="en-US" dirty="0" err="1" smtClean="0"/>
              <a:t>RDLength</a:t>
            </a:r>
            <a:r>
              <a:rPr lang="en-US" dirty="0" smtClean="0"/>
              <a:t>: length of data segment</a:t>
            </a:r>
          </a:p>
          <a:p>
            <a:pPr lvl="1"/>
            <a:r>
              <a:rPr lang="en-US" dirty="0" err="1" smtClean="0"/>
              <a:t>Rdata</a:t>
            </a:r>
            <a:r>
              <a:rPr lang="en-US" dirty="0" smtClean="0"/>
              <a:t>: actual record data. For “A” record, 32 bit IP.</a:t>
            </a:r>
          </a:p>
        </p:txBody>
      </p:sp>
    </p:spTree>
    <p:extLst>
      <p:ext uri="{BB962C8B-B14F-4D97-AF65-F5344CB8AC3E}">
        <p14:creationId xmlns:p14="http://schemas.microsoft.com/office/powerpoint/2010/main" val="406743958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caching</a:t>
            </a:r>
            <a:endParaRPr lang="en-US" dirty="0"/>
          </a:p>
        </p:txBody>
      </p:sp>
      <p:sp>
        <p:nvSpPr>
          <p:cNvPr id="3" name="Content Placeholder 2"/>
          <p:cNvSpPr>
            <a:spLocks noGrp="1"/>
          </p:cNvSpPr>
          <p:nvPr>
            <p:ph idx="1"/>
          </p:nvPr>
        </p:nvSpPr>
        <p:spPr/>
        <p:txBody>
          <a:bodyPr/>
          <a:lstStyle/>
          <a:p>
            <a:r>
              <a:rPr lang="en-US" dirty="0" smtClean="0"/>
              <a:t>Designated name resolver checks for a record.</a:t>
            </a:r>
          </a:p>
          <a:p>
            <a:pPr lvl="1"/>
            <a:r>
              <a:rPr lang="en-US" dirty="0" smtClean="0"/>
              <a:t>TTL determines how long it lives in the cache.</a:t>
            </a:r>
          </a:p>
          <a:p>
            <a:r>
              <a:rPr lang="en-US" dirty="0" smtClean="0"/>
              <a:t>Some </a:t>
            </a:r>
            <a:r>
              <a:rPr lang="en-US" dirty="0" err="1" smtClean="0"/>
              <a:t>OSes</a:t>
            </a:r>
            <a:r>
              <a:rPr lang="en-US" dirty="0" smtClean="0"/>
              <a:t> cache records, avoiding lookup.</a:t>
            </a:r>
          </a:p>
          <a:p>
            <a:pPr lvl="1"/>
            <a:r>
              <a:rPr lang="en-US" dirty="0" smtClean="0"/>
              <a:t>Browser hands domain name to OS either way.</a:t>
            </a:r>
            <a:r>
              <a:rPr lang="en-US" dirty="0" smtClean="0"/>
              <a:t>  </a:t>
            </a:r>
          </a:p>
          <a:p>
            <a:pPr lvl="1"/>
            <a:r>
              <a:rPr lang="en-US" dirty="0" smtClean="0"/>
              <a:t>Deleting browser </a:t>
            </a:r>
            <a:r>
              <a:rPr lang="en-US" dirty="0" smtClean="0"/>
              <a:t>history </a:t>
            </a:r>
            <a:r>
              <a:rPr lang="en-US" dirty="0" smtClean="0"/>
              <a:t>won’t delete </a:t>
            </a:r>
            <a:r>
              <a:rPr lang="en-US" dirty="0" smtClean="0"/>
              <a:t>DNS cache. </a:t>
            </a:r>
            <a:endParaRPr lang="en-US" dirty="0" smtClean="0"/>
          </a:p>
          <a:p>
            <a:r>
              <a:rPr lang="en-US" dirty="0" smtClean="0"/>
              <a:t>Some browsers will also maintain their own cache.  </a:t>
            </a:r>
            <a:endParaRPr lang="en-US" dirty="0"/>
          </a:p>
        </p:txBody>
      </p:sp>
    </p:spTree>
    <p:extLst>
      <p:ext uri="{BB962C8B-B14F-4D97-AF65-F5344CB8AC3E}">
        <p14:creationId xmlns:p14="http://schemas.microsoft.com/office/powerpoint/2010/main" val="199360564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Pharming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Suppose an attacker can substitute their own IP address for a true domain resolution.</a:t>
            </a:r>
          </a:p>
          <a:p>
            <a:pPr lvl="1"/>
            <a:r>
              <a:rPr lang="en-US" dirty="0" smtClean="0"/>
              <a:t>Users would go to their IP address instead of true one.  </a:t>
            </a:r>
          </a:p>
          <a:p>
            <a:r>
              <a:rPr lang="en-US" dirty="0" smtClean="0"/>
              <a:t>If this attack is launched against a website, the attacker can show whatever they like in place of the true webpage.  </a:t>
            </a:r>
          </a:p>
          <a:p>
            <a:r>
              <a:rPr lang="en-US" dirty="0" smtClean="0"/>
              <a:t>It can also be launched against an MX record, causing mail meant for certain domains to be routed to the adversary.  </a:t>
            </a:r>
          </a:p>
          <a:p>
            <a:pPr lvl="1"/>
            <a:r>
              <a:rPr lang="en-US" dirty="0" smtClean="0"/>
              <a:t>Password recovery through email.</a:t>
            </a:r>
          </a:p>
        </p:txBody>
      </p:sp>
    </p:spTree>
    <p:extLst>
      <p:ext uri="{BB962C8B-B14F-4D97-AF65-F5344CB8AC3E}">
        <p14:creationId xmlns:p14="http://schemas.microsoft.com/office/powerpoint/2010/main" val="14854132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Phishing</a:t>
            </a:r>
            <a:endParaRPr lang="en-US" dirty="0"/>
          </a:p>
        </p:txBody>
      </p:sp>
      <p:sp>
        <p:nvSpPr>
          <p:cNvPr id="3" name="Content Placeholder 2"/>
          <p:cNvSpPr>
            <a:spLocks noGrp="1"/>
          </p:cNvSpPr>
          <p:nvPr>
            <p:ph idx="1"/>
          </p:nvPr>
        </p:nvSpPr>
        <p:spPr/>
        <p:txBody>
          <a:bodyPr>
            <a:normAutofit lnSpcReduction="10000"/>
          </a:bodyPr>
          <a:lstStyle/>
          <a:p>
            <a:r>
              <a:rPr lang="en-US" dirty="0" smtClean="0"/>
              <a:t>Suppose </a:t>
            </a:r>
            <a:r>
              <a:rPr lang="en-US" dirty="0"/>
              <a:t>the attacker show the user the “correct” site, but at their own address. </a:t>
            </a:r>
          </a:p>
          <a:p>
            <a:pPr lvl="1"/>
            <a:r>
              <a:rPr lang="en-US" dirty="0"/>
              <a:t>Grab login and passwords!</a:t>
            </a:r>
          </a:p>
          <a:p>
            <a:r>
              <a:rPr lang="en-US" dirty="0" smtClean="0"/>
              <a:t>We might hope that they can’t present a valid TLS certificate: red lock in the browser.</a:t>
            </a:r>
          </a:p>
          <a:p>
            <a:pPr lvl="1"/>
            <a:r>
              <a:rPr lang="en-US" dirty="0" smtClean="0"/>
              <a:t>They can almost certainly display </a:t>
            </a:r>
            <a:r>
              <a:rPr lang="en-US" i="1" dirty="0" smtClean="0"/>
              <a:t>some </a:t>
            </a:r>
            <a:r>
              <a:rPr lang="en-US" dirty="0" smtClean="0"/>
              <a:t>certificate.</a:t>
            </a:r>
          </a:p>
          <a:p>
            <a:pPr lvl="1"/>
            <a:r>
              <a:rPr lang="en-US" dirty="0" smtClean="0"/>
              <a:t>Combine </a:t>
            </a:r>
            <a:r>
              <a:rPr lang="en-US" dirty="0"/>
              <a:t>this attack with a forged certificate, as we discussed last week, and there’s no way to catch them.</a:t>
            </a:r>
          </a:p>
          <a:p>
            <a:endParaRPr lang="en-US" dirty="0"/>
          </a:p>
        </p:txBody>
      </p:sp>
    </p:spTree>
    <p:extLst>
      <p:ext uri="{BB962C8B-B14F-4D97-AF65-F5344CB8AC3E}">
        <p14:creationId xmlns:p14="http://schemas.microsoft.com/office/powerpoint/2010/main" val="101838808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cache poisoning</a:t>
            </a:r>
            <a:endParaRPr lang="en-US" dirty="0"/>
          </a:p>
        </p:txBody>
      </p:sp>
      <p:sp>
        <p:nvSpPr>
          <p:cNvPr id="3" name="Content Placeholder 2"/>
          <p:cNvSpPr>
            <a:spLocks noGrp="1"/>
          </p:cNvSpPr>
          <p:nvPr>
            <p:ph idx="1"/>
          </p:nvPr>
        </p:nvSpPr>
        <p:spPr/>
        <p:txBody>
          <a:bodyPr>
            <a:normAutofit lnSpcReduction="10000"/>
          </a:bodyPr>
          <a:lstStyle/>
          <a:p>
            <a:r>
              <a:rPr lang="en-US" dirty="0" smtClean="0"/>
              <a:t>Eve sends a DNS request to her ISP</a:t>
            </a:r>
          </a:p>
          <a:p>
            <a:r>
              <a:rPr lang="en-US" dirty="0" smtClean="0"/>
              <a:t>The ISP forwards the request to the authoritative name server for the TLD.</a:t>
            </a:r>
          </a:p>
          <a:p>
            <a:r>
              <a:rPr lang="en-US" dirty="0" smtClean="0"/>
              <a:t>While the ISP waits, Eve responds, spoofing the TLD’s IP address, and setting the resolution as she pleases.  </a:t>
            </a:r>
            <a:endParaRPr lang="en-US" dirty="0"/>
          </a:p>
          <a:p>
            <a:pPr lvl="1"/>
            <a:r>
              <a:rPr lang="en-US" dirty="0" smtClean="0"/>
              <a:t>She can set the TTL field as she likes, ensuring that the ISP name server caches the wrong address for a long time.  </a:t>
            </a:r>
            <a:endParaRPr lang="en-US" dirty="0"/>
          </a:p>
        </p:txBody>
      </p:sp>
    </p:spTree>
    <p:extLst>
      <p:ext uri="{BB962C8B-B14F-4D97-AF65-F5344CB8AC3E}">
        <p14:creationId xmlns:p14="http://schemas.microsoft.com/office/powerpoint/2010/main" val="3545207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cache poisoning</a:t>
            </a:r>
            <a:endParaRPr lang="en-US" dirty="0"/>
          </a:p>
        </p:txBody>
      </p:sp>
      <p:sp>
        <p:nvSpPr>
          <p:cNvPr id="3" name="Content Placeholder 2"/>
          <p:cNvSpPr>
            <a:spLocks noGrp="1"/>
          </p:cNvSpPr>
          <p:nvPr>
            <p:ph idx="1"/>
          </p:nvPr>
        </p:nvSpPr>
        <p:spPr/>
        <p:txBody>
          <a:bodyPr/>
          <a:lstStyle/>
          <a:p>
            <a:r>
              <a:rPr lang="en-US" dirty="0" smtClean="0"/>
              <a:t>One caveat: Eve has to send a response with a matching query ID. </a:t>
            </a:r>
          </a:p>
          <a:p>
            <a:r>
              <a:rPr lang="en-US" dirty="0" smtClean="0"/>
              <a:t>Until 2002, these IDs were sequential.</a:t>
            </a:r>
          </a:p>
          <a:p>
            <a:r>
              <a:rPr lang="en-US" dirty="0" smtClean="0"/>
              <a:t>Now the 16-bit IDs are randomized. </a:t>
            </a:r>
          </a:p>
          <a:p>
            <a:pPr lvl="1"/>
            <a:r>
              <a:rPr lang="en-US" dirty="0" smtClean="0"/>
              <a:t>Send multiple requests and multiple responses.</a:t>
            </a:r>
          </a:p>
          <a:p>
            <a:pPr lvl="1"/>
            <a:r>
              <a:rPr lang="en-US" dirty="0" smtClean="0"/>
              <a:t>Birthday paradox!  Only need 213 pairs for a 50% success rate.  </a:t>
            </a:r>
          </a:p>
          <a:p>
            <a:pPr lvl="1"/>
            <a:r>
              <a:rPr lang="en-US" dirty="0" smtClean="0"/>
              <a:t>550 attempts for &gt; 99% success rate. </a:t>
            </a:r>
          </a:p>
          <a:p>
            <a:pPr lvl="1"/>
            <a:endParaRPr lang="en-US" dirty="0" smtClean="0"/>
          </a:p>
          <a:p>
            <a:pPr lvl="1"/>
            <a:endParaRPr lang="en-US" dirty="0" smtClean="0"/>
          </a:p>
          <a:p>
            <a:pPr marL="457200" lvl="1" indent="0">
              <a:buNone/>
            </a:pPr>
            <a:endParaRPr lang="en-US" dirty="0"/>
          </a:p>
        </p:txBody>
      </p:sp>
    </p:spTree>
    <p:extLst>
      <p:ext uri="{BB962C8B-B14F-4D97-AF65-F5344CB8AC3E}">
        <p14:creationId xmlns:p14="http://schemas.microsoft.com/office/powerpoint/2010/main" val="2662157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cache poisoning</a:t>
            </a:r>
            <a:endParaRPr lang="en-US" dirty="0"/>
          </a:p>
        </p:txBody>
      </p:sp>
      <p:sp>
        <p:nvSpPr>
          <p:cNvPr id="3" name="Content Placeholder 2"/>
          <p:cNvSpPr>
            <a:spLocks noGrp="1"/>
          </p:cNvSpPr>
          <p:nvPr>
            <p:ph idx="1"/>
          </p:nvPr>
        </p:nvSpPr>
        <p:spPr/>
        <p:txBody>
          <a:bodyPr>
            <a:normAutofit/>
          </a:bodyPr>
          <a:lstStyle/>
          <a:p>
            <a:r>
              <a:rPr lang="en-US" dirty="0" smtClean="0"/>
              <a:t>However, these queries/responses have to finish before the true answer comes back!</a:t>
            </a:r>
          </a:p>
          <a:p>
            <a:r>
              <a:rPr lang="en-US" dirty="0" smtClean="0"/>
              <a:t>Instead, query:</a:t>
            </a:r>
          </a:p>
          <a:p>
            <a:pPr lvl="1"/>
            <a:r>
              <a:rPr lang="en-US" dirty="0" smtClean="0"/>
              <a:t> </a:t>
            </a:r>
            <a:r>
              <a:rPr lang="en-US" dirty="0" err="1" smtClean="0"/>
              <a:t>aaaa.example.com</a:t>
            </a:r>
            <a:r>
              <a:rPr lang="en-US" dirty="0" smtClean="0"/>
              <a:t>, </a:t>
            </a:r>
            <a:r>
              <a:rPr lang="en-US" dirty="0" err="1" smtClean="0"/>
              <a:t>aaab.example.com</a:t>
            </a:r>
            <a:r>
              <a:rPr lang="en-US" dirty="0" smtClean="0"/>
              <a:t>, </a:t>
            </a:r>
            <a:r>
              <a:rPr lang="en-US" dirty="0" err="1" smtClean="0"/>
              <a:t>aaba.example.com</a:t>
            </a:r>
            <a:r>
              <a:rPr lang="en-US" dirty="0" smtClean="0"/>
              <a:t>, </a:t>
            </a:r>
            <a:r>
              <a:rPr lang="en-US" dirty="0" err="1" smtClean="0"/>
              <a:t>aabb.example.com</a:t>
            </a:r>
            <a:endParaRPr lang="en-US" dirty="0" smtClean="0"/>
          </a:p>
          <a:p>
            <a:r>
              <a:rPr lang="en-US" dirty="0" smtClean="0"/>
              <a:t>Don’t exist, so no true answer will compete. </a:t>
            </a:r>
          </a:p>
          <a:p>
            <a:r>
              <a:rPr lang="en-US" dirty="0" smtClean="0"/>
              <a:t>Poisoning with false domains isn’t useful!</a:t>
            </a:r>
          </a:p>
          <a:p>
            <a:pPr lvl="1"/>
            <a:r>
              <a:rPr lang="en-US" dirty="0" smtClean="0"/>
              <a:t>Include  “glue” record for </a:t>
            </a:r>
            <a:r>
              <a:rPr lang="en-US" dirty="0" err="1" smtClean="0"/>
              <a:t>example.com</a:t>
            </a:r>
            <a:endParaRPr lang="en-US" dirty="0"/>
          </a:p>
        </p:txBody>
      </p:sp>
    </p:spTree>
    <p:extLst>
      <p:ext uri="{BB962C8B-B14F-4D97-AF65-F5344CB8AC3E}">
        <p14:creationId xmlns:p14="http://schemas.microsoft.com/office/powerpoint/2010/main" val="2551686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cache poisoning</a:t>
            </a:r>
            <a:endParaRPr lang="en-US" dirty="0"/>
          </a:p>
        </p:txBody>
      </p:sp>
      <p:sp>
        <p:nvSpPr>
          <p:cNvPr id="3" name="Content Placeholder 2"/>
          <p:cNvSpPr>
            <a:spLocks noGrp="1"/>
          </p:cNvSpPr>
          <p:nvPr>
            <p:ph idx="1"/>
          </p:nvPr>
        </p:nvSpPr>
        <p:spPr/>
        <p:txBody>
          <a:bodyPr>
            <a:normAutofit/>
          </a:bodyPr>
          <a:lstStyle/>
          <a:p>
            <a:r>
              <a:rPr lang="en-US" dirty="0" smtClean="0"/>
              <a:t>Modified version that attacks a specific client.</a:t>
            </a:r>
          </a:p>
          <a:p>
            <a:r>
              <a:rPr lang="en-US" dirty="0" smtClean="0"/>
              <a:t>Attacker sets up a website with many images</a:t>
            </a:r>
          </a:p>
          <a:p>
            <a:pPr lvl="1"/>
            <a:r>
              <a:rPr lang="en-US" dirty="0" smtClean="0"/>
              <a:t>Image URLs lead to </a:t>
            </a:r>
            <a:r>
              <a:rPr lang="en-US" dirty="0" err="1" smtClean="0"/>
              <a:t>aaaa.example.com</a:t>
            </a:r>
            <a:r>
              <a:rPr lang="en-US" dirty="0" smtClean="0"/>
              <a:t>, etc.</a:t>
            </a:r>
          </a:p>
          <a:p>
            <a:pPr lvl="1"/>
            <a:r>
              <a:rPr lang="en-US" dirty="0" smtClean="0"/>
              <a:t>Client unwittingly has sent the requests needed for poisoning. </a:t>
            </a:r>
          </a:p>
          <a:p>
            <a:r>
              <a:rPr lang="en-US" dirty="0" smtClean="0"/>
              <a:t>Attacker sends many responses, with glue records, and poisons the client cache. </a:t>
            </a:r>
          </a:p>
          <a:p>
            <a:r>
              <a:rPr lang="en-US" dirty="0" smtClean="0"/>
              <a:t>Only indication: some images didn’t load.</a:t>
            </a:r>
          </a:p>
        </p:txBody>
      </p:sp>
    </p:spTree>
    <p:extLst>
      <p:ext uri="{BB962C8B-B14F-4D97-AF65-F5344CB8AC3E}">
        <p14:creationId xmlns:p14="http://schemas.microsoft.com/office/powerpoint/2010/main" val="2356808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cache poisoning</a:t>
            </a:r>
            <a:endParaRPr lang="en-US" dirty="0"/>
          </a:p>
        </p:txBody>
      </p:sp>
      <p:sp>
        <p:nvSpPr>
          <p:cNvPr id="3" name="Content Placeholder 2"/>
          <p:cNvSpPr>
            <a:spLocks noGrp="1"/>
          </p:cNvSpPr>
          <p:nvPr>
            <p:ph idx="1"/>
          </p:nvPr>
        </p:nvSpPr>
        <p:spPr/>
        <p:txBody>
          <a:bodyPr>
            <a:normAutofit/>
          </a:bodyPr>
          <a:lstStyle/>
          <a:p>
            <a:r>
              <a:rPr lang="en-US" dirty="0" smtClean="0"/>
              <a:t>2 main issues that were exploited</a:t>
            </a:r>
          </a:p>
          <a:p>
            <a:pPr lvl="1"/>
            <a:r>
              <a:rPr lang="en-US" dirty="0" smtClean="0"/>
              <a:t>16 bit identifiers in place of authentication.</a:t>
            </a:r>
          </a:p>
          <a:p>
            <a:pPr lvl="1"/>
            <a:r>
              <a:rPr lang="en-US" dirty="0" smtClean="0"/>
              <a:t>Queries for non-domains get no response.</a:t>
            </a:r>
          </a:p>
          <a:p>
            <a:r>
              <a:rPr lang="en-US" dirty="0" smtClean="0"/>
              <a:t>Asking the Internet to change DNS is hard!</a:t>
            </a:r>
          </a:p>
          <a:p>
            <a:r>
              <a:rPr lang="en-US" dirty="0" smtClean="0"/>
              <a:t>Stopgap measures: </a:t>
            </a:r>
          </a:p>
          <a:p>
            <a:pPr lvl="1"/>
            <a:r>
              <a:rPr lang="en-US" dirty="0" smtClean="0"/>
              <a:t>Typically ISPs will now only allow internal queries.</a:t>
            </a:r>
          </a:p>
          <a:p>
            <a:pPr lvl="1"/>
            <a:r>
              <a:rPr lang="en-US" dirty="0" smtClean="0"/>
              <a:t>In addition to 16-bit query IDs, now use random port number as well.  Adds another 16-bits. </a:t>
            </a:r>
          </a:p>
        </p:txBody>
      </p:sp>
    </p:spTree>
    <p:extLst>
      <p:ext uri="{BB962C8B-B14F-4D97-AF65-F5344CB8AC3E}">
        <p14:creationId xmlns:p14="http://schemas.microsoft.com/office/powerpoint/2010/main" val="280808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a:t>
            </a:r>
            <a:endParaRPr lang="en-US" dirty="0"/>
          </a:p>
        </p:txBody>
      </p:sp>
      <p:sp>
        <p:nvSpPr>
          <p:cNvPr id="3" name="Content Placeholder 2"/>
          <p:cNvSpPr>
            <a:spLocks noGrp="1"/>
          </p:cNvSpPr>
          <p:nvPr>
            <p:ph idx="1"/>
          </p:nvPr>
        </p:nvSpPr>
        <p:spPr/>
        <p:txBody>
          <a:bodyPr>
            <a:normAutofit lnSpcReduction="10000"/>
          </a:bodyPr>
          <a:lstStyle/>
          <a:p>
            <a:r>
              <a:rPr lang="en-US" dirty="0" smtClean="0"/>
              <a:t>When requesting DNS record, Client indicates that they are using DNSSEC.</a:t>
            </a:r>
          </a:p>
          <a:p>
            <a:r>
              <a:rPr lang="en-US" dirty="0" smtClean="0"/>
              <a:t>Server reply includes a resource-record signature (RRSIG), together with any answers.</a:t>
            </a:r>
          </a:p>
          <a:p>
            <a:pPr lvl="1"/>
            <a:r>
              <a:rPr lang="en-US" dirty="0" smtClean="0"/>
              <a:t>Client needs to verify that the correct key was used in this RRSIG.</a:t>
            </a:r>
          </a:p>
          <a:p>
            <a:pPr lvl="1"/>
            <a:r>
              <a:rPr lang="en-US" dirty="0" smtClean="0"/>
              <a:t>Requests a designated signer (DS) record from the zone’s parent. Parent returns DS record, indicating child’s key, it’s own DNSKEY, and RRSIG on this DS.</a:t>
            </a:r>
          </a:p>
          <a:p>
            <a:pPr lvl="1"/>
            <a:r>
              <a:rPr lang="en-US" dirty="0" smtClean="0"/>
              <a:t>Client walks the chain of trust to the root.  </a:t>
            </a:r>
            <a:endParaRPr lang="en-US" dirty="0"/>
          </a:p>
        </p:txBody>
      </p:sp>
    </p:spTree>
    <p:extLst>
      <p:ext uri="{BB962C8B-B14F-4D97-AF65-F5344CB8AC3E}">
        <p14:creationId xmlns:p14="http://schemas.microsoft.com/office/powerpoint/2010/main" val="785624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DDOS</a:t>
            </a:r>
            <a:endParaRPr lang="en-US" dirty="0"/>
          </a:p>
        </p:txBody>
      </p:sp>
      <p:sp>
        <p:nvSpPr>
          <p:cNvPr id="3" name="Content Placeholder 2"/>
          <p:cNvSpPr>
            <a:spLocks noGrp="1"/>
          </p:cNvSpPr>
          <p:nvPr>
            <p:ph idx="1"/>
          </p:nvPr>
        </p:nvSpPr>
        <p:spPr/>
        <p:txBody>
          <a:bodyPr/>
          <a:lstStyle/>
          <a:p>
            <a:r>
              <a:rPr lang="en-US" dirty="0" smtClean="0"/>
              <a:t>Attacker takes control of many different machines.  (Botnet)</a:t>
            </a:r>
            <a:endParaRPr lang="en-US" dirty="0"/>
          </a:p>
          <a:p>
            <a:r>
              <a:rPr lang="en-US" dirty="0" smtClean="0"/>
              <a:t>They periodically “phone home” for instruction.</a:t>
            </a:r>
          </a:p>
          <a:p>
            <a:r>
              <a:rPr lang="en-US" dirty="0" smtClean="0"/>
              <a:t>All at once they can flood a single target.  </a:t>
            </a:r>
            <a:endParaRPr lang="en-US" dirty="0"/>
          </a:p>
        </p:txBody>
      </p:sp>
    </p:spTree>
    <p:extLst>
      <p:ext uri="{BB962C8B-B14F-4D97-AF65-F5344CB8AC3E}">
        <p14:creationId xmlns:p14="http://schemas.microsoft.com/office/powerpoint/2010/main" val="2194615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a:t>
            </a:r>
            <a:endParaRPr lang="en-US" dirty="0"/>
          </a:p>
        </p:txBody>
      </p:sp>
      <p:pic>
        <p:nvPicPr>
          <p:cNvPr id="4" name="Picture 3" descr="Screen Shot 2017-10-03 at 12.00.1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984" y="1829711"/>
            <a:ext cx="9002784" cy="4150984"/>
          </a:xfrm>
          <a:prstGeom prst="rect">
            <a:avLst/>
          </a:prstGeom>
        </p:spPr>
      </p:pic>
      <p:sp>
        <p:nvSpPr>
          <p:cNvPr id="5" name="TextBox 4"/>
          <p:cNvSpPr txBox="1"/>
          <p:nvPr/>
        </p:nvSpPr>
        <p:spPr>
          <a:xfrm>
            <a:off x="457200" y="6240131"/>
            <a:ext cx="3994462" cy="369332"/>
          </a:xfrm>
          <a:prstGeom prst="rect">
            <a:avLst/>
          </a:prstGeom>
          <a:noFill/>
        </p:spPr>
        <p:txBody>
          <a:bodyPr wrap="square" rtlCol="0">
            <a:spAutoFit/>
          </a:bodyPr>
          <a:lstStyle/>
          <a:p>
            <a:r>
              <a:rPr lang="en-US" dirty="0" smtClean="0"/>
              <a:t>Chung et al. </a:t>
            </a:r>
            <a:r>
              <a:rPr lang="en-US" dirty="0" err="1" smtClean="0"/>
              <a:t>Usenix</a:t>
            </a:r>
            <a:r>
              <a:rPr lang="en-US" dirty="0" smtClean="0"/>
              <a:t> 2017.</a:t>
            </a:r>
            <a:endParaRPr lang="en-US" dirty="0"/>
          </a:p>
        </p:txBody>
      </p:sp>
      <p:sp>
        <p:nvSpPr>
          <p:cNvPr id="6" name="TextBox 5"/>
          <p:cNvSpPr txBox="1"/>
          <p:nvPr/>
        </p:nvSpPr>
        <p:spPr>
          <a:xfrm>
            <a:off x="3671455" y="5896028"/>
            <a:ext cx="4749030" cy="923330"/>
          </a:xfrm>
          <a:prstGeom prst="rect">
            <a:avLst/>
          </a:prstGeom>
          <a:noFill/>
        </p:spPr>
        <p:txBody>
          <a:bodyPr wrap="square" rtlCol="0">
            <a:spAutoFit/>
          </a:bodyPr>
          <a:lstStyle/>
          <a:p>
            <a:r>
              <a:rPr lang="en-US" dirty="0" smtClean="0"/>
              <a:t>Dashed line: 	Record set</a:t>
            </a:r>
            <a:br>
              <a:rPr lang="en-US" dirty="0" smtClean="0"/>
            </a:br>
            <a:r>
              <a:rPr lang="en-US" dirty="0" smtClean="0"/>
              <a:t>Red line: 		Verified by DNSKEY</a:t>
            </a:r>
          </a:p>
          <a:p>
            <a:r>
              <a:rPr lang="en-US" dirty="0" smtClean="0"/>
              <a:t>Green line: 	Hash of child zone’s KSK</a:t>
            </a:r>
            <a:endParaRPr lang="en-US" dirty="0"/>
          </a:p>
        </p:txBody>
      </p:sp>
    </p:spTree>
    <p:extLst>
      <p:ext uri="{BB962C8B-B14F-4D97-AF65-F5344CB8AC3E}">
        <p14:creationId xmlns:p14="http://schemas.microsoft.com/office/powerpoint/2010/main" val="813836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dirty="0" smtClean="0"/>
              <a:t>Who holds the root key?</a:t>
            </a:r>
          </a:p>
          <a:p>
            <a:pPr marL="0" indent="0" algn="ctr">
              <a:buNone/>
            </a:pPr>
            <a:r>
              <a:rPr lang="en-US" dirty="0" smtClean="0">
                <a:hlinkClick r:id="rId2"/>
              </a:rPr>
              <a:t>(</a:t>
            </a:r>
            <a:r>
              <a:rPr lang="en-US" dirty="0">
                <a:hlinkClick r:id="rId2"/>
              </a:rPr>
              <a:t>3.18:30)</a:t>
            </a:r>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1719289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a:t>
            </a:r>
            <a:endParaRPr lang="en-US" dirty="0"/>
          </a:p>
        </p:txBody>
      </p:sp>
      <p:sp>
        <p:nvSpPr>
          <p:cNvPr id="3" name="Content Placeholder 2"/>
          <p:cNvSpPr>
            <a:spLocks noGrp="1"/>
          </p:cNvSpPr>
          <p:nvPr>
            <p:ph idx="1"/>
          </p:nvPr>
        </p:nvSpPr>
        <p:spPr/>
        <p:txBody>
          <a:bodyPr/>
          <a:lstStyle/>
          <a:p>
            <a:r>
              <a:rPr lang="en-US" dirty="0" smtClean="0"/>
              <a:t>How do we know their public key? </a:t>
            </a:r>
          </a:p>
          <a:p>
            <a:pPr lvl="1"/>
            <a:r>
              <a:rPr lang="en-US" dirty="0" smtClean="0"/>
              <a:t>It’s posted on the ICANN website.  </a:t>
            </a:r>
          </a:p>
          <a:p>
            <a:r>
              <a:rPr lang="en-US" dirty="0" smtClean="0"/>
              <a:t>It’s “built in” to our DNS server’s software.</a:t>
            </a:r>
          </a:p>
          <a:p>
            <a:r>
              <a:rPr lang="en-US" dirty="0" smtClean="0"/>
              <a:t>It was scheduled to be rolled over in October.</a:t>
            </a:r>
          </a:p>
          <a:p>
            <a:pPr lvl="1"/>
            <a:r>
              <a:rPr lang="en-US" dirty="0" smtClean="0"/>
              <a:t>Planning for over a year.  First time since 2010. </a:t>
            </a:r>
          </a:p>
          <a:p>
            <a:pPr lvl="1"/>
            <a:r>
              <a:rPr lang="en-US" dirty="0" smtClean="0"/>
              <a:t>Just delayed, because not enough name servers had appropriately updated to hold the new key!</a:t>
            </a:r>
          </a:p>
          <a:p>
            <a:pPr lvl="1"/>
            <a:r>
              <a:rPr lang="en-US" dirty="0" smtClean="0"/>
              <a:t>Mason did it!  dig </a:t>
            </a:r>
            <a:r>
              <a:rPr lang="en-US" dirty="0"/>
              <a:t>+multiline . </a:t>
            </a:r>
            <a:r>
              <a:rPr lang="en-US" dirty="0" smtClean="0"/>
              <a:t>DNSKEY</a:t>
            </a:r>
            <a:endParaRPr lang="en-US" dirty="0"/>
          </a:p>
        </p:txBody>
      </p:sp>
      <p:pic>
        <p:nvPicPr>
          <p:cNvPr id="4" name="Picture 3" descr="emoji.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9139" y="2146712"/>
            <a:ext cx="632432" cy="632432"/>
          </a:xfrm>
          <a:prstGeom prst="rect">
            <a:avLst/>
          </a:prstGeom>
        </p:spPr>
      </p:pic>
    </p:spTree>
    <p:extLst>
      <p:ext uri="{BB962C8B-B14F-4D97-AF65-F5344CB8AC3E}">
        <p14:creationId xmlns:p14="http://schemas.microsoft.com/office/powerpoint/2010/main" val="1575694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DNSSEC</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90% of TLDs and 47% of CC-level </a:t>
            </a:r>
            <a:r>
              <a:rPr lang="en-US" dirty="0" err="1" smtClean="0"/>
              <a:t>auths</a:t>
            </a:r>
            <a:r>
              <a:rPr lang="en-US" dirty="0" smtClean="0"/>
              <a:t> enabled.</a:t>
            </a:r>
          </a:p>
          <a:p>
            <a:r>
              <a:rPr lang="en-US" dirty="0" smtClean="0"/>
              <a:t>About 1% of TLDs have DNSKEY records.</a:t>
            </a:r>
          </a:p>
          <a:p>
            <a:pPr lvl="1"/>
            <a:r>
              <a:rPr lang="en-US" dirty="0" smtClean="0"/>
              <a:t>The % is growing, largely due to a small number of authorities that enable 1000s of domain at once.</a:t>
            </a:r>
          </a:p>
          <a:p>
            <a:r>
              <a:rPr lang="en-US" dirty="0" smtClean="0"/>
              <a:t>Should also have DS record in parent zone</a:t>
            </a:r>
          </a:p>
          <a:p>
            <a:pPr lvl="1"/>
            <a:r>
              <a:rPr lang="en-US" dirty="0" smtClean="0"/>
              <a:t>About 30% fail to do send their DS to the parent.</a:t>
            </a:r>
          </a:p>
          <a:p>
            <a:pPr lvl="1"/>
            <a:r>
              <a:rPr lang="en-US" dirty="0" smtClean="0"/>
              <a:t>Also seems to be because of small # of authorities.</a:t>
            </a:r>
          </a:p>
          <a:p>
            <a:r>
              <a:rPr lang="en-US" dirty="0" smtClean="0"/>
              <a:t>99.95% of keys are used only once</a:t>
            </a:r>
            <a:r>
              <a:rPr lang="is-IS" dirty="0" smtClean="0"/>
              <a:t>…</a:t>
            </a:r>
          </a:p>
          <a:p>
            <a:pPr lvl="1"/>
            <a:r>
              <a:rPr lang="is-IS" dirty="0" smtClean="0"/>
              <a:t>but the long tail: 132,000 domains share a single key!</a:t>
            </a:r>
          </a:p>
          <a:p>
            <a:r>
              <a:rPr lang="is-IS" dirty="0" smtClean="0"/>
              <a:t>82% of DNSSEC-aware resolvers fail to validate the responses that they get. </a:t>
            </a:r>
            <a:endParaRPr lang="en-US" dirty="0" smtClean="0"/>
          </a:p>
          <a:p>
            <a:endParaRPr lang="en-US" dirty="0"/>
          </a:p>
        </p:txBody>
      </p:sp>
      <p:sp>
        <p:nvSpPr>
          <p:cNvPr id="4" name="TextBox 3"/>
          <p:cNvSpPr txBox="1"/>
          <p:nvPr/>
        </p:nvSpPr>
        <p:spPr>
          <a:xfrm>
            <a:off x="457200" y="6240131"/>
            <a:ext cx="3994462" cy="369332"/>
          </a:xfrm>
          <a:prstGeom prst="rect">
            <a:avLst/>
          </a:prstGeom>
          <a:noFill/>
        </p:spPr>
        <p:txBody>
          <a:bodyPr wrap="square" rtlCol="0">
            <a:spAutoFit/>
          </a:bodyPr>
          <a:lstStyle/>
          <a:p>
            <a:r>
              <a:rPr lang="en-US" dirty="0" smtClean="0"/>
              <a:t>Chung et al. </a:t>
            </a:r>
            <a:r>
              <a:rPr lang="en-US" dirty="0" err="1" smtClean="0"/>
              <a:t>Usenix</a:t>
            </a:r>
            <a:r>
              <a:rPr lang="en-US" dirty="0" smtClean="0"/>
              <a:t> 2017.</a:t>
            </a:r>
            <a:endParaRPr lang="en-US" dirty="0"/>
          </a:p>
        </p:txBody>
      </p:sp>
    </p:spTree>
    <p:extLst>
      <p:ext uri="{BB962C8B-B14F-4D97-AF65-F5344CB8AC3E}">
        <p14:creationId xmlns:p14="http://schemas.microsoft.com/office/powerpoint/2010/main" val="362646417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Firewalls</a:t>
            </a:r>
            <a:endParaRPr lang="en-US" dirty="0"/>
          </a:p>
        </p:txBody>
      </p:sp>
      <p:sp>
        <p:nvSpPr>
          <p:cNvPr id="3" name="Content Placeholder 2"/>
          <p:cNvSpPr>
            <a:spLocks noGrp="1"/>
          </p:cNvSpPr>
          <p:nvPr>
            <p:ph idx="1"/>
          </p:nvPr>
        </p:nvSpPr>
        <p:spPr/>
        <p:txBody>
          <a:bodyPr/>
          <a:lstStyle/>
          <a:p>
            <a:r>
              <a:rPr lang="en-US" dirty="0" smtClean="0"/>
              <a:t>Hardware or software, placed between the internal network and the Internet. </a:t>
            </a:r>
          </a:p>
          <a:p>
            <a:r>
              <a:rPr lang="en-US" dirty="0" smtClean="0"/>
              <a:t>Can be used to keep threatening traffic out.</a:t>
            </a:r>
          </a:p>
          <a:p>
            <a:r>
              <a:rPr lang="en-US" dirty="0" smtClean="0"/>
              <a:t>Can be used to censor exiting traffic. </a:t>
            </a:r>
          </a:p>
          <a:p>
            <a:r>
              <a:rPr lang="en-US" dirty="0" smtClean="0"/>
              <a:t>With each packet:</a:t>
            </a:r>
          </a:p>
          <a:p>
            <a:pPr lvl="1"/>
            <a:r>
              <a:rPr lang="en-US" dirty="0" smtClean="0"/>
              <a:t>Accept, Drop, or Reject</a:t>
            </a:r>
          </a:p>
          <a:p>
            <a:pPr lvl="1"/>
            <a:r>
              <a:rPr lang="en-US" dirty="0" smtClean="0"/>
              <a:t>Decision based on protocol (TCP/UDP), </a:t>
            </a:r>
            <a:r>
              <a:rPr lang="en-US" dirty="0" err="1" smtClean="0"/>
              <a:t>src</a:t>
            </a:r>
            <a:r>
              <a:rPr lang="en-US" dirty="0" smtClean="0"/>
              <a:t>/</a:t>
            </a:r>
            <a:r>
              <a:rPr lang="en-US" dirty="0" err="1" smtClean="0"/>
              <a:t>dst</a:t>
            </a:r>
            <a:r>
              <a:rPr lang="en-US" dirty="0" smtClean="0"/>
              <a:t> IP address, </a:t>
            </a:r>
            <a:r>
              <a:rPr lang="en-US" dirty="0" err="1" smtClean="0"/>
              <a:t>src</a:t>
            </a:r>
            <a:r>
              <a:rPr lang="en-US" dirty="0" smtClean="0"/>
              <a:t>/</a:t>
            </a:r>
            <a:r>
              <a:rPr lang="en-US" dirty="0" err="1" smtClean="0"/>
              <a:t>dst</a:t>
            </a:r>
            <a:r>
              <a:rPr lang="en-US" dirty="0" smtClean="0"/>
              <a:t> ports, application level payload.</a:t>
            </a:r>
            <a:endParaRPr lang="en-US" dirty="0"/>
          </a:p>
        </p:txBody>
      </p:sp>
    </p:spTree>
    <p:extLst>
      <p:ext uri="{BB962C8B-B14F-4D97-AF65-F5344CB8AC3E}">
        <p14:creationId xmlns:p14="http://schemas.microsoft.com/office/powerpoint/2010/main" val="84741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Firewalls</a:t>
            </a:r>
            <a:endParaRPr lang="en-US" dirty="0"/>
          </a:p>
        </p:txBody>
      </p:sp>
      <p:sp>
        <p:nvSpPr>
          <p:cNvPr id="3" name="Content Placeholder 2"/>
          <p:cNvSpPr>
            <a:spLocks noGrp="1"/>
          </p:cNvSpPr>
          <p:nvPr>
            <p:ph idx="1"/>
          </p:nvPr>
        </p:nvSpPr>
        <p:spPr/>
        <p:txBody>
          <a:bodyPr>
            <a:normAutofit fontScale="92500"/>
          </a:bodyPr>
          <a:lstStyle/>
          <a:p>
            <a:r>
              <a:rPr lang="en-US" dirty="0" smtClean="0"/>
              <a:t>Blacklists (default allow)</a:t>
            </a:r>
          </a:p>
          <a:p>
            <a:pPr lvl="1"/>
            <a:r>
              <a:rPr lang="en-US" dirty="0" smtClean="0"/>
              <a:t>Everything allowed through, unless a rule says no.</a:t>
            </a:r>
          </a:p>
          <a:p>
            <a:pPr lvl="1"/>
            <a:r>
              <a:rPr lang="en-US" dirty="0" smtClean="0"/>
              <a:t>Assumes you can easily identify all malicious behavior through a set of rules.  </a:t>
            </a:r>
          </a:p>
          <a:p>
            <a:pPr lvl="1"/>
            <a:r>
              <a:rPr lang="en-US" dirty="0"/>
              <a:t>Allows users inside the network a lot of flexibility.</a:t>
            </a:r>
          </a:p>
          <a:p>
            <a:r>
              <a:rPr lang="en-US" dirty="0" smtClean="0"/>
              <a:t>Whitelists (default deny)</a:t>
            </a:r>
          </a:p>
          <a:p>
            <a:pPr lvl="1"/>
            <a:r>
              <a:rPr lang="en-US" dirty="0" smtClean="0"/>
              <a:t>E.g. only HTTP traffic headed for webserver can enter. </a:t>
            </a:r>
          </a:p>
          <a:p>
            <a:pPr lvl="1"/>
            <a:r>
              <a:rPr lang="en-US" dirty="0" smtClean="0"/>
              <a:t>Assumes you can identify all reasonable behavior.</a:t>
            </a:r>
          </a:p>
          <a:p>
            <a:pPr lvl="1"/>
            <a:r>
              <a:rPr lang="en-US" dirty="0" smtClean="0"/>
              <a:t>Provides better security. </a:t>
            </a:r>
            <a:endParaRPr lang="en-US" dirty="0"/>
          </a:p>
        </p:txBody>
      </p:sp>
    </p:spTree>
    <p:extLst>
      <p:ext uri="{BB962C8B-B14F-4D97-AF65-F5344CB8AC3E}">
        <p14:creationId xmlns:p14="http://schemas.microsoft.com/office/powerpoint/2010/main" val="7757189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Stateless</a:t>
            </a:r>
          </a:p>
          <a:p>
            <a:pPr lvl="1"/>
            <a:r>
              <a:rPr lang="en-US" dirty="0" smtClean="0"/>
              <a:t>Each packet is treated independently.</a:t>
            </a:r>
          </a:p>
          <a:p>
            <a:pPr lvl="1"/>
            <a:r>
              <a:rPr lang="en-US" dirty="0" smtClean="0"/>
              <a:t>No recollection of an ongoing session.</a:t>
            </a:r>
          </a:p>
          <a:p>
            <a:pPr lvl="1"/>
            <a:r>
              <a:rPr lang="en-US" dirty="0" smtClean="0"/>
              <a:t>E.g. have to allow inbound SYN-ACK packets from port 80. (</a:t>
            </a:r>
            <a:r>
              <a:rPr lang="en-US" dirty="0"/>
              <a:t>T</a:t>
            </a:r>
            <a:r>
              <a:rPr lang="en-US" dirty="0" smtClean="0"/>
              <a:t>hough, could block SYN packets.)</a:t>
            </a:r>
          </a:p>
          <a:p>
            <a:r>
              <a:rPr lang="en-US" dirty="0" err="1" smtClean="0"/>
              <a:t>Stateful</a:t>
            </a:r>
            <a:endParaRPr lang="en-US" dirty="0" smtClean="0"/>
          </a:p>
          <a:p>
            <a:pPr lvl="1"/>
            <a:r>
              <a:rPr lang="en-US" dirty="0" smtClean="0"/>
              <a:t>Maintain session information, as in NAT. </a:t>
            </a:r>
          </a:p>
          <a:p>
            <a:pPr lvl="1"/>
            <a:r>
              <a:rPr lang="en-US" dirty="0" smtClean="0"/>
              <a:t>Only allow packets that are part of legit sessions.</a:t>
            </a:r>
          </a:p>
          <a:p>
            <a:pPr lvl="1"/>
            <a:r>
              <a:rPr lang="en-US" dirty="0" smtClean="0"/>
              <a:t>Can also perform deep packet inspection (analysis of payload) to do things like block certain websites. </a:t>
            </a:r>
          </a:p>
        </p:txBody>
      </p:sp>
    </p:spTree>
    <p:extLst>
      <p:ext uri="{BB962C8B-B14F-4D97-AF65-F5344CB8AC3E}">
        <p14:creationId xmlns:p14="http://schemas.microsoft.com/office/powerpoint/2010/main" val="2471558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Tunneling</a:t>
            </a:r>
            <a:endParaRPr lang="en-US" dirty="0"/>
          </a:p>
        </p:txBody>
      </p:sp>
      <p:sp>
        <p:nvSpPr>
          <p:cNvPr id="3" name="Content Placeholder 2"/>
          <p:cNvSpPr>
            <a:spLocks noGrp="1"/>
          </p:cNvSpPr>
          <p:nvPr>
            <p:ph idx="1"/>
          </p:nvPr>
        </p:nvSpPr>
        <p:spPr/>
        <p:txBody>
          <a:bodyPr/>
          <a:lstStyle/>
          <a:p>
            <a:r>
              <a:rPr lang="en-US" dirty="0" smtClean="0"/>
              <a:t>Encrypt, end-to-end, the TCP/IP content.  </a:t>
            </a:r>
          </a:p>
          <a:p>
            <a:r>
              <a:rPr lang="en-US" dirty="0" smtClean="0"/>
              <a:t>Requires the use of application layer concepts, such as identity and authorization of the user. </a:t>
            </a:r>
          </a:p>
          <a:p>
            <a:r>
              <a:rPr lang="en-US" dirty="0" smtClean="0"/>
              <a:t>Examples</a:t>
            </a:r>
          </a:p>
          <a:p>
            <a:pPr lvl="1"/>
            <a:r>
              <a:rPr lang="en-US" dirty="0" smtClean="0"/>
              <a:t>SSH (secure shell)</a:t>
            </a:r>
          </a:p>
          <a:p>
            <a:pPr lvl="1"/>
            <a:r>
              <a:rPr lang="en-US" dirty="0" smtClean="0"/>
              <a:t>IPSEC</a:t>
            </a:r>
          </a:p>
          <a:p>
            <a:pPr lvl="1"/>
            <a:r>
              <a:rPr lang="en-US" dirty="0" smtClean="0"/>
              <a:t>VPN (virtual private network)</a:t>
            </a:r>
          </a:p>
        </p:txBody>
      </p:sp>
    </p:spTree>
    <p:extLst>
      <p:ext uri="{BB962C8B-B14F-4D97-AF65-F5344CB8AC3E}">
        <p14:creationId xmlns:p14="http://schemas.microsoft.com/office/powerpoint/2010/main" val="1726806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Tunneling: SSH (secure shell)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Application layer protocol that allows a client to create a secure session on a remote server:</a:t>
            </a:r>
          </a:p>
          <a:p>
            <a:pPr lvl="1"/>
            <a:r>
              <a:rPr lang="en-US" dirty="0" smtClean="0"/>
              <a:t>Issue commands, execute programs, change administrative settings. </a:t>
            </a:r>
          </a:p>
          <a:p>
            <a:r>
              <a:rPr lang="en-US" dirty="0" smtClean="0"/>
              <a:t>Starts with a key exchange protocol. </a:t>
            </a:r>
          </a:p>
          <a:p>
            <a:r>
              <a:rPr lang="en-US" dirty="0" smtClean="0"/>
              <a:t>Server asks client to authenticate over the encrypted channel:</a:t>
            </a:r>
          </a:p>
          <a:p>
            <a:pPr lvl="1"/>
            <a:r>
              <a:rPr lang="en-US" dirty="0"/>
              <a:t>W</a:t>
            </a:r>
            <a:r>
              <a:rPr lang="en-US" dirty="0" smtClean="0"/>
              <a:t>ith a password, or </a:t>
            </a:r>
          </a:p>
          <a:p>
            <a:pPr lvl="1"/>
            <a:r>
              <a:rPr lang="en-US" dirty="0" smtClean="0"/>
              <a:t>Proving knowledge of the secret key that pairs with a public key that is stored on the server. </a:t>
            </a:r>
          </a:p>
          <a:p>
            <a:r>
              <a:rPr lang="en-US" dirty="0" smtClean="0"/>
              <a:t>All issued commands are encrypted thereafter. </a:t>
            </a:r>
          </a:p>
        </p:txBody>
      </p:sp>
    </p:spTree>
    <p:extLst>
      <p:ext uri="{BB962C8B-B14F-4D97-AF65-F5344CB8AC3E}">
        <p14:creationId xmlns:p14="http://schemas.microsoft.com/office/powerpoint/2010/main" val="32428347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Tunneling: </a:t>
            </a:r>
            <a:r>
              <a:rPr lang="en-US" dirty="0" err="1" smtClean="0"/>
              <a:t>IPsec</a:t>
            </a:r>
            <a:endParaRPr lang="en-US" dirty="0"/>
          </a:p>
        </p:txBody>
      </p:sp>
      <p:sp>
        <p:nvSpPr>
          <p:cNvPr id="3" name="Content Placeholder 2"/>
          <p:cNvSpPr>
            <a:spLocks noGrp="1"/>
          </p:cNvSpPr>
          <p:nvPr>
            <p:ph idx="1"/>
          </p:nvPr>
        </p:nvSpPr>
        <p:spPr/>
        <p:txBody>
          <a:bodyPr/>
          <a:lstStyle/>
          <a:p>
            <a:r>
              <a:rPr lang="en-US" dirty="0" smtClean="0"/>
              <a:t>Secure the IP layer, for all layers above it. </a:t>
            </a:r>
          </a:p>
          <a:p>
            <a:r>
              <a:rPr lang="en-US" dirty="0" smtClean="0"/>
              <a:t>Modified IP stack, and no changes in transport layer or application layer.  </a:t>
            </a:r>
          </a:p>
          <a:p>
            <a:r>
              <a:rPr lang="en-US" dirty="0" smtClean="0"/>
              <a:t>However, because it’s at the IP layer, cannot authenticate users, only IP addresses!</a:t>
            </a:r>
          </a:p>
          <a:p>
            <a:endParaRPr lang="en-US" dirty="0"/>
          </a:p>
        </p:txBody>
      </p:sp>
    </p:spTree>
    <p:extLst>
      <p:ext uri="{BB962C8B-B14F-4D97-AF65-F5344CB8AC3E}">
        <p14:creationId xmlns:p14="http://schemas.microsoft.com/office/powerpoint/2010/main" val="11484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a:t>
            </a:r>
            <a:r>
              <a:rPr lang="en-US" dirty="0" err="1" smtClean="0"/>
              <a:t>Traceback</a:t>
            </a:r>
            <a:endParaRPr lang="en-US" dirty="0"/>
          </a:p>
        </p:txBody>
      </p:sp>
      <p:sp>
        <p:nvSpPr>
          <p:cNvPr id="3" name="Content Placeholder 2"/>
          <p:cNvSpPr>
            <a:spLocks noGrp="1"/>
          </p:cNvSpPr>
          <p:nvPr>
            <p:ph idx="1"/>
          </p:nvPr>
        </p:nvSpPr>
        <p:spPr/>
        <p:txBody>
          <a:bodyPr>
            <a:normAutofit lnSpcReduction="10000"/>
          </a:bodyPr>
          <a:lstStyle/>
          <a:p>
            <a:r>
              <a:rPr lang="en-US" dirty="0" smtClean="0"/>
              <a:t>Partly in response to DOS attacks, could use a method for tracing true source locations.</a:t>
            </a:r>
          </a:p>
          <a:p>
            <a:r>
              <a:rPr lang="en-US" dirty="0" smtClean="0"/>
              <a:t>Could (and did) ask routers to log everything.</a:t>
            </a:r>
          </a:p>
          <a:p>
            <a:pPr lvl="1"/>
            <a:r>
              <a:rPr lang="en-US" dirty="0" smtClean="0"/>
              <a:t>Costly, and they won’t participate. </a:t>
            </a:r>
          </a:p>
          <a:p>
            <a:r>
              <a:rPr lang="en-US" dirty="0" smtClean="0"/>
              <a:t>Every router appends its address.</a:t>
            </a:r>
          </a:p>
          <a:p>
            <a:pPr lvl="1"/>
            <a:r>
              <a:rPr lang="en-US" dirty="0" smtClean="0"/>
              <a:t>Still costly to router.  Also, might not have space. </a:t>
            </a:r>
          </a:p>
          <a:p>
            <a:r>
              <a:rPr lang="en-US" dirty="0" smtClean="0"/>
              <a:t>Node sampling: single address field, overwritten by each router on the path with probability </a:t>
            </a:r>
            <a:r>
              <a:rPr lang="en-US" i="1" dirty="0" smtClean="0"/>
              <a:t>p. </a:t>
            </a:r>
            <a:endParaRPr lang="en-US" dirty="0"/>
          </a:p>
        </p:txBody>
      </p:sp>
    </p:spTree>
    <p:extLst>
      <p:ext uri="{BB962C8B-B14F-4D97-AF65-F5344CB8AC3E}">
        <p14:creationId xmlns:p14="http://schemas.microsoft.com/office/powerpoint/2010/main" val="182517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Tunneling: </a:t>
            </a:r>
            <a:r>
              <a:rPr lang="en-US" dirty="0" err="1" smtClean="0"/>
              <a:t>IPsec</a:t>
            </a:r>
            <a:endParaRPr lang="en-US" dirty="0"/>
          </a:p>
        </p:txBody>
      </p:sp>
      <p:sp>
        <p:nvSpPr>
          <p:cNvPr id="3" name="Content Placeholder 2"/>
          <p:cNvSpPr>
            <a:spLocks noGrp="1"/>
          </p:cNvSpPr>
          <p:nvPr>
            <p:ph idx="1"/>
          </p:nvPr>
        </p:nvSpPr>
        <p:spPr/>
        <p:txBody>
          <a:bodyPr/>
          <a:lstStyle/>
          <a:p>
            <a:pPr marL="0" indent="0">
              <a:buNone/>
            </a:pPr>
            <a:r>
              <a:rPr lang="en-US" dirty="0" smtClean="0"/>
              <a:t>2 modes:</a:t>
            </a:r>
          </a:p>
          <a:p>
            <a:r>
              <a:rPr lang="en-US" dirty="0" smtClean="0"/>
              <a:t>Transport mode</a:t>
            </a:r>
          </a:p>
          <a:p>
            <a:pPr lvl="1"/>
            <a:r>
              <a:rPr lang="en-US" dirty="0" smtClean="0"/>
              <a:t>The original IP payload is encrypted and authenticated. </a:t>
            </a:r>
          </a:p>
          <a:p>
            <a:pPr lvl="1"/>
            <a:r>
              <a:rPr lang="en-US" dirty="0" smtClean="0"/>
              <a:t>The IP header is kept intact. </a:t>
            </a:r>
          </a:p>
          <a:p>
            <a:r>
              <a:rPr lang="en-US" dirty="0" smtClean="0"/>
              <a:t>Tunnel mode</a:t>
            </a:r>
          </a:p>
          <a:p>
            <a:pPr lvl="1"/>
            <a:r>
              <a:rPr lang="en-US" dirty="0" smtClean="0"/>
              <a:t>Even the header is encrypted.</a:t>
            </a:r>
          </a:p>
          <a:p>
            <a:pPr lvl="1"/>
            <a:r>
              <a:rPr lang="en-US" dirty="0" smtClean="0"/>
              <a:t>It is replaced with a </a:t>
            </a:r>
            <a:r>
              <a:rPr lang="en-US" smtClean="0"/>
              <a:t>new header. </a:t>
            </a:r>
          </a:p>
          <a:p>
            <a:pPr marL="914400" lvl="2"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3474585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Tunneling: VPN</a:t>
            </a:r>
            <a:endParaRPr lang="en-US" dirty="0"/>
          </a:p>
        </p:txBody>
      </p:sp>
      <p:sp>
        <p:nvSpPr>
          <p:cNvPr id="3" name="Content Placeholder 2"/>
          <p:cNvSpPr>
            <a:spLocks noGrp="1"/>
          </p:cNvSpPr>
          <p:nvPr>
            <p:ph idx="1"/>
          </p:nvPr>
        </p:nvSpPr>
        <p:spPr/>
        <p:txBody>
          <a:bodyPr/>
          <a:lstStyle/>
          <a:p>
            <a:r>
              <a:rPr lang="en-US" dirty="0" smtClean="0"/>
              <a:t>Remote access VPNS</a:t>
            </a:r>
          </a:p>
          <a:p>
            <a:pPr lvl="1"/>
            <a:r>
              <a:rPr lang="en-US" dirty="0" smtClean="0"/>
              <a:t>Allows an offsite client to connect to an institutional network, treated as though they were internal.  </a:t>
            </a:r>
          </a:p>
          <a:p>
            <a:pPr lvl="1"/>
            <a:r>
              <a:rPr lang="en-US" dirty="0" smtClean="0"/>
              <a:t>Payload is encrypted / unencrypted at the VPN server. Routed through the internal network as any other internal packet.  SRC IP = VPN servers</a:t>
            </a:r>
          </a:p>
          <a:p>
            <a:pPr lvl="1"/>
            <a:r>
              <a:rPr lang="en-US" dirty="0" smtClean="0"/>
              <a:t>This is how I can access GMU library resources from home, etc.  </a:t>
            </a:r>
            <a:endParaRPr lang="en-US" dirty="0"/>
          </a:p>
        </p:txBody>
      </p:sp>
    </p:spTree>
    <p:extLst>
      <p:ext uri="{BB962C8B-B14F-4D97-AF65-F5344CB8AC3E}">
        <p14:creationId xmlns:p14="http://schemas.microsoft.com/office/powerpoint/2010/main" val="2308159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Tunneling: VPN</a:t>
            </a:r>
            <a:endParaRPr lang="en-US" dirty="0"/>
          </a:p>
        </p:txBody>
      </p:sp>
      <p:sp>
        <p:nvSpPr>
          <p:cNvPr id="3" name="Content Placeholder 2"/>
          <p:cNvSpPr>
            <a:spLocks noGrp="1"/>
          </p:cNvSpPr>
          <p:nvPr>
            <p:ph idx="1"/>
          </p:nvPr>
        </p:nvSpPr>
        <p:spPr/>
        <p:txBody>
          <a:bodyPr/>
          <a:lstStyle/>
          <a:p>
            <a:r>
              <a:rPr lang="en-US" dirty="0" smtClean="0"/>
              <a:t>Site-to-site VPN</a:t>
            </a:r>
          </a:p>
          <a:p>
            <a:pPr lvl="1"/>
            <a:r>
              <a:rPr lang="en-US" dirty="0" smtClean="0"/>
              <a:t>Secure bridge between two or more networks that are physically separated.  </a:t>
            </a:r>
          </a:p>
          <a:p>
            <a:pPr lvl="1"/>
            <a:r>
              <a:rPr lang="en-US" dirty="0" smtClean="0"/>
              <a:t>Corporations used to purchase physical connections to bridge their networks. </a:t>
            </a:r>
          </a:p>
          <a:p>
            <a:pPr lvl="1"/>
            <a:r>
              <a:rPr lang="en-US" dirty="0" smtClean="0"/>
              <a:t>Each network has its own endpoint that encapsulates the payload, sends to the other endpoint.  </a:t>
            </a:r>
            <a:endParaRPr lang="en-US" dirty="0"/>
          </a:p>
        </p:txBody>
      </p:sp>
    </p:spTree>
    <p:extLst>
      <p:ext uri="{BB962C8B-B14F-4D97-AF65-F5344CB8AC3E}">
        <p14:creationId xmlns:p14="http://schemas.microsoft.com/office/powerpoint/2010/main" val="35890366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Detection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IDS sensors and IDS managers.</a:t>
            </a:r>
          </a:p>
          <a:p>
            <a:pPr lvl="1"/>
            <a:r>
              <a:rPr lang="en-US" dirty="0" smtClean="0"/>
              <a:t>Manager compiles data from sensors, and sounds an alarm when an intrusion is detected. </a:t>
            </a:r>
          </a:p>
          <a:p>
            <a:r>
              <a:rPr lang="en-US" dirty="0" smtClean="0"/>
              <a:t>Designed to detect</a:t>
            </a:r>
          </a:p>
          <a:p>
            <a:pPr lvl="1"/>
            <a:r>
              <a:rPr lang="en-US" dirty="0" smtClean="0"/>
              <a:t>Masquerading</a:t>
            </a:r>
          </a:p>
          <a:p>
            <a:pPr lvl="1"/>
            <a:r>
              <a:rPr lang="en-US" dirty="0" smtClean="0"/>
              <a:t>Misfeasor (unauthorized actions)</a:t>
            </a:r>
          </a:p>
          <a:p>
            <a:pPr lvl="1"/>
            <a:r>
              <a:rPr lang="en-US" dirty="0" smtClean="0"/>
              <a:t>Clandestine users </a:t>
            </a:r>
          </a:p>
          <a:p>
            <a:pPr lvl="1"/>
            <a:r>
              <a:rPr lang="en-US" dirty="0" smtClean="0"/>
              <a:t>Port scans </a:t>
            </a:r>
          </a:p>
          <a:p>
            <a:pPr lvl="1"/>
            <a:r>
              <a:rPr lang="en-US" dirty="0" smtClean="0"/>
              <a:t>DOS attacks</a:t>
            </a:r>
          </a:p>
          <a:p>
            <a:pPr lvl="1"/>
            <a:r>
              <a:rPr lang="en-US" dirty="0" smtClean="0"/>
              <a:t>Malware</a:t>
            </a:r>
          </a:p>
          <a:p>
            <a:pPr lvl="1"/>
            <a:r>
              <a:rPr lang="en-US" dirty="0" smtClean="0"/>
              <a:t>ARP spoofing</a:t>
            </a:r>
          </a:p>
          <a:p>
            <a:pPr lvl="1"/>
            <a:r>
              <a:rPr lang="en-US" dirty="0" smtClean="0"/>
              <a:t>DNS cache poisoning</a:t>
            </a:r>
          </a:p>
        </p:txBody>
      </p:sp>
    </p:spTree>
    <p:extLst>
      <p:ext uri="{BB962C8B-B14F-4D97-AF65-F5344CB8AC3E}">
        <p14:creationId xmlns:p14="http://schemas.microsoft.com/office/powerpoint/2010/main" val="1050352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Detection</a:t>
            </a:r>
            <a:endParaRPr lang="en-US" dirty="0"/>
          </a:p>
        </p:txBody>
      </p:sp>
      <p:sp>
        <p:nvSpPr>
          <p:cNvPr id="3" name="Content Placeholder 2"/>
          <p:cNvSpPr>
            <a:spLocks noGrp="1"/>
          </p:cNvSpPr>
          <p:nvPr>
            <p:ph idx="1"/>
          </p:nvPr>
        </p:nvSpPr>
        <p:spPr/>
        <p:txBody>
          <a:bodyPr>
            <a:normAutofit/>
          </a:bodyPr>
          <a:lstStyle/>
          <a:p>
            <a:r>
              <a:rPr lang="en-US" dirty="0" smtClean="0"/>
              <a:t>Network IDS: sits at perimeter and watches traffic patterns. </a:t>
            </a:r>
          </a:p>
          <a:p>
            <a:r>
              <a:rPr lang="en-US" dirty="0" smtClean="0"/>
              <a:t>Protocol-based IDS: tailored to detect malicious behavior in a particular protocol.</a:t>
            </a:r>
          </a:p>
          <a:p>
            <a:pPr lvl="1"/>
            <a:r>
              <a:rPr lang="en-US" dirty="0" smtClean="0"/>
              <a:t>E.g. a web server might run a PIDS that looks at HTTP traffic and drops malicious looking requests.</a:t>
            </a:r>
          </a:p>
          <a:p>
            <a:r>
              <a:rPr lang="en-US" dirty="0" smtClean="0"/>
              <a:t>Host-based IDS: sits on a single system to monitor system calls, inter-process </a:t>
            </a:r>
            <a:r>
              <a:rPr lang="en-US" dirty="0" err="1" smtClean="0"/>
              <a:t>comm</a:t>
            </a:r>
            <a:r>
              <a:rPr lang="en-US" dirty="0" smtClean="0"/>
              <a:t>, etc.</a:t>
            </a:r>
          </a:p>
        </p:txBody>
      </p:sp>
    </p:spTree>
    <p:extLst>
      <p:ext uri="{BB962C8B-B14F-4D97-AF65-F5344CB8AC3E}">
        <p14:creationId xmlns:p14="http://schemas.microsoft.com/office/powerpoint/2010/main" val="5655056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Detection</a:t>
            </a:r>
            <a:endParaRPr lang="en-US" dirty="0"/>
          </a:p>
        </p:txBody>
      </p:sp>
      <p:sp>
        <p:nvSpPr>
          <p:cNvPr id="3" name="Content Placeholder 2"/>
          <p:cNvSpPr>
            <a:spLocks noGrp="1"/>
          </p:cNvSpPr>
          <p:nvPr>
            <p:ph idx="1"/>
          </p:nvPr>
        </p:nvSpPr>
        <p:spPr/>
        <p:txBody>
          <a:bodyPr>
            <a:normAutofit/>
          </a:bodyPr>
          <a:lstStyle/>
          <a:p>
            <a:r>
              <a:rPr lang="en-US" dirty="0" smtClean="0"/>
              <a:t>Network IDS: sits at perimeter and watches traffic patterns. </a:t>
            </a:r>
          </a:p>
          <a:p>
            <a:r>
              <a:rPr lang="en-US" dirty="0" smtClean="0"/>
              <a:t>Protocol-based IDS: tailored to detect malicious behavior in a particular protocol.</a:t>
            </a:r>
          </a:p>
          <a:p>
            <a:pPr lvl="1"/>
            <a:r>
              <a:rPr lang="en-US" dirty="0" smtClean="0"/>
              <a:t>E.g. a web server might run a PIDS that looks at HTTP traffic and drops malicious looking requests.</a:t>
            </a:r>
          </a:p>
          <a:p>
            <a:r>
              <a:rPr lang="en-US" dirty="0" smtClean="0"/>
              <a:t>Host-based IDS: sits on a single system to monitor system calls, inter-process </a:t>
            </a:r>
            <a:r>
              <a:rPr lang="en-US" dirty="0" err="1" smtClean="0"/>
              <a:t>comm</a:t>
            </a:r>
            <a:r>
              <a:rPr lang="en-US" dirty="0" smtClean="0"/>
              <a:t>, etc.</a:t>
            </a:r>
          </a:p>
        </p:txBody>
      </p:sp>
    </p:spTree>
    <p:extLst>
      <p:ext uri="{BB962C8B-B14F-4D97-AF65-F5344CB8AC3E}">
        <p14:creationId xmlns:p14="http://schemas.microsoft.com/office/powerpoint/2010/main" val="38942630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Detection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Sensors record a stream of records identifying actions that have occurred.  Examples:</a:t>
            </a:r>
          </a:p>
          <a:p>
            <a:r>
              <a:rPr lang="en-US" dirty="0" smtClean="0"/>
              <a:t>Subject: initiator of action</a:t>
            </a:r>
          </a:p>
          <a:p>
            <a:r>
              <a:rPr lang="en-US" dirty="0" smtClean="0"/>
              <a:t>Object: resource being acted upon (file, device, network protocol).</a:t>
            </a:r>
          </a:p>
          <a:p>
            <a:r>
              <a:rPr lang="en-US" dirty="0" smtClean="0"/>
              <a:t>Action: the operation being carried out.</a:t>
            </a:r>
          </a:p>
          <a:p>
            <a:r>
              <a:rPr lang="en-US" dirty="0" smtClean="0"/>
              <a:t>Exception-condition: errors raised by action. </a:t>
            </a:r>
          </a:p>
          <a:p>
            <a:r>
              <a:rPr lang="en-US" dirty="0" smtClean="0"/>
              <a:t>Resource-usage: what the “cost” of action was.</a:t>
            </a:r>
          </a:p>
          <a:p>
            <a:r>
              <a:rPr lang="en-US" dirty="0" smtClean="0"/>
              <a:t>Time-stamp. </a:t>
            </a:r>
            <a:endParaRPr lang="en-US" dirty="0"/>
          </a:p>
        </p:txBody>
      </p:sp>
    </p:spTree>
    <p:extLst>
      <p:ext uri="{BB962C8B-B14F-4D97-AF65-F5344CB8AC3E}">
        <p14:creationId xmlns:p14="http://schemas.microsoft.com/office/powerpoint/2010/main" val="1531929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Detection</a:t>
            </a:r>
            <a:endParaRPr lang="en-US" dirty="0"/>
          </a:p>
        </p:txBody>
      </p:sp>
      <p:sp>
        <p:nvSpPr>
          <p:cNvPr id="3" name="Content Placeholder 2"/>
          <p:cNvSpPr>
            <a:spLocks noGrp="1"/>
          </p:cNvSpPr>
          <p:nvPr>
            <p:ph idx="1"/>
          </p:nvPr>
        </p:nvSpPr>
        <p:spPr/>
        <p:txBody>
          <a:bodyPr/>
          <a:lstStyle/>
          <a:p>
            <a:r>
              <a:rPr lang="en-US" dirty="0" smtClean="0"/>
              <a:t>Example: Alice writes data to a file: </a:t>
            </a:r>
          </a:p>
          <a:p>
            <a:pPr marL="0" indent="0" algn="ctr">
              <a:buNone/>
            </a:pPr>
            <a:r>
              <a:rPr lang="en-US" sz="2400" dirty="0" smtClean="0"/>
              <a:t>[Alice, </a:t>
            </a:r>
            <a:r>
              <a:rPr lang="en-US" sz="2400" dirty="0" err="1" smtClean="0"/>
              <a:t>file.exe</a:t>
            </a:r>
            <a:r>
              <a:rPr lang="en-US" sz="2400" dirty="0" smtClean="0"/>
              <a:t>, write, “no error”, 100KB, 201710021157]</a:t>
            </a:r>
          </a:p>
          <a:p>
            <a:endParaRPr lang="en-US" dirty="0"/>
          </a:p>
          <a:p>
            <a:r>
              <a:rPr lang="en-US" dirty="0" smtClean="0"/>
              <a:t>Example: client initiates HTTP with server:</a:t>
            </a:r>
          </a:p>
          <a:p>
            <a:pPr marL="0" indent="0" algn="ctr">
              <a:buNone/>
            </a:pPr>
            <a:r>
              <a:rPr lang="en-US" sz="2000" dirty="0" smtClean="0"/>
              <a:t>[128.77.303.108, 271.55.102.001, HTTP, .02 CPU sec, 201710021157]</a:t>
            </a:r>
          </a:p>
          <a:p>
            <a:pPr marL="0" indent="0">
              <a:buNone/>
            </a:pPr>
            <a:endParaRPr lang="en-US" sz="2000" dirty="0"/>
          </a:p>
          <a:p>
            <a:r>
              <a:rPr lang="en-US" dirty="0" smtClean="0"/>
              <a:t>Of course, and IDS can include other fields. </a:t>
            </a:r>
            <a:endParaRPr lang="en-US" dirty="0"/>
          </a:p>
        </p:txBody>
      </p:sp>
    </p:spTree>
    <p:extLst>
      <p:ext uri="{BB962C8B-B14F-4D97-AF65-F5344CB8AC3E}">
        <p14:creationId xmlns:p14="http://schemas.microsoft.com/office/powerpoint/2010/main" val="579388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events</a:t>
            </a:r>
            <a:endParaRPr lang="en-US" dirty="0"/>
          </a:p>
        </p:txBody>
      </p:sp>
      <p:sp>
        <p:nvSpPr>
          <p:cNvPr id="3" name="Content Placeholder 2"/>
          <p:cNvSpPr>
            <a:spLocks noGrp="1"/>
          </p:cNvSpPr>
          <p:nvPr>
            <p:ph idx="1"/>
          </p:nvPr>
        </p:nvSpPr>
        <p:spPr/>
        <p:txBody>
          <a:bodyPr>
            <a:normAutofit/>
          </a:bodyPr>
          <a:lstStyle/>
          <a:p>
            <a:r>
              <a:rPr lang="en-US" sz="2800" dirty="0" smtClean="0"/>
              <a:t>True positive: correctly raise an alarm. </a:t>
            </a:r>
          </a:p>
          <a:p>
            <a:r>
              <a:rPr lang="en-US" sz="2800" dirty="0" smtClean="0"/>
              <a:t>True negative: correctly choose not to raise an alarm. </a:t>
            </a:r>
          </a:p>
          <a:p>
            <a:r>
              <a:rPr lang="en-US" sz="2800" dirty="0" smtClean="0"/>
              <a:t>False positive: incorrectly raise an alarm.  </a:t>
            </a:r>
          </a:p>
          <a:p>
            <a:r>
              <a:rPr lang="en-US" sz="2800" dirty="0" smtClean="0"/>
              <a:t>False negative: fail to raise an alarm.  </a:t>
            </a:r>
          </a:p>
          <a:p>
            <a:pPr marL="0" indent="0">
              <a:buNone/>
            </a:pPr>
            <a:endParaRPr lang="en-US" sz="2800" dirty="0"/>
          </a:p>
          <a:p>
            <a:pPr marL="0" indent="0">
              <a:buNone/>
            </a:pPr>
            <a:r>
              <a:rPr lang="en-US" sz="2800" dirty="0" smtClean="0"/>
              <a:t>There is tension in this tradeoff!</a:t>
            </a:r>
            <a:endParaRPr lang="en-US" sz="2800" dirty="0"/>
          </a:p>
          <a:p>
            <a:pPr marL="0" indent="0">
              <a:buNone/>
            </a:pPr>
            <a:r>
              <a:rPr lang="en-US" sz="2800" dirty="0" smtClean="0"/>
              <a:t>If intrusions are rare, and there is a lot of data, run the risk of base-rate fallacy. </a:t>
            </a:r>
            <a:endParaRPr lang="en-US" sz="2800" dirty="0"/>
          </a:p>
        </p:txBody>
      </p:sp>
    </p:spTree>
    <p:extLst>
      <p:ext uri="{BB962C8B-B14F-4D97-AF65-F5344CB8AC3E}">
        <p14:creationId xmlns:p14="http://schemas.microsoft.com/office/powerpoint/2010/main" val="31322689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events</a:t>
            </a:r>
            <a:endParaRPr lang="en-US" dirty="0"/>
          </a:p>
        </p:txBody>
      </p:sp>
      <p:sp>
        <p:nvSpPr>
          <p:cNvPr id="3" name="Content Placeholder 2"/>
          <p:cNvSpPr>
            <a:spLocks noGrp="1"/>
          </p:cNvSpPr>
          <p:nvPr>
            <p:ph idx="1"/>
          </p:nvPr>
        </p:nvSpPr>
        <p:spPr/>
        <p:txBody>
          <a:bodyPr>
            <a:normAutofit/>
          </a:bodyPr>
          <a:lstStyle/>
          <a:p>
            <a:r>
              <a:rPr lang="en-US" sz="2800" dirty="0" smtClean="0"/>
              <a:t>Suppose your IDS has a false positive rate of 1%.</a:t>
            </a:r>
          </a:p>
          <a:p>
            <a:r>
              <a:rPr lang="en-US" sz="2800" dirty="0"/>
              <a:t>Suppose your IDS has a </a:t>
            </a:r>
            <a:r>
              <a:rPr lang="en-US" sz="2800" dirty="0" smtClean="0"/>
              <a:t>true positive </a:t>
            </a:r>
            <a:r>
              <a:rPr lang="en-US" sz="2800" dirty="0"/>
              <a:t>rate of </a:t>
            </a:r>
            <a:r>
              <a:rPr lang="en-US" sz="2800" dirty="0" smtClean="0"/>
              <a:t>100%</a:t>
            </a:r>
            <a:r>
              <a:rPr lang="en-US" sz="2800" dirty="0"/>
              <a:t>.</a:t>
            </a:r>
          </a:p>
          <a:p>
            <a:r>
              <a:rPr lang="en-US" sz="2800" dirty="0" smtClean="0"/>
              <a:t>Suppose .5% of events are true positives. </a:t>
            </a:r>
          </a:p>
          <a:p>
            <a:r>
              <a:rPr lang="en-US" sz="2800" dirty="0" smtClean="0"/>
              <a:t>Suppose you have 1 million events.</a:t>
            </a:r>
            <a:endParaRPr lang="en-US" sz="2400" dirty="0" smtClean="0"/>
          </a:p>
          <a:p>
            <a:endParaRPr lang="en-US" sz="2400" dirty="0"/>
          </a:p>
          <a:p>
            <a:pPr marL="0" indent="0" algn="ctr">
              <a:buNone/>
            </a:pPr>
            <a:r>
              <a:rPr lang="en-US" dirty="0" smtClean="0"/>
              <a:t>When you see an alarm, what is the probability that it is real? </a:t>
            </a:r>
          </a:p>
        </p:txBody>
      </p:sp>
    </p:spTree>
    <p:extLst>
      <p:ext uri="{BB962C8B-B14F-4D97-AF65-F5344CB8AC3E}">
        <p14:creationId xmlns:p14="http://schemas.microsoft.com/office/powerpoint/2010/main" val="172138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Address Translation</a:t>
            </a:r>
            <a:endParaRPr lang="en-US" dirty="0"/>
          </a:p>
        </p:txBody>
      </p:sp>
      <p:sp>
        <p:nvSpPr>
          <p:cNvPr id="3" name="Content Placeholder 2"/>
          <p:cNvSpPr>
            <a:spLocks noGrp="1"/>
          </p:cNvSpPr>
          <p:nvPr>
            <p:ph idx="1"/>
          </p:nvPr>
        </p:nvSpPr>
        <p:spPr/>
        <p:txBody>
          <a:bodyPr>
            <a:normAutofit fontScale="92500"/>
          </a:bodyPr>
          <a:lstStyle/>
          <a:p>
            <a:r>
              <a:rPr lang="en-US" dirty="0" smtClean="0"/>
              <a:t>In home networks, we pay for a single IP addres</a:t>
            </a:r>
            <a:r>
              <a:rPr lang="en-US" dirty="0" smtClean="0"/>
              <a:t>s, assigned to our router.  </a:t>
            </a:r>
          </a:p>
          <a:p>
            <a:r>
              <a:rPr lang="en-US" dirty="0" smtClean="0"/>
              <a:t>Internally, devices connecting to our router are assigned private IP addresses that are not visible to machines outside our LAN.  </a:t>
            </a:r>
          </a:p>
          <a:p>
            <a:pPr lvl="1"/>
            <a:r>
              <a:rPr lang="en-US" dirty="0" smtClean="0"/>
              <a:t>192.168.*.*; 172.16.*.* through 172.31.*.*; 10.*.*.*</a:t>
            </a:r>
          </a:p>
          <a:p>
            <a:r>
              <a:rPr lang="en-US" dirty="0" smtClean="0"/>
              <a:t>Router is responsible for managing traffic in both directions, making sure it gets “translated” to and from the public / private IP addresses.</a:t>
            </a:r>
            <a:r>
              <a:rPr lang="en-US" dirty="0"/>
              <a:t> </a:t>
            </a:r>
            <a:endParaRPr lang="en-US" dirty="0"/>
          </a:p>
        </p:txBody>
      </p:sp>
    </p:spTree>
    <p:extLst>
      <p:ext uri="{BB962C8B-B14F-4D97-AF65-F5344CB8AC3E}">
        <p14:creationId xmlns:p14="http://schemas.microsoft.com/office/powerpoint/2010/main" val="21440545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events</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Suppose your IDS has a false positive rate of 1%.</a:t>
            </a:r>
          </a:p>
          <a:p>
            <a:r>
              <a:rPr lang="en-US" sz="2800" dirty="0"/>
              <a:t>Suppose your IDS has a </a:t>
            </a:r>
            <a:r>
              <a:rPr lang="en-US" sz="2800" dirty="0" smtClean="0"/>
              <a:t>true positive </a:t>
            </a:r>
            <a:r>
              <a:rPr lang="en-US" sz="2800" dirty="0"/>
              <a:t>rate of </a:t>
            </a:r>
            <a:r>
              <a:rPr lang="en-US" sz="2800" dirty="0" smtClean="0"/>
              <a:t>100%</a:t>
            </a:r>
            <a:r>
              <a:rPr lang="en-US" sz="2800" dirty="0"/>
              <a:t>.</a:t>
            </a:r>
          </a:p>
          <a:p>
            <a:r>
              <a:rPr lang="en-US" sz="2800" dirty="0" smtClean="0"/>
              <a:t>Suppose you have 1 million events.</a:t>
            </a:r>
          </a:p>
          <a:p>
            <a:r>
              <a:rPr lang="en-US" sz="2800" dirty="0"/>
              <a:t>Suppose .5% of events are true positives. </a:t>
            </a:r>
            <a:endParaRPr lang="en-US" sz="2800" dirty="0" smtClean="0"/>
          </a:p>
          <a:p>
            <a:endParaRPr lang="en-US" sz="2400" dirty="0"/>
          </a:p>
          <a:p>
            <a:pPr marL="0" indent="0" algn="ctr">
              <a:buNone/>
            </a:pPr>
            <a:r>
              <a:rPr lang="en-US" dirty="0" smtClean="0"/>
              <a:t>When you see an alarm, what is the probability that it is real? </a:t>
            </a:r>
          </a:p>
          <a:p>
            <a:r>
              <a:rPr lang="en-US" sz="2800" dirty="0" smtClean="0"/>
              <a:t>5,000 true events get identified. </a:t>
            </a:r>
          </a:p>
          <a:p>
            <a:r>
              <a:rPr lang="en-US" sz="2800" dirty="0" smtClean="0"/>
              <a:t>9,950 false events get identified. </a:t>
            </a:r>
          </a:p>
          <a:p>
            <a:r>
              <a:rPr lang="en-US" sz="2800" dirty="0" smtClean="0"/>
              <a:t>Only a 33% chance that it is real! (5000 / (5000 + 9950))</a:t>
            </a:r>
          </a:p>
        </p:txBody>
      </p:sp>
    </p:spTree>
    <p:extLst>
      <p:ext uri="{BB962C8B-B14F-4D97-AF65-F5344CB8AC3E}">
        <p14:creationId xmlns:p14="http://schemas.microsoft.com/office/powerpoint/2010/main" val="29169230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events</a:t>
            </a:r>
            <a:endParaRPr lang="en-US" dirty="0"/>
          </a:p>
        </p:txBody>
      </p:sp>
      <p:sp>
        <p:nvSpPr>
          <p:cNvPr id="3" name="Content Placeholder 2"/>
          <p:cNvSpPr>
            <a:spLocks noGrp="1"/>
          </p:cNvSpPr>
          <p:nvPr>
            <p:ph idx="1"/>
          </p:nvPr>
        </p:nvSpPr>
        <p:spPr/>
        <p:txBody>
          <a:bodyPr>
            <a:normAutofit fontScale="77500" lnSpcReduction="20000"/>
          </a:bodyPr>
          <a:lstStyle/>
          <a:p>
            <a:r>
              <a:rPr lang="en-US" sz="2800" dirty="0" smtClean="0"/>
              <a:t>Suppose your IDS has a false positive rate of 1%.</a:t>
            </a:r>
          </a:p>
          <a:p>
            <a:r>
              <a:rPr lang="en-US" sz="2800" dirty="0"/>
              <a:t>Suppose your IDS has a </a:t>
            </a:r>
            <a:r>
              <a:rPr lang="en-US" sz="2800" dirty="0" smtClean="0"/>
              <a:t>true positive </a:t>
            </a:r>
            <a:r>
              <a:rPr lang="en-US" sz="2800" dirty="0"/>
              <a:t>rate of </a:t>
            </a:r>
            <a:r>
              <a:rPr lang="en-US" sz="2800" dirty="0" smtClean="0"/>
              <a:t>100%</a:t>
            </a:r>
            <a:r>
              <a:rPr lang="en-US" sz="2800" dirty="0"/>
              <a:t>.</a:t>
            </a:r>
          </a:p>
          <a:p>
            <a:r>
              <a:rPr lang="en-US" sz="2800" dirty="0" smtClean="0"/>
              <a:t>Suppose you have 1 million events.</a:t>
            </a:r>
          </a:p>
          <a:p>
            <a:r>
              <a:rPr lang="en-US" sz="2800" dirty="0"/>
              <a:t>Suppose .5% of events are true positives. </a:t>
            </a:r>
            <a:endParaRPr lang="en-US" sz="2800" dirty="0" smtClean="0"/>
          </a:p>
          <a:p>
            <a:endParaRPr lang="en-US" sz="2400" dirty="0"/>
          </a:p>
          <a:p>
            <a:pPr marL="0" indent="0" algn="ctr">
              <a:buNone/>
            </a:pPr>
            <a:r>
              <a:rPr lang="en-US" sz="2800" dirty="0" smtClean="0"/>
              <a:t>When you see an alarm, what is the probability that it is real? </a:t>
            </a:r>
          </a:p>
          <a:p>
            <a:pPr marL="0" indent="0">
              <a:buNone/>
            </a:pPr>
            <a:endParaRPr lang="en-US" sz="2800" dirty="0" smtClean="0"/>
          </a:p>
          <a:p>
            <a:pPr marL="0" indent="0">
              <a:buNone/>
            </a:pPr>
            <a:r>
              <a:rPr lang="en-US" sz="2800" dirty="0" err="1" smtClean="0"/>
              <a:t>Pr</a:t>
            </a:r>
            <a:r>
              <a:rPr lang="en-US" sz="2800" dirty="0" smtClean="0"/>
              <a:t>[</a:t>
            </a:r>
            <a:r>
              <a:rPr lang="en-US" sz="2800" dirty="0" err="1" smtClean="0"/>
              <a:t>event|alarm</a:t>
            </a:r>
            <a:r>
              <a:rPr lang="en-US" sz="2800" dirty="0" smtClean="0"/>
              <a:t>] 	= </a:t>
            </a:r>
            <a:r>
              <a:rPr lang="en-US" sz="2800" dirty="0" err="1" smtClean="0"/>
              <a:t>Pr</a:t>
            </a:r>
            <a:r>
              <a:rPr lang="en-US" sz="2800" dirty="0" smtClean="0"/>
              <a:t>[</a:t>
            </a:r>
            <a:r>
              <a:rPr lang="en-US" sz="2800" dirty="0" err="1" smtClean="0"/>
              <a:t>alarm|event</a:t>
            </a:r>
            <a:r>
              <a:rPr lang="en-US" sz="2800" dirty="0" smtClean="0"/>
              <a:t>]</a:t>
            </a:r>
            <a:r>
              <a:rPr lang="en-US" sz="2800" dirty="0" err="1" smtClean="0"/>
              <a:t>Pr</a:t>
            </a:r>
            <a:r>
              <a:rPr lang="en-US" sz="2800" dirty="0" smtClean="0"/>
              <a:t>[event]/</a:t>
            </a:r>
            <a:r>
              <a:rPr lang="en-US" sz="2800" dirty="0" err="1" smtClean="0"/>
              <a:t>Pr</a:t>
            </a:r>
            <a:r>
              <a:rPr lang="en-US" sz="2800" dirty="0" smtClean="0"/>
              <a:t>[alarm]</a:t>
            </a:r>
          </a:p>
          <a:p>
            <a:pPr marL="0" indent="0">
              <a:buNone/>
            </a:pPr>
            <a:r>
              <a:rPr lang="en-US" sz="2800" dirty="0" smtClean="0"/>
              <a:t>					= 1 X (1/200) / </a:t>
            </a:r>
            <a:r>
              <a:rPr lang="en-US" sz="2800" dirty="0" err="1" smtClean="0"/>
              <a:t>Pr</a:t>
            </a:r>
            <a:r>
              <a:rPr lang="en-US" sz="2800" dirty="0" smtClean="0"/>
              <a:t>[alarm]</a:t>
            </a:r>
          </a:p>
          <a:p>
            <a:pPr marL="0" indent="0">
              <a:buNone/>
            </a:pPr>
            <a:r>
              <a:rPr lang="en-US" sz="2800" dirty="0"/>
              <a:t>				</a:t>
            </a:r>
            <a:r>
              <a:rPr lang="en-US" sz="2800" dirty="0" smtClean="0"/>
              <a:t>	= </a:t>
            </a:r>
            <a:r>
              <a:rPr lang="en-US" sz="2800" dirty="0"/>
              <a:t>1 X (1/200) / </a:t>
            </a:r>
            <a:r>
              <a:rPr lang="en-US" sz="2800" dirty="0" smtClean="0"/>
              <a:t>(</a:t>
            </a:r>
            <a:r>
              <a:rPr lang="en-US" sz="2800" dirty="0" err="1" smtClean="0"/>
              <a:t>Pr</a:t>
            </a:r>
            <a:r>
              <a:rPr lang="en-US" sz="2800" dirty="0"/>
              <a:t>[</a:t>
            </a:r>
            <a:r>
              <a:rPr lang="en-US" sz="2800" dirty="0" err="1" smtClean="0"/>
              <a:t>alarm|event</a:t>
            </a:r>
            <a:r>
              <a:rPr lang="en-US" sz="2800" dirty="0" smtClean="0"/>
              <a:t>]</a:t>
            </a:r>
            <a:r>
              <a:rPr lang="en-US" sz="2800" dirty="0" err="1" smtClean="0"/>
              <a:t>Pr</a:t>
            </a:r>
            <a:r>
              <a:rPr lang="en-US" sz="2800" dirty="0" smtClean="0"/>
              <a:t>[event] + 									</a:t>
            </a:r>
            <a:r>
              <a:rPr lang="en-US" sz="2800" dirty="0" err="1" smtClean="0"/>
              <a:t>Pr</a:t>
            </a:r>
            <a:r>
              <a:rPr lang="en-US" sz="2800" dirty="0" smtClean="0"/>
              <a:t>[</a:t>
            </a:r>
            <a:r>
              <a:rPr lang="en-US" sz="2800" dirty="0" err="1" smtClean="0"/>
              <a:t>alarm|no</a:t>
            </a:r>
            <a:r>
              <a:rPr lang="en-US" sz="2800" dirty="0" smtClean="0"/>
              <a:t> event](1-Pr[event]))</a:t>
            </a:r>
            <a:endParaRPr lang="en-US" sz="2800" dirty="0"/>
          </a:p>
          <a:p>
            <a:pPr marL="0" indent="0">
              <a:buNone/>
            </a:pPr>
            <a:r>
              <a:rPr lang="en-US" sz="2800" dirty="0" smtClean="0"/>
              <a:t>					= 1 X (1/200) / (1/200 + (1/100)(199/200))</a:t>
            </a:r>
          </a:p>
          <a:p>
            <a:pPr marL="0" indent="0">
              <a:buNone/>
            </a:pPr>
            <a:r>
              <a:rPr lang="en-US" sz="2800" dirty="0" smtClean="0"/>
              <a:t>					= 1 / (1 + 199/100) ≈ 1/3.</a:t>
            </a:r>
          </a:p>
        </p:txBody>
      </p:sp>
    </p:spTree>
    <p:extLst>
      <p:ext uri="{BB962C8B-B14F-4D97-AF65-F5344CB8AC3E}">
        <p14:creationId xmlns:p14="http://schemas.microsoft.com/office/powerpoint/2010/main" val="2463596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rule based</a:t>
            </a:r>
            <a:endParaRPr lang="en-US" dirty="0"/>
          </a:p>
        </p:txBody>
      </p:sp>
      <p:sp>
        <p:nvSpPr>
          <p:cNvPr id="3" name="Content Placeholder 2"/>
          <p:cNvSpPr>
            <a:spLocks noGrp="1"/>
          </p:cNvSpPr>
          <p:nvPr>
            <p:ph idx="1"/>
          </p:nvPr>
        </p:nvSpPr>
        <p:spPr/>
        <p:txBody>
          <a:bodyPr/>
          <a:lstStyle/>
          <a:p>
            <a:r>
              <a:rPr lang="en-US" dirty="0" smtClean="0"/>
              <a:t>Rely on a set of rules that identify attacks. </a:t>
            </a:r>
          </a:p>
          <a:p>
            <a:pPr lvl="1"/>
            <a:r>
              <a:rPr lang="en-US" i="1" dirty="0" smtClean="0"/>
              <a:t>Signatures</a:t>
            </a:r>
            <a:r>
              <a:rPr lang="en-US" dirty="0" smtClean="0"/>
              <a:t> can be compiled from prior attacks. </a:t>
            </a:r>
          </a:p>
          <a:p>
            <a:pPr lvl="1"/>
            <a:r>
              <a:rPr lang="en-US" dirty="0" smtClean="0"/>
              <a:t>Admin created rules based on policies. </a:t>
            </a:r>
          </a:p>
          <a:p>
            <a:pPr lvl="2"/>
            <a:r>
              <a:rPr lang="en-US" dirty="0" smtClean="0"/>
              <a:t>E.g. users cannot run HTTP servers on their personal machines. </a:t>
            </a:r>
          </a:p>
          <a:p>
            <a:r>
              <a:rPr lang="en-US" dirty="0" smtClean="0"/>
              <a:t>This approach leads to few false positives. </a:t>
            </a:r>
          </a:p>
          <a:p>
            <a:r>
              <a:rPr lang="en-US" dirty="0" smtClean="0"/>
              <a:t>A clever adversary might side-step these rules. </a:t>
            </a:r>
          </a:p>
          <a:p>
            <a:pPr lvl="1"/>
            <a:r>
              <a:rPr lang="en-US" dirty="0" smtClean="0"/>
              <a:t>Doesn’t allow for flexibility in catching attackers.</a:t>
            </a:r>
          </a:p>
        </p:txBody>
      </p:sp>
    </p:spTree>
    <p:extLst>
      <p:ext uri="{BB962C8B-B14F-4D97-AF65-F5344CB8AC3E}">
        <p14:creationId xmlns:p14="http://schemas.microsoft.com/office/powerpoint/2010/main" val="35487085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statistical</a:t>
            </a:r>
            <a:endParaRPr lang="en-US" dirty="0"/>
          </a:p>
        </p:txBody>
      </p:sp>
      <p:sp>
        <p:nvSpPr>
          <p:cNvPr id="3" name="Content Placeholder 2"/>
          <p:cNvSpPr>
            <a:spLocks noGrp="1"/>
          </p:cNvSpPr>
          <p:nvPr>
            <p:ph idx="1"/>
          </p:nvPr>
        </p:nvSpPr>
        <p:spPr/>
        <p:txBody>
          <a:bodyPr>
            <a:normAutofit/>
          </a:bodyPr>
          <a:lstStyle/>
          <a:p>
            <a:r>
              <a:rPr lang="en-US" dirty="0" smtClean="0"/>
              <a:t>Measure stats of regular use prior to attack.  </a:t>
            </a:r>
          </a:p>
          <a:p>
            <a:pPr lvl="1"/>
            <a:r>
              <a:rPr lang="en-US" dirty="0" smtClean="0"/>
              <a:t>Count/</a:t>
            </a:r>
            <a:r>
              <a:rPr lang="en-US" dirty="0" err="1" smtClean="0"/>
              <a:t>avg</a:t>
            </a:r>
            <a:r>
              <a:rPr lang="en-US" dirty="0" smtClean="0"/>
              <a:t>: # of occurrences of certain actions. </a:t>
            </a:r>
          </a:p>
          <a:p>
            <a:pPr lvl="1"/>
            <a:r>
              <a:rPr lang="en-US" dirty="0" smtClean="0"/>
              <a:t>Percentage: resource usage by certain actions.</a:t>
            </a:r>
          </a:p>
          <a:p>
            <a:pPr lvl="1"/>
            <a:r>
              <a:rPr lang="en-US" dirty="0" smtClean="0"/>
              <a:t>Timing: between actions, and taken by actions.</a:t>
            </a:r>
          </a:p>
          <a:p>
            <a:r>
              <a:rPr lang="en-US" dirty="0" smtClean="0"/>
              <a:t>Can detect a wider array of attacks.</a:t>
            </a:r>
          </a:p>
          <a:p>
            <a:pPr lvl="1"/>
            <a:r>
              <a:rPr lang="en-US" dirty="0" smtClean="0"/>
              <a:t>In addition to simple statistics, could use more complex machine learning techniques. </a:t>
            </a:r>
          </a:p>
          <a:p>
            <a:r>
              <a:rPr lang="en-US" dirty="0" smtClean="0"/>
              <a:t>Opens the door to far more false positives. </a:t>
            </a:r>
          </a:p>
        </p:txBody>
      </p:sp>
    </p:spTree>
    <p:extLst>
      <p:ext uri="{BB962C8B-B14F-4D97-AF65-F5344CB8AC3E}">
        <p14:creationId xmlns:p14="http://schemas.microsoft.com/office/powerpoint/2010/main" val="40612801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 scanning</a:t>
            </a:r>
            <a:endParaRPr lang="en-US" dirty="0"/>
          </a:p>
        </p:txBody>
      </p:sp>
      <p:sp>
        <p:nvSpPr>
          <p:cNvPr id="3" name="Content Placeholder 2"/>
          <p:cNvSpPr>
            <a:spLocks noGrp="1"/>
          </p:cNvSpPr>
          <p:nvPr>
            <p:ph idx="1"/>
          </p:nvPr>
        </p:nvSpPr>
        <p:spPr/>
        <p:txBody>
          <a:bodyPr>
            <a:normAutofit lnSpcReduction="10000"/>
          </a:bodyPr>
          <a:lstStyle/>
          <a:p>
            <a:r>
              <a:rPr lang="en-US" dirty="0" smtClean="0"/>
              <a:t>Ports can be opened, closed, or blocked. </a:t>
            </a:r>
          </a:p>
          <a:p>
            <a:r>
              <a:rPr lang="en-US" dirty="0" smtClean="0"/>
              <a:t>TCP scans / SYN scans.</a:t>
            </a:r>
          </a:p>
          <a:p>
            <a:r>
              <a:rPr lang="en-US" dirty="0" smtClean="0"/>
              <a:t>Idle scan: </a:t>
            </a:r>
          </a:p>
          <a:p>
            <a:pPr lvl="1"/>
            <a:r>
              <a:rPr lang="en-US" dirty="0" smtClean="0"/>
              <a:t>find a “zombie” with predictable TCP </a:t>
            </a:r>
            <a:r>
              <a:rPr lang="en-US" dirty="0" err="1" smtClean="0"/>
              <a:t>seq</a:t>
            </a:r>
            <a:r>
              <a:rPr lang="en-US" dirty="0" smtClean="0"/>
              <a:t> numbers</a:t>
            </a:r>
          </a:p>
          <a:p>
            <a:pPr lvl="1"/>
            <a:r>
              <a:rPr lang="en-US" dirty="0" smtClean="0"/>
              <a:t>Send SYN-ACK to get a RST response. Learn ID #.</a:t>
            </a:r>
          </a:p>
          <a:p>
            <a:pPr lvl="1"/>
            <a:r>
              <a:rPr lang="en-US" dirty="0" smtClean="0"/>
              <a:t>Send SYN to target, spoof zombie’s address. </a:t>
            </a:r>
          </a:p>
          <a:p>
            <a:pPr lvl="2"/>
            <a:r>
              <a:rPr lang="en-US" dirty="0" smtClean="0"/>
              <a:t>If target port is open, zombie receives SYN-ACK, sends RST to target.  Otherwise, it doesn’t. </a:t>
            </a:r>
          </a:p>
          <a:p>
            <a:pPr lvl="1"/>
            <a:r>
              <a:rPr lang="en-US" dirty="0" smtClean="0"/>
              <a:t>Check whether zombie’s sequence # incremented. </a:t>
            </a:r>
          </a:p>
          <a:p>
            <a:endParaRPr lang="en-US" dirty="0"/>
          </a:p>
        </p:txBody>
      </p:sp>
    </p:spTree>
    <p:extLst>
      <p:ext uri="{BB962C8B-B14F-4D97-AF65-F5344CB8AC3E}">
        <p14:creationId xmlns:p14="http://schemas.microsoft.com/office/powerpoint/2010/main" val="25459397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 scanning</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Ports can be opened, closed, or blocked. </a:t>
            </a:r>
          </a:p>
          <a:p>
            <a:r>
              <a:rPr lang="en-US" dirty="0" smtClean="0"/>
              <a:t>TCP scans / SYN scans.</a:t>
            </a:r>
          </a:p>
          <a:p>
            <a:r>
              <a:rPr lang="en-US" dirty="0" smtClean="0"/>
              <a:t>Idle scan: </a:t>
            </a:r>
          </a:p>
          <a:p>
            <a:pPr lvl="1"/>
            <a:r>
              <a:rPr lang="en-US" dirty="0" smtClean="0"/>
              <a:t>find a “zombie” with predictable TCP </a:t>
            </a:r>
            <a:r>
              <a:rPr lang="en-US" dirty="0" err="1" smtClean="0"/>
              <a:t>seq</a:t>
            </a:r>
            <a:r>
              <a:rPr lang="en-US" dirty="0" smtClean="0"/>
              <a:t> numbers</a:t>
            </a:r>
          </a:p>
          <a:p>
            <a:pPr lvl="1"/>
            <a:r>
              <a:rPr lang="en-US" dirty="0" smtClean="0"/>
              <a:t>Send SYN-ACK to get a RST response. Learn ID #.</a:t>
            </a:r>
          </a:p>
          <a:p>
            <a:pPr lvl="1"/>
            <a:r>
              <a:rPr lang="en-US" dirty="0" smtClean="0"/>
              <a:t>Send SYN to target, spoof zombie’s address. </a:t>
            </a:r>
          </a:p>
          <a:p>
            <a:pPr lvl="2"/>
            <a:r>
              <a:rPr lang="en-US" dirty="0" smtClean="0"/>
              <a:t>If target port is open, zombie receives SYN-ACK, sends RST to target.  Otherwise, it doesn’t. </a:t>
            </a:r>
          </a:p>
          <a:p>
            <a:pPr lvl="1"/>
            <a:r>
              <a:rPr lang="en-US" dirty="0" smtClean="0"/>
              <a:t>Check whether zombie’s sequence # incremented. </a:t>
            </a:r>
          </a:p>
          <a:p>
            <a:r>
              <a:rPr lang="en-US" dirty="0" smtClean="0"/>
              <a:t>Fingerprinting: subtle differences in responses can reveal OS type, application versions, etc. </a:t>
            </a:r>
          </a:p>
          <a:p>
            <a:r>
              <a:rPr lang="en-US" dirty="0" smtClean="0"/>
              <a:t>Detection: Can look for packets to many different ports, to closed ports, etc.  </a:t>
            </a:r>
          </a:p>
          <a:p>
            <a:endParaRPr lang="en-US" dirty="0"/>
          </a:p>
        </p:txBody>
      </p:sp>
    </p:spTree>
    <p:extLst>
      <p:ext uri="{BB962C8B-B14F-4D97-AF65-F5344CB8AC3E}">
        <p14:creationId xmlns:p14="http://schemas.microsoft.com/office/powerpoint/2010/main" val="4325523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Honeypots</a:t>
            </a:r>
            <a:endParaRPr lang="en-US" dirty="0"/>
          </a:p>
        </p:txBody>
      </p:sp>
      <p:sp>
        <p:nvSpPr>
          <p:cNvPr id="3" name="Content Placeholder 2"/>
          <p:cNvSpPr>
            <a:spLocks noGrp="1"/>
          </p:cNvSpPr>
          <p:nvPr>
            <p:ph idx="1"/>
          </p:nvPr>
        </p:nvSpPr>
        <p:spPr/>
        <p:txBody>
          <a:bodyPr>
            <a:normAutofit lnSpcReduction="10000"/>
          </a:bodyPr>
          <a:lstStyle/>
          <a:p>
            <a:r>
              <a:rPr lang="en-US" dirty="0" smtClean="0"/>
              <a:t>Setup a fake host for an attacker to go after.</a:t>
            </a:r>
          </a:p>
          <a:p>
            <a:pPr lvl="1"/>
            <a:r>
              <a:rPr lang="en-US" dirty="0" smtClean="0"/>
              <a:t>Put software with known vulnerabilities, allow packets through</a:t>
            </a:r>
            <a:r>
              <a:rPr lang="is-IS" dirty="0" smtClean="0"/>
              <a:t>…  make it attractive. </a:t>
            </a:r>
            <a:endParaRPr lang="en-US" dirty="0" smtClean="0"/>
          </a:p>
          <a:p>
            <a:r>
              <a:rPr lang="en-US" dirty="0" smtClean="0"/>
              <a:t>Intrusion detection: once they’ve connected, you can learn their IP address, their behaviors.</a:t>
            </a:r>
          </a:p>
          <a:p>
            <a:r>
              <a:rPr lang="en-US" dirty="0" smtClean="0"/>
              <a:t>Evidence: spending time on the host, they will traces in audit logs, etc. </a:t>
            </a:r>
          </a:p>
          <a:p>
            <a:r>
              <a:rPr lang="en-US" dirty="0" smtClean="0"/>
              <a:t>Diversion: they will be distracted from true assets.  </a:t>
            </a:r>
            <a:endParaRPr lang="is-IS" dirty="0" smtClean="0"/>
          </a:p>
        </p:txBody>
      </p:sp>
    </p:spTree>
    <p:extLst>
      <p:ext uri="{BB962C8B-B14F-4D97-AF65-F5344CB8AC3E}">
        <p14:creationId xmlns:p14="http://schemas.microsoft.com/office/powerpoint/2010/main" val="35862709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a:t>
            </a:r>
            <a:endParaRPr lang="en-US" dirty="0"/>
          </a:p>
        </p:txBody>
      </p:sp>
      <p:sp>
        <p:nvSpPr>
          <p:cNvPr id="3" name="Content Placeholder 2"/>
          <p:cNvSpPr>
            <a:spLocks noGrp="1"/>
          </p:cNvSpPr>
          <p:nvPr>
            <p:ph idx="1"/>
          </p:nvPr>
        </p:nvSpPr>
        <p:spPr/>
        <p:txBody>
          <a:bodyPr>
            <a:normAutofit/>
          </a:bodyPr>
          <a:lstStyle/>
          <a:p>
            <a:r>
              <a:rPr lang="en-US" dirty="0" smtClean="0"/>
              <a:t>802.11 family of </a:t>
            </a:r>
            <a:r>
              <a:rPr lang="en-US" dirty="0" err="1" smtClean="0"/>
              <a:t>stdrds</a:t>
            </a:r>
            <a:r>
              <a:rPr lang="en-US" dirty="0" smtClean="0"/>
              <a:t>, in place of </a:t>
            </a:r>
            <a:r>
              <a:rPr lang="en-US" dirty="0" err="1" smtClean="0"/>
              <a:t>ethernet</a:t>
            </a:r>
            <a:r>
              <a:rPr lang="en-US" dirty="0" smtClean="0"/>
              <a:t>.</a:t>
            </a:r>
          </a:p>
          <a:p>
            <a:pPr lvl="1"/>
            <a:r>
              <a:rPr lang="en-US" dirty="0" smtClean="0"/>
              <a:t>Specifies structure of wireless frames that encapsulate the higher levels of the IP stack. </a:t>
            </a:r>
          </a:p>
          <a:p>
            <a:r>
              <a:rPr lang="en-US" dirty="0" smtClean="0"/>
              <a:t>Because wireless packets can easily be sniffed, the 802.11 included encryption early on.</a:t>
            </a:r>
          </a:p>
          <a:p>
            <a:r>
              <a:rPr lang="is-IS" dirty="0" smtClean="0"/>
              <a:t>… And did it very badly!</a:t>
            </a:r>
            <a:endParaRPr lang="en-US" dirty="0" smtClean="0"/>
          </a:p>
        </p:txBody>
      </p:sp>
    </p:spTree>
    <p:extLst>
      <p:ext uri="{BB962C8B-B14F-4D97-AF65-F5344CB8AC3E}">
        <p14:creationId xmlns:p14="http://schemas.microsoft.com/office/powerpoint/2010/main" val="412785448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WEP</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Used the RC4 PRG instead of a block cipher.  Now known to be insecure: 1</a:t>
            </a:r>
            <a:r>
              <a:rPr lang="en-US" baseline="30000" dirty="0" smtClean="0"/>
              <a:t>st</a:t>
            </a:r>
            <a:r>
              <a:rPr lang="en-US" dirty="0" smtClean="0"/>
              <a:t> few bytes are non-random. </a:t>
            </a:r>
          </a:p>
          <a:p>
            <a:pPr lvl="1"/>
            <a:r>
              <a:rPr lang="en-US" dirty="0" smtClean="0"/>
              <a:t>40,000 data packets allows to recover the WEP key completely. </a:t>
            </a:r>
          </a:p>
          <a:p>
            <a:pPr lvl="1"/>
            <a:r>
              <a:rPr lang="en-US" dirty="0" smtClean="0"/>
              <a:t>If there aren’t that many packets, can capture one ARP packet, send it repeatedly, and force the AP to reply many times. </a:t>
            </a:r>
          </a:p>
          <a:p>
            <a:r>
              <a:rPr lang="en-US" dirty="0" err="1" smtClean="0"/>
              <a:t>Didn</a:t>
            </a:r>
            <a:r>
              <a:rPr lang="uk-UA" dirty="0" smtClean="0"/>
              <a:t>’</a:t>
            </a:r>
            <a:r>
              <a:rPr lang="en-US" dirty="0" smtClean="0"/>
              <a:t>t use RC4 in a secure manner! </a:t>
            </a:r>
          </a:p>
          <a:p>
            <a:pPr lvl="1"/>
            <a:r>
              <a:rPr lang="en-US" dirty="0" smtClean="0"/>
              <a:t>Tried a stateless approach, used key as part of the IV.  PRGs are only secure on random input.</a:t>
            </a:r>
          </a:p>
          <a:p>
            <a:r>
              <a:rPr lang="en-US" dirty="0" smtClean="0"/>
              <a:t>Relied on a linear checksum for authentication. Easily manipulated allowing attack similar to the padding attacks. </a:t>
            </a:r>
          </a:p>
          <a:p>
            <a:r>
              <a:rPr lang="en-US" dirty="0" err="1" smtClean="0"/>
              <a:t>Caffe</a:t>
            </a:r>
            <a:r>
              <a:rPr lang="en-US" dirty="0" smtClean="0"/>
              <a:t> latte attack:</a:t>
            </a:r>
          </a:p>
          <a:p>
            <a:pPr lvl="1"/>
            <a:r>
              <a:rPr lang="en-US" dirty="0" smtClean="0"/>
              <a:t>Broadcast an AP name, trick the client into connecting.  </a:t>
            </a:r>
          </a:p>
          <a:p>
            <a:pPr lvl="1"/>
            <a:r>
              <a:rPr lang="en-US" dirty="0" smtClean="0"/>
              <a:t>Client authenticates itself, but never asks AP to do the same. </a:t>
            </a:r>
          </a:p>
          <a:p>
            <a:pPr lvl="1"/>
            <a:r>
              <a:rPr lang="en-US" dirty="0" smtClean="0"/>
              <a:t>Client sends a few encrypted ARP packets. Modify, send back as ARP requests.  Use the responses to recover the WEP key.  </a:t>
            </a:r>
          </a:p>
        </p:txBody>
      </p:sp>
    </p:spTree>
    <p:extLst>
      <p:ext uri="{BB962C8B-B14F-4D97-AF65-F5344CB8AC3E}">
        <p14:creationId xmlns:p14="http://schemas.microsoft.com/office/powerpoint/2010/main" val="3150459052"/>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WPA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WPA Personal: </a:t>
            </a:r>
          </a:p>
          <a:p>
            <a:pPr lvl="1"/>
            <a:r>
              <a:rPr lang="en-US" dirty="0" smtClean="0"/>
              <a:t>PSK mode: Shared key, established manually and entered manually at both client and AP</a:t>
            </a:r>
          </a:p>
          <a:p>
            <a:pPr lvl="1"/>
            <a:r>
              <a:rPr lang="en-US" dirty="0"/>
              <a:t>Home use and small LANs</a:t>
            </a:r>
            <a:r>
              <a:rPr lang="en-US" dirty="0" smtClean="0"/>
              <a:t>.</a:t>
            </a:r>
          </a:p>
          <a:p>
            <a:pPr lvl="1"/>
            <a:r>
              <a:rPr lang="en-US" dirty="0" smtClean="0"/>
              <a:t>AP name (SSID) is used as the salt. Good names help! </a:t>
            </a:r>
            <a:endParaRPr lang="en-US" dirty="0"/>
          </a:p>
          <a:p>
            <a:r>
              <a:rPr lang="en-US" dirty="0" smtClean="0"/>
              <a:t>WPA Enterprise (or 802.1x mode): </a:t>
            </a:r>
          </a:p>
          <a:p>
            <a:pPr lvl="1"/>
            <a:r>
              <a:rPr lang="en-US" dirty="0" smtClean="0"/>
              <a:t>3</a:t>
            </a:r>
            <a:r>
              <a:rPr lang="en-US" baseline="30000" dirty="0" smtClean="0"/>
              <a:t>rd</a:t>
            </a:r>
            <a:r>
              <a:rPr lang="en-US" dirty="0" smtClean="0"/>
              <a:t> party authentication service handles auth.</a:t>
            </a:r>
          </a:p>
          <a:p>
            <a:pPr lvl="1"/>
            <a:r>
              <a:rPr lang="en-US" dirty="0" smtClean="0"/>
              <a:t>Methods compatible with </a:t>
            </a:r>
            <a:r>
              <a:rPr lang="en-US" i="1" dirty="0" smtClean="0"/>
              <a:t>Extensible authentication protocol.  </a:t>
            </a:r>
            <a:r>
              <a:rPr lang="en-US" dirty="0" smtClean="0"/>
              <a:t>Includes X.509 TLS certificates.</a:t>
            </a:r>
          </a:p>
          <a:p>
            <a:r>
              <a:rPr lang="en-US" dirty="0" smtClean="0"/>
              <a:t>Encryption standard called WPA2.</a:t>
            </a:r>
          </a:p>
          <a:p>
            <a:pPr lvl="1"/>
            <a:r>
              <a:rPr lang="en-US" dirty="0" smtClean="0"/>
              <a:t>Uses AES for encryption and MACs. </a:t>
            </a:r>
          </a:p>
        </p:txBody>
      </p:sp>
    </p:spTree>
    <p:extLst>
      <p:ext uri="{BB962C8B-B14F-4D97-AF65-F5344CB8AC3E}">
        <p14:creationId xmlns:p14="http://schemas.microsoft.com/office/powerpoint/2010/main" val="292444225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Address Translation</a:t>
            </a:r>
            <a:endParaRPr lang="en-US" dirty="0"/>
          </a:p>
        </p:txBody>
      </p:sp>
      <p:sp>
        <p:nvSpPr>
          <p:cNvPr id="3" name="Content Placeholder 2"/>
          <p:cNvSpPr>
            <a:spLocks noGrp="1"/>
          </p:cNvSpPr>
          <p:nvPr>
            <p:ph idx="1"/>
          </p:nvPr>
        </p:nvSpPr>
        <p:spPr/>
        <p:txBody>
          <a:bodyPr>
            <a:normAutofit/>
          </a:bodyPr>
          <a:lstStyle/>
          <a:p>
            <a:r>
              <a:rPr lang="en-US" dirty="0"/>
              <a:t>R</a:t>
            </a:r>
            <a:r>
              <a:rPr lang="en-US" dirty="0" smtClean="0"/>
              <a:t>outer translates addresses by lookup table:  </a:t>
            </a:r>
            <a:br>
              <a:rPr lang="en-US" dirty="0" smtClean="0"/>
            </a:br>
            <a:r>
              <a:rPr lang="en-US" sz="2400" dirty="0" smtClean="0"/>
              <a:t>(private </a:t>
            </a:r>
            <a:r>
              <a:rPr lang="en-US" sz="2400" dirty="0" err="1" smtClean="0"/>
              <a:t>src</a:t>
            </a:r>
            <a:r>
              <a:rPr lang="en-US" sz="2400" dirty="0" smtClean="0"/>
              <a:t> IP, private </a:t>
            </a:r>
            <a:r>
              <a:rPr lang="en-US" sz="2400" dirty="0" err="1" smtClean="0"/>
              <a:t>src</a:t>
            </a:r>
            <a:r>
              <a:rPr lang="en-US" sz="2400" dirty="0" smtClean="0"/>
              <a:t> port, </a:t>
            </a:r>
            <a:r>
              <a:rPr lang="en-US" sz="2400" dirty="0" err="1" smtClean="0"/>
              <a:t>dest</a:t>
            </a:r>
            <a:r>
              <a:rPr lang="en-US" sz="2400" dirty="0" smtClean="0"/>
              <a:t> IP, public </a:t>
            </a:r>
            <a:r>
              <a:rPr lang="en-US" sz="2400" dirty="0" err="1" smtClean="0"/>
              <a:t>src</a:t>
            </a:r>
            <a:r>
              <a:rPr lang="en-US" sz="2400" dirty="0" smtClean="0"/>
              <a:t> port)</a:t>
            </a:r>
            <a:endParaRPr lang="en-US" sz="2400" dirty="0"/>
          </a:p>
          <a:p>
            <a:pPr lvl="1"/>
            <a:r>
              <a:rPr lang="en-US" dirty="0"/>
              <a:t>As messages go out, </a:t>
            </a:r>
            <a:endParaRPr lang="en-US" dirty="0" smtClean="0"/>
          </a:p>
          <a:p>
            <a:pPr lvl="2"/>
            <a:r>
              <a:rPr lang="en-US" dirty="0" smtClean="0"/>
              <a:t>Swaps source </a:t>
            </a:r>
            <a:r>
              <a:rPr lang="en-US" dirty="0"/>
              <a:t>IP with its </a:t>
            </a:r>
            <a:r>
              <a:rPr lang="en-US" dirty="0" smtClean="0"/>
              <a:t>own.</a:t>
            </a:r>
          </a:p>
          <a:p>
            <a:pPr lvl="2"/>
            <a:r>
              <a:rPr lang="en-US" dirty="0" smtClean="0"/>
              <a:t>Swaps source port with the public source port.</a:t>
            </a:r>
            <a:endParaRPr lang="en-US" dirty="0"/>
          </a:p>
          <a:p>
            <a:pPr lvl="1"/>
            <a:r>
              <a:rPr lang="en-US" dirty="0"/>
              <a:t>As messages come </a:t>
            </a:r>
            <a:r>
              <a:rPr lang="en-US" dirty="0" smtClean="0"/>
              <a:t>in, </a:t>
            </a:r>
          </a:p>
          <a:p>
            <a:pPr lvl="2"/>
            <a:r>
              <a:rPr lang="en-US" dirty="0" smtClean="0"/>
              <a:t>Swaps </a:t>
            </a:r>
            <a:r>
              <a:rPr lang="en-US" dirty="0" err="1" smtClean="0"/>
              <a:t>dest</a:t>
            </a:r>
            <a:r>
              <a:rPr lang="en-US" dirty="0" smtClean="0"/>
              <a:t> IP (i.e. it’s own IP) with private source IP.</a:t>
            </a:r>
          </a:p>
          <a:p>
            <a:pPr lvl="2"/>
            <a:r>
              <a:rPr lang="en-US" dirty="0" smtClean="0"/>
              <a:t>Swaps </a:t>
            </a:r>
            <a:r>
              <a:rPr lang="en-US" dirty="0" err="1" smtClean="0"/>
              <a:t>dest</a:t>
            </a:r>
            <a:r>
              <a:rPr lang="en-US" dirty="0" smtClean="0"/>
              <a:t> port with private source port. </a:t>
            </a:r>
          </a:p>
        </p:txBody>
      </p:sp>
    </p:spTree>
    <p:extLst>
      <p:ext uri="{BB962C8B-B14F-4D97-AF65-F5344CB8AC3E}">
        <p14:creationId xmlns:p14="http://schemas.microsoft.com/office/powerpoint/2010/main" val="255310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Address Translation</a:t>
            </a:r>
            <a:endParaRPr lang="en-US" dirty="0"/>
          </a:p>
        </p:txBody>
      </p:sp>
      <p:sp>
        <p:nvSpPr>
          <p:cNvPr id="3" name="Content Placeholder 2"/>
          <p:cNvSpPr>
            <a:spLocks noGrp="1"/>
          </p:cNvSpPr>
          <p:nvPr>
            <p:ph idx="1"/>
          </p:nvPr>
        </p:nvSpPr>
        <p:spPr/>
        <p:txBody>
          <a:bodyPr>
            <a:normAutofit/>
          </a:bodyPr>
          <a:lstStyle/>
          <a:p>
            <a:r>
              <a:rPr lang="en-US" dirty="0" smtClean="0"/>
              <a:t>Works for outgoing connections, but how about running a server from behind the NAT? </a:t>
            </a:r>
          </a:p>
          <a:p>
            <a:r>
              <a:rPr lang="en-US" dirty="0" smtClean="0"/>
              <a:t>Can tell the router how to forward applications connecting on certain ports. </a:t>
            </a:r>
          </a:p>
          <a:p>
            <a:pPr lvl="1"/>
            <a:r>
              <a:rPr lang="en-US" dirty="0" smtClean="0"/>
              <a:t>Can’t really run 2 servers if the applications expect connections on the same port. </a:t>
            </a:r>
          </a:p>
          <a:p>
            <a:r>
              <a:rPr lang="en-US" dirty="0" smtClean="0"/>
              <a:t>Can view this as a security feature: kind of like a firewall.</a:t>
            </a:r>
          </a:p>
        </p:txBody>
      </p:sp>
    </p:spTree>
    <p:extLst>
      <p:ext uri="{BB962C8B-B14F-4D97-AF65-F5344CB8AC3E}">
        <p14:creationId xmlns:p14="http://schemas.microsoft.com/office/powerpoint/2010/main" val="1966676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000000"/>
                </a:solidFill>
              </a:rPr>
              <a:t>Application layer</a:t>
            </a:r>
            <a:endParaRPr lang="en-US" sz="2800" dirty="0">
              <a:solidFill>
                <a:srgbClr val="000000"/>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chemeClr val="bg1">
                    <a:lumMod val="65000"/>
                  </a:schemeClr>
                </a:solidFill>
              </a:rPr>
              <a:t>Data link layer</a:t>
            </a:r>
            <a:endParaRPr lang="en-US" sz="2800" dirty="0">
              <a:solidFill>
                <a:schemeClr val="bg1">
                  <a:lumMod val="65000"/>
                </a:schemeClr>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3" name="TextBox 2"/>
          <p:cNvSpPr txBox="1"/>
          <p:nvPr/>
        </p:nvSpPr>
        <p:spPr>
          <a:xfrm>
            <a:off x="3382174" y="1954842"/>
            <a:ext cx="5451437" cy="3046988"/>
          </a:xfrm>
          <a:prstGeom prst="rect">
            <a:avLst/>
          </a:prstGeom>
          <a:noFill/>
        </p:spPr>
        <p:txBody>
          <a:bodyPr wrap="square" rtlCol="0">
            <a:spAutoFit/>
          </a:bodyPr>
          <a:lstStyle/>
          <a:p>
            <a:r>
              <a:rPr lang="en-US" sz="2400" dirty="0" smtClean="0"/>
              <a:t>Provide useful functionality on the Internet, leveraging the transport layer.  Examples are HTTP for web browsing, SMTP and IMAP for email, TLS, which provides authenticated, encrypted channels.  All of these use TCP. </a:t>
            </a:r>
          </a:p>
          <a:p>
            <a:endParaRPr lang="en-US" sz="2400" dirty="0" smtClean="0"/>
          </a:p>
          <a:p>
            <a:r>
              <a:rPr lang="en-US" sz="2400" dirty="0" smtClean="0"/>
              <a:t>Examples of UDP: VoIP and DNS. </a:t>
            </a:r>
            <a:endParaRPr lang="en-US" sz="2400" dirty="0"/>
          </a:p>
        </p:txBody>
      </p:sp>
    </p:spTree>
    <p:extLst>
      <p:ext uri="{BB962C8B-B14F-4D97-AF65-F5344CB8AC3E}">
        <p14:creationId xmlns:p14="http://schemas.microsoft.com/office/powerpoint/2010/main" val="9346048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a:t>
            </a:r>
            <a:endParaRPr lang="en-US" dirty="0"/>
          </a:p>
        </p:txBody>
      </p:sp>
      <p:sp>
        <p:nvSpPr>
          <p:cNvPr id="3" name="Content Placeholder 2"/>
          <p:cNvSpPr>
            <a:spLocks noGrp="1"/>
          </p:cNvSpPr>
          <p:nvPr>
            <p:ph idx="1"/>
          </p:nvPr>
        </p:nvSpPr>
        <p:spPr/>
        <p:txBody>
          <a:bodyPr/>
          <a:lstStyle/>
          <a:p>
            <a:r>
              <a:rPr lang="en-US" dirty="0" smtClean="0"/>
              <a:t>Domain name system: application for determining IP addresses for domain names.</a:t>
            </a:r>
          </a:p>
          <a:p>
            <a:r>
              <a:rPr lang="en-US" dirty="0" smtClean="0"/>
              <a:t>www.example.com</a:t>
            </a:r>
          </a:p>
          <a:p>
            <a:pPr lvl="1"/>
            <a:r>
              <a:rPr lang="en-US" dirty="0" smtClean="0"/>
              <a:t>Top level domain: .com</a:t>
            </a:r>
          </a:p>
          <a:p>
            <a:pPr lvl="1"/>
            <a:r>
              <a:rPr lang="en-US" dirty="0" err="1" smtClean="0"/>
              <a:t>example.com</a:t>
            </a:r>
            <a:r>
              <a:rPr lang="en-US" dirty="0" smtClean="0"/>
              <a:t>: subdomain of .com</a:t>
            </a:r>
          </a:p>
          <a:p>
            <a:pPr lvl="1"/>
            <a:r>
              <a:rPr lang="en-US" dirty="0" smtClean="0"/>
              <a:t>www.example.com: subdomain of </a:t>
            </a:r>
            <a:r>
              <a:rPr lang="en-US" dirty="0" err="1" smtClean="0"/>
              <a:t>example.com</a:t>
            </a:r>
            <a:endParaRPr lang="en-US" dirty="0" smtClean="0"/>
          </a:p>
          <a:p>
            <a:r>
              <a:rPr lang="en-US" sz="2800" dirty="0" smtClean="0"/>
              <a:t>Generic TLDs: .com, .org, </a:t>
            </a:r>
            <a:r>
              <a:rPr lang="en-US" sz="2800" dirty="0" err="1" smtClean="0"/>
              <a:t>.net</a:t>
            </a:r>
            <a:r>
              <a:rPr lang="en-US" sz="2800" dirty="0" smtClean="0"/>
              <a:t>, .</a:t>
            </a:r>
            <a:r>
              <a:rPr lang="en-US" sz="2800" dirty="0" err="1" smtClean="0"/>
              <a:t>int</a:t>
            </a:r>
            <a:r>
              <a:rPr lang="en-US" sz="2800" dirty="0" smtClean="0"/>
              <a:t>, .</a:t>
            </a:r>
            <a:r>
              <a:rPr lang="en-US" sz="2800" dirty="0" err="1" smtClean="0"/>
              <a:t>edu</a:t>
            </a:r>
            <a:r>
              <a:rPr lang="en-US" sz="2800" dirty="0" smtClean="0"/>
              <a:t>, .</a:t>
            </a:r>
            <a:r>
              <a:rPr lang="en-US" sz="2800" dirty="0" err="1" smtClean="0"/>
              <a:t>gov</a:t>
            </a:r>
            <a:r>
              <a:rPr lang="en-US" sz="2800" dirty="0" smtClean="0"/>
              <a:t>, .mil</a:t>
            </a:r>
            <a:endParaRPr lang="en-US" sz="2800" dirty="0" smtClean="0"/>
          </a:p>
          <a:p>
            <a:r>
              <a:rPr lang="en-US" sz="2800" dirty="0" smtClean="0"/>
              <a:t>Country code TLDs</a:t>
            </a:r>
            <a:endParaRPr lang="en-US" sz="2800" dirty="0"/>
          </a:p>
        </p:txBody>
      </p:sp>
    </p:spTree>
    <p:extLst>
      <p:ext uri="{BB962C8B-B14F-4D97-AF65-F5344CB8AC3E}">
        <p14:creationId xmlns:p14="http://schemas.microsoft.com/office/powerpoint/2010/main" val="28858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To resolve www.example.com to an IP address: </a:t>
            </a:r>
          </a:p>
          <a:p>
            <a:r>
              <a:rPr lang="en-US" dirty="0" smtClean="0"/>
              <a:t>Client asks their designated name resolver.</a:t>
            </a:r>
          </a:p>
          <a:p>
            <a:pPr lvl="1"/>
            <a:r>
              <a:rPr lang="en-US" dirty="0" smtClean="0"/>
              <a:t>Could be provided by ISP, or their corporation.</a:t>
            </a:r>
          </a:p>
          <a:p>
            <a:r>
              <a:rPr lang="en-US" dirty="0" smtClean="0"/>
              <a:t>Request is forwarded to the root name server</a:t>
            </a:r>
          </a:p>
          <a:p>
            <a:pPr lvl="1"/>
            <a:r>
              <a:rPr lang="en-US" dirty="0" smtClean="0"/>
              <a:t>Replies with the address of the .com name server</a:t>
            </a:r>
          </a:p>
          <a:p>
            <a:r>
              <a:rPr lang="en-US" dirty="0" smtClean="0"/>
              <a:t>Request is forwarded to the .com name server</a:t>
            </a:r>
          </a:p>
          <a:p>
            <a:pPr lvl="1"/>
            <a:r>
              <a:rPr lang="en-US" dirty="0" smtClean="0"/>
              <a:t>Replies with the address of the </a:t>
            </a:r>
            <a:r>
              <a:rPr lang="en-US" dirty="0" err="1" smtClean="0"/>
              <a:t>example.com</a:t>
            </a:r>
            <a:r>
              <a:rPr lang="en-US" dirty="0" smtClean="0"/>
              <a:t> </a:t>
            </a:r>
            <a:r>
              <a:rPr lang="en-US" dirty="0" err="1" smtClean="0"/>
              <a:t>srvr</a:t>
            </a:r>
            <a:r>
              <a:rPr lang="en-US" dirty="0" smtClean="0"/>
              <a:t>.</a:t>
            </a:r>
          </a:p>
          <a:p>
            <a:r>
              <a:rPr lang="en-US" dirty="0" smtClean="0"/>
              <a:t>Eventually, the authoritative name server for www.example.com returns an IP address. </a:t>
            </a:r>
          </a:p>
          <a:p>
            <a:endParaRPr lang="en-US" dirty="0"/>
          </a:p>
        </p:txBody>
      </p:sp>
    </p:spTree>
    <p:extLst>
      <p:ext uri="{BB962C8B-B14F-4D97-AF65-F5344CB8AC3E}">
        <p14:creationId xmlns:p14="http://schemas.microsoft.com/office/powerpoint/2010/main" val="888117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4939</TotalTime>
  <Words>3302</Words>
  <Application>Microsoft Macintosh PowerPoint</Application>
  <PresentationFormat>On-screen Show (4:3)</PresentationFormat>
  <Paragraphs>376</Paragraphs>
  <Slides>49</Slides>
  <Notes>7</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ISA 562</vt:lpstr>
      <vt:lpstr>DDOS</vt:lpstr>
      <vt:lpstr>IP Traceback</vt:lpstr>
      <vt:lpstr>Network Address Translation</vt:lpstr>
      <vt:lpstr>Network Address Translation</vt:lpstr>
      <vt:lpstr>Network Address Translation</vt:lpstr>
      <vt:lpstr>Internet Protocol Stack</vt:lpstr>
      <vt:lpstr>DNS</vt:lpstr>
      <vt:lpstr>DNS</vt:lpstr>
      <vt:lpstr>DNS: packet structure</vt:lpstr>
      <vt:lpstr>DNS: caching</vt:lpstr>
      <vt:lpstr>DNS: Pharming</vt:lpstr>
      <vt:lpstr>DNS: Phishing</vt:lpstr>
      <vt:lpstr>DNS: cache poisoning</vt:lpstr>
      <vt:lpstr>DNS: cache poisoning</vt:lpstr>
      <vt:lpstr>DNS: cache poisoning</vt:lpstr>
      <vt:lpstr>DNS: cache poisoning</vt:lpstr>
      <vt:lpstr>DNS: cache poisoning</vt:lpstr>
      <vt:lpstr>DNSSEC</vt:lpstr>
      <vt:lpstr>DNSSEC</vt:lpstr>
      <vt:lpstr>DNSSEC</vt:lpstr>
      <vt:lpstr>DNSSEC</vt:lpstr>
      <vt:lpstr>DNSSEC</vt:lpstr>
      <vt:lpstr>Firewalls</vt:lpstr>
      <vt:lpstr>Firewalls</vt:lpstr>
      <vt:lpstr>Firewalls</vt:lpstr>
      <vt:lpstr>Tunneling</vt:lpstr>
      <vt:lpstr>Tunneling: SSH (secure shell)</vt:lpstr>
      <vt:lpstr>Tunneling: IPsec</vt:lpstr>
      <vt:lpstr>Tunneling: IPsec</vt:lpstr>
      <vt:lpstr>Tunneling: VPN</vt:lpstr>
      <vt:lpstr>Tunneling: VPN</vt:lpstr>
      <vt:lpstr>Intrusion Detection</vt:lpstr>
      <vt:lpstr>Intrusion Detection</vt:lpstr>
      <vt:lpstr>Intrusion Detection</vt:lpstr>
      <vt:lpstr>Intrusion Detection</vt:lpstr>
      <vt:lpstr>Intrusion Detection</vt:lpstr>
      <vt:lpstr>IDS: events</vt:lpstr>
      <vt:lpstr>IDS: events</vt:lpstr>
      <vt:lpstr>IDS: events</vt:lpstr>
      <vt:lpstr>IDS: events</vt:lpstr>
      <vt:lpstr>IDS: rule based</vt:lpstr>
      <vt:lpstr>IDS: statistical</vt:lpstr>
      <vt:lpstr>Port scanning</vt:lpstr>
      <vt:lpstr>Port scanning</vt:lpstr>
      <vt:lpstr>Honeypots</vt:lpstr>
      <vt:lpstr>Wireless</vt:lpstr>
      <vt:lpstr>Wireless: WEP</vt:lpstr>
      <vt:lpstr>Wireless: WPA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 562</dc:title>
  <dc:creator>Dov</dc:creator>
  <cp:lastModifiedBy>Dov</cp:lastModifiedBy>
  <cp:revision>216</cp:revision>
  <dcterms:created xsi:type="dcterms:W3CDTF">2017-08-28T21:43:51Z</dcterms:created>
  <dcterms:modified xsi:type="dcterms:W3CDTF">2017-10-03T20:22:57Z</dcterms:modified>
</cp:coreProperties>
</file>