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35"/>
  </p:notesMasterIdLst>
  <p:sldIdLst>
    <p:sldId id="273" r:id="rId4"/>
    <p:sldId id="257" r:id="rId5"/>
    <p:sldId id="258" r:id="rId6"/>
    <p:sldId id="259" r:id="rId7"/>
    <p:sldId id="260" r:id="rId8"/>
    <p:sldId id="261" r:id="rId9"/>
    <p:sldId id="262" r:id="rId10"/>
    <p:sldId id="274" r:id="rId11"/>
    <p:sldId id="275" r:id="rId12"/>
    <p:sldId id="276" r:id="rId13"/>
    <p:sldId id="277" r:id="rId14"/>
    <p:sldId id="278" r:id="rId15"/>
    <p:sldId id="263" r:id="rId16"/>
    <p:sldId id="264" r:id="rId17"/>
    <p:sldId id="279" r:id="rId18"/>
    <p:sldId id="280" r:id="rId19"/>
    <p:sldId id="267" r:id="rId20"/>
    <p:sldId id="270" r:id="rId21"/>
    <p:sldId id="281" r:id="rId22"/>
    <p:sldId id="283" r:id="rId23"/>
    <p:sldId id="284" r:id="rId24"/>
    <p:sldId id="285" r:id="rId25"/>
    <p:sldId id="271" r:id="rId26"/>
    <p:sldId id="286" r:id="rId27"/>
    <p:sldId id="272" r:id="rId28"/>
    <p:sldId id="287" r:id="rId29"/>
    <p:sldId id="288" r:id="rId30"/>
    <p:sldId id="289" r:id="rId31"/>
    <p:sldId id="290" r:id="rId32"/>
    <p:sldId id="291" r:id="rId33"/>
    <p:sldId id="29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EFBBE-ED4E-E742-BFA5-C7BD68A6FEEC}" type="datetimeFigureOut">
              <a:rPr lang="en-US" smtClean="0"/>
              <a:t>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420BE-823E-C346-8D1D-AB3CE7DBE094}" type="slidenum">
              <a:rPr lang="en-US" smtClean="0"/>
              <a:t>‹#›</a:t>
            </a:fld>
            <a:endParaRPr lang="en-US"/>
          </a:p>
        </p:txBody>
      </p:sp>
    </p:spTree>
    <p:extLst>
      <p:ext uri="{BB962C8B-B14F-4D97-AF65-F5344CB8AC3E}">
        <p14:creationId xmlns:p14="http://schemas.microsoft.com/office/powerpoint/2010/main" val="3914415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D073EFF-9DF0-41C9-A6ED-23241CFCA787}" type="slidenum">
              <a:rPr lang="en-US" smtClean="0">
                <a:solidFill>
                  <a:prstClr val="black"/>
                </a:solidFill>
                <a:latin typeface="Calibri"/>
              </a:rPr>
              <a:pPr/>
              <a:t>2</a:t>
            </a:fld>
            <a:endParaRPr lang="en-US" smtClean="0">
              <a:solidFill>
                <a:prstClr val="black"/>
              </a:solidFill>
              <a:latin typeface="Calibri"/>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
        <p:nvSpPr>
          <p:cNvPr id="26629" name="Date Placeholder 7"/>
          <p:cNvSpPr>
            <a:spLocks noGrp="1"/>
          </p:cNvSpPr>
          <p:nvPr>
            <p:ph type="dt" sz="quarter" idx="1"/>
          </p:nvPr>
        </p:nvSpPr>
        <p:spPr>
          <a:noFill/>
        </p:spPr>
        <p:txBody>
          <a:bodyPr/>
          <a:lstStyle/>
          <a:p>
            <a:r>
              <a:rPr lang="en-US" smtClean="0">
                <a:solidFill>
                  <a:prstClr val="black"/>
                </a:solidFill>
                <a:latin typeface="Calibri"/>
              </a:rPr>
              <a:t>2009-01-28</a:t>
            </a:r>
          </a:p>
        </p:txBody>
      </p:sp>
      <p:sp>
        <p:nvSpPr>
          <p:cNvPr id="26630" name="Header Placeholder 8"/>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26631" name="Footer Placeholder 6"/>
          <p:cNvSpPr>
            <a:spLocks noGrp="1"/>
          </p:cNvSpPr>
          <p:nvPr>
            <p:ph type="ftr" sz="quarter" idx="4"/>
          </p:nvPr>
        </p:nvSpPr>
        <p:spPr>
          <a:noFill/>
        </p:spPr>
        <p:txBody>
          <a:bodyPr/>
          <a:lstStyle/>
          <a:p>
            <a:r>
              <a:rPr lang="en-US" smtClean="0">
                <a:solidFill>
                  <a:prstClr val="black"/>
                </a:solidFill>
                <a:latin typeface="Calibri"/>
              </a:rPr>
              <a:t>CS 166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p:spPr>
        <p:txBody>
          <a:bodyPr/>
          <a:lstStyle/>
          <a:p>
            <a:r>
              <a:rPr lang="en-US" smtClean="0">
                <a:latin typeface="Arial" pitchFamily="34" charset="0"/>
              </a:rPr>
              <a:t>not necessarily a program... while it can be a program that communicates bad input to a vulnerable piece of software, it can also be just the bad input itself... any bad input (or even valid input that the developer just failed to anticipate) can cause the vulnerable application to behave improperly...</a:t>
            </a:r>
            <a:endParaRPr lang="it-IT" smtClean="0">
              <a:latin typeface="Arial" pitchFamily="34" charset="0"/>
            </a:endParaRPr>
          </a:p>
          <a:p>
            <a:endParaRPr lang="it-IT" smtClean="0">
              <a:latin typeface="Arial" pitchFamily="34" charset="0"/>
            </a:endParaRPr>
          </a:p>
        </p:txBody>
      </p:sp>
      <p:sp>
        <p:nvSpPr>
          <p:cNvPr id="27652" name="Segnaposto intestazione 3"/>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27653" name="Segnaposto data 4"/>
          <p:cNvSpPr>
            <a:spLocks noGrp="1"/>
          </p:cNvSpPr>
          <p:nvPr>
            <p:ph type="dt" sz="quarter" idx="1"/>
          </p:nvPr>
        </p:nvSpPr>
        <p:spPr>
          <a:noFill/>
        </p:spPr>
        <p:txBody>
          <a:bodyPr/>
          <a:lstStyle/>
          <a:p>
            <a:r>
              <a:rPr lang="en-US" smtClean="0">
                <a:solidFill>
                  <a:prstClr val="black"/>
                </a:solidFill>
                <a:latin typeface="Calibri"/>
              </a:rPr>
              <a:t>2009-01-28</a:t>
            </a:r>
          </a:p>
        </p:txBody>
      </p:sp>
      <p:sp>
        <p:nvSpPr>
          <p:cNvPr id="27654" name="Segnaposto piè di pagina 5"/>
          <p:cNvSpPr>
            <a:spLocks noGrp="1"/>
          </p:cNvSpPr>
          <p:nvPr>
            <p:ph type="ftr" sz="quarter" idx="4"/>
          </p:nvPr>
        </p:nvSpPr>
        <p:spPr>
          <a:noFill/>
        </p:spPr>
        <p:txBody>
          <a:bodyPr/>
          <a:lstStyle/>
          <a:p>
            <a:r>
              <a:rPr lang="en-US" smtClean="0">
                <a:solidFill>
                  <a:prstClr val="black"/>
                </a:solidFill>
                <a:latin typeface="Calibri"/>
              </a:rPr>
              <a:t>CS 166</a:t>
            </a:r>
          </a:p>
        </p:txBody>
      </p:sp>
      <p:sp>
        <p:nvSpPr>
          <p:cNvPr id="27655" name="Segnaposto numero diapositiva 6"/>
          <p:cNvSpPr>
            <a:spLocks noGrp="1"/>
          </p:cNvSpPr>
          <p:nvPr>
            <p:ph type="sldNum" sz="quarter" idx="5"/>
          </p:nvPr>
        </p:nvSpPr>
        <p:spPr>
          <a:noFill/>
        </p:spPr>
        <p:txBody>
          <a:bodyPr/>
          <a:lstStyle/>
          <a:p>
            <a:fld id="{0D723011-13D1-4E54-B27E-8F3B80E82F52}" type="slidenum">
              <a:rPr lang="en-US" smtClean="0">
                <a:solidFill>
                  <a:prstClr val="black"/>
                </a:solidFill>
                <a:latin typeface="Calibri"/>
              </a:rPr>
              <a:pPr/>
              <a:t>3</a:t>
            </a:fld>
            <a:endParaRPr lang="en-US" smtClean="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330BD41-64C0-4756-B33D-8E911F7B3C3E}" type="slidenum">
              <a:rPr lang="en-US" smtClean="0">
                <a:solidFill>
                  <a:prstClr val="black"/>
                </a:solidFill>
                <a:latin typeface="Calibri"/>
              </a:rPr>
              <a:pPr/>
              <a:t>4</a:t>
            </a:fld>
            <a:endParaRPr lang="en-US" smtClean="0">
              <a:solidFill>
                <a:prstClr val="black"/>
              </a:solidFill>
              <a:latin typeface="Calibri"/>
            </a:endParaRPr>
          </a:p>
        </p:txBody>
      </p:sp>
      <p:sp>
        <p:nvSpPr>
          <p:cNvPr id="28675" name="Rectangle 1"/>
          <p:cNvSpPr>
            <a:spLocks noGrp="1" noRot="1" noChangeAspect="1" noChangeArrowheads="1" noTextEdit="1"/>
          </p:cNvSpPr>
          <p:nvPr>
            <p:ph type="sldImg"/>
          </p:nvPr>
        </p:nvSpPr>
        <p:spPr>
          <a:solidFill>
            <a:srgbClr val="FFFFFF"/>
          </a:solidFill>
          <a:ln/>
        </p:spPr>
      </p:sp>
      <p:sp>
        <p:nvSpPr>
          <p:cNvPr id="28676" name="Rectangle 2"/>
          <p:cNvSpPr>
            <a:spLocks noGrp="1" noChangeArrowheads="1"/>
          </p:cNvSpPr>
          <p:nvPr>
            <p:ph type="body" idx="1"/>
          </p:nvPr>
        </p:nvSpPr>
        <p:spPr>
          <a:noFill/>
          <a:ln/>
        </p:spPr>
        <p:txBody>
          <a:bodyPr/>
          <a:lstStyle/>
          <a:p>
            <a:pPr eaLnBrk="1" hangingPunct="1">
              <a:spcBef>
                <a:spcPts val="400"/>
              </a:spcBef>
              <a:buClr>
                <a:srgbClr val="CDC8FF"/>
              </a:buClr>
              <a:buFont typeface="Wingdings" pitchFamily="2" charset="2"/>
              <a:buChar char="l"/>
              <a:tabLst>
                <a:tab pos="762000" algn="l"/>
                <a:tab pos="1676400" algn="l"/>
                <a:tab pos="2590800" algn="l"/>
                <a:tab pos="3505200" algn="l"/>
                <a:tab pos="4419600" algn="l"/>
                <a:tab pos="5334000" algn="l"/>
                <a:tab pos="6248400" algn="l"/>
                <a:tab pos="7162800" algn="l"/>
                <a:tab pos="8077200" algn="l"/>
                <a:tab pos="8991600" algn="l"/>
                <a:tab pos="9906000" algn="l"/>
                <a:tab pos="10096500" algn="l"/>
              </a:tabLst>
            </a:pPr>
            <a:r>
              <a:rPr lang="en-US" sz="2000" smtClean="0">
                <a:solidFill>
                  <a:srgbClr val="000000"/>
                </a:solidFill>
                <a:latin typeface="Arial" pitchFamily="34" charset="0"/>
                <a:cs typeface="Arial" pitchFamily="34" charset="0"/>
                <a:sym typeface="Arial" pitchFamily="34" charset="0"/>
              </a:rPr>
              <a:t>Because of the nature of the address space, locally declared buffers are allocated on the stack</a:t>
            </a:r>
          </a:p>
          <a:p>
            <a:pPr eaLnBrk="1" hangingPunct="1">
              <a:spcBef>
                <a:spcPts val="400"/>
              </a:spcBef>
              <a:buClr>
                <a:srgbClr val="CDC8FF"/>
              </a:buClr>
              <a:buFont typeface="Wingdings" pitchFamily="2" charset="2"/>
              <a:buChar char="l"/>
              <a:tabLst>
                <a:tab pos="762000" algn="l"/>
                <a:tab pos="1676400" algn="l"/>
                <a:tab pos="2590800" algn="l"/>
                <a:tab pos="3505200" algn="l"/>
                <a:tab pos="4419600" algn="l"/>
                <a:tab pos="5334000" algn="l"/>
                <a:tab pos="6248400" algn="l"/>
                <a:tab pos="7162800" algn="l"/>
                <a:tab pos="8077200" algn="l"/>
                <a:tab pos="8991600" algn="l"/>
                <a:tab pos="9906000" algn="l"/>
                <a:tab pos="10096500" algn="l"/>
              </a:tabLst>
            </a:pPr>
            <a:r>
              <a:rPr lang="en-US" sz="2000" smtClean="0">
                <a:solidFill>
                  <a:srgbClr val="000000"/>
                </a:solidFill>
                <a:latin typeface="Arial" pitchFamily="34" charset="0"/>
                <a:cs typeface="Arial" pitchFamily="34" charset="0"/>
                <a:sym typeface="Arial" pitchFamily="34" charset="0"/>
              </a:rPr>
              <a:t>Since the stack grows downward, if you write past the end of the buffer, you can corrupt the content of the rest of the stack, thus, if enough information is known about the program, one could write over known register information and the return address</a:t>
            </a:r>
          </a:p>
        </p:txBody>
      </p:sp>
      <p:sp>
        <p:nvSpPr>
          <p:cNvPr id="28677" name="Date Placeholder 7"/>
          <p:cNvSpPr>
            <a:spLocks noGrp="1"/>
          </p:cNvSpPr>
          <p:nvPr>
            <p:ph type="dt" sz="quarter" idx="1"/>
          </p:nvPr>
        </p:nvSpPr>
        <p:spPr>
          <a:noFill/>
        </p:spPr>
        <p:txBody>
          <a:bodyPr/>
          <a:lstStyle/>
          <a:p>
            <a:r>
              <a:rPr lang="en-US" smtClean="0">
                <a:solidFill>
                  <a:prstClr val="black"/>
                </a:solidFill>
                <a:latin typeface="Calibri"/>
              </a:rPr>
              <a:t>2009-01-28</a:t>
            </a:r>
          </a:p>
        </p:txBody>
      </p:sp>
      <p:sp>
        <p:nvSpPr>
          <p:cNvPr id="28678" name="Header Placeholder 8"/>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28679" name="Footer Placeholder 6"/>
          <p:cNvSpPr>
            <a:spLocks noGrp="1"/>
          </p:cNvSpPr>
          <p:nvPr>
            <p:ph type="ftr" sz="quarter" idx="4"/>
          </p:nvPr>
        </p:nvSpPr>
        <p:spPr>
          <a:noFill/>
        </p:spPr>
        <p:txBody>
          <a:bodyPr/>
          <a:lstStyle/>
          <a:p>
            <a:r>
              <a:rPr lang="en-US" smtClean="0">
                <a:solidFill>
                  <a:prstClr val="black"/>
                </a:solidFill>
                <a:latin typeface="Calibri"/>
              </a:rPr>
              <a:t>CS 166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55E4800-304C-417F-998D-08957911F04D}" type="slidenum">
              <a:rPr lang="en-US" smtClean="0">
                <a:solidFill>
                  <a:prstClr val="black"/>
                </a:solidFill>
                <a:latin typeface="Calibri"/>
              </a:rPr>
              <a:pPr/>
              <a:t>5</a:t>
            </a:fld>
            <a:endParaRPr lang="en-US" smtClean="0">
              <a:solidFill>
                <a:prstClr val="black"/>
              </a:solidFill>
              <a:latin typeface="Calibri"/>
            </a:endParaRPr>
          </a:p>
        </p:txBody>
      </p:sp>
      <p:sp>
        <p:nvSpPr>
          <p:cNvPr id="29699" name="Rectangle 1"/>
          <p:cNvSpPr>
            <a:spLocks noGrp="1" noRot="1" noChangeAspect="1" noChangeArrowheads="1" noTextEdit="1"/>
          </p:cNvSpPr>
          <p:nvPr>
            <p:ph type="sldImg"/>
          </p:nvPr>
        </p:nvSpPr>
        <p:spPr>
          <a:solidFill>
            <a:srgbClr val="FFFFFF"/>
          </a:solidFill>
          <a:ln/>
        </p:spPr>
      </p:sp>
      <p:sp>
        <p:nvSpPr>
          <p:cNvPr id="29700" name="Rectangle 2"/>
          <p:cNvSpPr>
            <a:spLocks noGrp="1" noChangeArrowheads="1"/>
          </p:cNvSpPr>
          <p:nvPr>
            <p:ph type="body" idx="1"/>
          </p:nvPr>
        </p:nvSpPr>
        <p:spPr>
          <a:noFill/>
          <a:ln/>
        </p:spPr>
        <p:txBody>
          <a:bodyPr/>
          <a:lstStyle/>
          <a:p>
            <a:pPr eaLnBrk="1" hangingPunct="1">
              <a:lnSpc>
                <a:spcPct val="90000"/>
              </a:lnSpc>
              <a:spcBef>
                <a:spcPts val="4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This would also be consistent with the process model proposed earlier where each process feels like it “owns” the machine. The size of the address space is machine dependent, until the Intel 386 came around, most address spaces were 16 bit, for most of the past 15 years, we have been sing 32 bit machines, though increasingly larger number of processors with 64 bit modes are making their way into people’s computers.</a:t>
            </a:r>
          </a:p>
        </p:txBody>
      </p:sp>
      <p:sp>
        <p:nvSpPr>
          <p:cNvPr id="29701" name="Date Placeholder 7"/>
          <p:cNvSpPr>
            <a:spLocks noGrp="1"/>
          </p:cNvSpPr>
          <p:nvPr>
            <p:ph type="dt" sz="quarter" idx="1"/>
          </p:nvPr>
        </p:nvSpPr>
        <p:spPr>
          <a:noFill/>
        </p:spPr>
        <p:txBody>
          <a:bodyPr/>
          <a:lstStyle/>
          <a:p>
            <a:r>
              <a:rPr lang="en-US" smtClean="0">
                <a:solidFill>
                  <a:prstClr val="black"/>
                </a:solidFill>
                <a:latin typeface="Calibri"/>
              </a:rPr>
              <a:t>2009-01-28</a:t>
            </a:r>
          </a:p>
        </p:txBody>
      </p:sp>
      <p:sp>
        <p:nvSpPr>
          <p:cNvPr id="29702" name="Header Placeholder 8"/>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29703" name="Footer Placeholder 6"/>
          <p:cNvSpPr>
            <a:spLocks noGrp="1"/>
          </p:cNvSpPr>
          <p:nvPr>
            <p:ph type="ftr" sz="quarter" idx="4"/>
          </p:nvPr>
        </p:nvSpPr>
        <p:spPr>
          <a:noFill/>
        </p:spPr>
        <p:txBody>
          <a:bodyPr/>
          <a:lstStyle/>
          <a:p>
            <a:r>
              <a:rPr lang="en-US" smtClean="0">
                <a:solidFill>
                  <a:prstClr val="black"/>
                </a:solidFill>
                <a:latin typeface="Calibri"/>
              </a:rPr>
              <a:t>CS 166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84D8D39-4EF5-4D6C-9F89-77BF2E40A03E}" type="slidenum">
              <a:rPr lang="en-US" smtClean="0">
                <a:solidFill>
                  <a:prstClr val="black"/>
                </a:solidFill>
                <a:latin typeface="Calibri"/>
              </a:rPr>
              <a:pPr/>
              <a:t>18</a:t>
            </a:fld>
            <a:endParaRPr lang="en-US" smtClean="0">
              <a:solidFill>
                <a:prstClr val="black"/>
              </a:solidFill>
              <a:latin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pitchFamily="34" charset="0"/>
              </a:rPr>
              <a:t>Now comes the question of injecting our own code to be executed.  We inject the code directly into the buffer that we send for the attack.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60C6667-AD17-43D5-B41E-39C37E131622}" type="slidenum">
              <a:rPr lang="en-US" smtClean="0">
                <a:solidFill>
                  <a:prstClr val="black"/>
                </a:solidFill>
                <a:latin typeface="Calibri"/>
              </a:rPr>
              <a:pPr/>
              <a:t>23</a:t>
            </a:fld>
            <a:endParaRPr lang="en-US" smtClean="0">
              <a:solidFill>
                <a:prstClr val="black"/>
              </a:solidFill>
              <a:latin typeface="Calibri"/>
            </a:endParaRPr>
          </a:p>
        </p:txBody>
      </p:sp>
      <p:sp>
        <p:nvSpPr>
          <p:cNvPr id="34819" name="Rectangle 1"/>
          <p:cNvSpPr>
            <a:spLocks noGrp="1" noRot="1" noChangeAspect="1" noChangeArrowheads="1" noTextEdit="1"/>
          </p:cNvSpPr>
          <p:nvPr>
            <p:ph type="sldImg"/>
          </p:nvPr>
        </p:nvSpPr>
        <p:spPr>
          <a:solidFill>
            <a:srgbClr val="FFFFFF"/>
          </a:solidFill>
          <a:ln/>
        </p:spPr>
      </p:sp>
      <p:sp>
        <p:nvSpPr>
          <p:cNvPr id="34820" name="Rectangle 2"/>
          <p:cNvSpPr>
            <a:spLocks noGrp="1" noChangeArrowheads="1"/>
          </p:cNvSpPr>
          <p:nvPr>
            <p:ph type="body" idx="1"/>
          </p:nvPr>
        </p:nvSpPr>
        <p:spPr>
          <a:noFill/>
          <a:ln/>
        </p:spPr>
        <p:txBody>
          <a:bodyPr/>
          <a:lstStyle/>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Why doesn’t </a:t>
            </a:r>
            <a:r>
              <a:rPr lang="en-US" sz="1800" smtClean="0">
                <a:solidFill>
                  <a:srgbClr val="6F56FF"/>
                </a:solidFill>
                <a:latin typeface="Arial" pitchFamily="34" charset="0"/>
                <a:cs typeface="Arial" pitchFamily="34" charset="0"/>
                <a:sym typeface="Arial" pitchFamily="34" charset="0"/>
              </a:rPr>
              <a:t>get </a:t>
            </a:r>
            <a:r>
              <a:rPr lang="en-US" sz="1800" smtClean="0">
                <a:solidFill>
                  <a:srgbClr val="000000"/>
                </a:solidFill>
                <a:latin typeface="Arial" pitchFamily="34" charset="0"/>
                <a:cs typeface="Arial" pitchFamily="34" charset="0"/>
                <a:sym typeface="Arial" pitchFamily="34" charset="0"/>
              </a:rPr>
              <a:t>do a bounds check and why does the operating system allow writing beyond the array bounds?</a:t>
            </a:r>
          </a:p>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In Java can’t just overwrite the stack because you don’t know where the stack is!</a:t>
            </a:r>
          </a:p>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In Java, cannot access memory without direct access, since we lack pointer arithmetic</a:t>
            </a:r>
          </a:p>
        </p:txBody>
      </p:sp>
      <p:sp>
        <p:nvSpPr>
          <p:cNvPr id="34821" name="Date Placeholder 7"/>
          <p:cNvSpPr>
            <a:spLocks noGrp="1"/>
          </p:cNvSpPr>
          <p:nvPr>
            <p:ph type="dt" sz="quarter" idx="1"/>
          </p:nvPr>
        </p:nvSpPr>
        <p:spPr>
          <a:noFill/>
        </p:spPr>
        <p:txBody>
          <a:bodyPr/>
          <a:lstStyle/>
          <a:p>
            <a:r>
              <a:rPr lang="en-US" smtClean="0">
                <a:solidFill>
                  <a:prstClr val="black"/>
                </a:solidFill>
                <a:latin typeface="Calibri"/>
              </a:rPr>
              <a:t>2009-01-28</a:t>
            </a:r>
          </a:p>
        </p:txBody>
      </p:sp>
      <p:sp>
        <p:nvSpPr>
          <p:cNvPr id="34822" name="Header Placeholder 8"/>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34823" name="Footer Placeholder 6"/>
          <p:cNvSpPr>
            <a:spLocks noGrp="1"/>
          </p:cNvSpPr>
          <p:nvPr>
            <p:ph type="ftr" sz="quarter" idx="4"/>
          </p:nvPr>
        </p:nvSpPr>
        <p:spPr>
          <a:noFill/>
        </p:spPr>
        <p:txBody>
          <a:bodyPr/>
          <a:lstStyle/>
          <a:p>
            <a:r>
              <a:rPr lang="en-US" smtClean="0">
                <a:solidFill>
                  <a:prstClr val="black"/>
                </a:solidFill>
                <a:latin typeface="Calibri"/>
              </a:rPr>
              <a:t>CS 166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60C6667-AD17-43D5-B41E-39C37E131622}" type="slidenum">
              <a:rPr lang="en-US" smtClean="0">
                <a:solidFill>
                  <a:prstClr val="black"/>
                </a:solidFill>
                <a:latin typeface="Calibri"/>
              </a:rPr>
              <a:pPr/>
              <a:t>24</a:t>
            </a:fld>
            <a:endParaRPr lang="en-US" smtClean="0">
              <a:solidFill>
                <a:prstClr val="black"/>
              </a:solidFill>
              <a:latin typeface="Calibri"/>
            </a:endParaRPr>
          </a:p>
        </p:txBody>
      </p:sp>
      <p:sp>
        <p:nvSpPr>
          <p:cNvPr id="34819" name="Rectangle 1"/>
          <p:cNvSpPr>
            <a:spLocks noGrp="1" noRot="1" noChangeAspect="1" noChangeArrowheads="1" noTextEdit="1"/>
          </p:cNvSpPr>
          <p:nvPr>
            <p:ph type="sldImg"/>
          </p:nvPr>
        </p:nvSpPr>
        <p:spPr>
          <a:solidFill>
            <a:srgbClr val="FFFFFF"/>
          </a:solidFill>
          <a:ln/>
        </p:spPr>
      </p:sp>
      <p:sp>
        <p:nvSpPr>
          <p:cNvPr id="34820" name="Rectangle 2"/>
          <p:cNvSpPr>
            <a:spLocks noGrp="1" noChangeArrowheads="1"/>
          </p:cNvSpPr>
          <p:nvPr>
            <p:ph type="body" idx="1"/>
          </p:nvPr>
        </p:nvSpPr>
        <p:spPr>
          <a:noFill/>
          <a:ln/>
        </p:spPr>
        <p:txBody>
          <a:bodyPr/>
          <a:lstStyle/>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Why doesn’t </a:t>
            </a:r>
            <a:r>
              <a:rPr lang="en-US" sz="1800" smtClean="0">
                <a:solidFill>
                  <a:srgbClr val="6F56FF"/>
                </a:solidFill>
                <a:latin typeface="Arial" pitchFamily="34" charset="0"/>
                <a:cs typeface="Arial" pitchFamily="34" charset="0"/>
                <a:sym typeface="Arial" pitchFamily="34" charset="0"/>
              </a:rPr>
              <a:t>get </a:t>
            </a:r>
            <a:r>
              <a:rPr lang="en-US" sz="1800" smtClean="0">
                <a:solidFill>
                  <a:srgbClr val="000000"/>
                </a:solidFill>
                <a:latin typeface="Arial" pitchFamily="34" charset="0"/>
                <a:cs typeface="Arial" pitchFamily="34" charset="0"/>
                <a:sym typeface="Arial" pitchFamily="34" charset="0"/>
              </a:rPr>
              <a:t>do a bounds check and why does the operating system allow writing beyond the array bounds?</a:t>
            </a:r>
          </a:p>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In Java can’t just overwrite the stack because you don’t know where the stack is!</a:t>
            </a:r>
          </a:p>
          <a:p>
            <a:pPr eaLnBrk="1" hangingPunct="1">
              <a:lnSpc>
                <a:spcPct val="80000"/>
              </a:lnSpc>
              <a:spcBef>
                <a:spcPts val="350"/>
              </a:spcBef>
              <a:buClr>
                <a:srgbClr val="CDC8FF"/>
              </a:buClr>
              <a:buFont typeface="Wingdings" pitchFamily="2" charset="2"/>
              <a:buChar char="¡"/>
              <a:tabLst>
                <a:tab pos="292100" algn="l"/>
                <a:tab pos="1206500" algn="l"/>
                <a:tab pos="2120900" algn="l"/>
                <a:tab pos="3035300" algn="l"/>
                <a:tab pos="3949700" algn="l"/>
                <a:tab pos="4864100" algn="l"/>
                <a:tab pos="5778500" algn="l"/>
                <a:tab pos="6692900" algn="l"/>
                <a:tab pos="7607300" algn="l"/>
                <a:tab pos="8521700" algn="l"/>
                <a:tab pos="9436100" algn="l"/>
                <a:tab pos="10096500" algn="l"/>
              </a:tabLst>
            </a:pPr>
            <a:r>
              <a:rPr lang="en-US" sz="1800" smtClean="0">
                <a:solidFill>
                  <a:srgbClr val="000000"/>
                </a:solidFill>
                <a:latin typeface="Arial" pitchFamily="34" charset="0"/>
                <a:cs typeface="Arial" pitchFamily="34" charset="0"/>
                <a:sym typeface="Arial" pitchFamily="34" charset="0"/>
              </a:rPr>
              <a:t>In Java, cannot access memory without direct access, since we lack pointer arithmetic</a:t>
            </a:r>
          </a:p>
        </p:txBody>
      </p:sp>
      <p:sp>
        <p:nvSpPr>
          <p:cNvPr id="34821" name="Date Placeholder 7"/>
          <p:cNvSpPr>
            <a:spLocks noGrp="1"/>
          </p:cNvSpPr>
          <p:nvPr>
            <p:ph type="dt" sz="quarter" idx="1"/>
          </p:nvPr>
        </p:nvSpPr>
        <p:spPr>
          <a:noFill/>
        </p:spPr>
        <p:txBody>
          <a:bodyPr/>
          <a:lstStyle/>
          <a:p>
            <a:r>
              <a:rPr lang="en-US" smtClean="0">
                <a:solidFill>
                  <a:prstClr val="black"/>
                </a:solidFill>
                <a:latin typeface="Calibri"/>
              </a:rPr>
              <a:t>2009-01-28</a:t>
            </a:r>
          </a:p>
        </p:txBody>
      </p:sp>
      <p:sp>
        <p:nvSpPr>
          <p:cNvPr id="34822" name="Header Placeholder 8"/>
          <p:cNvSpPr>
            <a:spLocks noGrp="1"/>
          </p:cNvSpPr>
          <p:nvPr>
            <p:ph type="hdr" sz="quarter"/>
          </p:nvPr>
        </p:nvSpPr>
        <p:spPr>
          <a:noFill/>
        </p:spPr>
        <p:txBody>
          <a:bodyPr/>
          <a:lstStyle/>
          <a:p>
            <a:r>
              <a:rPr lang="en-US" smtClean="0">
                <a:solidFill>
                  <a:prstClr val="black"/>
                </a:solidFill>
                <a:latin typeface="Calibri"/>
              </a:rPr>
              <a:t>Operating Systems: Basic Concepts</a:t>
            </a:r>
          </a:p>
        </p:txBody>
      </p:sp>
      <p:sp>
        <p:nvSpPr>
          <p:cNvPr id="34823" name="Footer Placeholder 6"/>
          <p:cNvSpPr>
            <a:spLocks noGrp="1"/>
          </p:cNvSpPr>
          <p:nvPr>
            <p:ph type="ftr" sz="quarter" idx="4"/>
          </p:nvPr>
        </p:nvSpPr>
        <p:spPr>
          <a:noFill/>
        </p:spPr>
        <p:txBody>
          <a:bodyPr/>
          <a:lstStyle/>
          <a:p>
            <a:r>
              <a:rPr lang="en-US" smtClean="0">
                <a:solidFill>
                  <a:prstClr val="black"/>
                </a:solidFill>
                <a:latin typeface="Calibri"/>
              </a:rPr>
              <a:t>CS 166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82A890-CAFA-459F-A214-1FF0D2198A91}"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4B3A979-4236-4AA2-B679-9C19EC65B421}"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6449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D7C757-3909-4B16-AD21-5061EBC969DB}"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042A275-B865-4ACC-BFCB-C32F51CAA372}"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4472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A7DF8A-7B9B-4D9F-A3B1-B7535D38ABB1}"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36FF3F8-988F-46F5-B66E-78BC7E653B28}"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527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11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349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9951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305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321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1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317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101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33B7163-2270-4AA9-B737-36BE31DFE8A4}"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B420F5C-6E16-4960-B050-6D20F3115376}"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8488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318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386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4552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47633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477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7584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348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3712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285830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876E80-E774-4D8C-ADB5-00EAB6873EAE}"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56D54DB-10FB-4690-8F1E-CCE4C5ECD5BF}"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45401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3144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2664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981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59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B3A7DE-1CFA-4070-9E55-FC997BCFB564}"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1789EC5-6DCF-452F-A49F-DCB2C89D6BC8}"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5428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748778-0F43-471A-9E7E-D155A3CD5CAF}"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A2A6C59-86F5-4FF9-B97F-D6F6F711C271}"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7623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55A0CE-B0E1-402D-A978-A025CF245BCB}"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B130901E-C832-46E3-877A-69F88ABF8C4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06282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1EA48A-F21A-486A-B93E-98778D7ED3EB}"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375B5430-90C9-41A8-A336-E0510A4668D8}"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32039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38DA7F-B547-4B22-922A-0FF829931235}"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757579D4-CD07-4F70-8FFE-7D72DC98B5A1}"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3330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EF1D1-63B9-4054-9C93-C9F282D0DB7F}"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125CB11-A091-4423-A142-15C81A690A33}"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10751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mn-lt"/>
                <a:sym typeface="Arial" charset="0"/>
              </a:defRPr>
            </a:lvl1pPr>
          </a:lstStyle>
          <a:p>
            <a:pPr defTabSz="914400" fontAlgn="base">
              <a:spcBef>
                <a:spcPct val="0"/>
              </a:spcBef>
              <a:spcAft>
                <a:spcPct val="0"/>
              </a:spcAft>
              <a:defRPr/>
            </a:pPr>
            <a:fld id="{7853E4B6-D8D0-4B80-BA88-0469333548E6}" type="datetime1">
              <a:rPr lang="en-US">
                <a:solidFill>
                  <a:prstClr val="white">
                    <a:tint val="75000"/>
                  </a:prstClr>
                </a:solidFill>
                <a:latin typeface="Calibri"/>
              </a:rPr>
              <a:pPr defTabSz="914400" fontAlgn="base">
                <a:spcBef>
                  <a:spcPct val="0"/>
                </a:spcBef>
                <a:spcAft>
                  <a:spcPct val="0"/>
                </a:spcAft>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sym typeface="Arial" charset="0"/>
              </a:defRPr>
            </a:lvl1pPr>
          </a:lstStyle>
          <a:p>
            <a:pPr defTabSz="914400" fontAlgn="base">
              <a:spcBef>
                <a:spcPct val="0"/>
              </a:spcBef>
              <a:spcAft>
                <a:spcPct val="0"/>
              </a:spcAft>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sym typeface="Arial" charset="0"/>
              </a:defRPr>
            </a:lvl1pPr>
          </a:lstStyle>
          <a:p>
            <a:pPr defTabSz="914400" fontAlgn="base">
              <a:spcBef>
                <a:spcPct val="0"/>
              </a:spcBef>
              <a:spcAft>
                <a:spcPct val="0"/>
              </a:spcAft>
              <a:defRPr/>
            </a:pPr>
            <a:fld id="{AD5FBCBA-57E1-46A2-BCD0-D94C94ECB469}" type="slidenum">
              <a:rPr lang="en-US">
                <a:solidFill>
                  <a:prstClr val="white">
                    <a:tint val="75000"/>
                  </a:prstClr>
                </a:solidFill>
                <a:latin typeface="Calibri"/>
              </a:rPr>
              <a:pPr defTabSz="914400" fontAlgn="base">
                <a:spcBef>
                  <a:spcPct val="0"/>
                </a:spcBef>
                <a:spcAft>
                  <a:spcPct val="0"/>
                </a:spcAft>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3433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B4F25-0913-DF4E-850F-F32E4A6F7FEA}" type="datetimeFigureOut">
              <a:rPr lang="en-US" smtClean="0">
                <a:solidFill>
                  <a:prstClr val="black">
                    <a:tint val="75000"/>
                  </a:prstClr>
                </a:solidFill>
                <a:latin typeface="Calibri"/>
              </a:rPr>
              <a:pPr/>
              <a:t>11/6/17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E77-D95B-F745-841B-D3ECA66038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9893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838200" y="6553200"/>
            <a:ext cx="5257800" cy="304800"/>
          </a:xfrm>
          <a:prstGeom prst="rect">
            <a:avLst/>
          </a:prstGeom>
          <a:noFill/>
          <a:ln w="9525">
            <a:noFill/>
            <a:miter lim="800000"/>
            <a:headEnd/>
            <a:tailEnd/>
          </a:ln>
        </p:spPr>
        <p:txBody>
          <a:bodyPr anchor="b"/>
          <a:lstStyle/>
          <a:p>
            <a:pPr defTabSz="914400" eaLnBrk="0" fontAlgn="base" hangingPunct="0">
              <a:spcBef>
                <a:spcPct val="50000"/>
              </a:spcBef>
              <a:spcAft>
                <a:spcPct val="0"/>
              </a:spcAft>
            </a:pPr>
            <a:r>
              <a:rPr lang="en-US" sz="1000">
                <a:solidFill>
                  <a:srgbClr val="000000"/>
                </a:solidFill>
                <a:latin typeface="Frutiger Linotype" charset="0"/>
                <a:ea typeface="ヒラギノ角ゴ Pro W3" charset="0"/>
                <a:cs typeface="ヒラギノ角ゴ Pro W3" charset="0"/>
              </a:rPr>
              <a:t>Copyright © 2011 Pearson Education, Inc. Publishing as Pearson Addison-Wesley</a:t>
            </a:r>
          </a:p>
        </p:txBody>
      </p:sp>
      <p:pic>
        <p:nvPicPr>
          <p:cNvPr id="6152" name="Picture 12" descr="AW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09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ISA 562</a:t>
            </a:r>
            <a:endParaRPr lang="en-US" dirty="0"/>
          </a:p>
        </p:txBody>
      </p:sp>
      <p:sp>
        <p:nvSpPr>
          <p:cNvPr id="3" name="Subtitle 2"/>
          <p:cNvSpPr>
            <a:spLocks noGrp="1"/>
          </p:cNvSpPr>
          <p:nvPr>
            <p:ph type="subTitle" idx="1"/>
          </p:nvPr>
        </p:nvSpPr>
        <p:spPr/>
        <p:txBody>
          <a:bodyPr>
            <a:normAutofit fontScale="70000" lnSpcReduction="20000"/>
          </a:bodyPr>
          <a:lstStyle/>
          <a:p>
            <a:r>
              <a:rPr lang="en-US" sz="4000" dirty="0" smtClean="0"/>
              <a:t>Information Security, Theory and Practice.</a:t>
            </a:r>
          </a:p>
          <a:p>
            <a:r>
              <a:rPr lang="en-US" sz="4000" dirty="0" smtClean="0"/>
              <a:t>Lecture </a:t>
            </a:r>
            <a:r>
              <a:rPr lang="en-US" sz="4000" dirty="0" smtClean="0"/>
              <a:t>9: Buffer Overflows</a:t>
            </a:r>
            <a:endParaRPr lang="en-US" sz="4000" dirty="0" smtClean="0"/>
          </a:p>
          <a:p>
            <a:endParaRPr lang="en-US" dirty="0"/>
          </a:p>
          <a:p>
            <a:r>
              <a:rPr lang="en-US" dirty="0" smtClean="0"/>
              <a:t>Slides from Goodrich and </a:t>
            </a:r>
            <a:r>
              <a:rPr lang="en-US" dirty="0" err="1" smtClean="0"/>
              <a:t>Tamassia</a:t>
            </a:r>
            <a:endParaRPr lang="en-US" dirty="0"/>
          </a:p>
        </p:txBody>
      </p:sp>
    </p:spTree>
    <p:extLst>
      <p:ext uri="{BB962C8B-B14F-4D97-AF65-F5344CB8AC3E}">
        <p14:creationId xmlns:p14="http://schemas.microsoft.com/office/powerpoint/2010/main" val="30885584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Compiled code</a:t>
            </a:r>
          </a:p>
        </p:txBody>
      </p:sp>
      <p:sp>
        <p:nvSpPr>
          <p:cNvPr id="3" name="Content Placeholder 2"/>
          <p:cNvSpPr>
            <a:spLocks noGrp="1"/>
          </p:cNvSpPr>
          <p:nvPr>
            <p:ph idx="1"/>
          </p:nvPr>
        </p:nvSpPr>
        <p:spPr/>
        <p:txBody>
          <a:bodyPr/>
          <a:lstStyle/>
          <a:p>
            <a:r>
              <a:rPr lang="en-US" dirty="0"/>
              <a:t>Code is </a:t>
            </a:r>
            <a:r>
              <a:rPr lang="en-US" i="1" dirty="0"/>
              <a:t>compiled</a:t>
            </a:r>
            <a:r>
              <a:rPr lang="en-US" dirty="0"/>
              <a:t> from a high-level language into machine instructions.</a:t>
            </a:r>
          </a:p>
          <a:p>
            <a:r>
              <a:rPr lang="en-US" dirty="0" smtClean="0"/>
              <a:t>Dynamically </a:t>
            </a:r>
            <a:r>
              <a:rPr lang="en-US" dirty="0"/>
              <a:t>linked code: </a:t>
            </a:r>
          </a:p>
          <a:p>
            <a:pPr lvl="1"/>
            <a:r>
              <a:rPr lang="en-US" dirty="0"/>
              <a:t>The </a:t>
            </a:r>
            <a:r>
              <a:rPr lang="en-US" i="1" dirty="0"/>
              <a:t>loader </a:t>
            </a:r>
            <a:r>
              <a:rPr lang="en-US" dirty="0" smtClean="0"/>
              <a:t>determines what is needed at runtime, finds it on disk, imports it into </a:t>
            </a:r>
            <a:r>
              <a:rPr lang="en-US" dirty="0" err="1" smtClean="0"/>
              <a:t>prog</a:t>
            </a:r>
            <a:r>
              <a:rPr lang="en-US" dirty="0" smtClean="0"/>
              <a:t>. </a:t>
            </a:r>
            <a:r>
              <a:rPr lang="en-US" dirty="0" err="1"/>
              <a:t>a</a:t>
            </a:r>
            <a:r>
              <a:rPr lang="en-US" dirty="0" err="1" smtClean="0"/>
              <a:t>ddr</a:t>
            </a:r>
            <a:r>
              <a:rPr lang="en-US" dirty="0" smtClean="0"/>
              <a:t>. space.  </a:t>
            </a:r>
          </a:p>
          <a:p>
            <a:pPr lvl="1"/>
            <a:r>
              <a:rPr lang="en-US" dirty="0" smtClean="0"/>
              <a:t>MSFT: dynamically linking libraries (DLL).</a:t>
            </a:r>
          </a:p>
          <a:p>
            <a:pPr lvl="1"/>
            <a:r>
              <a:rPr lang="en-US" dirty="0" smtClean="0"/>
              <a:t>Unix: shared objects.</a:t>
            </a:r>
          </a:p>
          <a:p>
            <a:pPr lvl="1"/>
            <a:r>
              <a:rPr lang="en-US" dirty="0" smtClean="0"/>
              <a:t>Fix one DLL, no need to recompile everything that uses it.  </a:t>
            </a:r>
            <a:endParaRPr lang="en-US" dirty="0"/>
          </a:p>
          <a:p>
            <a:endParaRPr lang="en-US"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10</a:t>
            </a:fld>
            <a:endParaRPr lang="en-US">
              <a:solidFill>
                <a:prstClr val="white">
                  <a:tint val="75000"/>
                </a:prstClr>
              </a:solidFill>
              <a:latin typeface="Calibri"/>
            </a:endParaRPr>
          </a:p>
        </p:txBody>
      </p:sp>
    </p:spTree>
    <p:extLst>
      <p:ext uri="{BB962C8B-B14F-4D97-AF65-F5344CB8AC3E}">
        <p14:creationId xmlns:p14="http://schemas.microsoft.com/office/powerpoint/2010/main" val="16307075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Overflow</a:t>
            </a:r>
            <a:endParaRPr lang="en-US" dirty="0"/>
          </a:p>
        </p:txBody>
      </p:sp>
      <p:sp>
        <p:nvSpPr>
          <p:cNvPr id="3" name="Content Placeholder 2"/>
          <p:cNvSpPr>
            <a:spLocks noGrp="1"/>
          </p:cNvSpPr>
          <p:nvPr>
            <p:ph idx="1"/>
          </p:nvPr>
        </p:nvSpPr>
        <p:spPr/>
        <p:txBody>
          <a:bodyPr/>
          <a:lstStyle/>
          <a:p>
            <a:r>
              <a:rPr lang="en-US" dirty="0" smtClean="0"/>
              <a:t>On 32-bit architectures, signed integers are represented using </a:t>
            </a:r>
            <a:r>
              <a:rPr lang="en-US" i="1" dirty="0" smtClean="0"/>
              <a:t>two’s compliment,</a:t>
            </a:r>
          </a:p>
          <a:p>
            <a:pPr lvl="1"/>
            <a:r>
              <a:rPr lang="en-US" dirty="0" err="1" smtClean="0"/>
              <a:t>Postive</a:t>
            </a:r>
            <a:r>
              <a:rPr lang="en-US" dirty="0" smtClean="0"/>
              <a:t> numbers: 0x00000000 through 0x7fffffff</a:t>
            </a:r>
          </a:p>
          <a:p>
            <a:pPr lvl="1"/>
            <a:r>
              <a:rPr lang="en-US" dirty="0" smtClean="0"/>
              <a:t>Negative numbers: 0x80000000 through 0xffffffff</a:t>
            </a:r>
          </a:p>
          <a:p>
            <a:r>
              <a:rPr lang="en-US" dirty="0" smtClean="0"/>
              <a:t>0x7fffffff + 1 = (2</a:t>
            </a:r>
            <a:r>
              <a:rPr lang="en-US" baseline="30000" dirty="0" smtClean="0"/>
              <a:t>31</a:t>
            </a:r>
            <a:r>
              <a:rPr lang="en-US" dirty="0" smtClean="0"/>
              <a:t>-1)+1 = 0x80000000 = -2</a:t>
            </a:r>
            <a:r>
              <a:rPr lang="en-US" baseline="30000" dirty="0" smtClean="0"/>
              <a:t>31</a:t>
            </a:r>
            <a:endParaRPr lang="en-US" dirty="0" smtClean="0"/>
          </a:p>
          <a:p>
            <a:r>
              <a:rPr lang="en-US" dirty="0" smtClean="0"/>
              <a:t>Using unsigned integers, (2</a:t>
            </a:r>
            <a:r>
              <a:rPr lang="en-US" baseline="30000" dirty="0" smtClean="0"/>
              <a:t>32</a:t>
            </a:r>
            <a:r>
              <a:rPr lang="en-US" dirty="0" smtClean="0"/>
              <a:t>-1) + 1 = 0.</a:t>
            </a:r>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11</a:t>
            </a:fld>
            <a:endParaRPr lang="en-US">
              <a:solidFill>
                <a:prstClr val="white">
                  <a:tint val="75000"/>
                </a:prstClr>
              </a:solidFill>
              <a:latin typeface="Calibri"/>
            </a:endParaRPr>
          </a:p>
        </p:txBody>
      </p:sp>
    </p:spTree>
    <p:extLst>
      <p:ext uri="{BB962C8B-B14F-4D97-AF65-F5344CB8AC3E}">
        <p14:creationId xmlns:p14="http://schemas.microsoft.com/office/powerpoint/2010/main" val="38076278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Overflow</a:t>
            </a:r>
          </a:p>
        </p:txBody>
      </p:sp>
      <p:sp>
        <p:nvSpPr>
          <p:cNvPr id="3" name="Content Placeholder 2"/>
          <p:cNvSpPr>
            <a:spLocks noGrp="1"/>
          </p:cNvSpPr>
          <p:nvPr>
            <p:ph idx="1"/>
          </p:nvPr>
        </p:nvSpPr>
        <p:spPr/>
        <p:txBody>
          <a:bodyPr/>
          <a:lstStyle/>
          <a:p>
            <a:r>
              <a:rPr lang="en-US" dirty="0"/>
              <a:t>Creates bugs</a:t>
            </a:r>
            <a:r>
              <a:rPr lang="en-US" dirty="0" smtClean="0"/>
              <a:t>!</a:t>
            </a:r>
            <a:r>
              <a:rPr lang="en-US" dirty="0"/>
              <a:t> </a:t>
            </a:r>
            <a:r>
              <a:rPr lang="en-US" dirty="0" smtClean="0"/>
              <a:t>According to Wikipedia: </a:t>
            </a:r>
            <a:endParaRPr lang="en-US" dirty="0"/>
          </a:p>
          <a:p>
            <a:pPr lvl="1"/>
            <a:r>
              <a:rPr lang="en-US" dirty="0"/>
              <a:t>C</a:t>
            </a:r>
            <a:r>
              <a:rPr lang="en-US" dirty="0" smtClean="0"/>
              <a:t>aused </a:t>
            </a:r>
            <a:r>
              <a:rPr lang="en-US" dirty="0" err="1" smtClean="0"/>
              <a:t>Ariane</a:t>
            </a:r>
            <a:r>
              <a:rPr lang="en-US" dirty="0" smtClean="0"/>
              <a:t> 5 rocket </a:t>
            </a:r>
            <a:r>
              <a:rPr lang="en-US" dirty="0"/>
              <a:t>to </a:t>
            </a:r>
            <a:r>
              <a:rPr lang="en-US" dirty="0" smtClean="0"/>
              <a:t>crash</a:t>
            </a:r>
            <a:r>
              <a:rPr lang="en-US" dirty="0"/>
              <a:t> </a:t>
            </a:r>
            <a:r>
              <a:rPr lang="en-US" dirty="0" smtClean="0"/>
              <a:t>($370M)</a:t>
            </a:r>
            <a:endParaRPr lang="en-US" dirty="0"/>
          </a:p>
          <a:p>
            <a:pPr lvl="1"/>
            <a:r>
              <a:rPr lang="en-US" dirty="0" smtClean="0"/>
              <a:t>In 2015, FAA ordered Boeing 787 operators to periodically restart their electrical systems to avoid overflow. </a:t>
            </a:r>
          </a:p>
          <a:p>
            <a:pPr lvl="1"/>
            <a:r>
              <a:rPr lang="en-US" dirty="0" smtClean="0"/>
              <a:t>In August 2016, a casino issued a winning ticket for nearly $43M.  (Court ruled with casino.)</a:t>
            </a:r>
          </a:p>
          <a:p>
            <a:pPr lvl="1"/>
            <a:r>
              <a:rPr lang="en-US" dirty="0"/>
              <a:t>In Donkey Kong, can’t advance past level 22</a:t>
            </a:r>
            <a:r>
              <a:rPr lang="en-US" dirty="0" smtClean="0"/>
              <a:t>.</a:t>
            </a:r>
          </a:p>
          <a:p>
            <a:pPr lvl="1"/>
            <a:r>
              <a:rPr lang="en-US" dirty="0" smtClean="0"/>
              <a:t>Y2K. </a:t>
            </a: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12</a:t>
            </a:fld>
            <a:endParaRPr lang="en-US">
              <a:solidFill>
                <a:prstClr val="white">
                  <a:tint val="75000"/>
                </a:prstClr>
              </a:solidFill>
              <a:latin typeface="Calibri"/>
            </a:endParaRPr>
          </a:p>
        </p:txBody>
      </p:sp>
    </p:spTree>
    <p:extLst>
      <p:ext uri="{BB962C8B-B14F-4D97-AF65-F5344CB8AC3E}">
        <p14:creationId xmlns:p14="http://schemas.microsoft.com/office/powerpoint/2010/main" val="4096253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Vulnerabilities and Attack Method</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Vulnerability scenarios</a:t>
            </a:r>
          </a:p>
          <a:p>
            <a:pPr lvl="1" eaLnBrk="1" fontAlgn="auto" hangingPunct="1">
              <a:spcAft>
                <a:spcPts val="0"/>
              </a:spcAft>
              <a:defRPr/>
            </a:pPr>
            <a:r>
              <a:rPr lang="en-US" dirty="0" smtClean="0"/>
              <a:t>The program has </a:t>
            </a:r>
            <a:r>
              <a:rPr lang="en-US" dirty="0" smtClean="0">
                <a:solidFill>
                  <a:schemeClr val="accent6"/>
                </a:solidFill>
              </a:rPr>
              <a:t>root </a:t>
            </a:r>
            <a:r>
              <a:rPr lang="en-US" dirty="0" smtClean="0"/>
              <a:t>privileges (</a:t>
            </a:r>
            <a:r>
              <a:rPr lang="en-US" dirty="0" err="1" smtClean="0">
                <a:solidFill>
                  <a:schemeClr val="accent6"/>
                </a:solidFill>
              </a:rPr>
              <a:t>setuid</a:t>
            </a:r>
            <a:r>
              <a:rPr lang="en-US" dirty="0" smtClean="0"/>
              <a:t>) and is launched from a shell </a:t>
            </a:r>
          </a:p>
          <a:p>
            <a:pPr lvl="1" eaLnBrk="1" fontAlgn="auto" hangingPunct="1">
              <a:spcAft>
                <a:spcPts val="0"/>
              </a:spcAft>
              <a:defRPr/>
            </a:pPr>
            <a:r>
              <a:rPr lang="en-US" dirty="0" smtClean="0"/>
              <a:t>The program is part of a web application</a:t>
            </a:r>
          </a:p>
          <a:p>
            <a:pPr eaLnBrk="1" fontAlgn="auto" hangingPunct="1">
              <a:spcAft>
                <a:spcPts val="0"/>
              </a:spcAft>
              <a:defRPr/>
            </a:pPr>
            <a:r>
              <a:rPr lang="en-US" dirty="0" smtClean="0"/>
              <a:t>Typical attack method</a:t>
            </a:r>
          </a:p>
          <a:p>
            <a:pPr marL="909638" lvl="1" indent="-514350" eaLnBrk="1" fontAlgn="auto" hangingPunct="1">
              <a:spcAft>
                <a:spcPts val="0"/>
              </a:spcAft>
              <a:buClr>
                <a:schemeClr val="accent2"/>
              </a:buClr>
              <a:buFont typeface="+mj-lt"/>
              <a:buAutoNum type="arabicPeriod"/>
              <a:defRPr/>
            </a:pPr>
            <a:r>
              <a:rPr lang="en-US" dirty="0" smtClean="0"/>
              <a:t>Find vulnerability</a:t>
            </a:r>
          </a:p>
          <a:p>
            <a:pPr marL="909638" lvl="1" indent="-514350" eaLnBrk="1" fontAlgn="auto" hangingPunct="1">
              <a:spcAft>
                <a:spcPts val="0"/>
              </a:spcAft>
              <a:buClr>
                <a:schemeClr val="accent2"/>
              </a:buClr>
              <a:buFont typeface="+mj-lt"/>
              <a:buAutoNum type="arabicPeriod"/>
              <a:defRPr/>
            </a:pPr>
            <a:r>
              <a:rPr lang="en-US" dirty="0" smtClean="0"/>
              <a:t>Reverse engineer the program</a:t>
            </a:r>
          </a:p>
          <a:p>
            <a:pPr marL="909638" lvl="1" indent="-514350" eaLnBrk="1" fontAlgn="auto" hangingPunct="1">
              <a:spcAft>
                <a:spcPts val="0"/>
              </a:spcAft>
              <a:buClr>
                <a:schemeClr val="accent2"/>
              </a:buClr>
              <a:buFont typeface="+mj-lt"/>
              <a:buAutoNum type="arabicPeriod"/>
              <a:defRPr/>
            </a:pPr>
            <a:r>
              <a:rPr lang="en-US" dirty="0" smtClean="0"/>
              <a:t>Build the exploit</a:t>
            </a:r>
          </a:p>
          <a:p>
            <a:pPr marL="611188" indent="-514350" eaLnBrk="1" fontAlgn="auto" hangingPunct="1">
              <a:spcAft>
                <a:spcPts val="0"/>
              </a:spcAft>
              <a:buClr>
                <a:schemeClr val="accent2"/>
              </a:buClr>
              <a:defRPr/>
            </a:pPr>
            <a:endParaRPr lang="en-US" dirty="0" smtClean="0"/>
          </a:p>
          <a:p>
            <a:pPr eaLnBrk="1" fontAlgn="auto" hangingPunct="1">
              <a:spcAft>
                <a:spcPts val="0"/>
              </a:spcAft>
              <a:defRPr/>
            </a:pPr>
            <a:endParaRPr lang="en-US" dirty="0"/>
          </a:p>
        </p:txBody>
      </p:sp>
      <p:sp>
        <p:nvSpPr>
          <p:cNvPr id="19460" name="Date Placeholder 3"/>
          <p:cNvSpPr>
            <a:spLocks noGrp="1"/>
          </p:cNvSpPr>
          <p:nvPr>
            <p:ph type="dt" sz="quarter" idx="10"/>
          </p:nvPr>
        </p:nvSpPr>
        <p:spPr/>
        <p:txBody>
          <a:bodyPr/>
          <a:lstStyle/>
          <a:p>
            <a:pPr>
              <a:defRPr/>
            </a:pPr>
            <a:fld id="{6AF54E44-8EC4-450B-BBAD-47B1EC7430D0}" type="datetime1">
              <a:rPr lang="en-US">
                <a:solidFill>
                  <a:prstClr val="white">
                    <a:tint val="75000"/>
                  </a:prstClr>
                </a:solidFill>
                <a:latin typeface="Calibri"/>
              </a:rPr>
              <a:pPr>
                <a:defRPr/>
              </a:pPr>
              <a:t>11/6/17</a:t>
            </a:fld>
            <a:endParaRPr lang="en-US">
              <a:solidFill>
                <a:prstClr val="white">
                  <a:tint val="75000"/>
                </a:prstClr>
              </a:solidFill>
              <a:latin typeface="Calibri"/>
            </a:endParaRPr>
          </a:p>
        </p:txBody>
      </p:sp>
      <p:sp>
        <p:nvSpPr>
          <p:cNvPr id="19461"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p>
        </p:txBody>
      </p:sp>
      <p:sp>
        <p:nvSpPr>
          <p:cNvPr id="19462" name="Slide Number Placeholder 5"/>
          <p:cNvSpPr>
            <a:spLocks noGrp="1"/>
          </p:cNvSpPr>
          <p:nvPr>
            <p:ph type="sldNum" sz="quarter" idx="12"/>
          </p:nvPr>
        </p:nvSpPr>
        <p:spPr/>
        <p:txBody>
          <a:bodyPr/>
          <a:lstStyle/>
          <a:p>
            <a:pPr>
              <a:defRPr/>
            </a:pPr>
            <a:fld id="{CC683EA9-B37F-4792-8C2A-75402EEE2074}" type="slidenum">
              <a:rPr lang="en-US">
                <a:solidFill>
                  <a:prstClr val="white">
                    <a:tint val="75000"/>
                  </a:prstClr>
                </a:solidFill>
                <a:latin typeface="Calibri"/>
              </a:rPr>
              <a:pPr>
                <a:defRPr/>
              </a:pPr>
              <a:t>13</a:t>
            </a:fld>
            <a:endParaRPr lang="en-US">
              <a:solidFill>
                <a:prstClr val="white">
                  <a:tint val="75000"/>
                </a:prstClr>
              </a:solidFill>
              <a:latin typeface="Calibri"/>
            </a:endParaRPr>
          </a:p>
        </p:txBody>
      </p:sp>
    </p:spTree>
    <p:extLst>
      <p:ext uri="{BB962C8B-B14F-4D97-AF65-F5344CB8AC3E}">
        <p14:creationId xmlns:p14="http://schemas.microsoft.com/office/powerpoint/2010/main" val="527105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smtClean="0"/>
              <a:t>Buffer Overflow Attack in a Nutshell</a:t>
            </a:r>
            <a:endParaRPr lang="en-US" dirty="0"/>
          </a:p>
        </p:txBody>
      </p:sp>
      <p:sp>
        <p:nvSpPr>
          <p:cNvPr id="3" name="Content Placeholder 2"/>
          <p:cNvSpPr>
            <a:spLocks noGrp="1"/>
          </p:cNvSpPr>
          <p:nvPr>
            <p:ph idx="1"/>
          </p:nvPr>
        </p:nvSpPr>
        <p:spPr/>
        <p:txBody>
          <a:bodyPr>
            <a:normAutofit fontScale="85000" lnSpcReduction="10000"/>
          </a:bodyPr>
          <a:lstStyle/>
          <a:p>
            <a:pPr marL="431800" indent="-323850"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800" dirty="0" smtClean="0"/>
              <a:t>First described in</a:t>
            </a:r>
          </a:p>
          <a:p>
            <a:pPr marL="831850" lvl="1" indent="0" defTabSz="449263">
              <a:lnSpc>
                <a:spcPct val="120000"/>
              </a:lnSpc>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400" dirty="0" smtClean="0"/>
              <a:t>Aleph One. Smashing The Stack For Fun And Profit. e-zine </a:t>
            </a:r>
            <a:r>
              <a:rPr lang="it-IT" sz="2400" dirty="0" smtClean="0">
                <a:solidFill>
                  <a:schemeClr val="accent6"/>
                </a:solidFill>
              </a:rPr>
              <a:t>www.Phrack.org</a:t>
            </a:r>
            <a:r>
              <a:rPr lang="it-IT" sz="2400" dirty="0" smtClean="0"/>
              <a:t> #49, 1996</a:t>
            </a:r>
          </a:p>
          <a:p>
            <a:pPr marL="431800" indent="-323850"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800" dirty="0" smtClean="0"/>
              <a:t>The attacker exploits an unchecked buffer  to perform a buffer overflow attack</a:t>
            </a:r>
          </a:p>
          <a:p>
            <a:pPr marL="431800" indent="-323850"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800" dirty="0" smtClean="0"/>
              <a:t>The ultimate goal for the attacker is getting a shell that allows to execute arbitrary commands with high privileges</a:t>
            </a:r>
          </a:p>
          <a:p>
            <a:pPr marL="431800" indent="-323850"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800" dirty="0" smtClean="0"/>
              <a:t>Kinds of buffer overflow attacks:</a:t>
            </a:r>
          </a:p>
          <a:p>
            <a:pPr marL="863600" lvl="1" indent="-287338"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400" dirty="0" smtClean="0">
                <a:solidFill>
                  <a:schemeClr val="accent6"/>
                </a:solidFill>
              </a:rPr>
              <a:t>Heap smashing</a:t>
            </a:r>
          </a:p>
          <a:p>
            <a:pPr marL="863600" lvl="1" indent="-287338" defTabSz="44926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2400" dirty="0" smtClean="0">
                <a:solidFill>
                  <a:schemeClr val="accent6"/>
                </a:solidFill>
              </a:rPr>
              <a:t>Stack smashing</a:t>
            </a:r>
          </a:p>
        </p:txBody>
      </p:sp>
      <p:sp>
        <p:nvSpPr>
          <p:cNvPr id="4" name="Date Placeholder 3"/>
          <p:cNvSpPr>
            <a:spLocks noGrp="1"/>
          </p:cNvSpPr>
          <p:nvPr>
            <p:ph type="dt" sz="quarter" idx="10"/>
          </p:nvPr>
        </p:nvSpPr>
        <p:spPr/>
        <p:txBody>
          <a:bodyPr/>
          <a:lstStyle/>
          <a:p>
            <a:pPr>
              <a:defRPr/>
            </a:pPr>
            <a:fld id="{82EA40FE-A0F5-4F2E-9885-EC3AB4E93D95}"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43120702-C05D-4046-ABA5-FE8EC3183192}" type="slidenum">
              <a:rPr lang="en-US" smtClean="0">
                <a:solidFill>
                  <a:prstClr val="white">
                    <a:tint val="75000"/>
                  </a:prstClr>
                </a:solidFill>
                <a:latin typeface="Calibri"/>
              </a:rPr>
              <a:pPr>
                <a:defRPr/>
              </a:pPr>
              <a:t>14</a:t>
            </a:fld>
            <a:endParaRPr lang="en-US">
              <a:solidFill>
                <a:prstClr val="white">
                  <a:tint val="75000"/>
                </a:prstClr>
              </a:solidFill>
              <a:latin typeface="Calibri"/>
            </a:endParaRPr>
          </a:p>
        </p:txBody>
      </p:sp>
    </p:spTree>
    <p:extLst>
      <p:ext uri="{BB962C8B-B14F-4D97-AF65-F5344CB8AC3E}">
        <p14:creationId xmlns:p14="http://schemas.microsoft.com/office/powerpoint/2010/main" val="1414986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Stack Details</a:t>
            </a:r>
            <a:endParaRPr lang="en-US" dirty="0"/>
          </a:p>
        </p:txBody>
      </p:sp>
      <p:pic>
        <p:nvPicPr>
          <p:cNvPr id="8" name="Content Placeholder 7"/>
          <p:cNvPicPr>
            <a:picLocks noGrp="1" noChangeAspect="1"/>
          </p:cNvPicPr>
          <p:nvPr>
            <p:ph idx="1"/>
          </p:nvPr>
        </p:nvPicPr>
        <p:blipFill>
          <a:blip r:embed="rId2"/>
          <a:srcRect l="-24168" r="-24168"/>
          <a:stretch>
            <a:fillRect/>
          </a:stretch>
        </p:blipFill>
        <p:spPr/>
      </p:pic>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15</a:t>
            </a:fld>
            <a:endParaRPr lang="en-US">
              <a:solidFill>
                <a:prstClr val="white">
                  <a:tint val="75000"/>
                </a:prstClr>
              </a:solidFill>
              <a:latin typeface="Calibri"/>
            </a:endParaRPr>
          </a:p>
        </p:txBody>
      </p:sp>
    </p:spTree>
    <p:extLst>
      <p:ext uri="{BB962C8B-B14F-4D97-AF65-F5344CB8AC3E}">
        <p14:creationId xmlns:p14="http://schemas.microsoft.com/office/powerpoint/2010/main" val="26563059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76200"/>
            <a:ext cx="596265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79199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smtClean="0"/>
              <a:t>strcpy() vs. strncpy()</a:t>
            </a:r>
            <a:endParaRPr lang="en-US" smtClean="0">
              <a:latin typeface="Courier New" pitchFamily="49" charset="0"/>
            </a:endParaRPr>
          </a:p>
        </p:txBody>
      </p:sp>
      <p:sp>
        <p:nvSpPr>
          <p:cNvPr id="13316" name="Rectangle 3"/>
          <p:cNvSpPr>
            <a:spLocks noGrp="1" noChangeArrowheads="1"/>
          </p:cNvSpPr>
          <p:nvPr>
            <p:ph type="body" idx="1"/>
          </p:nvPr>
        </p:nvSpPr>
        <p:spPr>
          <a:xfrm>
            <a:off x="395288" y="1268413"/>
            <a:ext cx="8534400" cy="5256212"/>
          </a:xfrm>
        </p:spPr>
        <p:txBody>
          <a:bodyPr/>
          <a:lstStyle/>
          <a:p>
            <a:pPr>
              <a:lnSpc>
                <a:spcPct val="90000"/>
              </a:lnSpc>
              <a:buFont typeface="Arial" charset="0"/>
              <a:buChar char="•"/>
              <a:defRPr/>
            </a:pPr>
            <a:r>
              <a:rPr lang="en-US" sz="2800" dirty="0" smtClean="0"/>
              <a:t>Function </a:t>
            </a:r>
            <a:r>
              <a:rPr lang="it-IT" sz="2800" dirty="0" smtClean="0">
                <a:solidFill>
                  <a:schemeClr val="accent6"/>
                </a:solidFill>
              </a:rPr>
              <a:t>strcpy()</a:t>
            </a:r>
            <a:r>
              <a:rPr lang="it-IT" sz="2800" b="1" dirty="0" smtClean="0"/>
              <a:t> </a:t>
            </a:r>
            <a:r>
              <a:rPr lang="en-US" sz="2800" dirty="0" smtClean="0"/>
              <a:t>copies the string in the second argument into the first argument</a:t>
            </a:r>
          </a:p>
          <a:p>
            <a:pPr lvl="1">
              <a:lnSpc>
                <a:spcPct val="90000"/>
              </a:lnSpc>
              <a:buFont typeface="Arial" charset="0"/>
              <a:buChar char="–"/>
              <a:defRPr/>
            </a:pPr>
            <a:r>
              <a:rPr lang="en-US" sz="2400" dirty="0" smtClean="0"/>
              <a:t>e.g., </a:t>
            </a:r>
            <a:r>
              <a:rPr lang="en-US" sz="2400" dirty="0" err="1" smtClean="0">
                <a:solidFill>
                  <a:schemeClr val="accent6"/>
                </a:solidFill>
              </a:rPr>
              <a:t>strcpy</a:t>
            </a:r>
            <a:r>
              <a:rPr lang="en-US" sz="2400" dirty="0" smtClean="0">
                <a:solidFill>
                  <a:schemeClr val="accent6"/>
                </a:solidFill>
              </a:rPr>
              <a:t>(</a:t>
            </a:r>
            <a:r>
              <a:rPr lang="en-US" sz="2400" dirty="0" err="1" smtClean="0">
                <a:solidFill>
                  <a:schemeClr val="accent6"/>
                </a:solidFill>
              </a:rPr>
              <a:t>dest</a:t>
            </a:r>
            <a:r>
              <a:rPr lang="en-US" sz="2400" dirty="0" smtClean="0">
                <a:solidFill>
                  <a:schemeClr val="accent6"/>
                </a:solidFill>
              </a:rPr>
              <a:t>, </a:t>
            </a:r>
            <a:r>
              <a:rPr lang="en-US" sz="2400" dirty="0" err="1" smtClean="0">
                <a:solidFill>
                  <a:schemeClr val="accent6"/>
                </a:solidFill>
              </a:rPr>
              <a:t>src</a:t>
            </a:r>
            <a:r>
              <a:rPr lang="en-US" sz="2400" dirty="0" smtClean="0">
                <a:solidFill>
                  <a:schemeClr val="accent6"/>
                </a:solidFill>
              </a:rPr>
              <a:t>)</a:t>
            </a:r>
          </a:p>
          <a:p>
            <a:pPr lvl="1">
              <a:lnSpc>
                <a:spcPct val="90000"/>
              </a:lnSpc>
              <a:buFont typeface="Arial" charset="0"/>
              <a:buChar char="–"/>
              <a:defRPr/>
            </a:pPr>
            <a:r>
              <a:rPr lang="en-US" sz="2400" dirty="0" smtClean="0"/>
              <a:t>If source string &gt; destination string, the overflow characters may occupy the memory space used by other variables</a:t>
            </a:r>
          </a:p>
          <a:p>
            <a:pPr lvl="1">
              <a:lnSpc>
                <a:spcPct val="90000"/>
              </a:lnSpc>
              <a:buFont typeface="Arial" charset="0"/>
              <a:buChar char="–"/>
              <a:defRPr/>
            </a:pPr>
            <a:r>
              <a:rPr lang="en-US" sz="2400" dirty="0" smtClean="0"/>
              <a:t>The </a:t>
            </a:r>
            <a:r>
              <a:rPr lang="en-US" sz="2400" dirty="0" smtClean="0">
                <a:solidFill>
                  <a:srgbClr val="FFC000"/>
                </a:solidFill>
                <a:cs typeface="Arial" charset="0"/>
                <a:sym typeface="Arial" charset="0"/>
              </a:rPr>
              <a:t>null character </a:t>
            </a:r>
            <a:r>
              <a:rPr lang="en-US" sz="2400" dirty="0" smtClean="0"/>
              <a:t>is appended at the end automatically</a:t>
            </a:r>
          </a:p>
          <a:p>
            <a:pPr>
              <a:lnSpc>
                <a:spcPct val="90000"/>
              </a:lnSpc>
              <a:buFont typeface="Arial" charset="0"/>
              <a:buChar char="•"/>
              <a:defRPr/>
            </a:pPr>
            <a:r>
              <a:rPr lang="en-US" sz="2800" dirty="0" smtClean="0"/>
              <a:t>Function </a:t>
            </a:r>
            <a:r>
              <a:rPr lang="en-US" sz="2800" dirty="0" err="1" smtClean="0">
                <a:solidFill>
                  <a:schemeClr val="accent6"/>
                </a:solidFill>
              </a:rPr>
              <a:t>strncpy</a:t>
            </a:r>
            <a:r>
              <a:rPr lang="en-US" sz="2800" dirty="0" smtClean="0">
                <a:solidFill>
                  <a:schemeClr val="accent6"/>
                </a:solidFill>
              </a:rPr>
              <a:t>()</a:t>
            </a:r>
            <a:r>
              <a:rPr lang="en-US" sz="2800" dirty="0" smtClean="0"/>
              <a:t> copies the string by specifying the number </a:t>
            </a:r>
            <a:r>
              <a:rPr lang="en-US" sz="2800" b="1" dirty="0" smtClean="0"/>
              <a:t>n</a:t>
            </a:r>
            <a:r>
              <a:rPr lang="en-US" sz="2800" dirty="0" smtClean="0"/>
              <a:t> of characters to copy</a:t>
            </a:r>
          </a:p>
          <a:p>
            <a:pPr lvl="1">
              <a:lnSpc>
                <a:spcPct val="90000"/>
              </a:lnSpc>
              <a:buFont typeface="Arial" charset="0"/>
              <a:buChar char="–"/>
              <a:defRPr/>
            </a:pPr>
            <a:r>
              <a:rPr lang="en-US" sz="2400" dirty="0" smtClean="0"/>
              <a:t>e.g., </a:t>
            </a:r>
            <a:r>
              <a:rPr lang="en-US" sz="2400" dirty="0" err="1" smtClean="0">
                <a:solidFill>
                  <a:schemeClr val="accent6"/>
                </a:solidFill>
              </a:rPr>
              <a:t>strncpy</a:t>
            </a:r>
            <a:r>
              <a:rPr lang="en-US" sz="2400" dirty="0" smtClean="0">
                <a:solidFill>
                  <a:schemeClr val="accent6"/>
                </a:solidFill>
              </a:rPr>
              <a:t>(</a:t>
            </a:r>
            <a:r>
              <a:rPr lang="en-US" sz="2400" dirty="0" err="1" smtClean="0">
                <a:solidFill>
                  <a:schemeClr val="accent6"/>
                </a:solidFill>
              </a:rPr>
              <a:t>dest</a:t>
            </a:r>
            <a:r>
              <a:rPr lang="en-US" sz="2400" dirty="0" smtClean="0">
                <a:solidFill>
                  <a:schemeClr val="accent6"/>
                </a:solidFill>
              </a:rPr>
              <a:t>, </a:t>
            </a:r>
            <a:r>
              <a:rPr lang="en-US" sz="2400" dirty="0" err="1" smtClean="0">
                <a:solidFill>
                  <a:schemeClr val="accent6"/>
                </a:solidFill>
              </a:rPr>
              <a:t>src</a:t>
            </a:r>
            <a:r>
              <a:rPr lang="en-US" sz="2400" dirty="0" smtClean="0">
                <a:solidFill>
                  <a:schemeClr val="accent6"/>
                </a:solidFill>
              </a:rPr>
              <a:t>, n);</a:t>
            </a:r>
            <a:r>
              <a:rPr lang="en-US" sz="2400" dirty="0" smtClean="0"/>
              <a:t> </a:t>
            </a:r>
            <a:r>
              <a:rPr lang="en-US" sz="2400" dirty="0" err="1" smtClean="0">
                <a:solidFill>
                  <a:schemeClr val="accent6"/>
                </a:solidFill>
                <a:cs typeface="Arial" charset="0"/>
                <a:sym typeface="Arial" charset="0"/>
              </a:rPr>
              <a:t>dest</a:t>
            </a:r>
            <a:r>
              <a:rPr lang="en-US" sz="2400" dirty="0" smtClean="0">
                <a:solidFill>
                  <a:schemeClr val="accent6"/>
                </a:solidFill>
                <a:cs typeface="Arial" charset="0"/>
                <a:sym typeface="Arial" charset="0"/>
              </a:rPr>
              <a:t>[n] = ‘\0’</a:t>
            </a:r>
          </a:p>
          <a:p>
            <a:pPr lvl="1">
              <a:lnSpc>
                <a:spcPct val="90000"/>
              </a:lnSpc>
              <a:buFont typeface="Arial" charset="0"/>
              <a:buChar char="–"/>
              <a:defRPr/>
            </a:pPr>
            <a:r>
              <a:rPr lang="en-US" sz="2400" dirty="0" smtClean="0"/>
              <a:t>If source string is longer than the destination string, the overflow characters are discarded automatically</a:t>
            </a:r>
          </a:p>
          <a:p>
            <a:pPr lvl="1">
              <a:lnSpc>
                <a:spcPct val="90000"/>
              </a:lnSpc>
              <a:buFont typeface="Arial" charset="0"/>
              <a:buChar char="–"/>
              <a:defRPr/>
            </a:pPr>
            <a:r>
              <a:rPr lang="en-US" sz="2400" dirty="0" smtClean="0"/>
              <a:t>You have to place the </a:t>
            </a:r>
            <a:r>
              <a:rPr lang="en-US" sz="2400" dirty="0" smtClean="0">
                <a:solidFill>
                  <a:srgbClr val="FFC000"/>
                </a:solidFill>
                <a:cs typeface="Arial" charset="0"/>
                <a:sym typeface="Arial" charset="0"/>
              </a:rPr>
              <a:t>null character </a:t>
            </a:r>
            <a:r>
              <a:rPr lang="en-US" sz="2400" dirty="0" smtClean="0"/>
              <a:t>manually</a:t>
            </a:r>
            <a:endParaRPr lang="en-US" sz="2400" dirty="0" smtClean="0">
              <a:solidFill>
                <a:srgbClr val="FFC000"/>
              </a:solidFill>
              <a:cs typeface="Arial" charset="0"/>
              <a:sym typeface="Arial" charset="0"/>
            </a:endParaRPr>
          </a:p>
          <a:p>
            <a:pPr lvl="1">
              <a:lnSpc>
                <a:spcPct val="90000"/>
              </a:lnSpc>
              <a:buFont typeface="Arial" charset="0"/>
              <a:buNone/>
              <a:defRPr/>
            </a:pPr>
            <a:endParaRPr lang="en-US" sz="2400" dirty="0" smtClean="0"/>
          </a:p>
        </p:txBody>
      </p:sp>
      <p:sp>
        <p:nvSpPr>
          <p:cNvPr id="6" name="Date Placeholder 5"/>
          <p:cNvSpPr>
            <a:spLocks noGrp="1"/>
          </p:cNvSpPr>
          <p:nvPr>
            <p:ph type="dt" sz="quarter" idx="10"/>
          </p:nvPr>
        </p:nvSpPr>
        <p:spPr/>
        <p:txBody>
          <a:bodyPr/>
          <a:lstStyle/>
          <a:p>
            <a:pPr>
              <a:defRPr/>
            </a:pPr>
            <a:fld id="{F43D51FB-6BB7-43D0-9564-7B6F2ADDA72C}"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7" name="Footer Placeholder 6"/>
          <p:cNvSpPr>
            <a:spLocks noGrp="1"/>
          </p:cNvSpPr>
          <p:nvPr>
            <p:ph type="ftr" sz="quarter" idx="11"/>
          </p:nvPr>
        </p:nvSpPr>
        <p:spPr>
          <a:xfrm>
            <a:off x="3124200" y="6340475"/>
            <a:ext cx="2895600" cy="365125"/>
          </a:xfrm>
        </p:spPr>
        <p:txBody>
          <a:bodyPr/>
          <a:lstStyle/>
          <a:p>
            <a:pPr>
              <a:defRPr/>
            </a:pPr>
            <a:r>
              <a:rPr lang="en-US" dirty="0">
                <a:solidFill>
                  <a:prstClr val="white">
                    <a:tint val="75000"/>
                  </a:prstClr>
                </a:solidFill>
                <a:latin typeface="Calibri"/>
              </a:rPr>
              <a:t>Buffer Overflow</a:t>
            </a:r>
          </a:p>
        </p:txBody>
      </p:sp>
    </p:spTree>
    <p:extLst>
      <p:ext uri="{BB962C8B-B14F-4D97-AF65-F5344CB8AC3E}">
        <p14:creationId xmlns:p14="http://schemas.microsoft.com/office/powerpoint/2010/main" val="32232512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Shellcode Injection</a:t>
            </a:r>
          </a:p>
        </p:txBody>
      </p:sp>
      <p:sp>
        <p:nvSpPr>
          <p:cNvPr id="20483" name="Rectangle 3"/>
          <p:cNvSpPr>
            <a:spLocks noGrp="1" noChangeArrowheads="1"/>
          </p:cNvSpPr>
          <p:nvPr>
            <p:ph type="body" idx="1"/>
          </p:nvPr>
        </p:nvSpPr>
        <p:spPr>
          <a:xfrm>
            <a:off x="304800" y="1219200"/>
            <a:ext cx="8686800" cy="4525963"/>
          </a:xfrm>
        </p:spPr>
        <p:txBody>
          <a:bodyPr/>
          <a:lstStyle/>
          <a:p>
            <a:pPr eaLnBrk="1" hangingPunct="1"/>
            <a:r>
              <a:rPr lang="en-US" smtClean="0"/>
              <a:t>An exploit  takes control of attacked computer so injects code  to “spawn a shell” or “shellcode”</a:t>
            </a:r>
          </a:p>
          <a:p>
            <a:pPr eaLnBrk="1" hangingPunct="1"/>
            <a:r>
              <a:rPr lang="en-US" smtClean="0"/>
              <a:t>A shellcode is:</a:t>
            </a:r>
          </a:p>
          <a:p>
            <a:pPr lvl="1" eaLnBrk="1" hangingPunct="1"/>
            <a:r>
              <a:rPr lang="en-US" smtClean="0"/>
              <a:t>Code assembled in the CPU’s native instruction set (e.g. x86 ,  x86-64, arm, sparc,  risc, etc.)</a:t>
            </a:r>
          </a:p>
          <a:p>
            <a:pPr lvl="1" eaLnBrk="1" hangingPunct="1"/>
            <a:r>
              <a:rPr lang="en-US" smtClean="0"/>
              <a:t>Injected as a part of the buffer that is overflowed.</a:t>
            </a:r>
          </a:p>
          <a:p>
            <a:pPr eaLnBrk="1" hangingPunct="1"/>
            <a:r>
              <a:rPr lang="en-US" smtClean="0"/>
              <a:t>We inject the code directly into the buffer that we send for the attack</a:t>
            </a:r>
          </a:p>
          <a:p>
            <a:pPr eaLnBrk="1" hangingPunct="1"/>
            <a:r>
              <a:rPr lang="en-US" smtClean="0"/>
              <a:t>A buffer containing shellcode is a “payload”</a:t>
            </a:r>
          </a:p>
        </p:txBody>
      </p:sp>
      <p:sp>
        <p:nvSpPr>
          <p:cNvPr id="4" name="Segnaposto data 3"/>
          <p:cNvSpPr>
            <a:spLocks noGrp="1"/>
          </p:cNvSpPr>
          <p:nvPr>
            <p:ph type="dt" sz="quarter" idx="10"/>
          </p:nvPr>
        </p:nvSpPr>
        <p:spPr/>
        <p:txBody>
          <a:bodyPr/>
          <a:lstStyle/>
          <a:p>
            <a:pPr>
              <a:defRPr/>
            </a:pPr>
            <a:fld id="{4D69DD64-5A2E-4088-9967-020434B35103}"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Segnaposto numero diapositiva 4"/>
          <p:cNvSpPr>
            <a:spLocks noGrp="1"/>
          </p:cNvSpPr>
          <p:nvPr>
            <p:ph type="sldNum" sz="quarter" idx="12"/>
          </p:nvPr>
        </p:nvSpPr>
        <p:spPr/>
        <p:txBody>
          <a:bodyPr/>
          <a:lstStyle/>
          <a:p>
            <a:pPr>
              <a:defRPr/>
            </a:pPr>
            <a:fld id="{6A1CFFE5-82B9-4AB4-BC2F-AA886C5A9C55}" type="slidenum">
              <a:rPr lang="en-US" smtClean="0">
                <a:solidFill>
                  <a:prstClr val="white">
                    <a:tint val="75000"/>
                  </a:prstClr>
                </a:solidFill>
                <a:latin typeface="Calibri"/>
              </a:rPr>
              <a:pPr>
                <a:defRPr/>
              </a:pPr>
              <a:t>18</a:t>
            </a:fld>
            <a:endParaRPr lang="en-US">
              <a:solidFill>
                <a:prstClr val="white">
                  <a:tint val="75000"/>
                </a:prstClr>
              </a:solidFill>
              <a:latin typeface="Calibri"/>
            </a:endParaRPr>
          </a:p>
        </p:txBody>
      </p:sp>
      <p:sp>
        <p:nvSpPr>
          <p:cNvPr id="6" name="Segnaposto piè di pagina 5"/>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Tree>
    <p:extLst>
      <p:ext uri="{BB962C8B-B14F-4D97-AF65-F5344CB8AC3E}">
        <p14:creationId xmlns:p14="http://schemas.microsoft.com/office/powerpoint/2010/main" val="6803915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NOP Sledding</a:t>
            </a:r>
            <a:endParaRPr lang="en-US" dirty="0"/>
          </a:p>
        </p:txBody>
      </p:sp>
      <p:sp>
        <p:nvSpPr>
          <p:cNvPr id="3" name="Content Placeholder 2"/>
          <p:cNvSpPr>
            <a:spLocks noGrp="1"/>
          </p:cNvSpPr>
          <p:nvPr>
            <p:ph idx="1"/>
          </p:nvPr>
        </p:nvSpPr>
        <p:spPr/>
        <p:txBody>
          <a:bodyPr/>
          <a:lstStyle/>
          <a:p>
            <a:r>
              <a:rPr lang="en-US" dirty="0" smtClean="0"/>
              <a:t>What if you don’t know the location of the return address? </a:t>
            </a:r>
          </a:p>
          <a:p>
            <a:pPr lvl="1"/>
            <a:r>
              <a:rPr lang="en-US" dirty="0" smtClean="0"/>
              <a:t>Can just repeat the value: only need to overwrite it once.</a:t>
            </a:r>
          </a:p>
          <a:p>
            <a:r>
              <a:rPr lang="en-US" dirty="0" smtClean="0"/>
              <a:t>What if you don’t know the address of buffer?</a:t>
            </a:r>
          </a:p>
          <a:p>
            <a:pPr lvl="1"/>
            <a:r>
              <a:rPr lang="en-US" dirty="0" smtClean="0"/>
              <a:t>Don’t know the location of the malicious code!</a:t>
            </a:r>
          </a:p>
          <a:p>
            <a:pPr lvl="1"/>
            <a:r>
              <a:rPr lang="en-US" dirty="0" smtClean="0"/>
              <a:t>Even if you knew where the return address resides, you wouldn’t know how to populate it. </a:t>
            </a:r>
            <a:endParaRPr lang="en-US"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19</a:t>
            </a:fld>
            <a:endParaRPr lang="en-US">
              <a:solidFill>
                <a:prstClr val="white">
                  <a:tint val="75000"/>
                </a:prstClr>
              </a:solidFill>
              <a:latin typeface="Calibri"/>
            </a:endParaRPr>
          </a:p>
        </p:txBody>
      </p:sp>
    </p:spTree>
    <p:extLst>
      <p:ext uri="{BB962C8B-B14F-4D97-AF65-F5344CB8AC3E}">
        <p14:creationId xmlns:p14="http://schemas.microsoft.com/office/powerpoint/2010/main" val="33847530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685800" y="1752600"/>
            <a:ext cx="7772400" cy="2209800"/>
          </a:xfrm>
        </p:spPr>
        <p:txBody>
          <a:bodyPr rIns="81279"/>
          <a:lstStyle/>
          <a:p>
            <a:pPr indent="39688" algn="r" eaLnBrk="1" hangingPunct="1"/>
            <a:r>
              <a:rPr lang="en-US" dirty="0" smtClean="0"/>
              <a:t>Buffer Overflow Attacks</a:t>
            </a:r>
          </a:p>
        </p:txBody>
      </p:sp>
    </p:spTree>
    <p:extLst>
      <p:ext uri="{BB962C8B-B14F-4D97-AF65-F5344CB8AC3E}">
        <p14:creationId xmlns:p14="http://schemas.microsoft.com/office/powerpoint/2010/main" val="3868292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457200"/>
            <a:ext cx="8226425"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744820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Return-to-</a:t>
            </a:r>
            <a:r>
              <a:rPr lang="en-US" dirty="0" err="1" smtClean="0"/>
              <a:t>libc</a:t>
            </a:r>
            <a:endParaRPr lang="en-US" dirty="0"/>
          </a:p>
        </p:txBody>
      </p:sp>
      <p:sp>
        <p:nvSpPr>
          <p:cNvPr id="3" name="Content Placeholder 2"/>
          <p:cNvSpPr>
            <a:spLocks noGrp="1"/>
          </p:cNvSpPr>
          <p:nvPr>
            <p:ph idx="1"/>
          </p:nvPr>
        </p:nvSpPr>
        <p:spPr/>
        <p:txBody>
          <a:bodyPr/>
          <a:lstStyle/>
          <a:p>
            <a:r>
              <a:rPr lang="en-US" dirty="0" smtClean="0"/>
              <a:t>Until now, we crammed our executable into the buffer and ran our code from the stack.</a:t>
            </a:r>
          </a:p>
          <a:p>
            <a:pPr lvl="1"/>
            <a:r>
              <a:rPr lang="en-US" dirty="0" smtClean="0"/>
              <a:t>Limited space, and stack might not be executable.</a:t>
            </a:r>
          </a:p>
          <a:p>
            <a:r>
              <a:rPr lang="en-US" dirty="0" smtClean="0"/>
              <a:t>Instead, </a:t>
            </a:r>
          </a:p>
          <a:p>
            <a:pPr lvl="1"/>
            <a:r>
              <a:rPr lang="en-US" dirty="0" smtClean="0"/>
              <a:t>find address of dynamically linked system call.  E.g. system(). </a:t>
            </a:r>
          </a:p>
          <a:p>
            <a:pPr lvl="1"/>
            <a:r>
              <a:rPr lang="en-US" dirty="0" smtClean="0"/>
              <a:t>Overwrite RA with address of system call.</a:t>
            </a:r>
          </a:p>
          <a:p>
            <a:pPr lvl="1"/>
            <a:r>
              <a:rPr lang="en-US" dirty="0" smtClean="0"/>
              <a:t>Overwrite parameters to that call with “/bin/</a:t>
            </a:r>
            <a:r>
              <a:rPr lang="en-US" dirty="0" err="1" smtClean="0"/>
              <a:t>sh</a:t>
            </a:r>
            <a:r>
              <a:rPr lang="en-US" dirty="0" smtClean="0"/>
              <a:t>”</a:t>
            </a:r>
            <a:endParaRPr lang="en-US"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21</a:t>
            </a:fld>
            <a:endParaRPr lang="en-US">
              <a:solidFill>
                <a:prstClr val="white">
                  <a:tint val="75000"/>
                </a:prstClr>
              </a:solidFill>
              <a:latin typeface="Calibri"/>
            </a:endParaRPr>
          </a:p>
        </p:txBody>
      </p:sp>
    </p:spTree>
    <p:extLst>
      <p:ext uri="{BB962C8B-B14F-4D97-AF65-F5344CB8AC3E}">
        <p14:creationId xmlns:p14="http://schemas.microsoft.com/office/powerpoint/2010/main" val="1477135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Return-to-</a:t>
            </a:r>
            <a:r>
              <a:rPr lang="en-US" dirty="0" err="1" smtClean="0"/>
              <a:t>libc</a:t>
            </a:r>
            <a:endParaRPr lang="en-US" dirty="0"/>
          </a:p>
        </p:txBody>
      </p:sp>
      <p:pic>
        <p:nvPicPr>
          <p:cNvPr id="7" name="Content Placeholder 6"/>
          <p:cNvPicPr>
            <a:picLocks noGrp="1" noChangeAspect="1"/>
          </p:cNvPicPr>
          <p:nvPr>
            <p:ph idx="1"/>
          </p:nvPr>
        </p:nvPicPr>
        <p:blipFill>
          <a:blip r:embed="rId2"/>
          <a:srcRect l="-18187" r="-18187"/>
          <a:stretch>
            <a:fillRect/>
          </a:stretch>
        </p:blipFill>
        <p:spPr/>
      </p:pic>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22</a:t>
            </a:fld>
            <a:endParaRPr lang="en-US">
              <a:solidFill>
                <a:prstClr val="white">
                  <a:tint val="75000"/>
                </a:prstClr>
              </a:solidFill>
              <a:latin typeface="Calibri"/>
            </a:endParaRPr>
          </a:p>
        </p:txBody>
      </p:sp>
    </p:spTree>
    <p:extLst>
      <p:ext uri="{BB962C8B-B14F-4D97-AF65-F5344CB8AC3E}">
        <p14:creationId xmlns:p14="http://schemas.microsoft.com/office/powerpoint/2010/main" val="11780704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246063"/>
            <a:ext cx="8231188" cy="1201737"/>
          </a:xfrm>
        </p:spPr>
        <p:txBody>
          <a:bodyPr lIns="38100" tIns="38100" rIns="1099" bIns="38100"/>
          <a:lstStyle/>
          <a:p>
            <a:pPr marL="12700" eaLnBrk="1" hangingPunct="1">
              <a:tabLst>
                <a:tab pos="50800" algn="l"/>
                <a:tab pos="965200" algn="l"/>
                <a:tab pos="1879600" algn="l"/>
                <a:tab pos="2794000" algn="l"/>
                <a:tab pos="3708400" algn="l"/>
                <a:tab pos="4622800" algn="l"/>
                <a:tab pos="5537200" algn="l"/>
                <a:tab pos="6451600" algn="l"/>
                <a:tab pos="7366000" algn="l"/>
                <a:tab pos="8280400" algn="l"/>
                <a:tab pos="9194800" algn="l"/>
                <a:tab pos="10109200" algn="l"/>
                <a:tab pos="10985500" algn="l"/>
              </a:tabLst>
            </a:pPr>
            <a:r>
              <a:rPr lang="en-US" smtClean="0"/>
              <a:t>Buffer Overflow Mitigation</a:t>
            </a:r>
          </a:p>
        </p:txBody>
      </p:sp>
      <p:sp>
        <p:nvSpPr>
          <p:cNvPr id="24579" name="Rectangle 2"/>
          <p:cNvSpPr>
            <a:spLocks noGrp="1" noChangeArrowheads="1"/>
          </p:cNvSpPr>
          <p:nvPr>
            <p:ph idx="1"/>
          </p:nvPr>
        </p:nvSpPr>
        <p:spPr>
          <a:xfrm>
            <a:off x="457200" y="1295400"/>
            <a:ext cx="8229600" cy="5029200"/>
          </a:xfrm>
        </p:spPr>
        <p:txBody>
          <a:bodyPr lIns="38100" tIns="38100" rIns="1099" bIns="38100">
            <a:noAutofit/>
          </a:bodyPr>
          <a:lstStyle/>
          <a:p>
            <a:pPr marL="357188"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sz="2400" dirty="0" smtClean="0"/>
              <a:t>We know </a:t>
            </a:r>
            <a:r>
              <a:rPr lang="en-US" sz="2400" dirty="0" smtClean="0">
                <a:solidFill>
                  <a:schemeClr val="accent6"/>
                </a:solidFill>
              </a:rPr>
              <a:t>how</a:t>
            </a:r>
            <a:r>
              <a:rPr lang="en-US" sz="2400" dirty="0" smtClean="0"/>
              <a:t> a buffer overflow happens, but </a:t>
            </a:r>
            <a:r>
              <a:rPr lang="en-US" sz="2400" dirty="0" smtClean="0">
                <a:solidFill>
                  <a:schemeClr val="accent6"/>
                </a:solidFill>
              </a:rPr>
              <a:t>why</a:t>
            </a:r>
            <a:r>
              <a:rPr lang="en-US" sz="2400" dirty="0" smtClean="0"/>
              <a:t> does it happen?</a:t>
            </a:r>
          </a:p>
          <a:p>
            <a:pPr marL="357188"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400" dirty="0" smtClean="0"/>
              <a:t>This problem could not occur in Java; it is a C problem</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In Java, objects are allocated dynamically on the heap (except </a:t>
            </a:r>
            <a:r>
              <a:rPr lang="en-US" sz="2000" dirty="0" err="1" smtClean="0"/>
              <a:t>ints</a:t>
            </a:r>
            <a:r>
              <a:rPr lang="en-US" sz="2000" dirty="0" smtClean="0"/>
              <a:t>, etc.)</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Also cannot do pointer arithmetic in Java</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In C, however, you can declare things directly on the stack</a:t>
            </a:r>
          </a:p>
          <a:p>
            <a:pPr marL="357188"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400" dirty="0" smtClean="0"/>
              <a:t>One solution is to make the buffer dynamically allocated</a:t>
            </a:r>
          </a:p>
          <a:p>
            <a:pPr marL="357188"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400" dirty="0" smtClean="0"/>
              <a:t>Another (OS) problem is that </a:t>
            </a:r>
            <a:r>
              <a:rPr lang="en-US" sz="2400" dirty="0" err="1" smtClean="0">
                <a:solidFill>
                  <a:schemeClr val="accent6"/>
                </a:solidFill>
              </a:rPr>
              <a:t>fingerd</a:t>
            </a:r>
            <a:r>
              <a:rPr lang="en-US" sz="2400" dirty="0" smtClean="0"/>
              <a:t> had to run as root </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Just get rid of</a:t>
            </a:r>
            <a:r>
              <a:rPr lang="en-US" sz="2000" dirty="0" smtClean="0">
                <a:solidFill>
                  <a:schemeClr val="accent6"/>
                </a:solidFill>
              </a:rPr>
              <a:t> </a:t>
            </a:r>
            <a:r>
              <a:rPr lang="en-US" sz="2000" dirty="0" err="1" smtClean="0">
                <a:solidFill>
                  <a:schemeClr val="accent6"/>
                </a:solidFill>
              </a:rPr>
              <a:t>fingerd</a:t>
            </a:r>
            <a:r>
              <a:rPr lang="en-US" sz="2000" dirty="0" err="1" smtClean="0"/>
              <a:t>’s</a:t>
            </a:r>
            <a:r>
              <a:rPr lang="en-US" sz="2000" dirty="0" smtClean="0"/>
              <a:t> need for root access (solution eventually used)</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The program needed access to a file that had sensitive information in it</a:t>
            </a:r>
          </a:p>
          <a:p>
            <a:pPr marL="757238" lvl="1" eaLnBrk="1" hangingPunct="1">
              <a:lnSpc>
                <a:spcPct val="110000"/>
              </a:lnSpc>
              <a:spcBef>
                <a:spcPts val="400"/>
              </a:spcBef>
              <a:buFont typeface="Arial" charset="0"/>
              <a:buChar char="–"/>
              <a:tabLst>
                <a:tab pos="38100" algn="l"/>
                <a:tab pos="508000" algn="l"/>
                <a:tab pos="546100" algn="l"/>
                <a:tab pos="952500" algn="l"/>
                <a:tab pos="1422400" algn="l"/>
                <a:tab pos="1460500" algn="l"/>
                <a:tab pos="1866900" algn="l"/>
              </a:tabLst>
              <a:defRPr/>
            </a:pPr>
            <a:r>
              <a:rPr lang="en-US" sz="2000" dirty="0" smtClean="0"/>
              <a:t>A new world-readable file was created with the information required by </a:t>
            </a:r>
            <a:r>
              <a:rPr lang="en-US" sz="2000" dirty="0" err="1" smtClean="0">
                <a:solidFill>
                  <a:schemeClr val="accent6"/>
                </a:solidFill>
              </a:rPr>
              <a:t>fingerd</a:t>
            </a:r>
            <a:endParaRPr lang="en-US" sz="2000" dirty="0" smtClean="0">
              <a:solidFill>
                <a:schemeClr val="accent6"/>
              </a:solidFill>
            </a:endParaRPr>
          </a:p>
        </p:txBody>
      </p:sp>
      <p:sp>
        <p:nvSpPr>
          <p:cNvPr id="2" name="Date Placeholder 3"/>
          <p:cNvSpPr>
            <a:spLocks noGrp="1"/>
          </p:cNvSpPr>
          <p:nvPr>
            <p:ph type="dt" sz="quarter" idx="10"/>
          </p:nvPr>
        </p:nvSpPr>
        <p:spPr/>
        <p:txBody>
          <a:bodyPr/>
          <a:lstStyle/>
          <a:p>
            <a:pPr>
              <a:defRPr/>
            </a:pPr>
            <a:fld id="{8635F822-8B98-4439-8F08-7FA831C4A354}"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21507"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p>
        </p:txBody>
      </p:sp>
      <p:sp>
        <p:nvSpPr>
          <p:cNvPr id="21508" name="Slide Number Placeholder 5"/>
          <p:cNvSpPr>
            <a:spLocks noGrp="1"/>
          </p:cNvSpPr>
          <p:nvPr>
            <p:ph type="sldNum" sz="quarter" idx="12"/>
          </p:nvPr>
        </p:nvSpPr>
        <p:spPr/>
        <p:txBody>
          <a:bodyPr/>
          <a:lstStyle/>
          <a:p>
            <a:pPr>
              <a:defRPr/>
            </a:pPr>
            <a:fld id="{F58D9F3F-3912-45F9-A36D-9FB3C725F290}" type="slidenum">
              <a:rPr lang="en-US">
                <a:solidFill>
                  <a:prstClr val="white">
                    <a:tint val="75000"/>
                  </a:prstClr>
                </a:solidFill>
                <a:latin typeface="Calibri"/>
              </a:rPr>
              <a:pPr>
                <a:defRPr/>
              </a:pPr>
              <a:t>23</a:t>
            </a:fld>
            <a:endParaRPr lang="en-US">
              <a:solidFill>
                <a:prstClr val="white">
                  <a:tint val="75000"/>
                </a:prstClr>
              </a:solidFill>
              <a:latin typeface="Calibri"/>
            </a:endParaRPr>
          </a:p>
        </p:txBody>
      </p:sp>
    </p:spTree>
    <p:extLst>
      <p:ext uri="{BB962C8B-B14F-4D97-AF65-F5344CB8AC3E}">
        <p14:creationId xmlns:p14="http://schemas.microsoft.com/office/powerpoint/2010/main" val="1034464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246063"/>
            <a:ext cx="8231188" cy="1201737"/>
          </a:xfrm>
        </p:spPr>
        <p:txBody>
          <a:bodyPr lIns="38100" tIns="38100" rIns="1099" bIns="38100"/>
          <a:lstStyle/>
          <a:p>
            <a:pPr marL="12700" eaLnBrk="1" hangingPunct="1">
              <a:tabLst>
                <a:tab pos="50800" algn="l"/>
                <a:tab pos="965200" algn="l"/>
                <a:tab pos="1879600" algn="l"/>
                <a:tab pos="2794000" algn="l"/>
                <a:tab pos="3708400" algn="l"/>
                <a:tab pos="4622800" algn="l"/>
                <a:tab pos="5537200" algn="l"/>
                <a:tab pos="6451600" algn="l"/>
                <a:tab pos="7366000" algn="l"/>
                <a:tab pos="8280400" algn="l"/>
                <a:tab pos="9194800" algn="l"/>
                <a:tab pos="10109200" algn="l"/>
                <a:tab pos="10985500" algn="l"/>
              </a:tabLst>
            </a:pPr>
            <a:r>
              <a:rPr lang="en-US" dirty="0" smtClean="0"/>
              <a:t>Buffer Overflow Mitigation</a:t>
            </a:r>
          </a:p>
        </p:txBody>
      </p:sp>
      <p:sp>
        <p:nvSpPr>
          <p:cNvPr id="24579" name="Rectangle 2"/>
          <p:cNvSpPr>
            <a:spLocks noGrp="1" noChangeArrowheads="1"/>
          </p:cNvSpPr>
          <p:nvPr>
            <p:ph idx="1"/>
          </p:nvPr>
        </p:nvSpPr>
        <p:spPr>
          <a:xfrm>
            <a:off x="457200" y="1295400"/>
            <a:ext cx="8229600" cy="5029200"/>
          </a:xfrm>
        </p:spPr>
        <p:txBody>
          <a:bodyPr lIns="38100" tIns="38100" rIns="1099" bIns="38100">
            <a:noAutofit/>
          </a:bodyPr>
          <a:lstStyle/>
          <a:p>
            <a:pPr marL="357188"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Set the stack space to be non-executable. </a:t>
            </a:r>
          </a:p>
          <a:p>
            <a:pPr marL="757238" lvl="1"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Implemented in most modern </a:t>
            </a:r>
            <a:r>
              <a:rPr lang="en-US" dirty="0" err="1" smtClean="0"/>
              <a:t>OSes</a:t>
            </a:r>
            <a:r>
              <a:rPr lang="en-US" dirty="0" smtClean="0"/>
              <a:t>. </a:t>
            </a:r>
          </a:p>
          <a:p>
            <a:pPr marL="757238" lvl="1"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Protects against code injection, but not return-to-</a:t>
            </a:r>
            <a:r>
              <a:rPr lang="en-US" dirty="0" err="1" smtClean="0"/>
              <a:t>libc</a:t>
            </a:r>
            <a:r>
              <a:rPr lang="en-US" dirty="0" smtClean="0"/>
              <a:t>. </a:t>
            </a:r>
          </a:p>
          <a:p>
            <a:pPr marL="357188"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endParaRPr lang="en-US" dirty="0"/>
          </a:p>
          <a:p>
            <a:pPr marL="357188"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Address space layout randomization</a:t>
            </a:r>
            <a:r>
              <a:rPr lang="en-US" dirty="0"/>
              <a:t> </a:t>
            </a:r>
            <a:r>
              <a:rPr lang="en-US" dirty="0" smtClean="0"/>
              <a:t>(ASLR)</a:t>
            </a:r>
          </a:p>
          <a:p>
            <a:pPr marL="757238" lvl="1"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Shared libraries in random spot in </a:t>
            </a:r>
            <a:r>
              <a:rPr lang="en-US" dirty="0" err="1" smtClean="0"/>
              <a:t>addr</a:t>
            </a:r>
            <a:r>
              <a:rPr lang="en-US" dirty="0" smtClean="0"/>
              <a:t>. space. </a:t>
            </a:r>
          </a:p>
          <a:p>
            <a:pPr marL="757238" lvl="1"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Shift heap up and stack down randomly. </a:t>
            </a:r>
          </a:p>
          <a:p>
            <a:pPr marL="757238" lvl="1" eaLnBrk="1" hangingPunct="1">
              <a:lnSpc>
                <a:spcPct val="110000"/>
              </a:lnSpc>
              <a:spcBef>
                <a:spcPct val="0"/>
              </a:spcBef>
              <a:buFont typeface="Arial" charset="0"/>
              <a:buChar char="•"/>
              <a:tabLst>
                <a:tab pos="38100" algn="l"/>
                <a:tab pos="508000" algn="l"/>
                <a:tab pos="546100" algn="l"/>
                <a:tab pos="952500" algn="l"/>
                <a:tab pos="1422400" algn="l"/>
                <a:tab pos="1460500" algn="l"/>
                <a:tab pos="1866900" algn="l"/>
              </a:tabLst>
              <a:defRPr/>
            </a:pPr>
            <a:r>
              <a:rPr lang="en-US" dirty="0" smtClean="0"/>
              <a:t>Isn’t a lot of randomness used. </a:t>
            </a:r>
            <a:r>
              <a:rPr lang="en-US" dirty="0" smtClean="0"/>
              <a:t>Still guessable. </a:t>
            </a:r>
            <a:endParaRPr lang="en-US" dirty="0" smtClean="0"/>
          </a:p>
        </p:txBody>
      </p:sp>
      <p:sp>
        <p:nvSpPr>
          <p:cNvPr id="2" name="Date Placeholder 3"/>
          <p:cNvSpPr>
            <a:spLocks noGrp="1"/>
          </p:cNvSpPr>
          <p:nvPr>
            <p:ph type="dt" sz="quarter" idx="10"/>
          </p:nvPr>
        </p:nvSpPr>
        <p:spPr/>
        <p:txBody>
          <a:bodyPr/>
          <a:lstStyle/>
          <a:p>
            <a:pPr>
              <a:defRPr/>
            </a:pPr>
            <a:fld id="{8635F822-8B98-4439-8F08-7FA831C4A354}" type="datetime1">
              <a:rPr lang="en-US">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21507"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p>
        </p:txBody>
      </p:sp>
      <p:sp>
        <p:nvSpPr>
          <p:cNvPr id="21508" name="Slide Number Placeholder 5"/>
          <p:cNvSpPr>
            <a:spLocks noGrp="1"/>
          </p:cNvSpPr>
          <p:nvPr>
            <p:ph type="sldNum" sz="quarter" idx="12"/>
          </p:nvPr>
        </p:nvSpPr>
        <p:spPr/>
        <p:txBody>
          <a:bodyPr/>
          <a:lstStyle/>
          <a:p>
            <a:pPr>
              <a:defRPr/>
            </a:pPr>
            <a:fld id="{F58D9F3F-3912-45F9-A36D-9FB3C725F290}" type="slidenum">
              <a:rPr lang="en-US">
                <a:solidFill>
                  <a:prstClr val="white">
                    <a:tint val="75000"/>
                  </a:prstClr>
                </a:solidFill>
                <a:latin typeface="Calibri"/>
              </a:rPr>
              <a:pPr>
                <a:defRPr/>
              </a:pPr>
              <a:t>24</a:t>
            </a:fld>
            <a:endParaRPr lang="en-US">
              <a:solidFill>
                <a:prstClr val="white">
                  <a:tint val="75000"/>
                </a:prstClr>
              </a:solidFill>
              <a:latin typeface="Calibri"/>
            </a:endParaRPr>
          </a:p>
        </p:txBody>
      </p:sp>
    </p:spTree>
    <p:extLst>
      <p:ext uri="{BB962C8B-B14F-4D97-AF65-F5344CB8AC3E}">
        <p14:creationId xmlns:p14="http://schemas.microsoft.com/office/powerpoint/2010/main" val="3826413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57200" y="76200"/>
            <a:ext cx="8229600" cy="1143000"/>
          </a:xfrm>
        </p:spPr>
        <p:txBody>
          <a:bodyPr/>
          <a:lstStyle/>
          <a:p>
            <a:r>
              <a:rPr lang="en-US" smtClean="0"/>
              <a:t>Stack-based buffer overflow detection using a random canary</a:t>
            </a:r>
          </a:p>
        </p:txBody>
      </p:sp>
      <p:sp>
        <p:nvSpPr>
          <p:cNvPr id="22531" name="Segnaposto contenuto 2"/>
          <p:cNvSpPr>
            <a:spLocks noGrp="1"/>
          </p:cNvSpPr>
          <p:nvPr>
            <p:ph idx="1"/>
          </p:nvPr>
        </p:nvSpPr>
        <p:spPr>
          <a:xfrm>
            <a:off x="457200" y="4267200"/>
            <a:ext cx="8229600" cy="563563"/>
          </a:xfrm>
        </p:spPr>
        <p:txBody>
          <a:bodyPr/>
          <a:lstStyle/>
          <a:p>
            <a:r>
              <a:rPr lang="en-US" smtClean="0"/>
              <a:t>The canary is placed in the stack prior to the return address, so that any attempt to over-write the return address also over-writes the canary.</a:t>
            </a:r>
            <a:endParaRPr lang="it-IT" smtClean="0"/>
          </a:p>
        </p:txBody>
      </p:sp>
      <p:sp>
        <p:nvSpPr>
          <p:cNvPr id="4" name="Segnaposto data 3"/>
          <p:cNvSpPr>
            <a:spLocks noGrp="1"/>
          </p:cNvSpPr>
          <p:nvPr>
            <p:ph type="dt" sz="quarter" idx="10"/>
          </p:nvPr>
        </p:nvSpPr>
        <p:spPr/>
        <p:txBody>
          <a:bodyPr/>
          <a:lstStyle/>
          <a:p>
            <a:pPr>
              <a:defRPr/>
            </a:pPr>
            <a:fld id="{345262D6-7630-47FB-B573-C266DC07441D}"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Segnaposto piè di pagina 4"/>
          <p:cNvSpPr>
            <a:spLocks noGrp="1"/>
          </p:cNvSpPr>
          <p:nvPr>
            <p:ph type="ftr" sz="quarter" idx="11"/>
          </p:nvPr>
        </p:nvSpPr>
        <p:spPr/>
        <p:txBody>
          <a:body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egnaposto numero diapositiva 5"/>
          <p:cNvSpPr>
            <a:spLocks noGrp="1"/>
          </p:cNvSpPr>
          <p:nvPr>
            <p:ph type="sldNum" sz="quarter" idx="12"/>
          </p:nvPr>
        </p:nvSpPr>
        <p:spPr/>
        <p:txBody>
          <a:bodyPr/>
          <a:lstStyle/>
          <a:p>
            <a:pPr>
              <a:defRPr/>
            </a:pPr>
            <a:fld id="{6FBCB00D-BF4A-4A31-908E-98905460D9AB}" type="slidenum">
              <a:rPr lang="en-US" smtClean="0">
                <a:solidFill>
                  <a:prstClr val="white">
                    <a:tint val="75000"/>
                  </a:prstClr>
                </a:solidFill>
                <a:latin typeface="Calibri"/>
              </a:rPr>
              <a:pPr>
                <a:defRPr/>
              </a:pPr>
              <a:t>25</a:t>
            </a:fld>
            <a:endParaRPr lang="en-US">
              <a:solidFill>
                <a:prstClr val="white">
                  <a:tint val="75000"/>
                </a:prstClr>
              </a:solidFill>
              <a:latin typeface="Calibri"/>
            </a:endParaRPr>
          </a:p>
        </p:txBody>
      </p:sp>
      <p:sp>
        <p:nvSpPr>
          <p:cNvPr id="7" name="Rectangle 1"/>
          <p:cNvSpPr/>
          <p:nvPr/>
        </p:nvSpPr>
        <p:spPr>
          <a:xfrm>
            <a:off x="914400" y="1849438"/>
            <a:ext cx="18288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Buffer</a:t>
            </a:r>
          </a:p>
        </p:txBody>
      </p:sp>
      <p:sp>
        <p:nvSpPr>
          <p:cNvPr id="8" name="Rectangle 2"/>
          <p:cNvSpPr/>
          <p:nvPr/>
        </p:nvSpPr>
        <p:spPr>
          <a:xfrm>
            <a:off x="2743200" y="1849438"/>
            <a:ext cx="12954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Other local variables</a:t>
            </a:r>
          </a:p>
        </p:txBody>
      </p:sp>
      <p:sp>
        <p:nvSpPr>
          <p:cNvPr id="9" name="Rectangle 3"/>
          <p:cNvSpPr/>
          <p:nvPr/>
        </p:nvSpPr>
        <p:spPr>
          <a:xfrm>
            <a:off x="4038600" y="1849438"/>
            <a:ext cx="9144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400" dirty="0">
                <a:solidFill>
                  <a:srgbClr val="1F497D"/>
                </a:solidFill>
                <a:latin typeface="Calibri"/>
                <a:sym typeface="Arial" charset="0"/>
              </a:rPr>
              <a:t>Canary (random)</a:t>
            </a:r>
          </a:p>
        </p:txBody>
      </p:sp>
      <p:sp>
        <p:nvSpPr>
          <p:cNvPr id="10" name="Rectangle 4"/>
          <p:cNvSpPr/>
          <p:nvPr/>
        </p:nvSpPr>
        <p:spPr>
          <a:xfrm>
            <a:off x="4953000" y="1849438"/>
            <a:ext cx="10668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Return address</a:t>
            </a:r>
          </a:p>
        </p:txBody>
      </p:sp>
      <p:sp>
        <p:nvSpPr>
          <p:cNvPr id="11" name="Rectangle 5"/>
          <p:cNvSpPr/>
          <p:nvPr/>
        </p:nvSpPr>
        <p:spPr>
          <a:xfrm>
            <a:off x="6019800" y="1849438"/>
            <a:ext cx="16002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400" dirty="0">
                <a:solidFill>
                  <a:srgbClr val="1F497D"/>
                </a:solidFill>
                <a:latin typeface="Calibri"/>
                <a:sym typeface="Arial" charset="0"/>
              </a:rPr>
              <a:t>Other data</a:t>
            </a:r>
          </a:p>
        </p:txBody>
      </p:sp>
      <p:sp>
        <p:nvSpPr>
          <p:cNvPr id="12" name="Rectangle 6"/>
          <p:cNvSpPr/>
          <p:nvPr/>
        </p:nvSpPr>
        <p:spPr>
          <a:xfrm>
            <a:off x="914400" y="3209925"/>
            <a:ext cx="1828800" cy="762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Buffer</a:t>
            </a:r>
          </a:p>
        </p:txBody>
      </p:sp>
      <p:sp>
        <p:nvSpPr>
          <p:cNvPr id="13" name="Rectangle 9"/>
          <p:cNvSpPr/>
          <p:nvPr/>
        </p:nvSpPr>
        <p:spPr>
          <a:xfrm>
            <a:off x="4953000" y="3209925"/>
            <a:ext cx="1066800" cy="762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fontAlgn="base">
              <a:spcBef>
                <a:spcPct val="0"/>
              </a:spcBef>
              <a:spcAft>
                <a:spcPct val="0"/>
              </a:spcAft>
              <a:defRPr/>
            </a:pPr>
            <a:r>
              <a:rPr lang="en-US" sz="1600" dirty="0">
                <a:solidFill>
                  <a:srgbClr val="1F497D"/>
                </a:solidFill>
                <a:latin typeface="Calibri"/>
                <a:sym typeface="Arial" charset="0"/>
              </a:rPr>
              <a:t>Corrupt return address</a:t>
            </a:r>
          </a:p>
        </p:txBody>
      </p:sp>
      <p:sp>
        <p:nvSpPr>
          <p:cNvPr id="14" name="Rectangle 10"/>
          <p:cNvSpPr/>
          <p:nvPr/>
        </p:nvSpPr>
        <p:spPr>
          <a:xfrm>
            <a:off x="6019800" y="3209925"/>
            <a:ext cx="1600200" cy="762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Attack code</a:t>
            </a:r>
          </a:p>
        </p:txBody>
      </p:sp>
      <p:sp>
        <p:nvSpPr>
          <p:cNvPr id="15" name="TextBox 11"/>
          <p:cNvSpPr txBox="1"/>
          <p:nvPr/>
        </p:nvSpPr>
        <p:spPr>
          <a:xfrm>
            <a:off x="1371600" y="1295400"/>
            <a:ext cx="5099050" cy="523875"/>
          </a:xfrm>
          <a:prstGeom prst="rect">
            <a:avLst/>
          </a:prstGeom>
          <a:noFill/>
        </p:spPr>
        <p:txBody>
          <a:bodyPr wrap="none">
            <a:spAutoFit/>
          </a:bodyPr>
          <a:lstStyle/>
          <a:p>
            <a:pPr defTabSz="914400" fontAlgn="base">
              <a:spcBef>
                <a:spcPct val="0"/>
              </a:spcBef>
              <a:spcAft>
                <a:spcPct val="0"/>
              </a:spcAft>
              <a:defRPr/>
            </a:pPr>
            <a:r>
              <a:rPr lang="en-US" sz="2800" dirty="0">
                <a:solidFill>
                  <a:prstClr val="white"/>
                </a:solidFill>
                <a:latin typeface="Calibri"/>
                <a:sym typeface="Arial" charset="0"/>
              </a:rPr>
              <a:t>Normal (safe) stack configuration:</a:t>
            </a:r>
          </a:p>
        </p:txBody>
      </p:sp>
      <p:sp>
        <p:nvSpPr>
          <p:cNvPr id="16" name="TextBox 12"/>
          <p:cNvSpPr txBox="1"/>
          <p:nvPr/>
        </p:nvSpPr>
        <p:spPr>
          <a:xfrm>
            <a:off x="1828800" y="2590800"/>
            <a:ext cx="4762500" cy="523875"/>
          </a:xfrm>
          <a:prstGeom prst="rect">
            <a:avLst/>
          </a:prstGeom>
          <a:noFill/>
        </p:spPr>
        <p:txBody>
          <a:bodyPr wrap="none">
            <a:spAutoFit/>
          </a:bodyPr>
          <a:lstStyle/>
          <a:p>
            <a:pPr defTabSz="914400" fontAlgn="base">
              <a:spcBef>
                <a:spcPct val="0"/>
              </a:spcBef>
              <a:spcAft>
                <a:spcPct val="0"/>
              </a:spcAft>
              <a:defRPr/>
            </a:pPr>
            <a:r>
              <a:rPr lang="en-US" sz="2800" dirty="0">
                <a:solidFill>
                  <a:prstClr val="white"/>
                </a:solidFill>
                <a:latin typeface="Calibri"/>
                <a:sym typeface="Arial" charset="0"/>
              </a:rPr>
              <a:t>Buffer overflow attack attempt:</a:t>
            </a:r>
          </a:p>
        </p:txBody>
      </p:sp>
      <p:sp>
        <p:nvSpPr>
          <p:cNvPr id="17" name="Rectangle 13"/>
          <p:cNvSpPr/>
          <p:nvPr/>
        </p:nvSpPr>
        <p:spPr>
          <a:xfrm>
            <a:off x="914400" y="3209925"/>
            <a:ext cx="1828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200" dirty="0">
              <a:solidFill>
                <a:prstClr val="white"/>
              </a:solidFill>
              <a:latin typeface="Calibri"/>
              <a:sym typeface="Arial" charset="0"/>
            </a:endParaRPr>
          </a:p>
        </p:txBody>
      </p:sp>
      <p:sp>
        <p:nvSpPr>
          <p:cNvPr id="18" name="Rectangle 14"/>
          <p:cNvSpPr/>
          <p:nvPr/>
        </p:nvSpPr>
        <p:spPr>
          <a:xfrm>
            <a:off x="2743200" y="3209925"/>
            <a:ext cx="2209800" cy="762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fontAlgn="base">
              <a:spcBef>
                <a:spcPct val="0"/>
              </a:spcBef>
              <a:spcAft>
                <a:spcPct val="0"/>
              </a:spcAft>
              <a:defRPr/>
            </a:pPr>
            <a:r>
              <a:rPr lang="en-US" sz="1200" dirty="0">
                <a:solidFill>
                  <a:srgbClr val="1F497D"/>
                </a:solidFill>
                <a:latin typeface="Calibri"/>
                <a:sym typeface="Arial" charset="0"/>
              </a:rPr>
              <a:t>Overflow data</a:t>
            </a:r>
          </a:p>
        </p:txBody>
      </p:sp>
      <p:grpSp>
        <p:nvGrpSpPr>
          <p:cNvPr id="22547" name="Group 41"/>
          <p:cNvGrpSpPr>
            <a:grpSpLocks/>
          </p:cNvGrpSpPr>
          <p:nvPr/>
        </p:nvGrpSpPr>
        <p:grpSpPr bwMode="auto">
          <a:xfrm>
            <a:off x="7785100" y="1819275"/>
            <a:ext cx="977900" cy="771525"/>
            <a:chOff x="2012950" y="4943475"/>
            <a:chExt cx="1206500" cy="1000125"/>
          </a:xfrm>
        </p:grpSpPr>
        <p:sp>
          <p:nvSpPr>
            <p:cNvPr id="22555" name="Freeform 11"/>
            <p:cNvSpPr>
              <a:spLocks/>
            </p:cNvSpPr>
            <p:nvPr/>
          </p:nvSpPr>
          <p:spPr bwMode="auto">
            <a:xfrm>
              <a:off x="2990850" y="4943475"/>
              <a:ext cx="228600" cy="39052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2147483647 h 246"/>
                <a:gd name="T40" fmla="*/ 2147483647 w 144"/>
                <a:gd name="T41" fmla="*/ 2147483647 h 246"/>
                <a:gd name="T42" fmla="*/ 2147483647 w 144"/>
                <a:gd name="T43" fmla="*/ 2147483647 h 246"/>
                <a:gd name="T44" fmla="*/ 2147483647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0 h 246"/>
                <a:gd name="T62" fmla="*/ 2147483647 w 144"/>
                <a:gd name="T63" fmla="*/ 0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0 w 144"/>
                <a:gd name="T85" fmla="*/ 2147483647 h 246"/>
                <a:gd name="T86" fmla="*/ 0 w 144"/>
                <a:gd name="T87" fmla="*/ 2147483647 h 246"/>
                <a:gd name="T88" fmla="*/ 0 w 144"/>
                <a:gd name="T89" fmla="*/ 2147483647 h 246"/>
                <a:gd name="T90" fmla="*/ 2147483647 w 144"/>
                <a:gd name="T91" fmla="*/ 2147483647 h 246"/>
                <a:gd name="T92" fmla="*/ 2147483647 w 144"/>
                <a:gd name="T93" fmla="*/ 2147483647 h 246"/>
                <a:gd name="T94" fmla="*/ 2147483647 w 144"/>
                <a:gd name="T95" fmla="*/ 2147483647 h 246"/>
                <a:gd name="T96" fmla="*/ 2147483647 w 144"/>
                <a:gd name="T97" fmla="*/ 2147483647 h 246"/>
                <a:gd name="T98" fmla="*/ 2147483647 w 144"/>
                <a:gd name="T99" fmla="*/ 2147483647 h 246"/>
                <a:gd name="T100" fmla="*/ 2147483647 w 144"/>
                <a:gd name="T101" fmla="*/ 2147483647 h 246"/>
                <a:gd name="T102" fmla="*/ 2147483647 w 144"/>
                <a:gd name="T103" fmla="*/ 2147483647 h 246"/>
                <a:gd name="T104" fmla="*/ 2147483647 w 144"/>
                <a:gd name="T105" fmla="*/ 2147483647 h 246"/>
                <a:gd name="T106" fmla="*/ 2147483647 w 144"/>
                <a:gd name="T107" fmla="*/ 2147483647 h 246"/>
                <a:gd name="T108" fmla="*/ 2147483647 w 144"/>
                <a:gd name="T109" fmla="*/ 2147483647 h 246"/>
                <a:gd name="T110" fmla="*/ 2147483647 w 144"/>
                <a:gd name="T111" fmla="*/ 2147483647 h 246"/>
                <a:gd name="T112" fmla="*/ 2147483647 w 144"/>
                <a:gd name="T113" fmla="*/ 2147483647 h 246"/>
                <a:gd name="T114" fmla="*/ 2147483647 w 144"/>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246"/>
                <a:gd name="T176" fmla="*/ 144 w 144"/>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246">
                  <a:moveTo>
                    <a:pt x="70" y="60"/>
                  </a:moveTo>
                  <a:lnTo>
                    <a:pt x="70" y="60"/>
                  </a:lnTo>
                  <a:lnTo>
                    <a:pt x="80" y="60"/>
                  </a:lnTo>
                  <a:lnTo>
                    <a:pt x="90" y="62"/>
                  </a:lnTo>
                  <a:lnTo>
                    <a:pt x="98" y="68"/>
                  </a:lnTo>
                  <a:lnTo>
                    <a:pt x="100" y="72"/>
                  </a:lnTo>
                  <a:lnTo>
                    <a:pt x="102" y="76"/>
                  </a:lnTo>
                  <a:lnTo>
                    <a:pt x="104" y="84"/>
                  </a:lnTo>
                  <a:lnTo>
                    <a:pt x="108" y="90"/>
                  </a:lnTo>
                  <a:lnTo>
                    <a:pt x="112" y="96"/>
                  </a:lnTo>
                  <a:lnTo>
                    <a:pt x="118" y="102"/>
                  </a:lnTo>
                  <a:lnTo>
                    <a:pt x="130" y="108"/>
                  </a:lnTo>
                  <a:lnTo>
                    <a:pt x="144" y="112"/>
                  </a:lnTo>
                  <a:lnTo>
                    <a:pt x="136" y="106"/>
                  </a:lnTo>
                  <a:lnTo>
                    <a:pt x="130" y="98"/>
                  </a:lnTo>
                  <a:lnTo>
                    <a:pt x="124" y="90"/>
                  </a:lnTo>
                  <a:lnTo>
                    <a:pt x="122" y="78"/>
                  </a:lnTo>
                  <a:lnTo>
                    <a:pt x="122" y="32"/>
                  </a:lnTo>
                  <a:lnTo>
                    <a:pt x="120" y="24"/>
                  </a:lnTo>
                  <a:lnTo>
                    <a:pt x="114" y="16"/>
                  </a:lnTo>
                  <a:lnTo>
                    <a:pt x="108" y="10"/>
                  </a:lnTo>
                  <a:lnTo>
                    <a:pt x="98" y="4"/>
                  </a:lnTo>
                  <a:lnTo>
                    <a:pt x="88" y="2"/>
                  </a:lnTo>
                  <a:lnTo>
                    <a:pt x="76" y="0"/>
                  </a:lnTo>
                  <a:lnTo>
                    <a:pt x="64" y="0"/>
                  </a:lnTo>
                  <a:lnTo>
                    <a:pt x="52" y="2"/>
                  </a:lnTo>
                  <a:lnTo>
                    <a:pt x="60" y="190"/>
                  </a:lnTo>
                  <a:lnTo>
                    <a:pt x="48" y="188"/>
                  </a:lnTo>
                  <a:lnTo>
                    <a:pt x="36" y="188"/>
                  </a:lnTo>
                  <a:lnTo>
                    <a:pt x="26" y="190"/>
                  </a:lnTo>
                  <a:lnTo>
                    <a:pt x="16" y="194"/>
                  </a:lnTo>
                  <a:lnTo>
                    <a:pt x="8" y="200"/>
                  </a:lnTo>
                  <a:lnTo>
                    <a:pt x="4" y="206"/>
                  </a:lnTo>
                  <a:lnTo>
                    <a:pt x="0" y="216"/>
                  </a:lnTo>
                  <a:lnTo>
                    <a:pt x="0" y="226"/>
                  </a:lnTo>
                  <a:lnTo>
                    <a:pt x="2" y="230"/>
                  </a:lnTo>
                  <a:lnTo>
                    <a:pt x="4" y="234"/>
                  </a:lnTo>
                  <a:lnTo>
                    <a:pt x="12" y="242"/>
                  </a:lnTo>
                  <a:lnTo>
                    <a:pt x="22" y="246"/>
                  </a:lnTo>
                  <a:lnTo>
                    <a:pt x="34" y="246"/>
                  </a:lnTo>
                  <a:lnTo>
                    <a:pt x="50" y="244"/>
                  </a:lnTo>
                  <a:lnTo>
                    <a:pt x="62" y="238"/>
                  </a:lnTo>
                  <a:lnTo>
                    <a:pt x="70" y="228"/>
                  </a:lnTo>
                  <a:lnTo>
                    <a:pt x="76" y="216"/>
                  </a:lnTo>
                  <a:lnTo>
                    <a:pt x="70" y="60"/>
                  </a:lnTo>
                  <a:close/>
                </a:path>
              </a:pathLst>
            </a:custGeom>
            <a:solidFill>
              <a:srgbClr val="9BB8BB"/>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6" name="Freeform 14"/>
            <p:cNvSpPr>
              <a:spLocks/>
            </p:cNvSpPr>
            <p:nvPr/>
          </p:nvSpPr>
          <p:spPr bwMode="auto">
            <a:xfrm>
              <a:off x="2012950" y="5886450"/>
              <a:ext cx="701675" cy="57150"/>
            </a:xfrm>
            <a:custGeom>
              <a:avLst/>
              <a:gdLst>
                <a:gd name="T0" fmla="*/ 2147483647 w 442"/>
                <a:gd name="T1" fmla="*/ 2147483647 h 36"/>
                <a:gd name="T2" fmla="*/ 2147483647 w 442"/>
                <a:gd name="T3" fmla="*/ 2147483647 h 36"/>
                <a:gd name="T4" fmla="*/ 2147483647 w 442"/>
                <a:gd name="T5" fmla="*/ 2147483647 h 36"/>
                <a:gd name="T6" fmla="*/ 2147483647 w 442"/>
                <a:gd name="T7" fmla="*/ 2147483647 h 36"/>
                <a:gd name="T8" fmla="*/ 2147483647 w 442"/>
                <a:gd name="T9" fmla="*/ 2147483647 h 36"/>
                <a:gd name="T10" fmla="*/ 2147483647 w 442"/>
                <a:gd name="T11" fmla="*/ 0 h 36"/>
                <a:gd name="T12" fmla="*/ 0 w 442"/>
                <a:gd name="T13" fmla="*/ 0 h 36"/>
                <a:gd name="T14" fmla="*/ 2147483647 w 442"/>
                <a:gd name="T15" fmla="*/ 2147483647 h 36"/>
                <a:gd name="T16" fmla="*/ 2147483647 w 442"/>
                <a:gd name="T17" fmla="*/ 2147483647 h 36"/>
                <a:gd name="T18" fmla="*/ 2147483647 w 442"/>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36"/>
                <a:gd name="T32" fmla="*/ 442 w 44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36">
                  <a:moveTo>
                    <a:pt x="440" y="36"/>
                  </a:moveTo>
                  <a:lnTo>
                    <a:pt x="440" y="36"/>
                  </a:lnTo>
                  <a:lnTo>
                    <a:pt x="442" y="26"/>
                  </a:lnTo>
                  <a:lnTo>
                    <a:pt x="442" y="18"/>
                  </a:lnTo>
                  <a:lnTo>
                    <a:pt x="442" y="10"/>
                  </a:lnTo>
                  <a:lnTo>
                    <a:pt x="440" y="0"/>
                  </a:lnTo>
                  <a:lnTo>
                    <a:pt x="0" y="0"/>
                  </a:lnTo>
                  <a:lnTo>
                    <a:pt x="4" y="36"/>
                  </a:lnTo>
                  <a:lnTo>
                    <a:pt x="440" y="36"/>
                  </a:lnTo>
                  <a:close/>
                </a:path>
              </a:pathLst>
            </a:custGeom>
            <a:solidFill>
              <a:srgbClr val="9BB8BB"/>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grpSp>
          <p:nvGrpSpPr>
            <p:cNvPr id="22557" name="Group 31"/>
            <p:cNvGrpSpPr>
              <a:grpSpLocks/>
            </p:cNvGrpSpPr>
            <p:nvPr/>
          </p:nvGrpSpPr>
          <p:grpSpPr bwMode="auto">
            <a:xfrm>
              <a:off x="2184400" y="5019675"/>
              <a:ext cx="606425" cy="876300"/>
              <a:chOff x="2184400" y="5019675"/>
              <a:chExt cx="606425" cy="876300"/>
            </a:xfrm>
          </p:grpSpPr>
          <p:sp>
            <p:nvSpPr>
              <p:cNvPr id="22558" name="Freeform 7"/>
              <p:cNvSpPr>
                <a:spLocks/>
              </p:cNvSpPr>
              <p:nvPr/>
            </p:nvSpPr>
            <p:spPr bwMode="auto">
              <a:xfrm>
                <a:off x="2482850" y="5686425"/>
                <a:ext cx="57150" cy="209550"/>
              </a:xfrm>
              <a:custGeom>
                <a:avLst/>
                <a:gdLst>
                  <a:gd name="T0" fmla="*/ 2147483647 w 36"/>
                  <a:gd name="T1" fmla="*/ 2147483647 h 132"/>
                  <a:gd name="T2" fmla="*/ 2147483647 w 36"/>
                  <a:gd name="T3" fmla="*/ 2147483647 h 132"/>
                  <a:gd name="T4" fmla="*/ 2147483647 w 36"/>
                  <a:gd name="T5" fmla="*/ 2147483647 h 132"/>
                  <a:gd name="T6" fmla="*/ 2147483647 w 36"/>
                  <a:gd name="T7" fmla="*/ 2147483647 h 132"/>
                  <a:gd name="T8" fmla="*/ 2147483647 w 36"/>
                  <a:gd name="T9" fmla="*/ 2147483647 h 132"/>
                  <a:gd name="T10" fmla="*/ 2147483647 w 36"/>
                  <a:gd name="T11" fmla="*/ 2147483647 h 132"/>
                  <a:gd name="T12" fmla="*/ 2147483647 w 36"/>
                  <a:gd name="T13" fmla="*/ 2147483647 h 132"/>
                  <a:gd name="T14" fmla="*/ 2147483647 w 36"/>
                  <a:gd name="T15" fmla="*/ 2147483647 h 132"/>
                  <a:gd name="T16" fmla="*/ 2147483647 w 36"/>
                  <a:gd name="T17" fmla="*/ 2147483647 h 132"/>
                  <a:gd name="T18" fmla="*/ 2147483647 w 36"/>
                  <a:gd name="T19" fmla="*/ 2147483647 h 132"/>
                  <a:gd name="T20" fmla="*/ 2147483647 w 36"/>
                  <a:gd name="T21" fmla="*/ 2147483647 h 132"/>
                  <a:gd name="T22" fmla="*/ 2147483647 w 36"/>
                  <a:gd name="T23" fmla="*/ 0 h 132"/>
                  <a:gd name="T24" fmla="*/ 2147483647 w 36"/>
                  <a:gd name="T25" fmla="*/ 0 h 132"/>
                  <a:gd name="T26" fmla="*/ 2147483647 w 36"/>
                  <a:gd name="T27" fmla="*/ 0 h 132"/>
                  <a:gd name="T28" fmla="*/ 2147483647 w 36"/>
                  <a:gd name="T29" fmla="*/ 0 h 132"/>
                  <a:gd name="T30" fmla="*/ 2147483647 w 36"/>
                  <a:gd name="T31" fmla="*/ 2147483647 h 132"/>
                  <a:gd name="T32" fmla="*/ 2147483647 w 36"/>
                  <a:gd name="T33" fmla="*/ 2147483647 h 132"/>
                  <a:gd name="T34" fmla="*/ 0 w 36"/>
                  <a:gd name="T35" fmla="*/ 2147483647 h 132"/>
                  <a:gd name="T36" fmla="*/ 2147483647 w 36"/>
                  <a:gd name="T37" fmla="*/ 2147483647 h 132"/>
                  <a:gd name="T38" fmla="*/ 2147483647 w 36"/>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132"/>
                  <a:gd name="T62" fmla="*/ 36 w 36"/>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132">
                    <a:moveTo>
                      <a:pt x="24" y="128"/>
                    </a:moveTo>
                    <a:lnTo>
                      <a:pt x="24" y="128"/>
                    </a:lnTo>
                    <a:lnTo>
                      <a:pt x="26" y="132"/>
                    </a:lnTo>
                    <a:lnTo>
                      <a:pt x="30" y="132"/>
                    </a:lnTo>
                    <a:lnTo>
                      <a:pt x="34" y="130"/>
                    </a:lnTo>
                    <a:lnTo>
                      <a:pt x="36" y="126"/>
                    </a:lnTo>
                    <a:lnTo>
                      <a:pt x="12" y="4"/>
                    </a:lnTo>
                    <a:lnTo>
                      <a:pt x="10" y="0"/>
                    </a:lnTo>
                    <a:lnTo>
                      <a:pt x="4" y="0"/>
                    </a:lnTo>
                    <a:lnTo>
                      <a:pt x="2" y="2"/>
                    </a:lnTo>
                    <a:lnTo>
                      <a:pt x="0" y="6"/>
                    </a:lnTo>
                    <a:lnTo>
                      <a:pt x="24" y="128"/>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9" name="Freeform 8"/>
              <p:cNvSpPr>
                <a:spLocks/>
              </p:cNvSpPr>
              <p:nvPr/>
            </p:nvSpPr>
            <p:spPr bwMode="auto">
              <a:xfrm>
                <a:off x="2390775" y="5689600"/>
                <a:ext cx="38100" cy="206375"/>
              </a:xfrm>
              <a:custGeom>
                <a:avLst/>
                <a:gdLst>
                  <a:gd name="T0" fmla="*/ 2147483647 w 24"/>
                  <a:gd name="T1" fmla="*/ 2147483647 h 130"/>
                  <a:gd name="T2" fmla="*/ 2147483647 w 24"/>
                  <a:gd name="T3" fmla="*/ 2147483647 h 130"/>
                  <a:gd name="T4" fmla="*/ 0 w 24"/>
                  <a:gd name="T5" fmla="*/ 2147483647 h 130"/>
                  <a:gd name="T6" fmla="*/ 0 w 24"/>
                  <a:gd name="T7" fmla="*/ 2147483647 h 130"/>
                  <a:gd name="T8" fmla="*/ 2147483647 w 24"/>
                  <a:gd name="T9" fmla="*/ 2147483647 h 130"/>
                  <a:gd name="T10" fmla="*/ 2147483647 w 24"/>
                  <a:gd name="T11" fmla="*/ 2147483647 h 130"/>
                  <a:gd name="T12" fmla="*/ 2147483647 w 24"/>
                  <a:gd name="T13" fmla="*/ 2147483647 h 130"/>
                  <a:gd name="T14" fmla="*/ 2147483647 w 24"/>
                  <a:gd name="T15" fmla="*/ 2147483647 h 130"/>
                  <a:gd name="T16" fmla="*/ 2147483647 w 24"/>
                  <a:gd name="T17" fmla="*/ 2147483647 h 130"/>
                  <a:gd name="T18" fmla="*/ 2147483647 w 24"/>
                  <a:gd name="T19" fmla="*/ 2147483647 h 130"/>
                  <a:gd name="T20" fmla="*/ 2147483647 w 24"/>
                  <a:gd name="T21" fmla="*/ 2147483647 h 130"/>
                  <a:gd name="T22" fmla="*/ 2147483647 w 24"/>
                  <a:gd name="T23" fmla="*/ 2147483647 h 130"/>
                  <a:gd name="T24" fmla="*/ 2147483647 w 24"/>
                  <a:gd name="T25" fmla="*/ 2147483647 h 130"/>
                  <a:gd name="T26" fmla="*/ 2147483647 w 24"/>
                  <a:gd name="T27" fmla="*/ 2147483647 h 130"/>
                  <a:gd name="T28" fmla="*/ 2147483647 w 24"/>
                  <a:gd name="T29" fmla="*/ 2147483647 h 130"/>
                  <a:gd name="T30" fmla="*/ 2147483647 w 24"/>
                  <a:gd name="T31" fmla="*/ 2147483647 h 130"/>
                  <a:gd name="T32" fmla="*/ 2147483647 w 24"/>
                  <a:gd name="T33" fmla="*/ 2147483647 h 130"/>
                  <a:gd name="T34" fmla="*/ 2147483647 w 24"/>
                  <a:gd name="T35" fmla="*/ 2147483647 h 130"/>
                  <a:gd name="T36" fmla="*/ 2147483647 w 24"/>
                  <a:gd name="T37" fmla="*/ 2147483647 h 130"/>
                  <a:gd name="T38" fmla="*/ 2147483647 w 24"/>
                  <a:gd name="T39" fmla="*/ 0 h 130"/>
                  <a:gd name="T40" fmla="*/ 2147483647 w 24"/>
                  <a:gd name="T41" fmla="*/ 0 h 130"/>
                  <a:gd name="T42" fmla="*/ 2147483647 w 24"/>
                  <a:gd name="T43" fmla="*/ 2147483647 h 130"/>
                  <a:gd name="T44" fmla="*/ 2147483647 w 24"/>
                  <a:gd name="T45" fmla="*/ 2147483647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30"/>
                  <a:gd name="T71" fmla="*/ 24 w 24"/>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30">
                    <a:moveTo>
                      <a:pt x="2" y="2"/>
                    </a:moveTo>
                    <a:lnTo>
                      <a:pt x="2" y="2"/>
                    </a:lnTo>
                    <a:lnTo>
                      <a:pt x="0" y="4"/>
                    </a:lnTo>
                    <a:lnTo>
                      <a:pt x="0" y="6"/>
                    </a:lnTo>
                    <a:lnTo>
                      <a:pt x="12" y="124"/>
                    </a:lnTo>
                    <a:lnTo>
                      <a:pt x="14" y="128"/>
                    </a:lnTo>
                    <a:lnTo>
                      <a:pt x="18" y="130"/>
                    </a:lnTo>
                    <a:lnTo>
                      <a:pt x="20" y="130"/>
                    </a:lnTo>
                    <a:lnTo>
                      <a:pt x="22" y="128"/>
                    </a:lnTo>
                    <a:lnTo>
                      <a:pt x="24" y="124"/>
                    </a:lnTo>
                    <a:lnTo>
                      <a:pt x="12" y="6"/>
                    </a:lnTo>
                    <a:lnTo>
                      <a:pt x="12" y="4"/>
                    </a:lnTo>
                    <a:lnTo>
                      <a:pt x="10" y="2"/>
                    </a:lnTo>
                    <a:lnTo>
                      <a:pt x="6" y="0"/>
                    </a:lnTo>
                    <a:lnTo>
                      <a:pt x="2" y="2"/>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60" name="Freeform 9"/>
              <p:cNvSpPr>
                <a:spLocks/>
              </p:cNvSpPr>
              <p:nvPr/>
            </p:nvSpPr>
            <p:spPr bwMode="auto">
              <a:xfrm>
                <a:off x="2581275" y="5035550"/>
                <a:ext cx="209550" cy="254000"/>
              </a:xfrm>
              <a:custGeom>
                <a:avLst/>
                <a:gdLst>
                  <a:gd name="T0" fmla="*/ 2147483647 w 132"/>
                  <a:gd name="T1" fmla="*/ 0 h 160"/>
                  <a:gd name="T2" fmla="*/ 0 w 132"/>
                  <a:gd name="T3" fmla="*/ 2147483647 h 160"/>
                  <a:gd name="T4" fmla="*/ 2147483647 w 132"/>
                  <a:gd name="T5" fmla="*/ 2147483647 h 160"/>
                  <a:gd name="T6" fmla="*/ 2147483647 w 132"/>
                  <a:gd name="T7" fmla="*/ 2147483647 h 160"/>
                  <a:gd name="T8" fmla="*/ 2147483647 w 132"/>
                  <a:gd name="T9" fmla="*/ 2147483647 h 160"/>
                  <a:gd name="T10" fmla="*/ 2147483647 w 132"/>
                  <a:gd name="T11" fmla="*/ 0 h 160"/>
                  <a:gd name="T12" fmla="*/ 2147483647 w 132"/>
                  <a:gd name="T13" fmla="*/ 0 h 160"/>
                  <a:gd name="T14" fmla="*/ 0 60000 65536"/>
                  <a:gd name="T15" fmla="*/ 0 60000 65536"/>
                  <a:gd name="T16" fmla="*/ 0 60000 65536"/>
                  <a:gd name="T17" fmla="*/ 0 60000 65536"/>
                  <a:gd name="T18" fmla="*/ 0 60000 65536"/>
                  <a:gd name="T19" fmla="*/ 0 60000 65536"/>
                  <a:gd name="T20" fmla="*/ 0 60000 65536"/>
                  <a:gd name="T21" fmla="*/ 0 w 132"/>
                  <a:gd name="T22" fmla="*/ 0 h 160"/>
                  <a:gd name="T23" fmla="*/ 132 w 132"/>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60">
                    <a:moveTo>
                      <a:pt x="106" y="0"/>
                    </a:moveTo>
                    <a:lnTo>
                      <a:pt x="0" y="28"/>
                    </a:lnTo>
                    <a:lnTo>
                      <a:pt x="32" y="160"/>
                    </a:lnTo>
                    <a:lnTo>
                      <a:pt x="132" y="160"/>
                    </a:lnTo>
                    <a:lnTo>
                      <a:pt x="56" y="84"/>
                    </a:lnTo>
                    <a:lnTo>
                      <a:pt x="106" y="0"/>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61" name="Freeform 13"/>
              <p:cNvSpPr>
                <a:spLocks/>
              </p:cNvSpPr>
              <p:nvPr/>
            </p:nvSpPr>
            <p:spPr bwMode="auto">
              <a:xfrm>
                <a:off x="2184400" y="5019675"/>
                <a:ext cx="511175" cy="679450"/>
              </a:xfrm>
              <a:custGeom>
                <a:avLst/>
                <a:gdLst>
                  <a:gd name="T0" fmla="*/ 2147483647 w 322"/>
                  <a:gd name="T1" fmla="*/ 2147483647 h 428"/>
                  <a:gd name="T2" fmla="*/ 2147483647 w 322"/>
                  <a:gd name="T3" fmla="*/ 2147483647 h 428"/>
                  <a:gd name="T4" fmla="*/ 2147483647 w 322"/>
                  <a:gd name="T5" fmla="*/ 2147483647 h 428"/>
                  <a:gd name="T6" fmla="*/ 2147483647 w 322"/>
                  <a:gd name="T7" fmla="*/ 2147483647 h 428"/>
                  <a:gd name="T8" fmla="*/ 2147483647 w 322"/>
                  <a:gd name="T9" fmla="*/ 2147483647 h 428"/>
                  <a:gd name="T10" fmla="*/ 2147483647 w 322"/>
                  <a:gd name="T11" fmla="*/ 2147483647 h 428"/>
                  <a:gd name="T12" fmla="*/ 2147483647 w 322"/>
                  <a:gd name="T13" fmla="*/ 2147483647 h 428"/>
                  <a:gd name="T14" fmla="*/ 2147483647 w 322"/>
                  <a:gd name="T15" fmla="*/ 2147483647 h 428"/>
                  <a:gd name="T16" fmla="*/ 2147483647 w 322"/>
                  <a:gd name="T17" fmla="*/ 2147483647 h 428"/>
                  <a:gd name="T18" fmla="*/ 2147483647 w 322"/>
                  <a:gd name="T19" fmla="*/ 2147483647 h 428"/>
                  <a:gd name="T20" fmla="*/ 2147483647 w 322"/>
                  <a:gd name="T21" fmla="*/ 2147483647 h 428"/>
                  <a:gd name="T22" fmla="*/ 2147483647 w 322"/>
                  <a:gd name="T23" fmla="*/ 2147483647 h 428"/>
                  <a:gd name="T24" fmla="*/ 2147483647 w 322"/>
                  <a:gd name="T25" fmla="*/ 2147483647 h 428"/>
                  <a:gd name="T26" fmla="*/ 2147483647 w 322"/>
                  <a:gd name="T27" fmla="*/ 2147483647 h 428"/>
                  <a:gd name="T28" fmla="*/ 0 w 322"/>
                  <a:gd name="T29" fmla="*/ 2147483647 h 428"/>
                  <a:gd name="T30" fmla="*/ 2147483647 w 322"/>
                  <a:gd name="T31" fmla="*/ 2147483647 h 428"/>
                  <a:gd name="T32" fmla="*/ 2147483647 w 322"/>
                  <a:gd name="T33" fmla="*/ 2147483647 h 428"/>
                  <a:gd name="T34" fmla="*/ 2147483647 w 322"/>
                  <a:gd name="T35" fmla="*/ 2147483647 h 428"/>
                  <a:gd name="T36" fmla="*/ 2147483647 w 322"/>
                  <a:gd name="T37" fmla="*/ 2147483647 h 428"/>
                  <a:gd name="T38" fmla="*/ 2147483647 w 322"/>
                  <a:gd name="T39" fmla="*/ 2147483647 h 428"/>
                  <a:gd name="T40" fmla="*/ 2147483647 w 322"/>
                  <a:gd name="T41" fmla="*/ 2147483647 h 428"/>
                  <a:gd name="T42" fmla="*/ 2147483647 w 322"/>
                  <a:gd name="T43" fmla="*/ 2147483647 h 428"/>
                  <a:gd name="T44" fmla="*/ 2147483647 w 322"/>
                  <a:gd name="T45" fmla="*/ 2147483647 h 428"/>
                  <a:gd name="T46" fmla="*/ 2147483647 w 322"/>
                  <a:gd name="T47" fmla="*/ 2147483647 h 428"/>
                  <a:gd name="T48" fmla="*/ 2147483647 w 322"/>
                  <a:gd name="T49" fmla="*/ 2147483647 h 428"/>
                  <a:gd name="T50" fmla="*/ 2147483647 w 322"/>
                  <a:gd name="T51" fmla="*/ 2147483647 h 428"/>
                  <a:gd name="T52" fmla="*/ 2147483647 w 322"/>
                  <a:gd name="T53" fmla="*/ 2147483647 h 428"/>
                  <a:gd name="T54" fmla="*/ 2147483647 w 322"/>
                  <a:gd name="T55" fmla="*/ 2147483647 h 428"/>
                  <a:gd name="T56" fmla="*/ 2147483647 w 322"/>
                  <a:gd name="T57" fmla="*/ 2147483647 h 428"/>
                  <a:gd name="T58" fmla="*/ 2147483647 w 322"/>
                  <a:gd name="T59" fmla="*/ 2147483647 h 428"/>
                  <a:gd name="T60" fmla="*/ 2147483647 w 322"/>
                  <a:gd name="T61" fmla="*/ 2147483647 h 428"/>
                  <a:gd name="T62" fmla="*/ 2147483647 w 322"/>
                  <a:gd name="T63" fmla="*/ 2147483647 h 428"/>
                  <a:gd name="T64" fmla="*/ 2147483647 w 322"/>
                  <a:gd name="T65" fmla="*/ 2147483647 h 428"/>
                  <a:gd name="T66" fmla="*/ 2147483647 w 322"/>
                  <a:gd name="T67" fmla="*/ 0 h 428"/>
                  <a:gd name="T68" fmla="*/ 2147483647 w 322"/>
                  <a:gd name="T69" fmla="*/ 2147483647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2"/>
                  <a:gd name="T106" fmla="*/ 0 h 428"/>
                  <a:gd name="T107" fmla="*/ 322 w 322"/>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2" h="428">
                    <a:moveTo>
                      <a:pt x="184" y="6"/>
                    </a:moveTo>
                    <a:lnTo>
                      <a:pt x="184" y="6"/>
                    </a:lnTo>
                    <a:lnTo>
                      <a:pt x="166" y="14"/>
                    </a:lnTo>
                    <a:lnTo>
                      <a:pt x="152" y="26"/>
                    </a:lnTo>
                    <a:lnTo>
                      <a:pt x="138" y="38"/>
                    </a:lnTo>
                    <a:lnTo>
                      <a:pt x="126" y="56"/>
                    </a:lnTo>
                    <a:lnTo>
                      <a:pt x="116" y="76"/>
                    </a:lnTo>
                    <a:lnTo>
                      <a:pt x="110" y="98"/>
                    </a:lnTo>
                    <a:lnTo>
                      <a:pt x="108" y="120"/>
                    </a:lnTo>
                    <a:lnTo>
                      <a:pt x="110" y="144"/>
                    </a:lnTo>
                    <a:lnTo>
                      <a:pt x="116" y="174"/>
                    </a:lnTo>
                    <a:lnTo>
                      <a:pt x="118" y="202"/>
                    </a:lnTo>
                    <a:lnTo>
                      <a:pt x="120" y="228"/>
                    </a:lnTo>
                    <a:lnTo>
                      <a:pt x="120" y="252"/>
                    </a:lnTo>
                    <a:lnTo>
                      <a:pt x="118" y="274"/>
                    </a:lnTo>
                    <a:lnTo>
                      <a:pt x="114" y="294"/>
                    </a:lnTo>
                    <a:lnTo>
                      <a:pt x="110" y="312"/>
                    </a:lnTo>
                    <a:lnTo>
                      <a:pt x="104" y="328"/>
                    </a:lnTo>
                    <a:lnTo>
                      <a:pt x="96" y="344"/>
                    </a:lnTo>
                    <a:lnTo>
                      <a:pt x="86" y="356"/>
                    </a:lnTo>
                    <a:lnTo>
                      <a:pt x="76" y="366"/>
                    </a:lnTo>
                    <a:lnTo>
                      <a:pt x="64" y="374"/>
                    </a:lnTo>
                    <a:lnTo>
                      <a:pt x="50" y="380"/>
                    </a:lnTo>
                    <a:lnTo>
                      <a:pt x="34" y="382"/>
                    </a:lnTo>
                    <a:lnTo>
                      <a:pt x="18" y="384"/>
                    </a:lnTo>
                    <a:lnTo>
                      <a:pt x="0" y="384"/>
                    </a:lnTo>
                    <a:lnTo>
                      <a:pt x="42" y="404"/>
                    </a:lnTo>
                    <a:lnTo>
                      <a:pt x="82" y="418"/>
                    </a:lnTo>
                    <a:lnTo>
                      <a:pt x="102" y="424"/>
                    </a:lnTo>
                    <a:lnTo>
                      <a:pt x="120" y="426"/>
                    </a:lnTo>
                    <a:lnTo>
                      <a:pt x="140" y="428"/>
                    </a:lnTo>
                    <a:lnTo>
                      <a:pt x="156" y="428"/>
                    </a:lnTo>
                    <a:lnTo>
                      <a:pt x="174" y="428"/>
                    </a:lnTo>
                    <a:lnTo>
                      <a:pt x="190" y="426"/>
                    </a:lnTo>
                    <a:lnTo>
                      <a:pt x="204" y="422"/>
                    </a:lnTo>
                    <a:lnTo>
                      <a:pt x="218" y="418"/>
                    </a:lnTo>
                    <a:lnTo>
                      <a:pt x="232" y="412"/>
                    </a:lnTo>
                    <a:lnTo>
                      <a:pt x="244" y="404"/>
                    </a:lnTo>
                    <a:lnTo>
                      <a:pt x="256" y="396"/>
                    </a:lnTo>
                    <a:lnTo>
                      <a:pt x="266" y="386"/>
                    </a:lnTo>
                    <a:lnTo>
                      <a:pt x="276" y="374"/>
                    </a:lnTo>
                    <a:lnTo>
                      <a:pt x="286" y="362"/>
                    </a:lnTo>
                    <a:lnTo>
                      <a:pt x="294" y="350"/>
                    </a:lnTo>
                    <a:lnTo>
                      <a:pt x="300" y="336"/>
                    </a:lnTo>
                    <a:lnTo>
                      <a:pt x="306" y="320"/>
                    </a:lnTo>
                    <a:lnTo>
                      <a:pt x="312" y="304"/>
                    </a:lnTo>
                    <a:lnTo>
                      <a:pt x="320" y="268"/>
                    </a:lnTo>
                    <a:lnTo>
                      <a:pt x="322" y="228"/>
                    </a:lnTo>
                    <a:lnTo>
                      <a:pt x="320" y="184"/>
                    </a:lnTo>
                    <a:lnTo>
                      <a:pt x="314" y="138"/>
                    </a:lnTo>
                    <a:lnTo>
                      <a:pt x="304" y="88"/>
                    </a:lnTo>
                    <a:lnTo>
                      <a:pt x="296" y="62"/>
                    </a:lnTo>
                    <a:lnTo>
                      <a:pt x="286" y="40"/>
                    </a:lnTo>
                    <a:lnTo>
                      <a:pt x="278" y="32"/>
                    </a:lnTo>
                    <a:lnTo>
                      <a:pt x="272" y="24"/>
                    </a:lnTo>
                    <a:lnTo>
                      <a:pt x="264" y="16"/>
                    </a:lnTo>
                    <a:lnTo>
                      <a:pt x="254" y="12"/>
                    </a:lnTo>
                    <a:lnTo>
                      <a:pt x="238" y="4"/>
                    </a:lnTo>
                    <a:lnTo>
                      <a:pt x="220" y="0"/>
                    </a:lnTo>
                    <a:lnTo>
                      <a:pt x="202" y="0"/>
                    </a:lnTo>
                    <a:lnTo>
                      <a:pt x="184" y="6"/>
                    </a:lnTo>
                    <a:close/>
                  </a:path>
                </a:pathLst>
              </a:custGeom>
              <a:solidFill>
                <a:srgbClr val="FCD30F"/>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62" name="Freeform 17"/>
              <p:cNvSpPr>
                <a:spLocks/>
              </p:cNvSpPr>
              <p:nvPr/>
            </p:nvSpPr>
            <p:spPr bwMode="auto">
              <a:xfrm>
                <a:off x="2330450" y="5451475"/>
                <a:ext cx="254000" cy="206375"/>
              </a:xfrm>
              <a:custGeom>
                <a:avLst/>
                <a:gdLst>
                  <a:gd name="T0" fmla="*/ 2147483647 w 160"/>
                  <a:gd name="T1" fmla="*/ 2147483647 h 130"/>
                  <a:gd name="T2" fmla="*/ 2147483647 w 160"/>
                  <a:gd name="T3" fmla="*/ 2147483647 h 130"/>
                  <a:gd name="T4" fmla="*/ 2147483647 w 160"/>
                  <a:gd name="T5" fmla="*/ 2147483647 h 130"/>
                  <a:gd name="T6" fmla="*/ 2147483647 w 160"/>
                  <a:gd name="T7" fmla="*/ 2147483647 h 130"/>
                  <a:gd name="T8" fmla="*/ 2147483647 w 160"/>
                  <a:gd name="T9" fmla="*/ 2147483647 h 130"/>
                  <a:gd name="T10" fmla="*/ 2147483647 w 160"/>
                  <a:gd name="T11" fmla="*/ 2147483647 h 130"/>
                  <a:gd name="T12" fmla="*/ 2147483647 w 160"/>
                  <a:gd name="T13" fmla="*/ 2147483647 h 130"/>
                  <a:gd name="T14" fmla="*/ 2147483647 w 160"/>
                  <a:gd name="T15" fmla="*/ 2147483647 h 130"/>
                  <a:gd name="T16" fmla="*/ 0 w 160"/>
                  <a:gd name="T17" fmla="*/ 2147483647 h 130"/>
                  <a:gd name="T18" fmla="*/ 0 w 160"/>
                  <a:gd name="T19" fmla="*/ 2147483647 h 130"/>
                  <a:gd name="T20" fmla="*/ 2147483647 w 160"/>
                  <a:gd name="T21" fmla="*/ 2147483647 h 130"/>
                  <a:gd name="T22" fmla="*/ 2147483647 w 160"/>
                  <a:gd name="T23" fmla="*/ 2147483647 h 130"/>
                  <a:gd name="T24" fmla="*/ 2147483647 w 160"/>
                  <a:gd name="T25" fmla="*/ 2147483647 h 130"/>
                  <a:gd name="T26" fmla="*/ 2147483647 w 160"/>
                  <a:gd name="T27" fmla="*/ 2147483647 h 130"/>
                  <a:gd name="T28" fmla="*/ 2147483647 w 160"/>
                  <a:gd name="T29" fmla="*/ 2147483647 h 130"/>
                  <a:gd name="T30" fmla="*/ 2147483647 w 160"/>
                  <a:gd name="T31" fmla="*/ 2147483647 h 130"/>
                  <a:gd name="T32" fmla="*/ 2147483647 w 160"/>
                  <a:gd name="T33" fmla="*/ 2147483647 h 130"/>
                  <a:gd name="T34" fmla="*/ 2147483647 w 160"/>
                  <a:gd name="T35" fmla="*/ 2147483647 h 130"/>
                  <a:gd name="T36" fmla="*/ 2147483647 w 160"/>
                  <a:gd name="T37" fmla="*/ 2147483647 h 130"/>
                  <a:gd name="T38" fmla="*/ 2147483647 w 160"/>
                  <a:gd name="T39" fmla="*/ 2147483647 h 130"/>
                  <a:gd name="T40" fmla="*/ 2147483647 w 160"/>
                  <a:gd name="T41" fmla="*/ 2147483647 h 130"/>
                  <a:gd name="T42" fmla="*/ 2147483647 w 160"/>
                  <a:gd name="T43" fmla="*/ 2147483647 h 130"/>
                  <a:gd name="T44" fmla="*/ 2147483647 w 160"/>
                  <a:gd name="T45" fmla="*/ 2147483647 h 130"/>
                  <a:gd name="T46" fmla="*/ 2147483647 w 160"/>
                  <a:gd name="T47" fmla="*/ 2147483647 h 130"/>
                  <a:gd name="T48" fmla="*/ 2147483647 w 160"/>
                  <a:gd name="T49" fmla="*/ 2147483647 h 130"/>
                  <a:gd name="T50" fmla="*/ 2147483647 w 160"/>
                  <a:gd name="T51" fmla="*/ 2147483647 h 130"/>
                  <a:gd name="T52" fmla="*/ 2147483647 w 160"/>
                  <a:gd name="T53" fmla="*/ 2147483647 h 130"/>
                  <a:gd name="T54" fmla="*/ 2147483647 w 160"/>
                  <a:gd name="T55" fmla="*/ 2147483647 h 130"/>
                  <a:gd name="T56" fmla="*/ 2147483647 w 160"/>
                  <a:gd name="T57" fmla="*/ 2147483647 h 130"/>
                  <a:gd name="T58" fmla="*/ 2147483647 w 160"/>
                  <a:gd name="T59" fmla="*/ 2147483647 h 130"/>
                  <a:gd name="T60" fmla="*/ 2147483647 w 160"/>
                  <a:gd name="T61" fmla="*/ 2147483647 h 130"/>
                  <a:gd name="T62" fmla="*/ 2147483647 w 160"/>
                  <a:gd name="T63" fmla="*/ 2147483647 h 130"/>
                  <a:gd name="T64" fmla="*/ 2147483647 w 160"/>
                  <a:gd name="T65" fmla="*/ 0 h 130"/>
                  <a:gd name="T66" fmla="*/ 2147483647 w 160"/>
                  <a:gd name="T67" fmla="*/ 0 h 130"/>
                  <a:gd name="T68" fmla="*/ 2147483647 w 160"/>
                  <a:gd name="T69" fmla="*/ 0 h 130"/>
                  <a:gd name="T70" fmla="*/ 2147483647 w 160"/>
                  <a:gd name="T71" fmla="*/ 2147483647 h 130"/>
                  <a:gd name="T72" fmla="*/ 2147483647 w 160"/>
                  <a:gd name="T73" fmla="*/ 2147483647 h 130"/>
                  <a:gd name="T74" fmla="*/ 2147483647 w 160"/>
                  <a:gd name="T75" fmla="*/ 2147483647 h 130"/>
                  <a:gd name="T76" fmla="*/ 2147483647 w 160"/>
                  <a:gd name="T77" fmla="*/ 2147483647 h 130"/>
                  <a:gd name="T78" fmla="*/ 2147483647 w 160"/>
                  <a:gd name="T79" fmla="*/ 2147483647 h 130"/>
                  <a:gd name="T80" fmla="*/ 2147483647 w 160"/>
                  <a:gd name="T81" fmla="*/ 2147483647 h 130"/>
                  <a:gd name="T82" fmla="*/ 2147483647 w 160"/>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30"/>
                  <a:gd name="T128" fmla="*/ 160 w 160"/>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30">
                    <a:moveTo>
                      <a:pt x="64" y="26"/>
                    </a:moveTo>
                    <a:lnTo>
                      <a:pt x="64" y="26"/>
                    </a:lnTo>
                    <a:lnTo>
                      <a:pt x="52" y="64"/>
                    </a:lnTo>
                    <a:lnTo>
                      <a:pt x="42" y="86"/>
                    </a:lnTo>
                    <a:lnTo>
                      <a:pt x="34" y="96"/>
                    </a:lnTo>
                    <a:lnTo>
                      <a:pt x="24" y="106"/>
                    </a:lnTo>
                    <a:lnTo>
                      <a:pt x="14" y="112"/>
                    </a:lnTo>
                    <a:lnTo>
                      <a:pt x="0" y="118"/>
                    </a:lnTo>
                    <a:lnTo>
                      <a:pt x="26" y="126"/>
                    </a:lnTo>
                    <a:lnTo>
                      <a:pt x="52" y="130"/>
                    </a:lnTo>
                    <a:lnTo>
                      <a:pt x="74" y="130"/>
                    </a:lnTo>
                    <a:lnTo>
                      <a:pt x="94" y="126"/>
                    </a:lnTo>
                    <a:lnTo>
                      <a:pt x="104" y="122"/>
                    </a:lnTo>
                    <a:lnTo>
                      <a:pt x="114" y="118"/>
                    </a:lnTo>
                    <a:lnTo>
                      <a:pt x="122" y="112"/>
                    </a:lnTo>
                    <a:lnTo>
                      <a:pt x="130" y="106"/>
                    </a:lnTo>
                    <a:lnTo>
                      <a:pt x="144" y="90"/>
                    </a:lnTo>
                    <a:lnTo>
                      <a:pt x="154" y="72"/>
                    </a:lnTo>
                    <a:lnTo>
                      <a:pt x="158" y="58"/>
                    </a:lnTo>
                    <a:lnTo>
                      <a:pt x="160" y="46"/>
                    </a:lnTo>
                    <a:lnTo>
                      <a:pt x="160" y="36"/>
                    </a:lnTo>
                    <a:lnTo>
                      <a:pt x="156" y="26"/>
                    </a:lnTo>
                    <a:lnTo>
                      <a:pt x="150" y="18"/>
                    </a:lnTo>
                    <a:lnTo>
                      <a:pt x="144" y="12"/>
                    </a:lnTo>
                    <a:lnTo>
                      <a:pt x="136" y="6"/>
                    </a:lnTo>
                    <a:lnTo>
                      <a:pt x="126" y="2"/>
                    </a:lnTo>
                    <a:lnTo>
                      <a:pt x="116" y="0"/>
                    </a:lnTo>
                    <a:lnTo>
                      <a:pt x="106" y="0"/>
                    </a:lnTo>
                    <a:lnTo>
                      <a:pt x="98" y="0"/>
                    </a:lnTo>
                    <a:lnTo>
                      <a:pt x="88" y="2"/>
                    </a:lnTo>
                    <a:lnTo>
                      <a:pt x="80" y="6"/>
                    </a:lnTo>
                    <a:lnTo>
                      <a:pt x="72" y="12"/>
                    </a:lnTo>
                    <a:lnTo>
                      <a:pt x="66" y="18"/>
                    </a:lnTo>
                    <a:lnTo>
                      <a:pt x="64" y="26"/>
                    </a:lnTo>
                    <a:close/>
                  </a:path>
                </a:pathLst>
              </a:custGeom>
              <a:solidFill>
                <a:srgbClr val="EA8B0C"/>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63" name="Freeform 18"/>
              <p:cNvSpPr>
                <a:spLocks/>
              </p:cNvSpPr>
              <p:nvPr/>
            </p:nvSpPr>
            <p:spPr bwMode="auto">
              <a:xfrm>
                <a:off x="2470150" y="5127625"/>
                <a:ext cx="98425" cy="111125"/>
              </a:xfrm>
              <a:custGeom>
                <a:avLst/>
                <a:gdLst>
                  <a:gd name="T0" fmla="*/ 2147483647 w 62"/>
                  <a:gd name="T1" fmla="*/ 2147483647 h 70"/>
                  <a:gd name="T2" fmla="*/ 2147483647 w 62"/>
                  <a:gd name="T3" fmla="*/ 2147483647 h 70"/>
                  <a:gd name="T4" fmla="*/ 2147483647 w 62"/>
                  <a:gd name="T5" fmla="*/ 2147483647 h 70"/>
                  <a:gd name="T6" fmla="*/ 0 w 62"/>
                  <a:gd name="T7" fmla="*/ 2147483647 h 70"/>
                  <a:gd name="T8" fmla="*/ 0 w 62"/>
                  <a:gd name="T9" fmla="*/ 2147483647 h 70"/>
                  <a:gd name="T10" fmla="*/ 0 w 62"/>
                  <a:gd name="T11" fmla="*/ 2147483647 h 70"/>
                  <a:gd name="T12" fmla="*/ 0 w 62"/>
                  <a:gd name="T13" fmla="*/ 2147483647 h 70"/>
                  <a:gd name="T14" fmla="*/ 2147483647 w 62"/>
                  <a:gd name="T15" fmla="*/ 2147483647 h 70"/>
                  <a:gd name="T16" fmla="*/ 2147483647 w 62"/>
                  <a:gd name="T17" fmla="*/ 2147483647 h 70"/>
                  <a:gd name="T18" fmla="*/ 2147483647 w 62"/>
                  <a:gd name="T19" fmla="*/ 2147483647 h 70"/>
                  <a:gd name="T20" fmla="*/ 2147483647 w 62"/>
                  <a:gd name="T21" fmla="*/ 2147483647 h 70"/>
                  <a:gd name="T22" fmla="*/ 2147483647 w 62"/>
                  <a:gd name="T23" fmla="*/ 2147483647 h 70"/>
                  <a:gd name="T24" fmla="*/ 2147483647 w 62"/>
                  <a:gd name="T25" fmla="*/ 2147483647 h 70"/>
                  <a:gd name="T26" fmla="*/ 2147483647 w 62"/>
                  <a:gd name="T27" fmla="*/ 2147483647 h 70"/>
                  <a:gd name="T28" fmla="*/ 2147483647 w 62"/>
                  <a:gd name="T29" fmla="*/ 2147483647 h 70"/>
                  <a:gd name="T30" fmla="*/ 2147483647 w 62"/>
                  <a:gd name="T31" fmla="*/ 2147483647 h 70"/>
                  <a:gd name="T32" fmla="*/ 2147483647 w 62"/>
                  <a:gd name="T33" fmla="*/ 2147483647 h 70"/>
                  <a:gd name="T34" fmla="*/ 2147483647 w 62"/>
                  <a:gd name="T35" fmla="*/ 2147483647 h 70"/>
                  <a:gd name="T36" fmla="*/ 2147483647 w 62"/>
                  <a:gd name="T37" fmla="*/ 2147483647 h 70"/>
                  <a:gd name="T38" fmla="*/ 2147483647 w 62"/>
                  <a:gd name="T39" fmla="*/ 2147483647 h 70"/>
                  <a:gd name="T40" fmla="*/ 2147483647 w 62"/>
                  <a:gd name="T41" fmla="*/ 2147483647 h 70"/>
                  <a:gd name="T42" fmla="*/ 2147483647 w 62"/>
                  <a:gd name="T43" fmla="*/ 2147483647 h 70"/>
                  <a:gd name="T44" fmla="*/ 2147483647 w 62"/>
                  <a:gd name="T45" fmla="*/ 2147483647 h 70"/>
                  <a:gd name="T46" fmla="*/ 2147483647 w 62"/>
                  <a:gd name="T47" fmla="*/ 2147483647 h 70"/>
                  <a:gd name="T48" fmla="*/ 2147483647 w 62"/>
                  <a:gd name="T49" fmla="*/ 2147483647 h 70"/>
                  <a:gd name="T50" fmla="*/ 2147483647 w 62"/>
                  <a:gd name="T51" fmla="*/ 2147483647 h 70"/>
                  <a:gd name="T52" fmla="*/ 2147483647 w 62"/>
                  <a:gd name="T53" fmla="*/ 2147483647 h 70"/>
                  <a:gd name="T54" fmla="*/ 2147483647 w 62"/>
                  <a:gd name="T55" fmla="*/ 2147483647 h 70"/>
                  <a:gd name="T56" fmla="*/ 2147483647 w 62"/>
                  <a:gd name="T57" fmla="*/ 2147483647 h 70"/>
                  <a:gd name="T58" fmla="*/ 2147483647 w 62"/>
                  <a:gd name="T59" fmla="*/ 0 h 70"/>
                  <a:gd name="T60" fmla="*/ 2147483647 w 62"/>
                  <a:gd name="T61" fmla="*/ 0 h 70"/>
                  <a:gd name="T62" fmla="*/ 2147483647 w 62"/>
                  <a:gd name="T63" fmla="*/ 0 h 70"/>
                  <a:gd name="T64" fmla="*/ 2147483647 w 62"/>
                  <a:gd name="T65" fmla="*/ 2147483647 h 70"/>
                  <a:gd name="T66" fmla="*/ 2147483647 w 62"/>
                  <a:gd name="T67" fmla="*/ 2147483647 h 70"/>
                  <a:gd name="T68" fmla="*/ 2147483647 w 62"/>
                  <a:gd name="T69" fmla="*/ 2147483647 h 70"/>
                  <a:gd name="T70" fmla="*/ 2147483647 w 62"/>
                  <a:gd name="T71" fmla="*/ 2147483647 h 70"/>
                  <a:gd name="T72" fmla="*/ 2147483647 w 6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70"/>
                  <a:gd name="T113" fmla="*/ 62 w 6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70">
                    <a:moveTo>
                      <a:pt x="6" y="20"/>
                    </a:moveTo>
                    <a:lnTo>
                      <a:pt x="6" y="20"/>
                    </a:lnTo>
                    <a:lnTo>
                      <a:pt x="2" y="30"/>
                    </a:lnTo>
                    <a:lnTo>
                      <a:pt x="0" y="42"/>
                    </a:lnTo>
                    <a:lnTo>
                      <a:pt x="0" y="56"/>
                    </a:lnTo>
                    <a:lnTo>
                      <a:pt x="0" y="70"/>
                    </a:lnTo>
                    <a:lnTo>
                      <a:pt x="4" y="44"/>
                    </a:lnTo>
                    <a:lnTo>
                      <a:pt x="10" y="26"/>
                    </a:lnTo>
                    <a:lnTo>
                      <a:pt x="14" y="20"/>
                    </a:lnTo>
                    <a:lnTo>
                      <a:pt x="20" y="14"/>
                    </a:lnTo>
                    <a:lnTo>
                      <a:pt x="24" y="12"/>
                    </a:lnTo>
                    <a:lnTo>
                      <a:pt x="30" y="10"/>
                    </a:lnTo>
                    <a:lnTo>
                      <a:pt x="34" y="10"/>
                    </a:lnTo>
                    <a:lnTo>
                      <a:pt x="40" y="12"/>
                    </a:lnTo>
                    <a:lnTo>
                      <a:pt x="44" y="16"/>
                    </a:lnTo>
                    <a:lnTo>
                      <a:pt x="48" y="20"/>
                    </a:lnTo>
                    <a:lnTo>
                      <a:pt x="56" y="36"/>
                    </a:lnTo>
                    <a:lnTo>
                      <a:pt x="62" y="60"/>
                    </a:lnTo>
                    <a:lnTo>
                      <a:pt x="62" y="46"/>
                    </a:lnTo>
                    <a:lnTo>
                      <a:pt x="60" y="32"/>
                    </a:lnTo>
                    <a:lnTo>
                      <a:pt x="56" y="22"/>
                    </a:lnTo>
                    <a:lnTo>
                      <a:pt x="50" y="12"/>
                    </a:lnTo>
                    <a:lnTo>
                      <a:pt x="46" y="6"/>
                    </a:lnTo>
                    <a:lnTo>
                      <a:pt x="40" y="2"/>
                    </a:lnTo>
                    <a:lnTo>
                      <a:pt x="34" y="0"/>
                    </a:lnTo>
                    <a:lnTo>
                      <a:pt x="28" y="0"/>
                    </a:lnTo>
                    <a:lnTo>
                      <a:pt x="22" y="2"/>
                    </a:lnTo>
                    <a:lnTo>
                      <a:pt x="16" y="6"/>
                    </a:lnTo>
                    <a:lnTo>
                      <a:pt x="10" y="12"/>
                    </a:lnTo>
                    <a:lnTo>
                      <a:pt x="6" y="20"/>
                    </a:lnTo>
                    <a:close/>
                  </a:path>
                </a:pathLst>
              </a:custGeom>
              <a:solidFill>
                <a:srgbClr val="BE691C"/>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grpSp>
      </p:grpSp>
      <p:grpSp>
        <p:nvGrpSpPr>
          <p:cNvPr id="22548" name="Group 40"/>
          <p:cNvGrpSpPr>
            <a:grpSpLocks/>
          </p:cNvGrpSpPr>
          <p:nvPr/>
        </p:nvGrpSpPr>
        <p:grpSpPr bwMode="auto">
          <a:xfrm>
            <a:off x="7945438" y="3352800"/>
            <a:ext cx="893762" cy="588963"/>
            <a:chOff x="4360863" y="5011738"/>
            <a:chExt cx="876300" cy="606424"/>
          </a:xfrm>
        </p:grpSpPr>
        <p:sp>
          <p:nvSpPr>
            <p:cNvPr id="22549" name="Freeform 7"/>
            <p:cNvSpPr>
              <a:spLocks/>
            </p:cNvSpPr>
            <p:nvPr/>
          </p:nvSpPr>
          <p:spPr bwMode="auto">
            <a:xfrm rot="-5400000">
              <a:off x="5103813" y="5186363"/>
              <a:ext cx="57150" cy="209550"/>
            </a:xfrm>
            <a:custGeom>
              <a:avLst/>
              <a:gdLst>
                <a:gd name="T0" fmla="*/ 2147483647 w 36"/>
                <a:gd name="T1" fmla="*/ 2147483647 h 132"/>
                <a:gd name="T2" fmla="*/ 2147483647 w 36"/>
                <a:gd name="T3" fmla="*/ 2147483647 h 132"/>
                <a:gd name="T4" fmla="*/ 2147483647 w 36"/>
                <a:gd name="T5" fmla="*/ 2147483647 h 132"/>
                <a:gd name="T6" fmla="*/ 2147483647 w 36"/>
                <a:gd name="T7" fmla="*/ 2147483647 h 132"/>
                <a:gd name="T8" fmla="*/ 2147483647 w 36"/>
                <a:gd name="T9" fmla="*/ 2147483647 h 132"/>
                <a:gd name="T10" fmla="*/ 2147483647 w 36"/>
                <a:gd name="T11" fmla="*/ 2147483647 h 132"/>
                <a:gd name="T12" fmla="*/ 2147483647 w 36"/>
                <a:gd name="T13" fmla="*/ 2147483647 h 132"/>
                <a:gd name="T14" fmla="*/ 2147483647 w 36"/>
                <a:gd name="T15" fmla="*/ 2147483647 h 132"/>
                <a:gd name="T16" fmla="*/ 2147483647 w 36"/>
                <a:gd name="T17" fmla="*/ 2147483647 h 132"/>
                <a:gd name="T18" fmla="*/ 2147483647 w 36"/>
                <a:gd name="T19" fmla="*/ 2147483647 h 132"/>
                <a:gd name="T20" fmla="*/ 2147483647 w 36"/>
                <a:gd name="T21" fmla="*/ 2147483647 h 132"/>
                <a:gd name="T22" fmla="*/ 2147483647 w 36"/>
                <a:gd name="T23" fmla="*/ 0 h 132"/>
                <a:gd name="T24" fmla="*/ 2147483647 w 36"/>
                <a:gd name="T25" fmla="*/ 0 h 132"/>
                <a:gd name="T26" fmla="*/ 2147483647 w 36"/>
                <a:gd name="T27" fmla="*/ 0 h 132"/>
                <a:gd name="T28" fmla="*/ 2147483647 w 36"/>
                <a:gd name="T29" fmla="*/ 0 h 132"/>
                <a:gd name="T30" fmla="*/ 2147483647 w 36"/>
                <a:gd name="T31" fmla="*/ 2147483647 h 132"/>
                <a:gd name="T32" fmla="*/ 2147483647 w 36"/>
                <a:gd name="T33" fmla="*/ 2147483647 h 132"/>
                <a:gd name="T34" fmla="*/ 0 w 36"/>
                <a:gd name="T35" fmla="*/ 2147483647 h 132"/>
                <a:gd name="T36" fmla="*/ 2147483647 w 36"/>
                <a:gd name="T37" fmla="*/ 2147483647 h 132"/>
                <a:gd name="T38" fmla="*/ 2147483647 w 36"/>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132"/>
                <a:gd name="T62" fmla="*/ 36 w 36"/>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132">
                  <a:moveTo>
                    <a:pt x="24" y="128"/>
                  </a:moveTo>
                  <a:lnTo>
                    <a:pt x="24" y="128"/>
                  </a:lnTo>
                  <a:lnTo>
                    <a:pt x="26" y="132"/>
                  </a:lnTo>
                  <a:lnTo>
                    <a:pt x="30" y="132"/>
                  </a:lnTo>
                  <a:lnTo>
                    <a:pt x="34" y="130"/>
                  </a:lnTo>
                  <a:lnTo>
                    <a:pt x="36" y="126"/>
                  </a:lnTo>
                  <a:lnTo>
                    <a:pt x="12" y="4"/>
                  </a:lnTo>
                  <a:lnTo>
                    <a:pt x="10" y="0"/>
                  </a:lnTo>
                  <a:lnTo>
                    <a:pt x="4" y="0"/>
                  </a:lnTo>
                  <a:lnTo>
                    <a:pt x="2" y="2"/>
                  </a:lnTo>
                  <a:lnTo>
                    <a:pt x="0" y="6"/>
                  </a:lnTo>
                  <a:lnTo>
                    <a:pt x="24" y="128"/>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0" name="Freeform 8"/>
            <p:cNvSpPr>
              <a:spLocks/>
            </p:cNvSpPr>
            <p:nvPr/>
          </p:nvSpPr>
          <p:spPr bwMode="auto">
            <a:xfrm rot="-5400000">
              <a:off x="5114925" y="5289550"/>
              <a:ext cx="38100" cy="206375"/>
            </a:xfrm>
            <a:custGeom>
              <a:avLst/>
              <a:gdLst>
                <a:gd name="T0" fmla="*/ 2147483647 w 24"/>
                <a:gd name="T1" fmla="*/ 2147483647 h 130"/>
                <a:gd name="T2" fmla="*/ 2147483647 w 24"/>
                <a:gd name="T3" fmla="*/ 2147483647 h 130"/>
                <a:gd name="T4" fmla="*/ 0 w 24"/>
                <a:gd name="T5" fmla="*/ 2147483647 h 130"/>
                <a:gd name="T6" fmla="*/ 0 w 24"/>
                <a:gd name="T7" fmla="*/ 2147483647 h 130"/>
                <a:gd name="T8" fmla="*/ 2147483647 w 24"/>
                <a:gd name="T9" fmla="*/ 2147483647 h 130"/>
                <a:gd name="T10" fmla="*/ 2147483647 w 24"/>
                <a:gd name="T11" fmla="*/ 2147483647 h 130"/>
                <a:gd name="T12" fmla="*/ 2147483647 w 24"/>
                <a:gd name="T13" fmla="*/ 2147483647 h 130"/>
                <a:gd name="T14" fmla="*/ 2147483647 w 24"/>
                <a:gd name="T15" fmla="*/ 2147483647 h 130"/>
                <a:gd name="T16" fmla="*/ 2147483647 w 24"/>
                <a:gd name="T17" fmla="*/ 2147483647 h 130"/>
                <a:gd name="T18" fmla="*/ 2147483647 w 24"/>
                <a:gd name="T19" fmla="*/ 2147483647 h 130"/>
                <a:gd name="T20" fmla="*/ 2147483647 w 24"/>
                <a:gd name="T21" fmla="*/ 2147483647 h 130"/>
                <a:gd name="T22" fmla="*/ 2147483647 w 24"/>
                <a:gd name="T23" fmla="*/ 2147483647 h 130"/>
                <a:gd name="T24" fmla="*/ 2147483647 w 24"/>
                <a:gd name="T25" fmla="*/ 2147483647 h 130"/>
                <a:gd name="T26" fmla="*/ 2147483647 w 24"/>
                <a:gd name="T27" fmla="*/ 2147483647 h 130"/>
                <a:gd name="T28" fmla="*/ 2147483647 w 24"/>
                <a:gd name="T29" fmla="*/ 2147483647 h 130"/>
                <a:gd name="T30" fmla="*/ 2147483647 w 24"/>
                <a:gd name="T31" fmla="*/ 2147483647 h 130"/>
                <a:gd name="T32" fmla="*/ 2147483647 w 24"/>
                <a:gd name="T33" fmla="*/ 2147483647 h 130"/>
                <a:gd name="T34" fmla="*/ 2147483647 w 24"/>
                <a:gd name="T35" fmla="*/ 2147483647 h 130"/>
                <a:gd name="T36" fmla="*/ 2147483647 w 24"/>
                <a:gd name="T37" fmla="*/ 2147483647 h 130"/>
                <a:gd name="T38" fmla="*/ 2147483647 w 24"/>
                <a:gd name="T39" fmla="*/ 0 h 130"/>
                <a:gd name="T40" fmla="*/ 2147483647 w 24"/>
                <a:gd name="T41" fmla="*/ 0 h 130"/>
                <a:gd name="T42" fmla="*/ 2147483647 w 24"/>
                <a:gd name="T43" fmla="*/ 2147483647 h 130"/>
                <a:gd name="T44" fmla="*/ 2147483647 w 24"/>
                <a:gd name="T45" fmla="*/ 2147483647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30"/>
                <a:gd name="T71" fmla="*/ 24 w 24"/>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30">
                  <a:moveTo>
                    <a:pt x="2" y="2"/>
                  </a:moveTo>
                  <a:lnTo>
                    <a:pt x="2" y="2"/>
                  </a:lnTo>
                  <a:lnTo>
                    <a:pt x="0" y="4"/>
                  </a:lnTo>
                  <a:lnTo>
                    <a:pt x="0" y="6"/>
                  </a:lnTo>
                  <a:lnTo>
                    <a:pt x="12" y="124"/>
                  </a:lnTo>
                  <a:lnTo>
                    <a:pt x="14" y="128"/>
                  </a:lnTo>
                  <a:lnTo>
                    <a:pt x="18" y="130"/>
                  </a:lnTo>
                  <a:lnTo>
                    <a:pt x="20" y="130"/>
                  </a:lnTo>
                  <a:lnTo>
                    <a:pt x="22" y="128"/>
                  </a:lnTo>
                  <a:lnTo>
                    <a:pt x="24" y="124"/>
                  </a:lnTo>
                  <a:lnTo>
                    <a:pt x="12" y="6"/>
                  </a:lnTo>
                  <a:lnTo>
                    <a:pt x="12" y="4"/>
                  </a:lnTo>
                  <a:lnTo>
                    <a:pt x="10" y="2"/>
                  </a:lnTo>
                  <a:lnTo>
                    <a:pt x="6" y="0"/>
                  </a:lnTo>
                  <a:lnTo>
                    <a:pt x="2" y="2"/>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1" name="Freeform 9"/>
            <p:cNvSpPr>
              <a:spLocks/>
            </p:cNvSpPr>
            <p:nvPr/>
          </p:nvSpPr>
          <p:spPr bwMode="auto">
            <a:xfrm rot="-5400000">
              <a:off x="4398962" y="4989513"/>
              <a:ext cx="209550" cy="254000"/>
            </a:xfrm>
            <a:custGeom>
              <a:avLst/>
              <a:gdLst>
                <a:gd name="T0" fmla="*/ 2147483647 w 132"/>
                <a:gd name="T1" fmla="*/ 0 h 160"/>
                <a:gd name="T2" fmla="*/ 0 w 132"/>
                <a:gd name="T3" fmla="*/ 2147483647 h 160"/>
                <a:gd name="T4" fmla="*/ 2147483647 w 132"/>
                <a:gd name="T5" fmla="*/ 2147483647 h 160"/>
                <a:gd name="T6" fmla="*/ 2147483647 w 132"/>
                <a:gd name="T7" fmla="*/ 2147483647 h 160"/>
                <a:gd name="T8" fmla="*/ 2147483647 w 132"/>
                <a:gd name="T9" fmla="*/ 2147483647 h 160"/>
                <a:gd name="T10" fmla="*/ 2147483647 w 132"/>
                <a:gd name="T11" fmla="*/ 0 h 160"/>
                <a:gd name="T12" fmla="*/ 2147483647 w 132"/>
                <a:gd name="T13" fmla="*/ 0 h 160"/>
                <a:gd name="T14" fmla="*/ 0 60000 65536"/>
                <a:gd name="T15" fmla="*/ 0 60000 65536"/>
                <a:gd name="T16" fmla="*/ 0 60000 65536"/>
                <a:gd name="T17" fmla="*/ 0 60000 65536"/>
                <a:gd name="T18" fmla="*/ 0 60000 65536"/>
                <a:gd name="T19" fmla="*/ 0 60000 65536"/>
                <a:gd name="T20" fmla="*/ 0 60000 65536"/>
                <a:gd name="T21" fmla="*/ 0 w 132"/>
                <a:gd name="T22" fmla="*/ 0 h 160"/>
                <a:gd name="T23" fmla="*/ 132 w 132"/>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60">
                  <a:moveTo>
                    <a:pt x="106" y="0"/>
                  </a:moveTo>
                  <a:lnTo>
                    <a:pt x="0" y="28"/>
                  </a:lnTo>
                  <a:lnTo>
                    <a:pt x="32" y="160"/>
                  </a:lnTo>
                  <a:lnTo>
                    <a:pt x="132" y="160"/>
                  </a:lnTo>
                  <a:lnTo>
                    <a:pt x="56" y="84"/>
                  </a:lnTo>
                  <a:lnTo>
                    <a:pt x="106" y="0"/>
                  </a:lnTo>
                  <a:close/>
                </a:path>
              </a:pathLst>
            </a:custGeom>
            <a:solidFill>
              <a:srgbClr val="FC8810"/>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2" name="Freeform 13"/>
            <p:cNvSpPr>
              <a:spLocks/>
            </p:cNvSpPr>
            <p:nvPr/>
          </p:nvSpPr>
          <p:spPr bwMode="auto">
            <a:xfrm rot="-5400000">
              <a:off x="4445000" y="5022850"/>
              <a:ext cx="511175" cy="679450"/>
            </a:xfrm>
            <a:custGeom>
              <a:avLst/>
              <a:gdLst>
                <a:gd name="T0" fmla="*/ 2147483647 w 322"/>
                <a:gd name="T1" fmla="*/ 2147483647 h 428"/>
                <a:gd name="T2" fmla="*/ 2147483647 w 322"/>
                <a:gd name="T3" fmla="*/ 2147483647 h 428"/>
                <a:gd name="T4" fmla="*/ 2147483647 w 322"/>
                <a:gd name="T5" fmla="*/ 2147483647 h 428"/>
                <a:gd name="T6" fmla="*/ 2147483647 w 322"/>
                <a:gd name="T7" fmla="*/ 2147483647 h 428"/>
                <a:gd name="T8" fmla="*/ 2147483647 w 322"/>
                <a:gd name="T9" fmla="*/ 2147483647 h 428"/>
                <a:gd name="T10" fmla="*/ 2147483647 w 322"/>
                <a:gd name="T11" fmla="*/ 2147483647 h 428"/>
                <a:gd name="T12" fmla="*/ 2147483647 w 322"/>
                <a:gd name="T13" fmla="*/ 2147483647 h 428"/>
                <a:gd name="T14" fmla="*/ 2147483647 w 322"/>
                <a:gd name="T15" fmla="*/ 2147483647 h 428"/>
                <a:gd name="T16" fmla="*/ 2147483647 w 322"/>
                <a:gd name="T17" fmla="*/ 2147483647 h 428"/>
                <a:gd name="T18" fmla="*/ 2147483647 w 322"/>
                <a:gd name="T19" fmla="*/ 2147483647 h 428"/>
                <a:gd name="T20" fmla="*/ 2147483647 w 322"/>
                <a:gd name="T21" fmla="*/ 2147483647 h 428"/>
                <a:gd name="T22" fmla="*/ 2147483647 w 322"/>
                <a:gd name="T23" fmla="*/ 2147483647 h 428"/>
                <a:gd name="T24" fmla="*/ 2147483647 w 322"/>
                <a:gd name="T25" fmla="*/ 2147483647 h 428"/>
                <a:gd name="T26" fmla="*/ 2147483647 w 322"/>
                <a:gd name="T27" fmla="*/ 2147483647 h 428"/>
                <a:gd name="T28" fmla="*/ 0 w 322"/>
                <a:gd name="T29" fmla="*/ 2147483647 h 428"/>
                <a:gd name="T30" fmla="*/ 2147483647 w 322"/>
                <a:gd name="T31" fmla="*/ 2147483647 h 428"/>
                <a:gd name="T32" fmla="*/ 2147483647 w 322"/>
                <a:gd name="T33" fmla="*/ 2147483647 h 428"/>
                <a:gd name="T34" fmla="*/ 2147483647 w 322"/>
                <a:gd name="T35" fmla="*/ 2147483647 h 428"/>
                <a:gd name="T36" fmla="*/ 2147483647 w 322"/>
                <a:gd name="T37" fmla="*/ 2147483647 h 428"/>
                <a:gd name="T38" fmla="*/ 2147483647 w 322"/>
                <a:gd name="T39" fmla="*/ 2147483647 h 428"/>
                <a:gd name="T40" fmla="*/ 2147483647 w 322"/>
                <a:gd name="T41" fmla="*/ 2147483647 h 428"/>
                <a:gd name="T42" fmla="*/ 2147483647 w 322"/>
                <a:gd name="T43" fmla="*/ 2147483647 h 428"/>
                <a:gd name="T44" fmla="*/ 2147483647 w 322"/>
                <a:gd name="T45" fmla="*/ 2147483647 h 428"/>
                <a:gd name="T46" fmla="*/ 2147483647 w 322"/>
                <a:gd name="T47" fmla="*/ 2147483647 h 428"/>
                <a:gd name="T48" fmla="*/ 2147483647 w 322"/>
                <a:gd name="T49" fmla="*/ 2147483647 h 428"/>
                <a:gd name="T50" fmla="*/ 2147483647 w 322"/>
                <a:gd name="T51" fmla="*/ 2147483647 h 428"/>
                <a:gd name="T52" fmla="*/ 2147483647 w 322"/>
                <a:gd name="T53" fmla="*/ 2147483647 h 428"/>
                <a:gd name="T54" fmla="*/ 2147483647 w 322"/>
                <a:gd name="T55" fmla="*/ 2147483647 h 428"/>
                <a:gd name="T56" fmla="*/ 2147483647 w 322"/>
                <a:gd name="T57" fmla="*/ 2147483647 h 428"/>
                <a:gd name="T58" fmla="*/ 2147483647 w 322"/>
                <a:gd name="T59" fmla="*/ 2147483647 h 428"/>
                <a:gd name="T60" fmla="*/ 2147483647 w 322"/>
                <a:gd name="T61" fmla="*/ 2147483647 h 428"/>
                <a:gd name="T62" fmla="*/ 2147483647 w 322"/>
                <a:gd name="T63" fmla="*/ 2147483647 h 428"/>
                <a:gd name="T64" fmla="*/ 2147483647 w 322"/>
                <a:gd name="T65" fmla="*/ 2147483647 h 428"/>
                <a:gd name="T66" fmla="*/ 2147483647 w 322"/>
                <a:gd name="T67" fmla="*/ 0 h 428"/>
                <a:gd name="T68" fmla="*/ 2147483647 w 322"/>
                <a:gd name="T69" fmla="*/ 2147483647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2"/>
                <a:gd name="T106" fmla="*/ 0 h 428"/>
                <a:gd name="T107" fmla="*/ 322 w 322"/>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2" h="428">
                  <a:moveTo>
                    <a:pt x="184" y="6"/>
                  </a:moveTo>
                  <a:lnTo>
                    <a:pt x="184" y="6"/>
                  </a:lnTo>
                  <a:lnTo>
                    <a:pt x="166" y="14"/>
                  </a:lnTo>
                  <a:lnTo>
                    <a:pt x="152" y="26"/>
                  </a:lnTo>
                  <a:lnTo>
                    <a:pt x="138" y="38"/>
                  </a:lnTo>
                  <a:lnTo>
                    <a:pt x="126" y="56"/>
                  </a:lnTo>
                  <a:lnTo>
                    <a:pt x="116" y="76"/>
                  </a:lnTo>
                  <a:lnTo>
                    <a:pt x="110" y="98"/>
                  </a:lnTo>
                  <a:lnTo>
                    <a:pt x="108" y="120"/>
                  </a:lnTo>
                  <a:lnTo>
                    <a:pt x="110" y="144"/>
                  </a:lnTo>
                  <a:lnTo>
                    <a:pt x="116" y="174"/>
                  </a:lnTo>
                  <a:lnTo>
                    <a:pt x="118" y="202"/>
                  </a:lnTo>
                  <a:lnTo>
                    <a:pt x="120" y="228"/>
                  </a:lnTo>
                  <a:lnTo>
                    <a:pt x="120" y="252"/>
                  </a:lnTo>
                  <a:lnTo>
                    <a:pt x="118" y="274"/>
                  </a:lnTo>
                  <a:lnTo>
                    <a:pt x="114" y="294"/>
                  </a:lnTo>
                  <a:lnTo>
                    <a:pt x="110" y="312"/>
                  </a:lnTo>
                  <a:lnTo>
                    <a:pt x="104" y="328"/>
                  </a:lnTo>
                  <a:lnTo>
                    <a:pt x="96" y="344"/>
                  </a:lnTo>
                  <a:lnTo>
                    <a:pt x="86" y="356"/>
                  </a:lnTo>
                  <a:lnTo>
                    <a:pt x="76" y="366"/>
                  </a:lnTo>
                  <a:lnTo>
                    <a:pt x="64" y="374"/>
                  </a:lnTo>
                  <a:lnTo>
                    <a:pt x="50" y="380"/>
                  </a:lnTo>
                  <a:lnTo>
                    <a:pt x="34" y="382"/>
                  </a:lnTo>
                  <a:lnTo>
                    <a:pt x="18" y="384"/>
                  </a:lnTo>
                  <a:lnTo>
                    <a:pt x="0" y="384"/>
                  </a:lnTo>
                  <a:lnTo>
                    <a:pt x="42" y="404"/>
                  </a:lnTo>
                  <a:lnTo>
                    <a:pt x="82" y="418"/>
                  </a:lnTo>
                  <a:lnTo>
                    <a:pt x="102" y="424"/>
                  </a:lnTo>
                  <a:lnTo>
                    <a:pt x="120" y="426"/>
                  </a:lnTo>
                  <a:lnTo>
                    <a:pt x="140" y="428"/>
                  </a:lnTo>
                  <a:lnTo>
                    <a:pt x="156" y="428"/>
                  </a:lnTo>
                  <a:lnTo>
                    <a:pt x="174" y="428"/>
                  </a:lnTo>
                  <a:lnTo>
                    <a:pt x="190" y="426"/>
                  </a:lnTo>
                  <a:lnTo>
                    <a:pt x="204" y="422"/>
                  </a:lnTo>
                  <a:lnTo>
                    <a:pt x="218" y="418"/>
                  </a:lnTo>
                  <a:lnTo>
                    <a:pt x="232" y="412"/>
                  </a:lnTo>
                  <a:lnTo>
                    <a:pt x="244" y="404"/>
                  </a:lnTo>
                  <a:lnTo>
                    <a:pt x="256" y="396"/>
                  </a:lnTo>
                  <a:lnTo>
                    <a:pt x="266" y="386"/>
                  </a:lnTo>
                  <a:lnTo>
                    <a:pt x="276" y="374"/>
                  </a:lnTo>
                  <a:lnTo>
                    <a:pt x="286" y="362"/>
                  </a:lnTo>
                  <a:lnTo>
                    <a:pt x="294" y="350"/>
                  </a:lnTo>
                  <a:lnTo>
                    <a:pt x="300" y="336"/>
                  </a:lnTo>
                  <a:lnTo>
                    <a:pt x="306" y="320"/>
                  </a:lnTo>
                  <a:lnTo>
                    <a:pt x="312" y="304"/>
                  </a:lnTo>
                  <a:lnTo>
                    <a:pt x="320" y="268"/>
                  </a:lnTo>
                  <a:lnTo>
                    <a:pt x="322" y="228"/>
                  </a:lnTo>
                  <a:lnTo>
                    <a:pt x="320" y="184"/>
                  </a:lnTo>
                  <a:lnTo>
                    <a:pt x="314" y="138"/>
                  </a:lnTo>
                  <a:lnTo>
                    <a:pt x="304" y="88"/>
                  </a:lnTo>
                  <a:lnTo>
                    <a:pt x="296" y="62"/>
                  </a:lnTo>
                  <a:lnTo>
                    <a:pt x="286" y="40"/>
                  </a:lnTo>
                  <a:lnTo>
                    <a:pt x="278" y="32"/>
                  </a:lnTo>
                  <a:lnTo>
                    <a:pt x="272" y="24"/>
                  </a:lnTo>
                  <a:lnTo>
                    <a:pt x="264" y="16"/>
                  </a:lnTo>
                  <a:lnTo>
                    <a:pt x="254" y="12"/>
                  </a:lnTo>
                  <a:lnTo>
                    <a:pt x="238" y="4"/>
                  </a:lnTo>
                  <a:lnTo>
                    <a:pt x="220" y="0"/>
                  </a:lnTo>
                  <a:lnTo>
                    <a:pt x="202" y="0"/>
                  </a:lnTo>
                  <a:lnTo>
                    <a:pt x="184" y="6"/>
                  </a:lnTo>
                  <a:close/>
                </a:path>
              </a:pathLst>
            </a:custGeom>
            <a:solidFill>
              <a:srgbClr val="FCD30F"/>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3" name="Freeform 17"/>
            <p:cNvSpPr>
              <a:spLocks/>
            </p:cNvSpPr>
            <p:nvPr/>
          </p:nvSpPr>
          <p:spPr bwMode="auto">
            <a:xfrm rot="-5400000">
              <a:off x="4768850" y="5241925"/>
              <a:ext cx="254000" cy="206375"/>
            </a:xfrm>
            <a:custGeom>
              <a:avLst/>
              <a:gdLst>
                <a:gd name="T0" fmla="*/ 2147483647 w 160"/>
                <a:gd name="T1" fmla="*/ 2147483647 h 130"/>
                <a:gd name="T2" fmla="*/ 2147483647 w 160"/>
                <a:gd name="T3" fmla="*/ 2147483647 h 130"/>
                <a:gd name="T4" fmla="*/ 2147483647 w 160"/>
                <a:gd name="T5" fmla="*/ 2147483647 h 130"/>
                <a:gd name="T6" fmla="*/ 2147483647 w 160"/>
                <a:gd name="T7" fmla="*/ 2147483647 h 130"/>
                <a:gd name="T8" fmla="*/ 2147483647 w 160"/>
                <a:gd name="T9" fmla="*/ 2147483647 h 130"/>
                <a:gd name="T10" fmla="*/ 2147483647 w 160"/>
                <a:gd name="T11" fmla="*/ 2147483647 h 130"/>
                <a:gd name="T12" fmla="*/ 2147483647 w 160"/>
                <a:gd name="T13" fmla="*/ 2147483647 h 130"/>
                <a:gd name="T14" fmla="*/ 2147483647 w 160"/>
                <a:gd name="T15" fmla="*/ 2147483647 h 130"/>
                <a:gd name="T16" fmla="*/ 0 w 160"/>
                <a:gd name="T17" fmla="*/ 2147483647 h 130"/>
                <a:gd name="T18" fmla="*/ 0 w 160"/>
                <a:gd name="T19" fmla="*/ 2147483647 h 130"/>
                <a:gd name="T20" fmla="*/ 2147483647 w 160"/>
                <a:gd name="T21" fmla="*/ 2147483647 h 130"/>
                <a:gd name="T22" fmla="*/ 2147483647 w 160"/>
                <a:gd name="T23" fmla="*/ 2147483647 h 130"/>
                <a:gd name="T24" fmla="*/ 2147483647 w 160"/>
                <a:gd name="T25" fmla="*/ 2147483647 h 130"/>
                <a:gd name="T26" fmla="*/ 2147483647 w 160"/>
                <a:gd name="T27" fmla="*/ 2147483647 h 130"/>
                <a:gd name="T28" fmla="*/ 2147483647 w 160"/>
                <a:gd name="T29" fmla="*/ 2147483647 h 130"/>
                <a:gd name="T30" fmla="*/ 2147483647 w 160"/>
                <a:gd name="T31" fmla="*/ 2147483647 h 130"/>
                <a:gd name="T32" fmla="*/ 2147483647 w 160"/>
                <a:gd name="T33" fmla="*/ 2147483647 h 130"/>
                <a:gd name="T34" fmla="*/ 2147483647 w 160"/>
                <a:gd name="T35" fmla="*/ 2147483647 h 130"/>
                <a:gd name="T36" fmla="*/ 2147483647 w 160"/>
                <a:gd name="T37" fmla="*/ 2147483647 h 130"/>
                <a:gd name="T38" fmla="*/ 2147483647 w 160"/>
                <a:gd name="T39" fmla="*/ 2147483647 h 130"/>
                <a:gd name="T40" fmla="*/ 2147483647 w 160"/>
                <a:gd name="T41" fmla="*/ 2147483647 h 130"/>
                <a:gd name="T42" fmla="*/ 2147483647 w 160"/>
                <a:gd name="T43" fmla="*/ 2147483647 h 130"/>
                <a:gd name="T44" fmla="*/ 2147483647 w 160"/>
                <a:gd name="T45" fmla="*/ 2147483647 h 130"/>
                <a:gd name="T46" fmla="*/ 2147483647 w 160"/>
                <a:gd name="T47" fmla="*/ 2147483647 h 130"/>
                <a:gd name="T48" fmla="*/ 2147483647 w 160"/>
                <a:gd name="T49" fmla="*/ 2147483647 h 130"/>
                <a:gd name="T50" fmla="*/ 2147483647 w 160"/>
                <a:gd name="T51" fmla="*/ 2147483647 h 130"/>
                <a:gd name="T52" fmla="*/ 2147483647 w 160"/>
                <a:gd name="T53" fmla="*/ 2147483647 h 130"/>
                <a:gd name="T54" fmla="*/ 2147483647 w 160"/>
                <a:gd name="T55" fmla="*/ 2147483647 h 130"/>
                <a:gd name="T56" fmla="*/ 2147483647 w 160"/>
                <a:gd name="T57" fmla="*/ 2147483647 h 130"/>
                <a:gd name="T58" fmla="*/ 2147483647 w 160"/>
                <a:gd name="T59" fmla="*/ 2147483647 h 130"/>
                <a:gd name="T60" fmla="*/ 2147483647 w 160"/>
                <a:gd name="T61" fmla="*/ 2147483647 h 130"/>
                <a:gd name="T62" fmla="*/ 2147483647 w 160"/>
                <a:gd name="T63" fmla="*/ 2147483647 h 130"/>
                <a:gd name="T64" fmla="*/ 2147483647 w 160"/>
                <a:gd name="T65" fmla="*/ 0 h 130"/>
                <a:gd name="T66" fmla="*/ 2147483647 w 160"/>
                <a:gd name="T67" fmla="*/ 0 h 130"/>
                <a:gd name="T68" fmla="*/ 2147483647 w 160"/>
                <a:gd name="T69" fmla="*/ 0 h 130"/>
                <a:gd name="T70" fmla="*/ 2147483647 w 160"/>
                <a:gd name="T71" fmla="*/ 2147483647 h 130"/>
                <a:gd name="T72" fmla="*/ 2147483647 w 160"/>
                <a:gd name="T73" fmla="*/ 2147483647 h 130"/>
                <a:gd name="T74" fmla="*/ 2147483647 w 160"/>
                <a:gd name="T75" fmla="*/ 2147483647 h 130"/>
                <a:gd name="T76" fmla="*/ 2147483647 w 160"/>
                <a:gd name="T77" fmla="*/ 2147483647 h 130"/>
                <a:gd name="T78" fmla="*/ 2147483647 w 160"/>
                <a:gd name="T79" fmla="*/ 2147483647 h 130"/>
                <a:gd name="T80" fmla="*/ 2147483647 w 160"/>
                <a:gd name="T81" fmla="*/ 2147483647 h 130"/>
                <a:gd name="T82" fmla="*/ 2147483647 w 160"/>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30"/>
                <a:gd name="T128" fmla="*/ 160 w 160"/>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30">
                  <a:moveTo>
                    <a:pt x="64" y="26"/>
                  </a:moveTo>
                  <a:lnTo>
                    <a:pt x="64" y="26"/>
                  </a:lnTo>
                  <a:lnTo>
                    <a:pt x="52" y="64"/>
                  </a:lnTo>
                  <a:lnTo>
                    <a:pt x="42" y="86"/>
                  </a:lnTo>
                  <a:lnTo>
                    <a:pt x="34" y="96"/>
                  </a:lnTo>
                  <a:lnTo>
                    <a:pt x="24" y="106"/>
                  </a:lnTo>
                  <a:lnTo>
                    <a:pt x="14" y="112"/>
                  </a:lnTo>
                  <a:lnTo>
                    <a:pt x="0" y="118"/>
                  </a:lnTo>
                  <a:lnTo>
                    <a:pt x="26" y="126"/>
                  </a:lnTo>
                  <a:lnTo>
                    <a:pt x="52" y="130"/>
                  </a:lnTo>
                  <a:lnTo>
                    <a:pt x="74" y="130"/>
                  </a:lnTo>
                  <a:lnTo>
                    <a:pt x="94" y="126"/>
                  </a:lnTo>
                  <a:lnTo>
                    <a:pt x="104" y="122"/>
                  </a:lnTo>
                  <a:lnTo>
                    <a:pt x="114" y="118"/>
                  </a:lnTo>
                  <a:lnTo>
                    <a:pt x="122" y="112"/>
                  </a:lnTo>
                  <a:lnTo>
                    <a:pt x="130" y="106"/>
                  </a:lnTo>
                  <a:lnTo>
                    <a:pt x="144" y="90"/>
                  </a:lnTo>
                  <a:lnTo>
                    <a:pt x="154" y="72"/>
                  </a:lnTo>
                  <a:lnTo>
                    <a:pt x="158" y="58"/>
                  </a:lnTo>
                  <a:lnTo>
                    <a:pt x="160" y="46"/>
                  </a:lnTo>
                  <a:lnTo>
                    <a:pt x="160" y="36"/>
                  </a:lnTo>
                  <a:lnTo>
                    <a:pt x="156" y="26"/>
                  </a:lnTo>
                  <a:lnTo>
                    <a:pt x="150" y="18"/>
                  </a:lnTo>
                  <a:lnTo>
                    <a:pt x="144" y="12"/>
                  </a:lnTo>
                  <a:lnTo>
                    <a:pt x="136" y="6"/>
                  </a:lnTo>
                  <a:lnTo>
                    <a:pt x="126" y="2"/>
                  </a:lnTo>
                  <a:lnTo>
                    <a:pt x="116" y="0"/>
                  </a:lnTo>
                  <a:lnTo>
                    <a:pt x="106" y="0"/>
                  </a:lnTo>
                  <a:lnTo>
                    <a:pt x="98" y="0"/>
                  </a:lnTo>
                  <a:lnTo>
                    <a:pt x="88" y="2"/>
                  </a:lnTo>
                  <a:lnTo>
                    <a:pt x="80" y="6"/>
                  </a:lnTo>
                  <a:lnTo>
                    <a:pt x="72" y="12"/>
                  </a:lnTo>
                  <a:lnTo>
                    <a:pt x="66" y="18"/>
                  </a:lnTo>
                  <a:lnTo>
                    <a:pt x="64" y="26"/>
                  </a:lnTo>
                  <a:close/>
                </a:path>
              </a:pathLst>
            </a:custGeom>
            <a:solidFill>
              <a:srgbClr val="EA8B0C"/>
            </a:solidFill>
            <a:ln w="9525">
              <a:no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554" name="TextBox 39"/>
            <p:cNvSpPr txBox="1">
              <a:spLocks noChangeArrowheads="1"/>
            </p:cNvSpPr>
            <p:nvPr/>
          </p:nvSpPr>
          <p:spPr bwMode="auto">
            <a:xfrm>
              <a:off x="4373766" y="5105400"/>
              <a:ext cx="274434" cy="30777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400">
                  <a:solidFill>
                    <a:srgbClr val="000000"/>
                  </a:solidFill>
                  <a:latin typeface="Arial" pitchFamily="34" charset="0"/>
                  <a:sym typeface="Arial" pitchFamily="34" charset="0"/>
                </a:rPr>
                <a:t>x</a:t>
              </a:r>
            </a:p>
          </p:txBody>
        </p:sp>
      </p:grpSp>
    </p:spTree>
    <p:extLst>
      <p:ext uri="{BB962C8B-B14F-4D97-AF65-F5344CB8AC3E}">
        <p14:creationId xmlns:p14="http://schemas.microsoft.com/office/powerpoint/2010/main" val="17541114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 Overflows</a:t>
            </a:r>
            <a:endParaRPr lang="en-US" dirty="0"/>
          </a:p>
        </p:txBody>
      </p:sp>
      <p:sp>
        <p:nvSpPr>
          <p:cNvPr id="3" name="Content Placeholder 2"/>
          <p:cNvSpPr>
            <a:spLocks noGrp="1"/>
          </p:cNvSpPr>
          <p:nvPr>
            <p:ph idx="1"/>
          </p:nvPr>
        </p:nvSpPr>
        <p:spPr/>
        <p:txBody>
          <a:bodyPr/>
          <a:lstStyle/>
          <a:p>
            <a:r>
              <a:rPr lang="en-US" sz="2800" dirty="0" smtClean="0"/>
              <a:t>Similar: exploit a failure to verify buffer size. </a:t>
            </a:r>
          </a:p>
          <a:p>
            <a:r>
              <a:rPr lang="en-US" sz="2800" dirty="0" smtClean="0"/>
              <a:t>However, heap </a:t>
            </a:r>
            <a:r>
              <a:rPr lang="en-US" sz="2800" dirty="0"/>
              <a:t>i</a:t>
            </a:r>
            <a:r>
              <a:rPr lang="en-US" sz="2800" dirty="0" smtClean="0"/>
              <a:t>sn’t executable, and doesn’t handle control flow. </a:t>
            </a:r>
          </a:p>
          <a:p>
            <a:r>
              <a:rPr lang="en-US" sz="2800" dirty="0" smtClean="0"/>
              <a:t>Instead, exploit the memory management mechanisms. </a:t>
            </a:r>
            <a:endParaRPr lang="en-US" sz="2800"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26</a:t>
            </a:fld>
            <a:endParaRPr lang="en-US" dirty="0">
              <a:solidFill>
                <a:prstClr val="white">
                  <a:tint val="75000"/>
                </a:prstClr>
              </a:solidFill>
              <a:latin typeface="Calibri"/>
            </a:endParaRPr>
          </a:p>
        </p:txBody>
      </p:sp>
      <p:sp>
        <p:nvSpPr>
          <p:cNvPr id="7" name="Oval 6"/>
          <p:cNvSpPr/>
          <p:nvPr/>
        </p:nvSpPr>
        <p:spPr>
          <a:xfrm>
            <a:off x="1297263"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Oval 7"/>
          <p:cNvSpPr/>
          <p:nvPr/>
        </p:nvSpPr>
        <p:spPr>
          <a:xfrm>
            <a:off x="3497974"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5556355"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1" name="Straight Arrow Connector 10"/>
          <p:cNvCxnSpPr>
            <a:stCxn id="7" idx="6"/>
            <a:endCxn id="8" idx="2"/>
          </p:cNvCxnSpPr>
          <p:nvPr/>
        </p:nvCxnSpPr>
        <p:spPr>
          <a:xfrm>
            <a:off x="2294108" y="5454995"/>
            <a:ext cx="120386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8" idx="6"/>
            <a:endCxn id="9" idx="2"/>
          </p:cNvCxnSpPr>
          <p:nvPr/>
        </p:nvCxnSpPr>
        <p:spPr>
          <a:xfrm>
            <a:off x="4494819" y="5454995"/>
            <a:ext cx="10615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124200" y="4402605"/>
            <a:ext cx="888234" cy="400110"/>
          </a:xfrm>
          <a:prstGeom prst="rect">
            <a:avLst/>
          </a:prstGeom>
          <a:noFill/>
        </p:spPr>
        <p:txBody>
          <a:bodyPr wrap="none" rtlCol="0">
            <a:spAutoFit/>
          </a:bodyPr>
          <a:lstStyle/>
          <a:p>
            <a:r>
              <a:rPr lang="en-US" sz="2000" dirty="0" err="1" smtClean="0"/>
              <a:t>Malloc</a:t>
            </a:r>
            <a:endParaRPr lang="en-US" sz="2000" dirty="0"/>
          </a:p>
        </p:txBody>
      </p:sp>
    </p:spTree>
    <p:extLst>
      <p:ext uri="{BB962C8B-B14F-4D97-AF65-F5344CB8AC3E}">
        <p14:creationId xmlns:p14="http://schemas.microsoft.com/office/powerpoint/2010/main" val="65972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497974" y="4956603"/>
            <a:ext cx="996845" cy="996783"/>
          </a:xfrm>
          <a:prstGeom prst="ellipse">
            <a:avLst/>
          </a:prstGeom>
          <a:gradFill flip="none" rotWithShape="1">
            <a:gsLst>
              <a:gs pos="0">
                <a:schemeClr val="accent3">
                  <a:shade val="51000"/>
                  <a:satMod val="130000"/>
                  <a:alpha val="38000"/>
                </a:schemeClr>
              </a:gs>
              <a:gs pos="80000">
                <a:schemeClr val="accent3">
                  <a:shade val="93000"/>
                  <a:satMod val="130000"/>
                  <a:alpha val="38000"/>
                </a:schemeClr>
              </a:gs>
              <a:gs pos="100000">
                <a:schemeClr val="accent3">
                  <a:shade val="94000"/>
                  <a:satMod val="135000"/>
                  <a:alpha val="38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Heap Overflows</a:t>
            </a:r>
            <a:endParaRPr lang="en-US" dirty="0"/>
          </a:p>
        </p:txBody>
      </p:sp>
      <p:sp>
        <p:nvSpPr>
          <p:cNvPr id="3" name="Content Placeholder 2"/>
          <p:cNvSpPr>
            <a:spLocks noGrp="1"/>
          </p:cNvSpPr>
          <p:nvPr>
            <p:ph idx="1"/>
          </p:nvPr>
        </p:nvSpPr>
        <p:spPr/>
        <p:txBody>
          <a:bodyPr/>
          <a:lstStyle/>
          <a:p>
            <a:r>
              <a:rPr lang="en-US" sz="2800" dirty="0" smtClean="0"/>
              <a:t>Similar: exploit a failure to verify buffer size. </a:t>
            </a:r>
          </a:p>
          <a:p>
            <a:r>
              <a:rPr lang="en-US" sz="2800" dirty="0" smtClean="0"/>
              <a:t>However, heap </a:t>
            </a:r>
            <a:r>
              <a:rPr lang="en-US" sz="2800" dirty="0"/>
              <a:t>i</a:t>
            </a:r>
            <a:r>
              <a:rPr lang="en-US" sz="2800" dirty="0" smtClean="0"/>
              <a:t>sn’t executable, and doesn’t handle control flow. </a:t>
            </a:r>
          </a:p>
          <a:p>
            <a:r>
              <a:rPr lang="en-US" sz="2800" dirty="0" smtClean="0"/>
              <a:t>Instead, exploit the memory management mechanisms. </a:t>
            </a:r>
            <a:endParaRPr lang="en-US" sz="2800"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27</a:t>
            </a:fld>
            <a:endParaRPr lang="en-US" dirty="0">
              <a:solidFill>
                <a:prstClr val="white">
                  <a:tint val="75000"/>
                </a:prstClr>
              </a:solidFill>
              <a:latin typeface="Calibri"/>
            </a:endParaRPr>
          </a:p>
        </p:txBody>
      </p:sp>
      <p:sp>
        <p:nvSpPr>
          <p:cNvPr id="7" name="Oval 6"/>
          <p:cNvSpPr/>
          <p:nvPr/>
        </p:nvSpPr>
        <p:spPr>
          <a:xfrm>
            <a:off x="1297263"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5556355"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1" name="Straight Arrow Connector 10"/>
          <p:cNvCxnSpPr>
            <a:stCxn id="7" idx="6"/>
            <a:endCxn id="9" idx="2"/>
          </p:cNvCxnSpPr>
          <p:nvPr/>
        </p:nvCxnSpPr>
        <p:spPr>
          <a:xfrm>
            <a:off x="2294108" y="5454995"/>
            <a:ext cx="326224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339531" y="4402605"/>
            <a:ext cx="853043" cy="400110"/>
          </a:xfrm>
          <a:prstGeom prst="rect">
            <a:avLst/>
          </a:prstGeom>
          <a:noFill/>
        </p:spPr>
        <p:txBody>
          <a:bodyPr wrap="none" rtlCol="0">
            <a:spAutoFit/>
          </a:bodyPr>
          <a:lstStyle/>
          <a:p>
            <a:r>
              <a:rPr lang="en-US" sz="2000" dirty="0" smtClean="0"/>
              <a:t>Unlink</a:t>
            </a:r>
            <a:endParaRPr lang="en-US" sz="2000" dirty="0"/>
          </a:p>
        </p:txBody>
      </p:sp>
    </p:spTree>
    <p:extLst>
      <p:ext uri="{BB962C8B-B14F-4D97-AF65-F5344CB8AC3E}">
        <p14:creationId xmlns:p14="http://schemas.microsoft.com/office/powerpoint/2010/main" val="35798796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497974" y="4956603"/>
            <a:ext cx="996845" cy="996783"/>
          </a:xfrm>
          <a:prstGeom prst="ellipse">
            <a:avLst/>
          </a:prstGeom>
          <a:gradFill flip="none" rotWithShape="1">
            <a:gsLst>
              <a:gs pos="0">
                <a:schemeClr val="accent3">
                  <a:shade val="51000"/>
                  <a:satMod val="130000"/>
                  <a:alpha val="38000"/>
                </a:schemeClr>
              </a:gs>
              <a:gs pos="80000">
                <a:schemeClr val="accent3">
                  <a:shade val="93000"/>
                  <a:satMod val="130000"/>
                  <a:alpha val="38000"/>
                </a:schemeClr>
              </a:gs>
              <a:gs pos="100000">
                <a:schemeClr val="accent3">
                  <a:shade val="94000"/>
                  <a:satMod val="135000"/>
                  <a:alpha val="38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Heap Overflows</a:t>
            </a:r>
            <a:endParaRPr lang="en-US" dirty="0"/>
          </a:p>
        </p:txBody>
      </p:sp>
      <p:sp>
        <p:nvSpPr>
          <p:cNvPr id="3" name="Content Placeholder 2"/>
          <p:cNvSpPr>
            <a:spLocks noGrp="1"/>
          </p:cNvSpPr>
          <p:nvPr>
            <p:ph idx="1"/>
          </p:nvPr>
        </p:nvSpPr>
        <p:spPr/>
        <p:txBody>
          <a:bodyPr/>
          <a:lstStyle/>
          <a:p>
            <a:r>
              <a:rPr lang="en-US" sz="2800" dirty="0" smtClean="0"/>
              <a:t>Similar: exploit a failure to verify buffer size. </a:t>
            </a:r>
          </a:p>
          <a:p>
            <a:r>
              <a:rPr lang="en-US" sz="2800" dirty="0" smtClean="0"/>
              <a:t>However, heap </a:t>
            </a:r>
            <a:r>
              <a:rPr lang="en-US" sz="2800" dirty="0"/>
              <a:t>i</a:t>
            </a:r>
            <a:r>
              <a:rPr lang="en-US" sz="2800" dirty="0" smtClean="0"/>
              <a:t>sn’t executable, and doesn’t handle control flow. </a:t>
            </a:r>
          </a:p>
          <a:p>
            <a:r>
              <a:rPr lang="en-US" sz="2800" dirty="0" smtClean="0"/>
              <a:t>Instead, exploit the memory management mechanisms. </a:t>
            </a:r>
            <a:endParaRPr lang="en-US" sz="2800"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28</a:t>
            </a:fld>
            <a:endParaRPr lang="en-US" dirty="0">
              <a:solidFill>
                <a:prstClr val="white">
                  <a:tint val="75000"/>
                </a:prstClr>
              </a:solidFill>
              <a:latin typeface="Calibri"/>
            </a:endParaRPr>
          </a:p>
        </p:txBody>
      </p:sp>
      <p:sp>
        <p:nvSpPr>
          <p:cNvPr id="7" name="Oval 6"/>
          <p:cNvSpPr/>
          <p:nvPr/>
        </p:nvSpPr>
        <p:spPr>
          <a:xfrm>
            <a:off x="1297263"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5556355" y="4956603"/>
            <a:ext cx="996845" cy="99678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1" name="Straight Arrow Connector 10"/>
          <p:cNvCxnSpPr>
            <a:stCxn id="7" idx="6"/>
          </p:cNvCxnSpPr>
          <p:nvPr/>
        </p:nvCxnSpPr>
        <p:spPr>
          <a:xfrm>
            <a:off x="2294108" y="5454995"/>
            <a:ext cx="2662804" cy="0"/>
          </a:xfrm>
          <a:prstGeom prst="straightConnector1">
            <a:avLst/>
          </a:prstGeom>
          <a:ln>
            <a:headEnd type="none"/>
            <a:tailEnd type="non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339531" y="4402605"/>
            <a:ext cx="853043" cy="400110"/>
          </a:xfrm>
          <a:prstGeom prst="rect">
            <a:avLst/>
          </a:prstGeom>
          <a:noFill/>
        </p:spPr>
        <p:txBody>
          <a:bodyPr wrap="none" rtlCol="0">
            <a:spAutoFit/>
          </a:bodyPr>
          <a:lstStyle/>
          <a:p>
            <a:r>
              <a:rPr lang="en-US" sz="2000" dirty="0" smtClean="0"/>
              <a:t>Unlink</a:t>
            </a:r>
            <a:endParaRPr lang="en-US" sz="2000" dirty="0"/>
          </a:p>
        </p:txBody>
      </p:sp>
      <p:sp>
        <p:nvSpPr>
          <p:cNvPr id="12" name="TextBox 11"/>
          <p:cNvSpPr txBox="1"/>
          <p:nvPr/>
        </p:nvSpPr>
        <p:spPr>
          <a:xfrm>
            <a:off x="2933030" y="4402605"/>
            <a:ext cx="1547970" cy="400110"/>
          </a:xfrm>
          <a:prstGeom prst="rect">
            <a:avLst/>
          </a:prstGeom>
          <a:noFill/>
        </p:spPr>
        <p:txBody>
          <a:bodyPr wrap="none" rtlCol="0">
            <a:spAutoFit/>
          </a:bodyPr>
          <a:lstStyle/>
          <a:p>
            <a:r>
              <a:rPr lang="en-US" sz="2000" dirty="0" smtClean="0"/>
              <a:t>Overflow the </a:t>
            </a:r>
            <a:endParaRPr lang="en-US" sz="2000" dirty="0"/>
          </a:p>
        </p:txBody>
      </p:sp>
      <p:sp>
        <p:nvSpPr>
          <p:cNvPr id="13" name="TextBox 12"/>
          <p:cNvSpPr txBox="1"/>
          <p:nvPr/>
        </p:nvSpPr>
        <p:spPr>
          <a:xfrm>
            <a:off x="5075213" y="4402605"/>
            <a:ext cx="994683" cy="400110"/>
          </a:xfrm>
          <a:prstGeom prst="rect">
            <a:avLst/>
          </a:prstGeom>
          <a:noFill/>
        </p:spPr>
        <p:txBody>
          <a:bodyPr wrap="none" rtlCol="0">
            <a:spAutoFit/>
          </a:bodyPr>
          <a:lstStyle/>
          <a:p>
            <a:r>
              <a:rPr lang="en-US" sz="2000" dirty="0" smtClean="0"/>
              <a:t>address</a:t>
            </a:r>
            <a:endParaRPr lang="en-US" sz="2000" dirty="0"/>
          </a:p>
        </p:txBody>
      </p:sp>
      <p:cxnSp>
        <p:nvCxnSpPr>
          <p:cNvPr id="17" name="Straight Arrow Connector 16"/>
          <p:cNvCxnSpPr/>
          <p:nvPr/>
        </p:nvCxnSpPr>
        <p:spPr>
          <a:xfrm>
            <a:off x="4956912" y="5454995"/>
            <a:ext cx="599443" cy="9013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50721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1379" r="-2451" b="48344"/>
          <a:stretch/>
        </p:blipFill>
        <p:spPr>
          <a:xfrm>
            <a:off x="1549632" y="140861"/>
            <a:ext cx="5974496" cy="6334824"/>
          </a:xfrm>
        </p:spPr>
      </p:pic>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29</a:t>
            </a:fld>
            <a:endParaRPr lang="en-US">
              <a:solidFill>
                <a:prstClr val="white">
                  <a:tint val="75000"/>
                </a:prstClr>
              </a:solidFill>
              <a:latin typeface="Calibri"/>
            </a:endParaRPr>
          </a:p>
        </p:txBody>
      </p:sp>
    </p:spTree>
    <p:extLst>
      <p:ext uri="{BB962C8B-B14F-4D97-AF65-F5344CB8AC3E}">
        <p14:creationId xmlns:p14="http://schemas.microsoft.com/office/powerpoint/2010/main" val="3442891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r>
              <a:rPr lang="it-IT" smtClean="0"/>
              <a:t>What is an Exploit?</a:t>
            </a:r>
          </a:p>
        </p:txBody>
      </p:sp>
      <p:sp>
        <p:nvSpPr>
          <p:cNvPr id="3075" name="Segnaposto contenuto 2"/>
          <p:cNvSpPr>
            <a:spLocks noGrp="1"/>
          </p:cNvSpPr>
          <p:nvPr>
            <p:ph idx="1"/>
          </p:nvPr>
        </p:nvSpPr>
        <p:spPr/>
        <p:txBody>
          <a:bodyPr>
            <a:normAutofit fontScale="92500"/>
          </a:bodyPr>
          <a:lstStyle/>
          <a:p>
            <a:pPr>
              <a:lnSpc>
                <a:spcPct val="110000"/>
              </a:lnSpc>
              <a:buFont typeface="Arial" charset="0"/>
              <a:buChar char="•"/>
              <a:defRPr/>
            </a:pPr>
            <a:r>
              <a:rPr lang="it-IT" dirty="0" smtClean="0"/>
              <a:t>An </a:t>
            </a:r>
            <a:r>
              <a:rPr lang="en-US" dirty="0" smtClean="0">
                <a:solidFill>
                  <a:schemeClr val="accent6"/>
                </a:solidFill>
              </a:rPr>
              <a:t>exploit</a:t>
            </a:r>
            <a:r>
              <a:rPr lang="en-US" b="1" dirty="0" smtClean="0"/>
              <a:t> </a:t>
            </a:r>
            <a:r>
              <a:rPr lang="en-US" dirty="0" smtClean="0"/>
              <a:t>is any </a:t>
            </a:r>
            <a:r>
              <a:rPr lang="en-US" dirty="0" smtClean="0">
                <a:solidFill>
                  <a:schemeClr val="accent6"/>
                </a:solidFill>
              </a:rPr>
              <a:t>input</a:t>
            </a:r>
            <a:r>
              <a:rPr lang="en-US" dirty="0" smtClean="0"/>
              <a:t> (i.e., a piece of software, an argument string, or sequence of commands) that takes advantage of a bug, glitch  or vulnerability  in order to cause  an attack</a:t>
            </a:r>
          </a:p>
          <a:p>
            <a:pPr>
              <a:lnSpc>
                <a:spcPct val="110000"/>
              </a:lnSpc>
              <a:buFont typeface="Arial" charset="0"/>
              <a:buChar char="•"/>
              <a:defRPr/>
            </a:pPr>
            <a:r>
              <a:rPr lang="en-US" dirty="0" smtClean="0"/>
              <a:t>An </a:t>
            </a:r>
            <a:r>
              <a:rPr lang="en-US" dirty="0" smtClean="0">
                <a:solidFill>
                  <a:schemeClr val="accent6"/>
                </a:solidFill>
              </a:rPr>
              <a:t>attack</a:t>
            </a:r>
            <a:r>
              <a:rPr lang="en-US" dirty="0" smtClean="0"/>
              <a:t> is an unintended or unanticipated behavior that occurs on computer software, hardware, or something electronic and that brings an advantage to the  attacker</a:t>
            </a:r>
            <a:endParaRPr lang="it-IT" dirty="0" smtClean="0"/>
          </a:p>
        </p:txBody>
      </p:sp>
      <p:sp>
        <p:nvSpPr>
          <p:cNvPr id="4" name="Segnaposto data 3"/>
          <p:cNvSpPr>
            <a:spLocks noGrp="1"/>
          </p:cNvSpPr>
          <p:nvPr>
            <p:ph type="dt" sz="quarter" idx="10"/>
          </p:nvPr>
        </p:nvSpPr>
        <p:spPr/>
        <p:txBody>
          <a:bodyPr/>
          <a:lstStyle/>
          <a:p>
            <a:pPr>
              <a:defRPr/>
            </a:pPr>
            <a:fld id="{515ED2C5-816A-4241-B2E4-C59C5C7A7DBF}"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Segnaposto piè di pagina 4"/>
          <p:cNvSpPr>
            <a:spLocks noGrp="1"/>
          </p:cNvSpPr>
          <p:nvPr>
            <p:ph type="ftr" sz="quarter" idx="11"/>
          </p:nvPr>
        </p:nvSpPr>
        <p:spPr/>
        <p:txBody>
          <a:body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egnaposto numero diapositiva 5"/>
          <p:cNvSpPr>
            <a:spLocks noGrp="1"/>
          </p:cNvSpPr>
          <p:nvPr>
            <p:ph type="sldNum" sz="quarter" idx="12"/>
          </p:nvPr>
        </p:nvSpPr>
        <p:spPr/>
        <p:txBody>
          <a:bodyPr/>
          <a:lstStyle/>
          <a:p>
            <a:pPr>
              <a:defRPr/>
            </a:pPr>
            <a:fld id="{55E92F98-0DAC-43E8-A404-D7986919D84C}" type="slidenum">
              <a:rPr lang="en-US" smtClean="0">
                <a:solidFill>
                  <a:prstClr val="white">
                    <a:tint val="75000"/>
                  </a:prstClr>
                </a:solidFill>
                <a:latin typeface="Calibri"/>
              </a:rPr>
              <a:pPr>
                <a:defRPr/>
              </a:pPr>
              <a:t>3</a:t>
            </a:fld>
            <a:endParaRPr lang="en-US">
              <a:solidFill>
                <a:prstClr val="white">
                  <a:tint val="75000"/>
                </a:prstClr>
              </a:solidFill>
              <a:latin typeface="Calibri"/>
            </a:endParaRPr>
          </a:p>
        </p:txBody>
      </p:sp>
    </p:spTree>
    <p:extLst>
      <p:ext uri="{BB962C8B-B14F-4D97-AF65-F5344CB8AC3E}">
        <p14:creationId xmlns:p14="http://schemas.microsoft.com/office/powerpoint/2010/main" val="2826574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460" t="51662" r="110"/>
          <a:stretch/>
        </p:blipFill>
        <p:spPr>
          <a:xfrm>
            <a:off x="1611338" y="151699"/>
            <a:ext cx="6213209" cy="6569776"/>
          </a:xfrm>
        </p:spPr>
      </p:pic>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30</a:t>
            </a:fld>
            <a:endParaRPr lang="en-US">
              <a:solidFill>
                <a:prstClr val="white">
                  <a:tint val="75000"/>
                </a:prstClr>
              </a:solidFill>
              <a:latin typeface="Calibri"/>
            </a:endParaRPr>
          </a:p>
        </p:txBody>
      </p:sp>
    </p:spTree>
    <p:extLst>
      <p:ext uri="{BB962C8B-B14F-4D97-AF65-F5344CB8AC3E}">
        <p14:creationId xmlns:p14="http://schemas.microsoft.com/office/powerpoint/2010/main" val="29413941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Heartbleed</a:t>
            </a:r>
            <a:endParaRPr lang="en-US" dirty="0"/>
          </a:p>
        </p:txBody>
      </p:sp>
      <p:sp>
        <p:nvSpPr>
          <p:cNvPr id="3" name="Content Placeholder 2"/>
          <p:cNvSpPr>
            <a:spLocks noGrp="1"/>
          </p:cNvSpPr>
          <p:nvPr>
            <p:ph idx="1"/>
          </p:nvPr>
        </p:nvSpPr>
        <p:spPr/>
        <p:txBody>
          <a:bodyPr/>
          <a:lstStyle/>
          <a:p>
            <a:r>
              <a:rPr lang="en-US" dirty="0" smtClean="0"/>
              <a:t>Estimated 18% of web servers were vulnerable.</a:t>
            </a:r>
          </a:p>
          <a:p>
            <a:r>
              <a:rPr lang="en-US" dirty="0" smtClean="0"/>
              <a:t>There’s evidence it was exploited by a botnet in late 2013. </a:t>
            </a:r>
          </a:p>
          <a:p>
            <a:pPr lvl="1"/>
            <a:r>
              <a:rPr lang="en-US" dirty="0" smtClean="0"/>
              <a:t>Same IPs had been attempting to record conversations on </a:t>
            </a:r>
            <a:r>
              <a:rPr lang="en-US" dirty="0" err="1" smtClean="0"/>
              <a:t>Freenode</a:t>
            </a:r>
            <a:r>
              <a:rPr lang="en-US" dirty="0" smtClean="0"/>
              <a:t> IRC network. </a:t>
            </a:r>
          </a:p>
          <a:p>
            <a:r>
              <a:rPr lang="en-US" dirty="0" smtClean="0"/>
              <a:t>3 weeks after announcement: </a:t>
            </a:r>
          </a:p>
          <a:p>
            <a:pPr lvl="1"/>
            <a:r>
              <a:rPr lang="en-US" dirty="0" smtClean="0"/>
              <a:t>73% of certificates were not renewed.</a:t>
            </a:r>
          </a:p>
          <a:p>
            <a:pPr lvl="1"/>
            <a:r>
              <a:rPr lang="en-US" dirty="0" smtClean="0"/>
              <a:t>60% of those that were, did not </a:t>
            </a:r>
            <a:r>
              <a:rPr lang="en-US" smtClean="0"/>
              <a:t>revoke old ones.</a:t>
            </a:r>
            <a:endParaRPr lang="en-US" dirty="0" smtClean="0"/>
          </a:p>
          <a:p>
            <a:endParaRPr lang="en-US"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11/7/17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31</a:t>
            </a:fld>
            <a:endParaRPr lang="en-US">
              <a:solidFill>
                <a:prstClr val="white">
                  <a:tint val="75000"/>
                </a:prstClr>
              </a:solidFill>
              <a:latin typeface="Calibri"/>
            </a:endParaRPr>
          </a:p>
        </p:txBody>
      </p:sp>
    </p:spTree>
    <p:extLst>
      <p:ext uri="{BB962C8B-B14F-4D97-AF65-F5344CB8AC3E}">
        <p14:creationId xmlns:p14="http://schemas.microsoft.com/office/powerpoint/2010/main" val="161213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46063"/>
            <a:ext cx="8231188" cy="1201737"/>
          </a:xfrm>
        </p:spPr>
        <p:txBody>
          <a:bodyPr lIns="38100" tIns="38100" rIns="1099" bIns="38100"/>
          <a:lstStyle/>
          <a:p>
            <a:pPr marL="12700" eaLnBrk="1" hangingPunct="1">
              <a:tabLst>
                <a:tab pos="50800" algn="l"/>
                <a:tab pos="965200" algn="l"/>
                <a:tab pos="1879600" algn="l"/>
                <a:tab pos="2794000" algn="l"/>
                <a:tab pos="3708400" algn="l"/>
                <a:tab pos="4622800" algn="l"/>
                <a:tab pos="5537200" algn="l"/>
                <a:tab pos="6451600" algn="l"/>
                <a:tab pos="7366000" algn="l"/>
                <a:tab pos="8280400" algn="l"/>
                <a:tab pos="9194800" algn="l"/>
                <a:tab pos="10109200" algn="l"/>
                <a:tab pos="10985500" algn="l"/>
              </a:tabLst>
            </a:pPr>
            <a:r>
              <a:rPr lang="en-US" smtClean="0"/>
              <a:t>Buffer Overflow Attack</a:t>
            </a:r>
          </a:p>
        </p:txBody>
      </p:sp>
      <p:sp>
        <p:nvSpPr>
          <p:cNvPr id="19459" name="Rectangle 2"/>
          <p:cNvSpPr>
            <a:spLocks noGrp="1" noChangeArrowheads="1"/>
          </p:cNvSpPr>
          <p:nvPr>
            <p:ph idx="1"/>
          </p:nvPr>
        </p:nvSpPr>
        <p:spPr>
          <a:xfrm>
            <a:off x="533400" y="1524000"/>
            <a:ext cx="7924800" cy="4724400"/>
          </a:xfrm>
        </p:spPr>
        <p:txBody>
          <a:bodyPr lIns="38100" tIns="38100" rIns="1099" bIns="38100">
            <a:normAutofit lnSpcReduction="10000"/>
          </a:bodyPr>
          <a:lstStyle/>
          <a:p>
            <a:pPr marL="357188"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400" dirty="0" smtClean="0"/>
              <a:t>One of the most common OS bugs is a </a:t>
            </a:r>
            <a:r>
              <a:rPr lang="en-US" sz="2400" dirty="0" smtClean="0">
                <a:solidFill>
                  <a:schemeClr val="accent6"/>
                </a:solidFill>
              </a:rPr>
              <a:t>buffer overflow</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The developer fails to include code that  checks  whether an input string fits into its buffer array</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An input to the running process exceeds the length of  the buffer</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The input string overwrites a portion of the memory of the process</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Causes the application to behave improperly and unexpectedly</a:t>
            </a:r>
          </a:p>
          <a:p>
            <a:pPr marL="357188"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400" dirty="0" smtClean="0"/>
              <a:t>Effect of a buffer overflow</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The process can operate on malicious data or execute malicious code passed in by the attacker</a:t>
            </a:r>
          </a:p>
          <a:p>
            <a:pPr marL="757238" lvl="1" eaLnBrk="1" hangingPunct="1">
              <a:lnSpc>
                <a:spcPct val="110000"/>
              </a:lnSpc>
              <a:spcBef>
                <a:spcPct val="50000"/>
              </a:spcBef>
              <a:buFont typeface="Arial" charset="0"/>
              <a:buChar char="–"/>
              <a:tabLst>
                <a:tab pos="469900" algn="l"/>
                <a:tab pos="1384300" algn="l"/>
                <a:tab pos="2298700" algn="l"/>
                <a:tab pos="3213100" algn="l"/>
                <a:tab pos="4127500" algn="l"/>
                <a:tab pos="5041900" algn="l"/>
                <a:tab pos="5956300" algn="l"/>
                <a:tab pos="6870700" algn="l"/>
              </a:tabLst>
              <a:defRPr/>
            </a:pPr>
            <a:r>
              <a:rPr lang="en-US" sz="2000" dirty="0" smtClean="0"/>
              <a:t>If  the process is executed as root, the malicious code will be executing with root privileges</a:t>
            </a:r>
          </a:p>
        </p:txBody>
      </p:sp>
      <p:sp>
        <p:nvSpPr>
          <p:cNvPr id="16386" name="Date Placeholder 3"/>
          <p:cNvSpPr>
            <a:spLocks noGrp="1"/>
          </p:cNvSpPr>
          <p:nvPr>
            <p:ph type="dt" sz="quarter" idx="10"/>
          </p:nvPr>
        </p:nvSpPr>
        <p:spPr/>
        <p:txBody>
          <a:bodyPr/>
          <a:lstStyle/>
          <a:p>
            <a:pPr>
              <a:defRPr/>
            </a:pPr>
            <a:fld id="{F991E0D8-6040-484F-80C2-B81B0E1D1819}" type="datetime1">
              <a:rPr lang="en-US">
                <a:solidFill>
                  <a:prstClr val="white">
                    <a:tint val="75000"/>
                  </a:prstClr>
                </a:solidFill>
                <a:latin typeface="Calibri"/>
              </a:rPr>
              <a:pPr>
                <a:defRPr/>
              </a:pPr>
              <a:t>11/6/17</a:t>
            </a:fld>
            <a:endParaRPr lang="en-US">
              <a:solidFill>
                <a:prstClr val="white">
                  <a:tint val="75000"/>
                </a:prstClr>
              </a:solidFill>
              <a:latin typeface="Calibri"/>
            </a:endParaRPr>
          </a:p>
        </p:txBody>
      </p:sp>
      <p:sp>
        <p:nvSpPr>
          <p:cNvPr id="16387"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p>
        </p:txBody>
      </p:sp>
      <p:sp>
        <p:nvSpPr>
          <p:cNvPr id="16388" name="Slide Number Placeholder 5"/>
          <p:cNvSpPr>
            <a:spLocks noGrp="1"/>
          </p:cNvSpPr>
          <p:nvPr>
            <p:ph type="sldNum" sz="quarter" idx="12"/>
          </p:nvPr>
        </p:nvSpPr>
        <p:spPr/>
        <p:txBody>
          <a:bodyPr/>
          <a:lstStyle/>
          <a:p>
            <a:pPr>
              <a:defRPr/>
            </a:pPr>
            <a:fld id="{48C1B535-79B4-4521-A441-5980170E67AF}" type="slidenum">
              <a:rPr lang="en-US">
                <a:solidFill>
                  <a:prstClr val="white">
                    <a:tint val="75000"/>
                  </a:prstClr>
                </a:solidFill>
                <a:latin typeface="Calibri"/>
              </a:rPr>
              <a:pPr>
                <a:defRPr/>
              </a:pPr>
              <a:t>4</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1271362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93663"/>
            <a:ext cx="8231188" cy="1506537"/>
          </a:xfrm>
        </p:spPr>
        <p:txBody>
          <a:bodyPr lIns="38100" tIns="38100" rIns="1099" bIns="38100"/>
          <a:lstStyle/>
          <a:p>
            <a:pPr marL="12700" eaLnBrk="1" hangingPunct="1">
              <a:tabLst>
                <a:tab pos="50800" algn="l"/>
                <a:tab pos="965200" algn="l"/>
                <a:tab pos="1879600" algn="l"/>
                <a:tab pos="2794000" algn="l"/>
                <a:tab pos="3708400" algn="l"/>
                <a:tab pos="4622800" algn="l"/>
                <a:tab pos="5537200" algn="l"/>
                <a:tab pos="6451600" algn="l"/>
                <a:tab pos="7366000" algn="l"/>
                <a:tab pos="8280400" algn="l"/>
                <a:tab pos="9194800" algn="l"/>
                <a:tab pos="10109200" algn="l"/>
                <a:tab pos="10985500" algn="l"/>
              </a:tabLst>
            </a:pPr>
            <a:r>
              <a:rPr lang="en-US" smtClean="0"/>
              <a:t>Address Space</a:t>
            </a:r>
          </a:p>
        </p:txBody>
      </p:sp>
      <p:sp>
        <p:nvSpPr>
          <p:cNvPr id="16387" name="Rectangle 2"/>
          <p:cNvSpPr>
            <a:spLocks noGrp="1" noChangeArrowheads="1"/>
          </p:cNvSpPr>
          <p:nvPr>
            <p:ph idx="1"/>
          </p:nvPr>
        </p:nvSpPr>
        <p:spPr>
          <a:xfrm>
            <a:off x="609600" y="1600200"/>
            <a:ext cx="7696200" cy="4495800"/>
          </a:xfrm>
        </p:spPr>
        <p:txBody>
          <a:bodyPr lIns="38100" tIns="38100" rIns="1099" bIns="38100"/>
          <a:lstStyle/>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Every program needs to access memory in order to run</a:t>
            </a:r>
          </a:p>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For simplicity sake, it would be nice to allow each process (i.e., each executing program) to act as if it owns all of memory</a:t>
            </a:r>
          </a:p>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The address space model is used to accomplish this</a:t>
            </a:r>
          </a:p>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Each process can allocate space anywhere it wants in memory</a:t>
            </a:r>
          </a:p>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Most kernels manage each process’ allocation of memory through the</a:t>
            </a:r>
            <a:r>
              <a:rPr lang="en-US" sz="2500" dirty="0" smtClean="0">
                <a:solidFill>
                  <a:schemeClr val="accent6"/>
                </a:solidFill>
              </a:rPr>
              <a:t> virtual memory</a:t>
            </a:r>
            <a:r>
              <a:rPr lang="en-US" sz="2500" dirty="0" smtClean="0"/>
              <a:t> model</a:t>
            </a:r>
          </a:p>
          <a:p>
            <a:pPr marL="357188" eaLnBrk="1" hangingPunct="1">
              <a:lnSpc>
                <a:spcPct val="95000"/>
              </a:lnSpc>
              <a:spcBef>
                <a:spcPct val="25000"/>
              </a:spcBef>
              <a:buFont typeface="Arial" charset="0"/>
              <a:buChar char="•"/>
              <a:tabLst>
                <a:tab pos="444500" algn="l"/>
                <a:tab pos="1358900" algn="l"/>
                <a:tab pos="2273300" algn="l"/>
                <a:tab pos="3187700" algn="l"/>
                <a:tab pos="4102100" algn="l"/>
                <a:tab pos="5016500" algn="l"/>
              </a:tabLst>
              <a:defRPr/>
            </a:pPr>
            <a:r>
              <a:rPr lang="en-US" sz="2500" dirty="0" smtClean="0"/>
              <a:t>How the memory is managed is irrelevant to the process</a:t>
            </a:r>
          </a:p>
        </p:txBody>
      </p:sp>
      <p:sp>
        <p:nvSpPr>
          <p:cNvPr id="13314" name="Date Placeholder 3"/>
          <p:cNvSpPr>
            <a:spLocks noGrp="1"/>
          </p:cNvSpPr>
          <p:nvPr>
            <p:ph type="dt" sz="quarter" idx="10"/>
          </p:nvPr>
        </p:nvSpPr>
        <p:spPr/>
        <p:txBody>
          <a:bodyPr/>
          <a:lstStyle/>
          <a:p>
            <a:pPr>
              <a:defRPr/>
            </a:pPr>
            <a:fld id="{3529E034-2AF4-4051-9E43-FFF8EF3358CE}" type="datetime1">
              <a:rPr lang="en-US">
                <a:solidFill>
                  <a:prstClr val="white">
                    <a:tint val="75000"/>
                  </a:prstClr>
                </a:solidFill>
                <a:latin typeface="Calibri"/>
              </a:rPr>
              <a:pPr>
                <a:defRPr/>
              </a:pPr>
              <a:t>11/6/17</a:t>
            </a:fld>
            <a:endParaRPr lang="en-US">
              <a:solidFill>
                <a:prstClr val="white">
                  <a:tint val="75000"/>
                </a:prstClr>
              </a:solidFill>
              <a:latin typeface="Calibri"/>
            </a:endParaRPr>
          </a:p>
        </p:txBody>
      </p:sp>
      <p:sp>
        <p:nvSpPr>
          <p:cNvPr id="13315" name="Footer Placeholder 4"/>
          <p:cNvSpPr>
            <a:spLocks noGrp="1"/>
          </p:cNvSpPr>
          <p:nvPr>
            <p:ph type="ftr" sz="quarter" idx="11"/>
          </p:nvPr>
        </p:nvSpPr>
        <p:spPr/>
        <p:txBody>
          <a:bodyPr/>
          <a:lstStyle/>
          <a:p>
            <a:pPr>
              <a:defRPr/>
            </a:pPr>
            <a:r>
              <a:rPr lang="en-US">
                <a:solidFill>
                  <a:prstClr val="white">
                    <a:tint val="75000"/>
                  </a:prstClr>
                </a:solidFill>
                <a:latin typeface="Calibri"/>
              </a:rPr>
              <a:t>Buffer Overflow</a:t>
            </a:r>
          </a:p>
        </p:txBody>
      </p:sp>
      <p:sp>
        <p:nvSpPr>
          <p:cNvPr id="13316" name="Slide Number Placeholder 5"/>
          <p:cNvSpPr>
            <a:spLocks noGrp="1"/>
          </p:cNvSpPr>
          <p:nvPr>
            <p:ph type="sldNum" sz="quarter" idx="12"/>
          </p:nvPr>
        </p:nvSpPr>
        <p:spPr/>
        <p:txBody>
          <a:bodyPr/>
          <a:lstStyle/>
          <a:p>
            <a:pPr>
              <a:defRPr/>
            </a:pPr>
            <a:fld id="{5DF217C4-9E32-4AF6-9236-0F9F00F01E79}" type="slidenum">
              <a:rPr lang="en-US">
                <a:solidFill>
                  <a:prstClr val="white">
                    <a:tint val="75000"/>
                  </a:prstClr>
                </a:solidFill>
                <a:latin typeface="Calibri"/>
              </a:rPr>
              <a:pPr>
                <a:defRPr/>
              </a:pPr>
              <a:t>5</a:t>
            </a:fld>
            <a:endParaRPr lang="en-US">
              <a:solidFill>
                <a:prstClr val="white">
                  <a:tint val="75000"/>
                </a:prstClr>
              </a:solidFill>
              <a:latin typeface="Calibri"/>
            </a:endParaRPr>
          </a:p>
        </p:txBody>
      </p:sp>
    </p:spTree>
    <p:extLst>
      <p:ext uri="{BB962C8B-B14F-4D97-AF65-F5344CB8AC3E}">
        <p14:creationId xmlns:p14="http://schemas.microsoft.com/office/powerpoint/2010/main" val="1117331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it-IT" smtClean="0"/>
              <a:t>Virtual Memory</a:t>
            </a:r>
          </a:p>
        </p:txBody>
      </p:sp>
      <p:sp>
        <p:nvSpPr>
          <p:cNvPr id="6147" name="Segnaposto contenuto 2"/>
          <p:cNvSpPr>
            <a:spLocks noGrp="1"/>
          </p:cNvSpPr>
          <p:nvPr>
            <p:ph idx="1"/>
          </p:nvPr>
        </p:nvSpPr>
        <p:spPr>
          <a:xfrm>
            <a:off x="762000" y="5608638"/>
            <a:ext cx="7924800" cy="563562"/>
          </a:xfrm>
        </p:spPr>
        <p:txBody>
          <a:bodyPr/>
          <a:lstStyle/>
          <a:p>
            <a:pPr>
              <a:buFont typeface="Arial" pitchFamily="34" charset="0"/>
              <a:buNone/>
            </a:pPr>
            <a:r>
              <a:rPr lang="en-US" smtClean="0"/>
              <a:t>Mapping virtual addresses to real addresses</a:t>
            </a:r>
            <a:endParaRPr lang="it-IT" smtClean="0"/>
          </a:p>
        </p:txBody>
      </p:sp>
      <p:sp>
        <p:nvSpPr>
          <p:cNvPr id="4" name="Segnaposto data 3"/>
          <p:cNvSpPr>
            <a:spLocks noGrp="1"/>
          </p:cNvSpPr>
          <p:nvPr>
            <p:ph type="dt" sz="quarter" idx="10"/>
          </p:nvPr>
        </p:nvSpPr>
        <p:spPr/>
        <p:txBody>
          <a:bodyPr/>
          <a:lstStyle/>
          <a:p>
            <a:pPr>
              <a:defRPr/>
            </a:pPr>
            <a:fld id="{34173F5A-6A7C-49EB-881F-DD3F3347809B}"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Segnaposto piè di pagina 4"/>
          <p:cNvSpPr>
            <a:spLocks noGrp="1"/>
          </p:cNvSpPr>
          <p:nvPr>
            <p:ph type="ftr" sz="quarter" idx="11"/>
          </p:nvPr>
        </p:nvSpPr>
        <p:spPr/>
        <p:txBody>
          <a:body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egnaposto numero diapositiva 5"/>
          <p:cNvSpPr>
            <a:spLocks noGrp="1"/>
          </p:cNvSpPr>
          <p:nvPr>
            <p:ph type="sldNum" sz="quarter" idx="12"/>
          </p:nvPr>
        </p:nvSpPr>
        <p:spPr/>
        <p:txBody>
          <a:bodyPr/>
          <a:lstStyle/>
          <a:p>
            <a:pPr>
              <a:defRPr/>
            </a:pPr>
            <a:fld id="{5E0FA32B-ABAE-4D79-8E04-62699EC7AE0E}" type="slidenum">
              <a:rPr lang="en-US" smtClean="0">
                <a:solidFill>
                  <a:prstClr val="white">
                    <a:tint val="75000"/>
                  </a:prstClr>
                </a:solidFill>
                <a:latin typeface="Calibri"/>
              </a:rPr>
              <a:pPr>
                <a:defRPr/>
              </a:pPr>
              <a:t>6</a:t>
            </a:fld>
            <a:endParaRPr lang="en-US">
              <a:solidFill>
                <a:prstClr val="white">
                  <a:tint val="75000"/>
                </a:prstClr>
              </a:solidFill>
              <a:latin typeface="Calibri"/>
            </a:endParaRPr>
          </a:p>
        </p:txBody>
      </p:sp>
      <p:grpSp>
        <p:nvGrpSpPr>
          <p:cNvPr id="6151" name="Group 25"/>
          <p:cNvGrpSpPr>
            <a:grpSpLocks/>
          </p:cNvGrpSpPr>
          <p:nvPr/>
        </p:nvGrpSpPr>
        <p:grpSpPr bwMode="auto">
          <a:xfrm>
            <a:off x="1447800" y="1219200"/>
            <a:ext cx="6172200" cy="4279900"/>
            <a:chOff x="1447800" y="1219200"/>
            <a:chExt cx="6172200" cy="4279247"/>
          </a:xfrm>
        </p:grpSpPr>
        <p:sp>
          <p:nvSpPr>
            <p:cNvPr id="6152" name="Rectangle 1"/>
            <p:cNvSpPr>
              <a:spLocks noChangeArrowheads="1"/>
            </p:cNvSpPr>
            <p:nvPr/>
          </p:nvSpPr>
          <p:spPr bwMode="auto">
            <a:xfrm>
              <a:off x="1592409" y="1676400"/>
              <a:ext cx="1751270" cy="292753"/>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3" name="Rectangle 2"/>
            <p:cNvSpPr>
              <a:spLocks noChangeArrowheads="1"/>
            </p:cNvSpPr>
            <p:nvPr/>
          </p:nvSpPr>
          <p:spPr bwMode="auto">
            <a:xfrm>
              <a:off x="1592409" y="1976268"/>
              <a:ext cx="1751270" cy="724766"/>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4" name="Rectangle 3"/>
            <p:cNvSpPr>
              <a:spLocks noChangeArrowheads="1"/>
            </p:cNvSpPr>
            <p:nvPr/>
          </p:nvSpPr>
          <p:spPr bwMode="auto">
            <a:xfrm>
              <a:off x="1592409" y="2690869"/>
              <a:ext cx="1751270" cy="292753"/>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5" name="Rectangle 4"/>
            <p:cNvSpPr>
              <a:spLocks noChangeArrowheads="1"/>
            </p:cNvSpPr>
            <p:nvPr/>
          </p:nvSpPr>
          <p:spPr bwMode="auto">
            <a:xfrm>
              <a:off x="1592409" y="2990737"/>
              <a:ext cx="1751270" cy="734931"/>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6" name="Rectangle 5"/>
            <p:cNvSpPr>
              <a:spLocks noChangeArrowheads="1"/>
            </p:cNvSpPr>
            <p:nvPr/>
          </p:nvSpPr>
          <p:spPr bwMode="auto">
            <a:xfrm>
              <a:off x="1592409" y="3727701"/>
              <a:ext cx="1751270" cy="729848"/>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7" name="Rectangle 6"/>
            <p:cNvSpPr>
              <a:spLocks noChangeArrowheads="1"/>
            </p:cNvSpPr>
            <p:nvPr/>
          </p:nvSpPr>
          <p:spPr bwMode="auto">
            <a:xfrm>
              <a:off x="5523645" y="1676400"/>
              <a:ext cx="1751270" cy="292753"/>
            </a:xfrm>
            <a:prstGeom prst="rect">
              <a:avLst/>
            </a:prstGeom>
            <a:solidFill>
              <a:srgbClr val="FF6633"/>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8" name="Rectangle 7"/>
            <p:cNvSpPr>
              <a:spLocks noChangeArrowheads="1"/>
            </p:cNvSpPr>
            <p:nvPr/>
          </p:nvSpPr>
          <p:spPr bwMode="auto">
            <a:xfrm>
              <a:off x="5523645" y="1976268"/>
              <a:ext cx="1751270" cy="724766"/>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59" name="Rectangle 8"/>
            <p:cNvSpPr>
              <a:spLocks noChangeArrowheads="1"/>
            </p:cNvSpPr>
            <p:nvPr/>
          </p:nvSpPr>
          <p:spPr bwMode="auto">
            <a:xfrm>
              <a:off x="5523645" y="2690869"/>
              <a:ext cx="1751270" cy="292753"/>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60" name="Rectangle 9"/>
            <p:cNvSpPr>
              <a:spLocks noChangeArrowheads="1"/>
            </p:cNvSpPr>
            <p:nvPr/>
          </p:nvSpPr>
          <p:spPr bwMode="auto">
            <a:xfrm>
              <a:off x="5523645" y="2990737"/>
              <a:ext cx="1751270" cy="734931"/>
            </a:xfrm>
            <a:prstGeom prst="rect">
              <a:avLst/>
            </a:prstGeom>
            <a:solidFill>
              <a:srgbClr val="FF6633"/>
            </a:solidFill>
            <a:ln w="9525">
              <a:solidFill>
                <a:srgbClr val="000000"/>
              </a:solidFill>
              <a:round/>
              <a:headEnd/>
              <a:tailEnd/>
            </a:ln>
          </p:spPr>
          <p:txBody>
            <a:bodyPr wrap="none" lIns="90000" tIns="45000" rIns="90000" bIns="45000" anchor="ctr"/>
            <a:lstStyle/>
            <a:p>
              <a:pPr algn="ctr" defTabSz="914400" fontAlgn="base">
                <a:spcBef>
                  <a:spcPct val="0"/>
                </a:spcBef>
                <a:spcAft>
                  <a:spcPct val="0"/>
                </a:spcAft>
                <a:tabLst>
                  <a:tab pos="723900" algn="l"/>
                  <a:tab pos="1447800" algn="l"/>
                </a:tabLst>
              </a:pPr>
              <a:r>
                <a:rPr lang="en-US" sz="1200">
                  <a:solidFill>
                    <a:srgbClr val="000000"/>
                  </a:solidFill>
                  <a:latin typeface="Arial" pitchFamily="34" charset="0"/>
                  <a:sym typeface="Arial" pitchFamily="34" charset="0"/>
                </a:rPr>
                <a:t>Another</a:t>
              </a:r>
            </a:p>
            <a:p>
              <a:pPr algn="ctr" defTabSz="914400" fontAlgn="base">
                <a:spcBef>
                  <a:spcPct val="0"/>
                </a:spcBef>
                <a:spcAft>
                  <a:spcPct val="0"/>
                </a:spcAft>
                <a:tabLst>
                  <a:tab pos="723900" algn="l"/>
                  <a:tab pos="1447800" algn="l"/>
                </a:tabLst>
              </a:pPr>
              <a:r>
                <a:rPr lang="en-US" sz="1200">
                  <a:solidFill>
                    <a:srgbClr val="000000"/>
                  </a:solidFill>
                  <a:latin typeface="Arial" pitchFamily="34" charset="0"/>
                  <a:sym typeface="Arial" pitchFamily="34" charset="0"/>
                </a:rPr>
                <a:t>Program</a:t>
              </a:r>
            </a:p>
          </p:txBody>
        </p:sp>
        <p:sp>
          <p:nvSpPr>
            <p:cNvPr id="6161" name="Rectangle 10"/>
            <p:cNvSpPr>
              <a:spLocks noChangeArrowheads="1"/>
            </p:cNvSpPr>
            <p:nvPr/>
          </p:nvSpPr>
          <p:spPr bwMode="auto">
            <a:xfrm>
              <a:off x="5523645" y="3727701"/>
              <a:ext cx="1751270" cy="729848"/>
            </a:xfrm>
            <a:prstGeom prst="rect">
              <a:avLst/>
            </a:prstGeom>
            <a:solidFill>
              <a:srgbClr val="99CCFF"/>
            </a:solidFill>
            <a:ln w="9525">
              <a:solidFill>
                <a:srgbClr val="000000"/>
              </a:solidFill>
              <a:round/>
              <a:headEnd/>
              <a:tailEnd/>
            </a:ln>
          </p:spPr>
          <p:txBody>
            <a:bodyPr wrap="none" anchor="ctr"/>
            <a:lstStyle/>
            <a:p>
              <a:pPr defTabSz="914400" fontAlgn="base">
                <a:spcBef>
                  <a:spcPct val="0"/>
                </a:spcBef>
                <a:spcAft>
                  <a:spcPct val="0"/>
                </a:spcAft>
              </a:pPr>
              <a:endParaRPr lang="it-IT" sz="1200">
                <a:solidFill>
                  <a:srgbClr val="000000"/>
                </a:solidFill>
                <a:latin typeface="Arial" pitchFamily="34" charset="0"/>
                <a:sym typeface="Arial" pitchFamily="34" charset="0"/>
              </a:endParaRPr>
            </a:p>
          </p:txBody>
        </p:sp>
        <p:sp>
          <p:nvSpPr>
            <p:cNvPr id="6162" name="AutoShape 11"/>
            <p:cNvSpPr>
              <a:spLocks noChangeArrowheads="1"/>
            </p:cNvSpPr>
            <p:nvPr/>
          </p:nvSpPr>
          <p:spPr bwMode="auto">
            <a:xfrm>
              <a:off x="4993095" y="4766566"/>
              <a:ext cx="2626905" cy="731881"/>
            </a:xfrm>
            <a:prstGeom prst="can">
              <a:avLst>
                <a:gd name="adj" fmla="val 25000"/>
              </a:avLst>
            </a:prstGeom>
            <a:solidFill>
              <a:srgbClr val="94BD5E"/>
            </a:solidFill>
            <a:ln w="9525">
              <a:solidFill>
                <a:srgbClr val="000000"/>
              </a:solidFill>
              <a:round/>
              <a:headEnd/>
              <a:tailEnd/>
            </a:ln>
          </p:spPr>
          <p:txBody>
            <a:bodyPr wrap="none" lIns="90000" tIns="45000" rIns="90000" bIns="45000" anchor="ctr"/>
            <a:lstStyle/>
            <a:p>
              <a:pPr algn="ctr" defTabSz="914400" fontAlgn="base">
                <a:spcBef>
                  <a:spcPct val="0"/>
                </a:spcBef>
                <a:spcAft>
                  <a:spcPct val="0"/>
                </a:spcAft>
                <a:tabLst>
                  <a:tab pos="723900" algn="l"/>
                  <a:tab pos="1447800" algn="l"/>
                  <a:tab pos="2171700" algn="l"/>
                </a:tabLst>
              </a:pPr>
              <a:r>
                <a:rPr lang="en-US" sz="1200">
                  <a:solidFill>
                    <a:srgbClr val="000000"/>
                  </a:solidFill>
                  <a:latin typeface="Arial" pitchFamily="34" charset="0"/>
                  <a:sym typeface="Arial" pitchFamily="34" charset="0"/>
                </a:rPr>
                <a:t>Hard Drive</a:t>
              </a:r>
            </a:p>
          </p:txBody>
        </p:sp>
        <p:sp>
          <p:nvSpPr>
            <p:cNvPr id="6163" name="Line 12"/>
            <p:cNvSpPr>
              <a:spLocks noChangeShapeType="1"/>
            </p:cNvSpPr>
            <p:nvPr/>
          </p:nvSpPr>
          <p:spPr bwMode="auto">
            <a:xfrm flipV="1">
              <a:off x="3343679" y="2260889"/>
              <a:ext cx="2189087" cy="1758548"/>
            </a:xfrm>
            <a:prstGeom prst="line">
              <a:avLst/>
            </a:prstGeom>
            <a:noFill/>
            <a:ln w="45720">
              <a:solidFill>
                <a:srgbClr val="000000"/>
              </a:solid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6164" name="Line 13"/>
            <p:cNvSpPr>
              <a:spLocks noChangeShapeType="1"/>
            </p:cNvSpPr>
            <p:nvPr/>
          </p:nvSpPr>
          <p:spPr bwMode="auto">
            <a:xfrm>
              <a:off x="3343679" y="1822776"/>
              <a:ext cx="2189087" cy="1024634"/>
            </a:xfrm>
            <a:prstGeom prst="line">
              <a:avLst/>
            </a:prstGeom>
            <a:noFill/>
            <a:ln w="45720">
              <a:solidFill>
                <a:srgbClr val="000000"/>
              </a:solid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6165" name="Line 14"/>
            <p:cNvSpPr>
              <a:spLocks noChangeShapeType="1"/>
            </p:cNvSpPr>
            <p:nvPr/>
          </p:nvSpPr>
          <p:spPr bwMode="auto">
            <a:xfrm>
              <a:off x="3343679" y="2408281"/>
              <a:ext cx="2189087" cy="1756515"/>
            </a:xfrm>
            <a:prstGeom prst="line">
              <a:avLst/>
            </a:prstGeom>
            <a:noFill/>
            <a:ln w="45720">
              <a:solidFill>
                <a:srgbClr val="000000"/>
              </a:solid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6166" name="Line 15"/>
            <p:cNvSpPr>
              <a:spLocks noChangeShapeType="1"/>
            </p:cNvSpPr>
            <p:nvPr/>
          </p:nvSpPr>
          <p:spPr bwMode="auto">
            <a:xfrm>
              <a:off x="3343679" y="2847410"/>
              <a:ext cx="1751270" cy="1902892"/>
            </a:xfrm>
            <a:prstGeom prst="line">
              <a:avLst/>
            </a:prstGeom>
            <a:noFill/>
            <a:ln w="45720">
              <a:solidFill>
                <a:srgbClr val="000000"/>
              </a:solid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6167" name="Line 16"/>
            <p:cNvSpPr>
              <a:spLocks noChangeShapeType="1"/>
            </p:cNvSpPr>
            <p:nvPr/>
          </p:nvSpPr>
          <p:spPr bwMode="auto">
            <a:xfrm>
              <a:off x="3343679" y="3432915"/>
              <a:ext cx="2189087" cy="1317387"/>
            </a:xfrm>
            <a:prstGeom prst="line">
              <a:avLst/>
            </a:prstGeom>
            <a:noFill/>
            <a:ln w="45720">
              <a:solidFill>
                <a:srgbClr val="000000"/>
              </a:solidFill>
              <a:round/>
              <a:headEnd/>
              <a:tailEn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6168" name="Text Box 17"/>
            <p:cNvSpPr txBox="1">
              <a:spLocks noChangeArrowheads="1"/>
            </p:cNvSpPr>
            <p:nvPr/>
          </p:nvSpPr>
          <p:spPr bwMode="auto">
            <a:xfrm>
              <a:off x="1447800" y="1257300"/>
              <a:ext cx="2034217" cy="457200"/>
            </a:xfrm>
            <a:prstGeom prst="rect">
              <a:avLst/>
            </a:prstGeom>
            <a:noFill/>
            <a:ln w="9525">
              <a:noFill/>
              <a:round/>
              <a:headEnd/>
              <a:tailEnd/>
            </a:ln>
          </p:spPr>
          <p:txBody>
            <a:bodyPr wrap="none" lIns="90000" tIns="45000" rIns="90000" bIns="45000"/>
            <a:lstStyle/>
            <a:p>
              <a:pPr algn="ctr" defTabSz="914400" fontAlgn="base">
                <a:spcBef>
                  <a:spcPct val="0"/>
                </a:spcBef>
                <a:spcAft>
                  <a:spcPct val="0"/>
                </a:spcAft>
                <a:tabLst>
                  <a:tab pos="723900" algn="l"/>
                  <a:tab pos="1447800" algn="l"/>
                </a:tabLst>
              </a:pPr>
              <a:r>
                <a:rPr lang="en-US" sz="2200">
                  <a:solidFill>
                    <a:prstClr val="white"/>
                  </a:solidFill>
                  <a:latin typeface="Arial" pitchFamily="34" charset="0"/>
                  <a:sym typeface="Arial" pitchFamily="34" charset="0"/>
                </a:rPr>
                <a:t>Program Sees</a:t>
              </a:r>
            </a:p>
          </p:txBody>
        </p:sp>
        <p:sp>
          <p:nvSpPr>
            <p:cNvPr id="6169" name="Text Box 18"/>
            <p:cNvSpPr txBox="1">
              <a:spLocks noChangeArrowheads="1"/>
            </p:cNvSpPr>
            <p:nvPr/>
          </p:nvSpPr>
          <p:spPr bwMode="auto">
            <a:xfrm>
              <a:off x="5360413" y="1219200"/>
              <a:ext cx="2030987" cy="533400"/>
            </a:xfrm>
            <a:prstGeom prst="rect">
              <a:avLst/>
            </a:prstGeom>
            <a:noFill/>
            <a:ln w="9525">
              <a:noFill/>
              <a:round/>
              <a:headEnd/>
              <a:tailEnd/>
            </a:ln>
          </p:spPr>
          <p:txBody>
            <a:bodyPr wrap="none" lIns="90000" tIns="45000" rIns="90000" bIns="45000"/>
            <a:lstStyle/>
            <a:p>
              <a:pPr algn="ctr" defTabSz="914400" fontAlgn="base">
                <a:spcBef>
                  <a:spcPct val="0"/>
                </a:spcBef>
                <a:spcAft>
                  <a:spcPct val="0"/>
                </a:spcAft>
                <a:tabLst>
                  <a:tab pos="723900" algn="l"/>
                  <a:tab pos="1447800" algn="l"/>
                </a:tabLst>
              </a:pPr>
              <a:r>
                <a:rPr lang="en-US" sz="2200">
                  <a:solidFill>
                    <a:prstClr val="white"/>
                  </a:solidFill>
                  <a:latin typeface="Arial" pitchFamily="34" charset="0"/>
                  <a:sym typeface="Arial" pitchFamily="34" charset="0"/>
                </a:rPr>
                <a:t>Actual Memory</a:t>
              </a:r>
            </a:p>
          </p:txBody>
        </p:sp>
      </p:grpSp>
    </p:spTree>
    <p:extLst>
      <p:ext uri="{BB962C8B-B14F-4D97-AF65-F5344CB8AC3E}">
        <p14:creationId xmlns:p14="http://schemas.microsoft.com/office/powerpoint/2010/main" val="2650299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en-US" smtClean="0"/>
              <a:t>Unix Address Space</a:t>
            </a:r>
            <a:endParaRPr lang="it-IT" smtClean="0"/>
          </a:p>
        </p:txBody>
      </p:sp>
      <p:sp>
        <p:nvSpPr>
          <p:cNvPr id="3" name="Segnaposto contenuto 2"/>
          <p:cNvSpPr>
            <a:spLocks noGrp="1"/>
          </p:cNvSpPr>
          <p:nvPr>
            <p:ph idx="1"/>
          </p:nvPr>
        </p:nvSpPr>
        <p:spPr>
          <a:xfrm>
            <a:off x="457200" y="1600200"/>
            <a:ext cx="5791200" cy="4648200"/>
          </a:xfrm>
        </p:spPr>
        <p:txBody>
          <a:bodyPr>
            <a:noAutofit/>
          </a:bodyPr>
          <a:lstStyle/>
          <a:p>
            <a:pPr>
              <a:buFont typeface="Arial" charset="0"/>
              <a:buChar char="•"/>
              <a:defRPr/>
            </a:pPr>
            <a:r>
              <a:rPr lang="en-US" sz="2400" dirty="0" smtClean="0">
                <a:solidFill>
                  <a:schemeClr val="accent6"/>
                </a:solidFill>
              </a:rPr>
              <a:t>Text:</a:t>
            </a:r>
            <a:r>
              <a:rPr lang="en-US" sz="2400" dirty="0" smtClean="0"/>
              <a:t> machine code of the program, compiled from the source code</a:t>
            </a:r>
          </a:p>
          <a:p>
            <a:pPr>
              <a:buFont typeface="Arial" charset="0"/>
              <a:buChar char="•"/>
              <a:defRPr/>
            </a:pPr>
            <a:r>
              <a:rPr lang="en-US" sz="2400" dirty="0" smtClean="0">
                <a:solidFill>
                  <a:schemeClr val="accent6"/>
                </a:solidFill>
              </a:rPr>
              <a:t>Data: </a:t>
            </a:r>
            <a:r>
              <a:rPr lang="en-US" sz="2400" dirty="0" smtClean="0"/>
              <a:t>static program variables initialized in the source code prior to execution</a:t>
            </a:r>
          </a:p>
          <a:p>
            <a:pPr>
              <a:buFont typeface="Arial" charset="0"/>
              <a:buChar char="•"/>
              <a:defRPr/>
            </a:pPr>
            <a:r>
              <a:rPr lang="en-US" sz="2400" dirty="0" smtClean="0">
                <a:solidFill>
                  <a:schemeClr val="accent6"/>
                </a:solidFill>
              </a:rPr>
              <a:t>BSS</a:t>
            </a:r>
            <a:r>
              <a:rPr lang="en-US" sz="2400" dirty="0" smtClean="0"/>
              <a:t> (block started by symbol): static variables that are uninitialized</a:t>
            </a:r>
          </a:p>
          <a:p>
            <a:pPr>
              <a:buFont typeface="Arial" charset="0"/>
              <a:buChar char="•"/>
              <a:defRPr/>
            </a:pPr>
            <a:r>
              <a:rPr lang="en-US" sz="2400" dirty="0" smtClean="0">
                <a:solidFill>
                  <a:schemeClr val="accent6"/>
                </a:solidFill>
              </a:rPr>
              <a:t>Heap : </a:t>
            </a:r>
            <a:r>
              <a:rPr lang="en-US" sz="2400" dirty="0" smtClean="0"/>
              <a:t>data dynamically generated during the execution of a process</a:t>
            </a:r>
          </a:p>
          <a:p>
            <a:pPr>
              <a:buFont typeface="Arial" charset="0"/>
              <a:buChar char="•"/>
              <a:defRPr/>
            </a:pPr>
            <a:r>
              <a:rPr lang="en-US" sz="2400" dirty="0" smtClean="0">
                <a:solidFill>
                  <a:schemeClr val="accent6"/>
                </a:solidFill>
              </a:rPr>
              <a:t>Stack: </a:t>
            </a:r>
            <a:r>
              <a:rPr lang="en-US" sz="2400" dirty="0" smtClean="0"/>
              <a:t>structure that grows downwards and  keeps track  of the activated  method calls, their arguments and local variables</a:t>
            </a:r>
            <a:endParaRPr lang="it-IT" sz="2400" dirty="0"/>
          </a:p>
        </p:txBody>
      </p:sp>
      <p:sp>
        <p:nvSpPr>
          <p:cNvPr id="4" name="Segnaposto data 3"/>
          <p:cNvSpPr>
            <a:spLocks noGrp="1"/>
          </p:cNvSpPr>
          <p:nvPr>
            <p:ph type="dt" sz="quarter" idx="10"/>
          </p:nvPr>
        </p:nvSpPr>
        <p:spPr/>
        <p:txBody>
          <a:bodyPr/>
          <a:lstStyle/>
          <a:p>
            <a:pPr>
              <a:defRPr/>
            </a:pPr>
            <a:fld id="{3BA7FC59-61BC-43EC-8BB7-3A7863405526}" type="datetime1">
              <a:rPr lang="en-US">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Segnaposto piè di pagina 4"/>
          <p:cNvSpPr>
            <a:spLocks noGrp="1"/>
          </p:cNvSpPr>
          <p:nvPr>
            <p:ph type="ftr" sz="quarter" idx="11"/>
          </p:nvPr>
        </p:nvSpPr>
        <p:spPr/>
        <p:txBody>
          <a:bodyPr/>
          <a:lstStyle/>
          <a:p>
            <a:pPr>
              <a:defRPr/>
            </a:pPr>
            <a:r>
              <a:rPr lang="en-US">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egnaposto numero diapositiva 5"/>
          <p:cNvSpPr>
            <a:spLocks noGrp="1"/>
          </p:cNvSpPr>
          <p:nvPr>
            <p:ph type="sldNum" sz="quarter" idx="12"/>
          </p:nvPr>
        </p:nvSpPr>
        <p:spPr/>
        <p:txBody>
          <a:bodyPr/>
          <a:lstStyle/>
          <a:p>
            <a:pPr>
              <a:defRPr/>
            </a:pPr>
            <a:fld id="{44FE6E2F-1628-4B56-8CAD-252C995D0573}" type="slidenum">
              <a:rPr lang="en-US" smtClean="0">
                <a:solidFill>
                  <a:prstClr val="white">
                    <a:tint val="75000"/>
                  </a:prstClr>
                </a:solidFill>
                <a:latin typeface="Calibri"/>
              </a:rPr>
              <a:pPr>
                <a:defRPr/>
              </a:pPr>
              <a:t>7</a:t>
            </a:fld>
            <a:endParaRPr lang="en-US" dirty="0">
              <a:solidFill>
                <a:prstClr val="white">
                  <a:tint val="75000"/>
                </a:prstClr>
              </a:solidFill>
              <a:latin typeface="Calibri"/>
            </a:endParaRPr>
          </a:p>
        </p:txBody>
      </p:sp>
      <p:sp>
        <p:nvSpPr>
          <p:cNvPr id="8" name="Rettangolo 7"/>
          <p:cNvSpPr/>
          <p:nvPr/>
        </p:nvSpPr>
        <p:spPr>
          <a:xfrm>
            <a:off x="6248400" y="5722938"/>
            <a:ext cx="2514600" cy="677862"/>
          </a:xfrm>
          <a:prstGeom prst="rect">
            <a:avLst/>
          </a:prstGeom>
        </p:spPr>
        <p:txBody>
          <a:bodyPr>
            <a:spAutoFit/>
          </a:bodyPr>
          <a:lstStyle/>
          <a:p>
            <a:pPr algn="ctr" defTabSz="407988" fontAlgn="base" hangingPunct="0">
              <a:lnSpc>
                <a:spcPct val="95000"/>
              </a:lnSpc>
              <a:spcBef>
                <a:spcPct val="0"/>
              </a:spcBef>
              <a:spcAft>
                <a:spcPct val="0"/>
              </a:spcAft>
              <a:buClr>
                <a:srgbClr val="000000"/>
              </a:buClr>
              <a:buSzPct val="45000"/>
              <a:buFont typeface="StarSymbol" charset="0"/>
              <a:buNone/>
              <a:tabLst>
                <a:tab pos="657225" algn="l"/>
                <a:tab pos="1312863" algn="l"/>
              </a:tabLst>
              <a:defRPr/>
            </a:pPr>
            <a:r>
              <a:rPr lang="en-GB" sz="2000" dirty="0">
                <a:solidFill>
                  <a:prstClr val="white"/>
                </a:solidFill>
                <a:latin typeface="Calibri"/>
                <a:sym typeface="Arial" charset="0"/>
              </a:rPr>
              <a:t>Low Addresses</a:t>
            </a:r>
          </a:p>
          <a:p>
            <a:pPr algn="ctr" defTabSz="407988" fontAlgn="base" hangingPunct="0">
              <a:lnSpc>
                <a:spcPct val="95000"/>
              </a:lnSpc>
              <a:spcBef>
                <a:spcPct val="0"/>
              </a:spcBef>
              <a:spcAft>
                <a:spcPct val="0"/>
              </a:spcAft>
              <a:buClr>
                <a:srgbClr val="000000"/>
              </a:buClr>
              <a:buSzPct val="45000"/>
              <a:buFont typeface="StarSymbol" charset="0"/>
              <a:buNone/>
              <a:tabLst>
                <a:tab pos="657225" algn="l"/>
                <a:tab pos="1312863" algn="l"/>
              </a:tabLst>
              <a:defRPr/>
            </a:pPr>
            <a:r>
              <a:rPr lang="en-GB" sz="2000" dirty="0">
                <a:solidFill>
                  <a:prstClr val="white"/>
                </a:solidFill>
                <a:latin typeface="Calibri"/>
                <a:sym typeface="Arial" charset="0"/>
              </a:rPr>
              <a:t>0x0000 0000</a:t>
            </a:r>
          </a:p>
        </p:txBody>
      </p:sp>
      <p:sp>
        <p:nvSpPr>
          <p:cNvPr id="9" name="Rettangolo 8"/>
          <p:cNvSpPr/>
          <p:nvPr/>
        </p:nvSpPr>
        <p:spPr>
          <a:xfrm>
            <a:off x="6248400" y="1143000"/>
            <a:ext cx="2514600" cy="677863"/>
          </a:xfrm>
          <a:prstGeom prst="rect">
            <a:avLst/>
          </a:prstGeom>
        </p:spPr>
        <p:txBody>
          <a:bodyPr>
            <a:spAutoFit/>
          </a:bodyPr>
          <a:lstStyle/>
          <a:p>
            <a:pPr algn="ctr" defTabSz="407988" fontAlgn="base" hangingPunct="0">
              <a:lnSpc>
                <a:spcPct val="95000"/>
              </a:lnSpc>
              <a:spcBef>
                <a:spcPct val="0"/>
              </a:spcBef>
              <a:spcAft>
                <a:spcPct val="0"/>
              </a:spcAft>
              <a:buClr>
                <a:srgbClr val="000000"/>
              </a:buClr>
              <a:buSzPct val="45000"/>
              <a:buFont typeface="StarSymbol" charset="0"/>
              <a:buNone/>
              <a:tabLst>
                <a:tab pos="657225" algn="l"/>
                <a:tab pos="1312863" algn="l"/>
              </a:tabLst>
              <a:defRPr/>
            </a:pPr>
            <a:r>
              <a:rPr lang="en-GB" sz="2000" dirty="0">
                <a:solidFill>
                  <a:prstClr val="white"/>
                </a:solidFill>
                <a:latin typeface="Calibri"/>
                <a:sym typeface="Arial" charset="0"/>
              </a:rPr>
              <a:t>High Addresses</a:t>
            </a:r>
          </a:p>
          <a:p>
            <a:pPr algn="ctr" defTabSz="407988" fontAlgn="base" hangingPunct="0">
              <a:lnSpc>
                <a:spcPct val="95000"/>
              </a:lnSpc>
              <a:spcBef>
                <a:spcPct val="0"/>
              </a:spcBef>
              <a:spcAft>
                <a:spcPct val="0"/>
              </a:spcAft>
              <a:buClr>
                <a:srgbClr val="000000"/>
              </a:buClr>
              <a:buSzPct val="45000"/>
              <a:buFont typeface="StarSymbol" charset="0"/>
              <a:buNone/>
              <a:tabLst>
                <a:tab pos="657225" algn="l"/>
                <a:tab pos="1312863" algn="l"/>
              </a:tabLst>
              <a:defRPr/>
            </a:pPr>
            <a:r>
              <a:rPr lang="en-GB" sz="2000" dirty="0">
                <a:solidFill>
                  <a:prstClr val="white"/>
                </a:solidFill>
                <a:latin typeface="Calibri"/>
                <a:sym typeface="Arial" charset="0"/>
              </a:rPr>
              <a:t>0xFFFF FFFF</a:t>
            </a:r>
          </a:p>
        </p:txBody>
      </p:sp>
      <p:grpSp>
        <p:nvGrpSpPr>
          <p:cNvPr id="7177" name="Gruppo 18"/>
          <p:cNvGrpSpPr>
            <a:grpSpLocks/>
          </p:cNvGrpSpPr>
          <p:nvPr/>
        </p:nvGrpSpPr>
        <p:grpSpPr bwMode="auto">
          <a:xfrm>
            <a:off x="6348413" y="1901825"/>
            <a:ext cx="2314575" cy="3824288"/>
            <a:chOff x="258763" y="300038"/>
            <a:chExt cx="4114800" cy="6724650"/>
          </a:xfrm>
        </p:grpSpPr>
        <p:sp>
          <p:nvSpPr>
            <p:cNvPr id="7178" name="Rectangle 1"/>
            <p:cNvSpPr>
              <a:spLocks noChangeArrowheads="1"/>
            </p:cNvSpPr>
            <p:nvPr/>
          </p:nvSpPr>
          <p:spPr bwMode="auto">
            <a:xfrm>
              <a:off x="258763" y="300038"/>
              <a:ext cx="4114800" cy="1141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000" tIns="45000" rIns="90000" bIns="45000" anchor="ctr"/>
            <a:lstStyle/>
            <a:p>
              <a:pPr algn="ctr" defTabSz="914400" fontAlgn="base">
                <a:spcBef>
                  <a:spcPct val="0"/>
                </a:spcBef>
                <a:spcAft>
                  <a:spcPct val="0"/>
                </a:spcAft>
                <a:tabLst>
                  <a:tab pos="723900" algn="l"/>
                  <a:tab pos="1447800" algn="l"/>
                  <a:tab pos="2171700" algn="l"/>
                  <a:tab pos="2895600" algn="l"/>
                  <a:tab pos="3619500" algn="l"/>
                </a:tabLst>
                <a:defRPr/>
              </a:pPr>
              <a:r>
                <a:rPr lang="en-US" sz="2200" dirty="0">
                  <a:solidFill>
                    <a:prstClr val="black"/>
                  </a:solidFill>
                  <a:latin typeface="Calibri"/>
                  <a:sym typeface="Arial" charset="0"/>
                </a:rPr>
                <a:t>Stack</a:t>
              </a:r>
            </a:p>
          </p:txBody>
        </p:sp>
        <p:sp>
          <p:nvSpPr>
            <p:cNvPr id="12" name="Rectangle 2"/>
            <p:cNvSpPr>
              <a:spLocks noChangeArrowheads="1"/>
            </p:cNvSpPr>
            <p:nvPr/>
          </p:nvSpPr>
          <p:spPr bwMode="auto">
            <a:xfrm>
              <a:off x="258763" y="1416626"/>
              <a:ext cx="4114800" cy="1144502"/>
            </a:xfrm>
            <a:prstGeom prst="rect">
              <a:avLst/>
            </a:prstGeom>
            <a:solidFill>
              <a:schemeClr val="tx1">
                <a:lumMod val="95000"/>
              </a:schemeClr>
            </a:solidFill>
            <a:ln w="9525">
              <a:solidFill>
                <a:srgbClr val="000000"/>
              </a:solidFill>
              <a:round/>
              <a:headEnd/>
              <a:tailEnd/>
            </a:ln>
            <a:effectLst/>
          </p:spPr>
          <p:txBody>
            <a:bodyPr wrap="none" anchor="ctr"/>
            <a:lstStyle/>
            <a:p>
              <a:pPr defTabSz="914400" fontAlgn="base">
                <a:spcBef>
                  <a:spcPct val="0"/>
                </a:spcBef>
                <a:spcAft>
                  <a:spcPct val="0"/>
                </a:spcAft>
                <a:defRPr/>
              </a:pPr>
              <a:endParaRPr lang="it-IT" sz="1200">
                <a:solidFill>
                  <a:srgbClr val="000000"/>
                </a:solidFill>
                <a:latin typeface="Arial" charset="0"/>
                <a:sym typeface="Arial" charset="0"/>
              </a:endParaRPr>
            </a:p>
          </p:txBody>
        </p:sp>
        <p:sp>
          <p:nvSpPr>
            <p:cNvPr id="7180" name="Rectangle 3"/>
            <p:cNvSpPr>
              <a:spLocks noChangeArrowheads="1"/>
            </p:cNvSpPr>
            <p:nvPr/>
          </p:nvSpPr>
          <p:spPr bwMode="auto">
            <a:xfrm>
              <a:off x="258763" y="2533213"/>
              <a:ext cx="4114800" cy="114450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000" tIns="45000" rIns="90000" bIns="45000" anchor="ctr"/>
            <a:lstStyle/>
            <a:p>
              <a:pPr algn="ctr" defTabSz="914400" fontAlgn="base">
                <a:spcBef>
                  <a:spcPct val="0"/>
                </a:spcBef>
                <a:spcAft>
                  <a:spcPct val="0"/>
                </a:spcAft>
                <a:tabLst>
                  <a:tab pos="723900" algn="l"/>
                  <a:tab pos="1447800" algn="l"/>
                  <a:tab pos="2171700" algn="l"/>
                  <a:tab pos="2895600" algn="l"/>
                  <a:tab pos="3619500" algn="l"/>
                </a:tabLst>
                <a:defRPr/>
              </a:pPr>
              <a:r>
                <a:rPr lang="en-US" sz="2400" dirty="0">
                  <a:solidFill>
                    <a:prstClr val="black"/>
                  </a:solidFill>
                  <a:latin typeface="Calibri"/>
                  <a:sym typeface="Arial" charset="0"/>
                </a:rPr>
                <a:t>Heap</a:t>
              </a:r>
            </a:p>
          </p:txBody>
        </p:sp>
        <p:sp>
          <p:nvSpPr>
            <p:cNvPr id="7181" name="Rectangle 4"/>
            <p:cNvSpPr>
              <a:spLocks noChangeArrowheads="1"/>
            </p:cNvSpPr>
            <p:nvPr/>
          </p:nvSpPr>
          <p:spPr bwMode="auto">
            <a:xfrm>
              <a:off x="258763" y="3649663"/>
              <a:ext cx="4114800" cy="1143000"/>
            </a:xfrm>
            <a:prstGeom prst="rect">
              <a:avLst/>
            </a:prstGeom>
            <a:solidFill>
              <a:srgbClr val="99CCFF"/>
            </a:solidFill>
            <a:ln w="9525">
              <a:solidFill>
                <a:srgbClr val="000000"/>
              </a:solidFill>
              <a:round/>
              <a:headEnd/>
              <a:tailEnd/>
            </a:ln>
          </p:spPr>
          <p:txBody>
            <a:bodyPr wrap="none" lIns="90000" tIns="45000" rIns="90000" bIns="45000" anchor="ctr"/>
            <a:lstStyle/>
            <a:p>
              <a:pPr algn="ctr" defTabSz="914400" fontAlgn="base">
                <a:spcBef>
                  <a:spcPct val="0"/>
                </a:spcBef>
                <a:spcAft>
                  <a:spcPct val="0"/>
                </a:spcAft>
                <a:tabLst>
                  <a:tab pos="723900" algn="l"/>
                  <a:tab pos="1447800" algn="l"/>
                  <a:tab pos="2171700" algn="l"/>
                  <a:tab pos="2895600" algn="l"/>
                  <a:tab pos="3619500" algn="l"/>
                </a:tabLst>
              </a:pPr>
              <a:r>
                <a:rPr lang="en-US" sz="2200">
                  <a:solidFill>
                    <a:srgbClr val="000000"/>
                  </a:solidFill>
                  <a:latin typeface="Arial" pitchFamily="34" charset="0"/>
                  <a:sym typeface="Arial" pitchFamily="34" charset="0"/>
                </a:rPr>
                <a:t>BSS</a:t>
              </a:r>
            </a:p>
          </p:txBody>
        </p:sp>
        <p:sp>
          <p:nvSpPr>
            <p:cNvPr id="7182" name="Rectangle 5"/>
            <p:cNvSpPr>
              <a:spLocks noChangeArrowheads="1"/>
            </p:cNvSpPr>
            <p:nvPr/>
          </p:nvSpPr>
          <p:spPr bwMode="auto">
            <a:xfrm>
              <a:off x="258763" y="4765675"/>
              <a:ext cx="4114800" cy="1143000"/>
            </a:xfrm>
            <a:prstGeom prst="rect">
              <a:avLst/>
            </a:prstGeom>
            <a:solidFill>
              <a:srgbClr val="99CCFF"/>
            </a:solidFill>
            <a:ln w="9525">
              <a:solidFill>
                <a:srgbClr val="000000"/>
              </a:solidFill>
              <a:round/>
              <a:headEnd/>
              <a:tailEnd/>
            </a:ln>
          </p:spPr>
          <p:txBody>
            <a:bodyPr wrap="none" lIns="90000" tIns="45000" rIns="90000" bIns="45000" anchor="ctr"/>
            <a:lstStyle/>
            <a:p>
              <a:pPr algn="ctr" defTabSz="914400" fontAlgn="base">
                <a:spcBef>
                  <a:spcPct val="0"/>
                </a:spcBef>
                <a:spcAft>
                  <a:spcPct val="0"/>
                </a:spcAft>
                <a:tabLst>
                  <a:tab pos="723900" algn="l"/>
                  <a:tab pos="1447800" algn="l"/>
                  <a:tab pos="2171700" algn="l"/>
                  <a:tab pos="2895600" algn="l"/>
                  <a:tab pos="3619500" algn="l"/>
                </a:tabLst>
              </a:pPr>
              <a:r>
                <a:rPr lang="en-US" sz="2200">
                  <a:solidFill>
                    <a:srgbClr val="000000"/>
                  </a:solidFill>
                  <a:latin typeface="Arial" pitchFamily="34" charset="0"/>
                  <a:sym typeface="Arial" pitchFamily="34" charset="0"/>
                </a:rPr>
                <a:t>Data</a:t>
              </a:r>
            </a:p>
          </p:txBody>
        </p:sp>
        <p:sp>
          <p:nvSpPr>
            <p:cNvPr id="7183" name="Rectangle 6"/>
            <p:cNvSpPr>
              <a:spLocks noChangeArrowheads="1"/>
            </p:cNvSpPr>
            <p:nvPr/>
          </p:nvSpPr>
          <p:spPr bwMode="auto">
            <a:xfrm>
              <a:off x="258763" y="5881688"/>
              <a:ext cx="4114800" cy="1143000"/>
            </a:xfrm>
            <a:prstGeom prst="rect">
              <a:avLst/>
            </a:prstGeom>
            <a:solidFill>
              <a:srgbClr val="99CCFF"/>
            </a:solidFill>
            <a:ln w="9525">
              <a:solidFill>
                <a:srgbClr val="000000"/>
              </a:solidFill>
              <a:round/>
              <a:headEnd/>
              <a:tailEnd/>
            </a:ln>
          </p:spPr>
          <p:txBody>
            <a:bodyPr wrap="none" lIns="90000" tIns="45000" rIns="90000" bIns="45000" anchor="ctr"/>
            <a:lstStyle/>
            <a:p>
              <a:pPr algn="ctr" defTabSz="914400" fontAlgn="base">
                <a:spcBef>
                  <a:spcPct val="0"/>
                </a:spcBef>
                <a:spcAft>
                  <a:spcPct val="0"/>
                </a:spcAft>
                <a:tabLst>
                  <a:tab pos="723900" algn="l"/>
                  <a:tab pos="1447800" algn="l"/>
                  <a:tab pos="2171700" algn="l"/>
                  <a:tab pos="2895600" algn="l"/>
                  <a:tab pos="3619500" algn="l"/>
                </a:tabLst>
              </a:pPr>
              <a:r>
                <a:rPr lang="en-US" sz="2200">
                  <a:solidFill>
                    <a:srgbClr val="000000"/>
                  </a:solidFill>
                  <a:latin typeface="Arial" pitchFamily="34" charset="0"/>
                  <a:sym typeface="Arial" pitchFamily="34" charset="0"/>
                </a:rPr>
                <a:t>Text</a:t>
              </a:r>
            </a:p>
          </p:txBody>
        </p:sp>
        <p:sp>
          <p:nvSpPr>
            <p:cNvPr id="7184" name="Line 7"/>
            <p:cNvSpPr>
              <a:spLocks noChangeShapeType="1"/>
            </p:cNvSpPr>
            <p:nvPr/>
          </p:nvSpPr>
          <p:spPr bwMode="auto">
            <a:xfrm>
              <a:off x="2322513" y="1420813"/>
              <a:ext cx="1587" cy="457200"/>
            </a:xfrm>
            <a:prstGeom prst="line">
              <a:avLst/>
            </a:prstGeom>
            <a:noFill/>
            <a:ln w="54720">
              <a:solidFill>
                <a:srgbClr val="000000"/>
              </a:solidFill>
              <a:round/>
              <a:headEnd/>
              <a:tailEnd type="triangle" w="med" len="me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7185" name="Line 8"/>
            <p:cNvSpPr>
              <a:spLocks noChangeShapeType="1"/>
            </p:cNvSpPr>
            <p:nvPr/>
          </p:nvSpPr>
          <p:spPr bwMode="auto">
            <a:xfrm flipV="1">
              <a:off x="2322513" y="2055813"/>
              <a:ext cx="1587" cy="460375"/>
            </a:xfrm>
            <a:prstGeom prst="line">
              <a:avLst/>
            </a:prstGeom>
            <a:noFill/>
            <a:ln w="54720">
              <a:solidFill>
                <a:srgbClr val="000000"/>
              </a:solidFill>
              <a:round/>
              <a:headEnd/>
              <a:tailEnd type="triangle" w="med" len="med"/>
            </a:ln>
          </p:spPr>
          <p:txBody>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grpSp>
    </p:spTree>
    <p:extLst>
      <p:ext uri="{BB962C8B-B14F-4D97-AF65-F5344CB8AC3E}">
        <p14:creationId xmlns:p14="http://schemas.microsoft.com/office/powerpoint/2010/main" val="3800320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Address Space</a:t>
            </a:r>
            <a:endParaRPr lang="en-US" dirty="0"/>
          </a:p>
        </p:txBody>
      </p:sp>
      <p:sp>
        <p:nvSpPr>
          <p:cNvPr id="3" name="Content Placeholder 2"/>
          <p:cNvSpPr>
            <a:spLocks noGrp="1"/>
          </p:cNvSpPr>
          <p:nvPr>
            <p:ph idx="1"/>
          </p:nvPr>
        </p:nvSpPr>
        <p:spPr/>
        <p:txBody>
          <a:bodyPr/>
          <a:lstStyle/>
          <a:p>
            <a:r>
              <a:rPr lang="en-US" sz="2800" dirty="0" smtClean="0"/>
              <a:t>Separate processes have separate </a:t>
            </a:r>
            <a:r>
              <a:rPr lang="en-US" sz="2800" dirty="0" err="1" smtClean="0"/>
              <a:t>addr</a:t>
            </a:r>
            <a:r>
              <a:rPr lang="en-US" sz="2800" dirty="0" smtClean="0"/>
              <a:t>. space</a:t>
            </a:r>
          </a:p>
          <a:p>
            <a:r>
              <a:rPr lang="en-US" sz="2800" dirty="0" smtClean="0"/>
              <a:t>If a parent process forks a child, the child shares the </a:t>
            </a:r>
            <a:r>
              <a:rPr lang="en-US" sz="2800" dirty="0" err="1" smtClean="0"/>
              <a:t>addr</a:t>
            </a:r>
            <a:r>
              <a:rPr lang="en-US" sz="2800" dirty="0" smtClean="0"/>
              <a:t>. space, until a write occurs.  “Copy-on-write.”</a:t>
            </a:r>
          </a:p>
          <a:p>
            <a:r>
              <a:rPr lang="en-US" sz="2800" dirty="0" smtClean="0"/>
              <a:t>Programmers can specify that processes should share certain pages of memory. </a:t>
            </a:r>
          </a:p>
          <a:p>
            <a:pPr lvl="1"/>
            <a:r>
              <a:rPr lang="en-US" sz="2400" dirty="0" smtClean="0"/>
              <a:t>E.g. in Chrome, every tab is its own process, but likely share the same read-only program code. </a:t>
            </a:r>
          </a:p>
          <a:p>
            <a:r>
              <a:rPr lang="en-US" sz="2800" dirty="0" smtClean="0"/>
              <a:t>Within a process, threads share </a:t>
            </a:r>
            <a:r>
              <a:rPr lang="en-US" sz="2800" i="1" dirty="0" smtClean="0"/>
              <a:t>all</a:t>
            </a:r>
            <a:r>
              <a:rPr lang="en-US" sz="2800" dirty="0" smtClean="0"/>
              <a:t> the same memory space.</a:t>
            </a:r>
            <a:endParaRPr lang="en-US" sz="2800" dirty="0"/>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8</a:t>
            </a:fld>
            <a:endParaRPr lang="en-US">
              <a:solidFill>
                <a:prstClr val="white">
                  <a:tint val="75000"/>
                </a:prstClr>
              </a:solidFill>
              <a:latin typeface="Calibri"/>
            </a:endParaRPr>
          </a:p>
        </p:txBody>
      </p:sp>
    </p:spTree>
    <p:extLst>
      <p:ext uri="{BB962C8B-B14F-4D97-AF65-F5344CB8AC3E}">
        <p14:creationId xmlns:p14="http://schemas.microsoft.com/office/powerpoint/2010/main" val="2630010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Compiled code</a:t>
            </a:r>
            <a:endParaRPr lang="en-US" dirty="0"/>
          </a:p>
        </p:txBody>
      </p:sp>
      <p:sp>
        <p:nvSpPr>
          <p:cNvPr id="3" name="Content Placeholder 2"/>
          <p:cNvSpPr>
            <a:spLocks noGrp="1"/>
          </p:cNvSpPr>
          <p:nvPr>
            <p:ph idx="1"/>
          </p:nvPr>
        </p:nvSpPr>
        <p:spPr/>
        <p:txBody>
          <a:bodyPr/>
          <a:lstStyle/>
          <a:p>
            <a:r>
              <a:rPr lang="en-US" dirty="0" smtClean="0"/>
              <a:t>Code is </a:t>
            </a:r>
            <a:r>
              <a:rPr lang="en-US" i="1" dirty="0" smtClean="0"/>
              <a:t>compiled</a:t>
            </a:r>
            <a:r>
              <a:rPr lang="en-US" dirty="0" smtClean="0"/>
              <a:t> from a high-level language into machine instructions.</a:t>
            </a:r>
          </a:p>
          <a:p>
            <a:r>
              <a:rPr lang="en-US" dirty="0" smtClean="0"/>
              <a:t>Statically linked code: all needed libraries (including OS system calls) are copied into the compiled program on disk</a:t>
            </a:r>
          </a:p>
          <a:p>
            <a:pPr lvl="1"/>
            <a:r>
              <a:rPr lang="en-US" dirty="0" smtClean="0"/>
              <a:t>Could be safer.  </a:t>
            </a:r>
          </a:p>
          <a:p>
            <a:pPr lvl="1"/>
            <a:r>
              <a:rPr lang="en-US" dirty="0" smtClean="0"/>
              <a:t>Duplicates code.  </a:t>
            </a:r>
          </a:p>
          <a:p>
            <a:pPr lvl="1"/>
            <a:r>
              <a:rPr lang="en-US" dirty="0" smtClean="0"/>
              <a:t>Harder to debug. </a:t>
            </a:r>
          </a:p>
        </p:txBody>
      </p:sp>
      <p:sp>
        <p:nvSpPr>
          <p:cNvPr id="4" name="Date Placeholder 3"/>
          <p:cNvSpPr>
            <a:spLocks noGrp="1"/>
          </p:cNvSpPr>
          <p:nvPr>
            <p:ph type="dt" sz="half" idx="10"/>
          </p:nvPr>
        </p:nvSpPr>
        <p:spPr/>
        <p:txBody>
          <a:bodyPr/>
          <a:lstStyle/>
          <a:p>
            <a:pPr>
              <a:defRPr/>
            </a:pPr>
            <a:fld id="{E33B7163-2270-4AA9-B737-36BE31DFE8A4}" type="datetime1">
              <a:rPr lang="en-US" smtClean="0">
                <a:solidFill>
                  <a:prstClr val="white">
                    <a:tint val="75000"/>
                  </a:prstClr>
                </a:solidFill>
                <a:latin typeface="Calibri"/>
              </a:rPr>
              <a:pPr>
                <a:defRPr/>
              </a:pPr>
              <a:t>11/6/17</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latin typeface="Calibri"/>
              </a:rPr>
              <a:t>Buffer Overflow</a:t>
            </a:r>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3B420F5C-6E16-4960-B050-6D20F3115376}" type="slidenum">
              <a:rPr lang="en-US" smtClean="0">
                <a:solidFill>
                  <a:prstClr val="white">
                    <a:tint val="75000"/>
                  </a:prstClr>
                </a:solidFill>
                <a:latin typeface="Calibri"/>
              </a:rPr>
              <a:pPr>
                <a:defRPr/>
              </a:pPr>
              <a:t>9</a:t>
            </a:fld>
            <a:endParaRPr lang="en-US">
              <a:solidFill>
                <a:prstClr val="white">
                  <a:tint val="75000"/>
                </a:prstClr>
              </a:solidFill>
              <a:latin typeface="Calibri"/>
            </a:endParaRPr>
          </a:p>
        </p:txBody>
      </p:sp>
    </p:spTree>
    <p:extLst>
      <p:ext uri="{BB962C8B-B14F-4D97-AF65-F5344CB8AC3E}">
        <p14:creationId xmlns:p14="http://schemas.microsoft.com/office/powerpoint/2010/main" val="31811572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TotalTime>
  <Words>2129</Words>
  <Application>Microsoft Macintosh PowerPoint</Application>
  <PresentationFormat>On-screen Show (4:3)</PresentationFormat>
  <Paragraphs>300</Paragraphs>
  <Slides>31</Slides>
  <Notes>7</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5_Office Theme</vt:lpstr>
      <vt:lpstr>Office Theme</vt:lpstr>
      <vt:lpstr>Custom Design</vt:lpstr>
      <vt:lpstr>ISA 562</vt:lpstr>
      <vt:lpstr>Buffer Overflow Attacks</vt:lpstr>
      <vt:lpstr>What is an Exploit?</vt:lpstr>
      <vt:lpstr>Buffer Overflow Attack</vt:lpstr>
      <vt:lpstr>Address Space</vt:lpstr>
      <vt:lpstr>Virtual Memory</vt:lpstr>
      <vt:lpstr>Unix Address Space</vt:lpstr>
      <vt:lpstr>Unix Address Space</vt:lpstr>
      <vt:lpstr>Compiled code</vt:lpstr>
      <vt:lpstr>Compiled code</vt:lpstr>
      <vt:lpstr>Arithmetic Overflow</vt:lpstr>
      <vt:lpstr>Arithmetic Overflow</vt:lpstr>
      <vt:lpstr>Vulnerabilities and Attack Method</vt:lpstr>
      <vt:lpstr>Buffer Overflow Attack in a Nutshell</vt:lpstr>
      <vt:lpstr>Some Stack Details</vt:lpstr>
      <vt:lpstr>PowerPoint Presentation</vt:lpstr>
      <vt:lpstr>strcpy() vs. strncpy()</vt:lpstr>
      <vt:lpstr>Shellcode Injection</vt:lpstr>
      <vt:lpstr>NOP Sledding</vt:lpstr>
      <vt:lpstr>PowerPoint Presentation</vt:lpstr>
      <vt:lpstr>Return-to-libc</vt:lpstr>
      <vt:lpstr>Return-to-libc</vt:lpstr>
      <vt:lpstr>Buffer Overflow Mitigation</vt:lpstr>
      <vt:lpstr>Buffer Overflow Mitigation</vt:lpstr>
      <vt:lpstr>Stack-based buffer overflow detection using a random canary</vt:lpstr>
      <vt:lpstr>Heap Overflows</vt:lpstr>
      <vt:lpstr>Heap Overflows</vt:lpstr>
      <vt:lpstr>Heap Overflows</vt:lpstr>
      <vt:lpstr>PowerPoint Presentation</vt:lpstr>
      <vt:lpstr>PowerPoint Presentation</vt:lpstr>
      <vt:lpstr>Heartbleed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 562</dc:title>
  <dc:creator>Dov</dc:creator>
  <cp:lastModifiedBy>Dov</cp:lastModifiedBy>
  <cp:revision>26</cp:revision>
  <dcterms:created xsi:type="dcterms:W3CDTF">2017-11-06T16:54:12Z</dcterms:created>
  <dcterms:modified xsi:type="dcterms:W3CDTF">2017-11-07T07:16:55Z</dcterms:modified>
</cp:coreProperties>
</file>