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60ad02152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60ad02152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0ad021524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0ad021524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0ad021524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0ad021524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0ad021524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0ad021524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60ad021524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60ad021524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0ad021524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0ad021524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944650" y="1938925"/>
            <a:ext cx="53310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99500" y="226750"/>
            <a:ext cx="8135100" cy="32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4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4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4800">
                <a:solidFill>
                  <a:srgbClr val="FFFFFF"/>
                </a:solidFill>
              </a:rPr>
              <a:t>Asking and Answering Questions during a Programming Change Task</a:t>
            </a:r>
            <a:endParaRPr i="1" sz="4800">
              <a:solidFill>
                <a:srgbClr val="FFFFFF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45775" y="3864000"/>
            <a:ext cx="7385700" cy="10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-"/>
            </a:pPr>
            <a:r>
              <a:rPr lang="en" sz="1800">
                <a:solidFill>
                  <a:srgbClr val="FFFFFF"/>
                </a:solidFill>
              </a:rPr>
              <a:t>Jonathan Sillito, Gail C. Murphy, and Kris De Volder. 2008</a:t>
            </a:r>
            <a:endParaRPr sz="18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269950" y="226750"/>
            <a:ext cx="8699700" cy="48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</a:pPr>
            <a:r>
              <a:rPr lang="en" sz="2400">
                <a:solidFill>
                  <a:srgbClr val="FFFFFF"/>
                </a:solidFill>
              </a:rPr>
              <a:t>Overarching Research Goals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Discover and record Questions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Analyze said questions and the process of answers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Develop Model from findings</a:t>
            </a:r>
            <a:endParaRPr sz="2400">
              <a:solidFill>
                <a:srgbClr val="FFFFFF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</a:pPr>
            <a:r>
              <a:rPr lang="en" sz="2400">
                <a:solidFill>
                  <a:srgbClr val="FFFFFF"/>
                </a:solidFill>
              </a:rPr>
              <a:t>A “Grounded Theory” Approach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Inductively create models from findings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Do not constrain results from existing cognitive models</a:t>
            </a:r>
            <a:endParaRPr sz="2400">
              <a:solidFill>
                <a:srgbClr val="FFFFFF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</a:pPr>
            <a:r>
              <a:rPr lang="en" sz="2400">
                <a:solidFill>
                  <a:srgbClr val="FFFFFF"/>
                </a:solidFill>
              </a:rPr>
              <a:t>Not all questions were recorded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Not task planning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Not tool usage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Questions were code focused</a:t>
            </a:r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269950" y="226750"/>
            <a:ext cx="8699700" cy="48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</a:pPr>
            <a:r>
              <a:rPr lang="en" sz="2400">
                <a:solidFill>
                  <a:srgbClr val="FFFFFF"/>
                </a:solidFill>
              </a:rPr>
              <a:t>Experimental Lab Study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Participant pair programming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Difficult industry-worthy tasks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Variety of Experience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More questions/data</a:t>
            </a:r>
            <a:endParaRPr sz="24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</a:pPr>
            <a:r>
              <a:rPr lang="en" sz="2400">
                <a:solidFill>
                  <a:srgbClr val="FFFFFF"/>
                </a:solidFill>
              </a:rPr>
              <a:t>Observational Industry Study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Individual programming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Fewer questions/data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Regular work tasks</a:t>
            </a:r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269950" y="226750"/>
            <a:ext cx="8699700" cy="48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rgbClr val="FFFFFF"/>
                </a:solidFill>
              </a:rPr>
              <a:t>Results</a:t>
            </a:r>
            <a:endParaRPr sz="2400">
              <a:solidFill>
                <a:srgbClr val="FFFFFF"/>
              </a:solidFill>
            </a:endParaRP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44 Different Questions </a:t>
            </a:r>
            <a:r>
              <a:rPr i="1" lang="en" sz="2400">
                <a:solidFill>
                  <a:srgbClr val="FFFFFF"/>
                </a:solidFill>
              </a:rPr>
              <a:t>(When details excluded)</a:t>
            </a:r>
            <a:br>
              <a:rPr i="1" lang="en" sz="2400">
                <a:solidFill>
                  <a:srgbClr val="FFFFFF"/>
                </a:solidFill>
              </a:rPr>
            </a:br>
            <a:endParaRPr sz="2400">
              <a:solidFill>
                <a:srgbClr val="FFFFFF"/>
              </a:solidFill>
            </a:endParaRP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Further Abstracted in terms of Graphs</a:t>
            </a:r>
            <a:endParaRPr sz="2400">
              <a:solidFill>
                <a:srgbClr val="FFFFFF"/>
              </a:solidFill>
            </a:endParaRPr>
          </a:p>
          <a:p>
            <a: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</a:pPr>
            <a:r>
              <a:rPr lang="en" sz="2400">
                <a:solidFill>
                  <a:srgbClr val="FFFFFF"/>
                </a:solidFill>
              </a:rPr>
              <a:t>“Finding a Focus Point”</a:t>
            </a:r>
            <a:endParaRPr sz="2400">
              <a:solidFill>
                <a:srgbClr val="FFFFFF"/>
              </a:solidFill>
            </a:endParaRPr>
          </a:p>
          <a:p>
            <a: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</a:pPr>
            <a:r>
              <a:rPr lang="en" sz="2400">
                <a:solidFill>
                  <a:srgbClr val="FFFFFF"/>
                </a:solidFill>
              </a:rPr>
              <a:t>“Expanding Focus Points”</a:t>
            </a:r>
            <a:endParaRPr sz="2400">
              <a:solidFill>
                <a:srgbClr val="FFFFFF"/>
              </a:solidFill>
            </a:endParaRPr>
          </a:p>
          <a:p>
            <a: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</a:pPr>
            <a:r>
              <a:rPr lang="en" sz="2400">
                <a:solidFill>
                  <a:srgbClr val="FFFFFF"/>
                </a:solidFill>
              </a:rPr>
              <a:t>“Understanding a Subgraph”</a:t>
            </a:r>
            <a:endParaRPr sz="2400">
              <a:solidFill>
                <a:srgbClr val="FFFFFF"/>
              </a:solidFill>
            </a:endParaRPr>
          </a:p>
          <a:p>
            <a: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</a:pPr>
            <a:r>
              <a:rPr lang="en" sz="2400">
                <a:solidFill>
                  <a:srgbClr val="FFFFFF"/>
                </a:solidFill>
              </a:rPr>
              <a:t>“Questions over groups of subgraphs”</a:t>
            </a:r>
            <a:br>
              <a:rPr lang="en" sz="2400">
                <a:solidFill>
                  <a:srgbClr val="FFFFFF"/>
                </a:solidFill>
              </a:rPr>
            </a:br>
            <a:endParaRPr sz="2400">
              <a:solidFill>
                <a:srgbClr val="FFFFFF"/>
              </a:solidFill>
            </a:endParaRP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</a:pPr>
            <a:r>
              <a:rPr lang="en" sz="2400">
                <a:solidFill>
                  <a:srgbClr val="FFFFFF"/>
                </a:solidFill>
              </a:rPr>
              <a:t>Examples On Next Slide</a:t>
            </a:r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/>
        </p:nvSpPr>
        <p:spPr>
          <a:xfrm>
            <a:off x="269950" y="226750"/>
            <a:ext cx="8699700" cy="48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●"/>
            </a:pPr>
            <a:r>
              <a:t/>
            </a:r>
            <a:endParaRPr sz="2400">
              <a:solidFill>
                <a:srgbClr val="FFFFFF"/>
              </a:solidFill>
            </a:endParaRPr>
          </a:p>
        </p:txBody>
      </p:sp>
      <p:pic>
        <p:nvPicPr>
          <p:cNvPr id="77" name="Google Shape;7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950" y="487650"/>
            <a:ext cx="4892050" cy="4309399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7"/>
          <p:cNvSpPr txBox="1"/>
          <p:nvPr/>
        </p:nvSpPr>
        <p:spPr>
          <a:xfrm>
            <a:off x="5385475" y="487650"/>
            <a:ext cx="3470400" cy="43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 sz="1800">
                <a:solidFill>
                  <a:srgbClr val="FFFFFF"/>
                </a:solidFill>
              </a:rPr>
              <a:t>What class controls/contains this feature behavior?</a:t>
            </a:r>
            <a:br>
              <a:rPr lang="en" sz="1800">
                <a:solidFill>
                  <a:srgbClr val="FFFFFF"/>
                </a:solidFill>
              </a:rPr>
            </a:br>
            <a:endParaRPr sz="1800"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 sz="1800">
                <a:solidFill>
                  <a:srgbClr val="FFFFFF"/>
                </a:solidFill>
              </a:rPr>
              <a:t>What class does this object extend? What interfaces does it implement?</a:t>
            </a:r>
            <a:br>
              <a:rPr lang="en" sz="1800">
                <a:solidFill>
                  <a:srgbClr val="FFFFFF"/>
                </a:solidFill>
              </a:rPr>
            </a:br>
            <a:endParaRPr sz="1800"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 sz="1800">
                <a:solidFill>
                  <a:srgbClr val="FFFFFF"/>
                </a:solidFill>
              </a:rPr>
              <a:t>How is this package supposed to be used and what does it do?</a:t>
            </a:r>
            <a:br>
              <a:rPr lang="en" sz="1800">
                <a:solidFill>
                  <a:srgbClr val="FFFFFF"/>
                </a:solidFill>
              </a:rPr>
            </a:br>
            <a:endParaRPr sz="1800"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n" sz="1800">
                <a:solidFill>
                  <a:srgbClr val="FFFFFF"/>
                </a:solidFill>
              </a:rPr>
              <a:t>How does functionality in package A get used in package B?</a:t>
            </a:r>
            <a:endParaRPr sz="18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/>
        </p:nvSpPr>
        <p:spPr>
          <a:xfrm>
            <a:off x="-822350" y="-727300"/>
            <a:ext cx="8699700" cy="48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Evaluation of Existing Tools</a:t>
            </a:r>
            <a:endParaRPr sz="24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</p:txBody>
      </p:sp>
      <p:pic>
        <p:nvPicPr>
          <p:cNvPr id="84" name="Google Shape;8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075" y="466725"/>
            <a:ext cx="8705850" cy="421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/>
        </p:nvSpPr>
        <p:spPr>
          <a:xfrm>
            <a:off x="-822350" y="-727300"/>
            <a:ext cx="8699700" cy="48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Evaluation of Existing Tools</a:t>
            </a:r>
            <a:endParaRPr sz="24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90" name="Google Shape;90;p19"/>
          <p:cNvSpPr txBox="1"/>
          <p:nvPr/>
        </p:nvSpPr>
        <p:spPr>
          <a:xfrm>
            <a:off x="174175" y="80275"/>
            <a:ext cx="8396700" cy="49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2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FFFFFF"/>
                </a:solidFill>
              </a:rPr>
              <a:t>Fin</a:t>
            </a:r>
            <a:endParaRPr sz="72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