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2" r:id="rId4"/>
    <p:sldId id="271" r:id="rId5"/>
    <p:sldId id="258" r:id="rId6"/>
    <p:sldId id="266" r:id="rId7"/>
    <p:sldId id="263" r:id="rId8"/>
    <p:sldId id="268" r:id="rId9"/>
    <p:sldId id="273" r:id="rId10"/>
    <p:sldId id="269" r:id="rId11"/>
    <p:sldId id="27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9DED5-3796-44EE-B536-6E77FF899A5C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EDFA-C880-44EE-834D-DD0319254E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442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9DED5-3796-44EE-B536-6E77FF899A5C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EDFA-C880-44EE-834D-DD0319254E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751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9DED5-3796-44EE-B536-6E77FF899A5C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EDFA-C880-44EE-834D-DD0319254E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140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9DED5-3796-44EE-B536-6E77FF899A5C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EDFA-C880-44EE-834D-DD0319254E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141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9DED5-3796-44EE-B536-6E77FF899A5C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EDFA-C880-44EE-834D-DD0319254E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403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9DED5-3796-44EE-B536-6E77FF899A5C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EDFA-C880-44EE-834D-DD0319254E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017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9DED5-3796-44EE-B536-6E77FF899A5C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EDFA-C880-44EE-834D-DD0319254E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34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9DED5-3796-44EE-B536-6E77FF899A5C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EDFA-C880-44EE-834D-DD0319254E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420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9DED5-3796-44EE-B536-6E77FF899A5C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EDFA-C880-44EE-834D-DD0319254E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293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9DED5-3796-44EE-B536-6E77FF899A5C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EDFA-C880-44EE-834D-DD0319254E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086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9DED5-3796-44EE-B536-6E77FF899A5C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EDFA-C880-44EE-834D-DD0319254E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02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C9DED5-3796-44EE-B536-6E77FF899A5C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8EDFA-C880-44EE-834D-DD0319254E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953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9843" y="1122363"/>
            <a:ext cx="10999305" cy="1713602"/>
          </a:xfrm>
        </p:spPr>
        <p:txBody>
          <a:bodyPr>
            <a:normAutofit/>
          </a:bodyPr>
          <a:lstStyle/>
          <a:p>
            <a:r>
              <a:rPr lang="en-US" altLang="en-US" sz="4400" b="1" dirty="0">
                <a:latin typeface="+mn-lt"/>
              </a:rPr>
              <a:t>Developers Ask Reachability Questions</a:t>
            </a:r>
            <a:endParaRPr lang="en-US" sz="4400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147930"/>
            <a:ext cx="9144000" cy="2054087"/>
          </a:xfrm>
        </p:spPr>
        <p:txBody>
          <a:bodyPr>
            <a:normAutofit/>
          </a:bodyPr>
          <a:lstStyle/>
          <a:p>
            <a:r>
              <a:rPr lang="en-US" dirty="0"/>
              <a:t>Tomas D. </a:t>
            </a:r>
            <a:r>
              <a:rPr lang="en-US" dirty="0" err="1"/>
              <a:t>Latoza</a:t>
            </a:r>
            <a:endParaRPr lang="en-US" dirty="0"/>
          </a:p>
          <a:p>
            <a:r>
              <a:rPr lang="en-US" dirty="0"/>
              <a:t>Brad </a:t>
            </a:r>
            <a:r>
              <a:rPr lang="en-US" dirty="0" err="1"/>
              <a:t>A.Myers</a:t>
            </a:r>
            <a:endParaRPr lang="en-US" dirty="0"/>
          </a:p>
          <a:p>
            <a:endParaRPr lang="en-US" dirty="0"/>
          </a:p>
          <a:p>
            <a:pPr algn="r"/>
            <a:r>
              <a:rPr lang="en-US" sz="1600" dirty="0"/>
              <a:t>Summery By</a:t>
            </a:r>
          </a:p>
          <a:p>
            <a:pPr algn="r"/>
            <a:r>
              <a:rPr lang="en-US" sz="1600" dirty="0"/>
              <a:t>Maryam Arab, Feb2017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2451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0" y="404088"/>
            <a:ext cx="11353800" cy="887896"/>
          </a:xfrm>
        </p:spPr>
        <p:txBody>
          <a:bodyPr/>
          <a:lstStyle/>
          <a:p>
            <a:r>
              <a:rPr lang="en-US" altLang="en-US" b="1" dirty="0"/>
              <a:t>   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dirty="0"/>
              <a:t>Better educating developers about reachability questions:</a:t>
            </a:r>
          </a:p>
          <a:p>
            <a:pPr>
              <a:buFont typeface="+mj-lt"/>
              <a:buAutoNum type="arabicPeriod"/>
              <a:defRPr/>
            </a:pPr>
            <a:r>
              <a:rPr lang="en-US" dirty="0"/>
              <a:t>Help developers learn, share, and choose more effective strategies for answering </a:t>
            </a:r>
          </a:p>
          <a:p>
            <a:pPr>
              <a:buFont typeface="+mj-lt"/>
              <a:buAutoNum type="arabicPeriod"/>
              <a:defRPr/>
            </a:pPr>
            <a:r>
              <a:rPr lang="en-US" dirty="0"/>
              <a:t>Coding more quickly and accurately with tools that support reachability questions.</a:t>
            </a:r>
            <a:r>
              <a:rPr lang="en-US" sz="2400" dirty="0"/>
              <a:t> </a:t>
            </a:r>
            <a:endParaRPr lang="en-US" sz="1400" dirty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C02AFC6-FD13-415A-AEB7-6447D3BE8C79}" type="slidenum">
              <a:rPr lang="en-US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4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90284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514" y="2279374"/>
            <a:ext cx="8574087" cy="4197626"/>
          </a:xfrm>
        </p:spPr>
        <p:txBody>
          <a:bodyPr>
            <a:normAutofit/>
          </a:bodyPr>
          <a:lstStyle/>
          <a:p>
            <a:pPr marL="0" indent="0" algn="ctr">
              <a:buNone/>
              <a:defRPr/>
            </a:pPr>
            <a:r>
              <a:rPr lang="en-US" sz="4400" b="1" dirty="0">
                <a:solidFill>
                  <a:schemeClr val="tx2">
                    <a:lumMod val="75000"/>
                  </a:schemeClr>
                </a:solidFill>
              </a:rPr>
              <a:t>What is your idea?</a:t>
            </a:r>
          </a:p>
          <a:p>
            <a:pPr marL="0" indent="0">
              <a:buNone/>
              <a:defRPr/>
            </a:pPr>
            <a:r>
              <a:rPr lang="en-US" sz="3200" b="1" dirty="0">
                <a:solidFill>
                  <a:schemeClr val="tx2">
                    <a:lumMod val="75000"/>
                  </a:schemeClr>
                </a:solidFill>
              </a:rPr>
              <a:t>Do you think answering reachability questions help developers?</a:t>
            </a:r>
            <a:endParaRPr lang="en-US" sz="1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E51FFE2-388E-41D4-B570-ED62B0A6EED2}" type="slidenum">
              <a:rPr lang="en-US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4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9773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65042"/>
            <a:ext cx="11353800" cy="861391"/>
          </a:xfrm>
        </p:spPr>
        <p:txBody>
          <a:bodyPr>
            <a:normAutofit/>
          </a:bodyPr>
          <a:lstStyle/>
          <a:p>
            <a:r>
              <a:rPr lang="en-US" b="1" dirty="0"/>
              <a:t>   Reachability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98714"/>
            <a:ext cx="10515600" cy="5037275"/>
          </a:xfrm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en-US" sz="2000" dirty="0"/>
              <a:t>As developers build their mental model of the code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2000" dirty="0"/>
              <a:t>	Ask questions, read code, use design knowledge, talk to teammates</a:t>
            </a:r>
          </a:p>
          <a:p>
            <a:pPr>
              <a:defRPr/>
            </a:pPr>
            <a:r>
              <a:rPr lang="en-US" sz="2000" dirty="0"/>
              <a:t>Many of questions related to control flow.</a:t>
            </a:r>
          </a:p>
          <a:p>
            <a:pPr>
              <a:defRPr/>
            </a:pPr>
            <a:r>
              <a:rPr lang="en-US" sz="2000" dirty="0"/>
              <a:t>A search across all feasible paths through a program for statements matching search criteria.</a:t>
            </a:r>
          </a:p>
          <a:p>
            <a:pPr>
              <a:defRPr/>
            </a:pPr>
            <a:r>
              <a:rPr lang="en-US" sz="2000" dirty="0"/>
              <a:t>Related to reasoning about causality among behaviors in a program.</a:t>
            </a:r>
          </a:p>
          <a:p>
            <a:pPr>
              <a:defRPr/>
            </a:pPr>
            <a:r>
              <a:rPr lang="en-US" sz="2000" dirty="0"/>
              <a:t>Result:</a:t>
            </a:r>
            <a:r>
              <a:rPr lang="en-US" sz="2000" i="1" dirty="0">
                <a:solidFill>
                  <a:srgbClr val="00B050"/>
                </a:solidFill>
              </a:rPr>
              <a:t> Reachability questions</a:t>
            </a:r>
            <a:r>
              <a:rPr lang="en-US" sz="2000" i="1" dirty="0"/>
              <a:t> are </a:t>
            </a:r>
            <a:r>
              <a:rPr lang="en-US" sz="2000" dirty="0"/>
              <a:t>a significant portion of developer’s questions.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sz="2000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2000" dirty="0"/>
              <a:t>2 part: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n-US" sz="2000" dirty="0"/>
              <a:t>The Path to search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n-US" sz="2000" dirty="0"/>
              <a:t>The Search Criteria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sz="2000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2000" dirty="0"/>
              <a:t>Feasible Paths: set of concrete traces TR: list of &lt;s, </a:t>
            </a:r>
            <a:r>
              <a:rPr lang="en-US" sz="2000" dirty="0" err="1"/>
              <a:t>env</a:t>
            </a:r>
            <a:r>
              <a:rPr lang="en-US" sz="2000" dirty="0"/>
              <a:t>&gt;</a:t>
            </a:r>
            <a:endParaRPr lang="en-US" sz="1200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pt-BR" sz="2000" dirty="0"/>
              <a:t>Traces(p, O, D, C): set of all concerete traces in Program</a:t>
            </a:r>
            <a:endParaRPr lang="en-US" sz="2000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2000" dirty="0"/>
              <a:t>Upstream R-Q: Questions without an origin 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2000" dirty="0"/>
              <a:t>Downstream R-Q: Questions with an origin</a:t>
            </a:r>
          </a:p>
          <a:p>
            <a:pPr>
              <a:defRPr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74512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91549"/>
            <a:ext cx="11353800" cy="742121"/>
          </a:xfrm>
        </p:spPr>
        <p:txBody>
          <a:bodyPr/>
          <a:lstStyle/>
          <a:p>
            <a:pPr eaLnBrk="1" hangingPunct="1"/>
            <a:r>
              <a:rPr lang="en-US" altLang="en-US" b="1" dirty="0"/>
              <a:t>   Compare(</a:t>
            </a:r>
            <a:r>
              <a:rPr lang="en-US" altLang="en-US" b="1" dirty="0" err="1"/>
              <a:t>TRa</a:t>
            </a:r>
            <a:r>
              <a:rPr lang="en-US" altLang="en-US" b="1" dirty="0"/>
              <a:t>, </a:t>
            </a:r>
            <a:r>
              <a:rPr lang="en-US" altLang="en-US" b="1" dirty="0" err="1"/>
              <a:t>TRb</a:t>
            </a:r>
            <a:r>
              <a:rPr lang="en-US" altLang="en-US" b="1" dirty="0"/>
              <a:t>)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1905000" y="1371600"/>
            <a:ext cx="8555038" cy="5257800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it-IT" dirty="0"/>
              <a:t>Compare(TR</a:t>
            </a:r>
            <a:r>
              <a:rPr lang="it-IT" baseline="-25000" dirty="0"/>
              <a:t>a</a:t>
            </a:r>
            <a:r>
              <a:rPr lang="it-IT" dirty="0"/>
              <a:t>, TR</a:t>
            </a:r>
            <a:r>
              <a:rPr lang="it-IT" baseline="-25000" dirty="0"/>
              <a:t>b</a:t>
            </a:r>
            <a:r>
              <a:rPr lang="it-IT" dirty="0"/>
              <a:t>) : TR</a:t>
            </a:r>
            <a:r>
              <a:rPr lang="it-IT" baseline="-25000" dirty="0"/>
              <a:t>common</a:t>
            </a:r>
            <a:r>
              <a:rPr lang="it-IT" dirty="0"/>
              <a:t>, TR</a:t>
            </a:r>
            <a:r>
              <a:rPr lang="it-IT" baseline="-25000" dirty="0"/>
              <a:t>1</a:t>
            </a:r>
            <a:r>
              <a:rPr lang="it-IT" dirty="0"/>
              <a:t>, </a:t>
            </a:r>
            <a:r>
              <a:rPr lang="it-IT" sz="2400" dirty="0"/>
              <a:t>TR</a:t>
            </a:r>
            <a:r>
              <a:rPr lang="it-IT" sz="2400" baseline="-25000" dirty="0"/>
              <a:t>2</a:t>
            </a:r>
            <a:r>
              <a:rPr lang="it-IT" sz="2400" dirty="0"/>
              <a:t> </a:t>
            </a:r>
            <a:r>
              <a:rPr lang="en-US" sz="2400" dirty="0"/>
              <a:t>compares sets of traces.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n-US" sz="2400" dirty="0"/>
              <a:t>Attempts to match each </a:t>
            </a:r>
            <a:r>
              <a:rPr lang="it-IT" sz="2400" dirty="0"/>
              <a:t>tr</a:t>
            </a:r>
            <a:r>
              <a:rPr lang="it-IT" sz="2400" baseline="-25000" dirty="0"/>
              <a:t>a</a:t>
            </a:r>
            <a:r>
              <a:rPr lang="it-IT" sz="2400" dirty="0"/>
              <a:t> in TR</a:t>
            </a:r>
            <a:r>
              <a:rPr lang="it-IT" sz="2400" baseline="-25000" dirty="0"/>
              <a:t>a</a:t>
            </a:r>
            <a:r>
              <a:rPr lang="it-IT" sz="2400" dirty="0"/>
              <a:t> to a corresponding trace tr</a:t>
            </a:r>
            <a:r>
              <a:rPr lang="it-IT" sz="2400" baseline="-25000" dirty="0"/>
              <a:t>b</a:t>
            </a:r>
            <a:r>
              <a:rPr lang="it-IT" sz="2400" dirty="0"/>
              <a:t> in TR</a:t>
            </a:r>
            <a:r>
              <a:rPr lang="it-IT" sz="2400" baseline="-25000" dirty="0"/>
              <a:t>b</a:t>
            </a:r>
            <a:r>
              <a:rPr lang="it-IT" sz="2400" dirty="0"/>
              <a:t>.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n-US" sz="2400" dirty="0"/>
              <a:t>If found, then attempts to match tuples &lt;</a:t>
            </a:r>
            <a:r>
              <a:rPr lang="en-US" sz="2400" dirty="0" err="1"/>
              <a:t>s</a:t>
            </a:r>
            <a:r>
              <a:rPr lang="en-US" sz="2400" baseline="-25000" dirty="0" err="1"/>
              <a:t>a</a:t>
            </a:r>
            <a:r>
              <a:rPr lang="en-US" sz="2400" dirty="0"/>
              <a:t>, </a:t>
            </a:r>
            <a:r>
              <a:rPr lang="en-US" sz="2400" dirty="0" err="1"/>
              <a:t>env</a:t>
            </a:r>
            <a:r>
              <a:rPr lang="en-US" sz="2400" baseline="-25000" dirty="0" err="1"/>
              <a:t>a</a:t>
            </a:r>
            <a:r>
              <a:rPr lang="en-US" sz="2400" dirty="0"/>
              <a:t>&gt; in </a:t>
            </a:r>
            <a:r>
              <a:rPr lang="en-US" sz="2400" dirty="0" err="1"/>
              <a:t>tr</a:t>
            </a:r>
            <a:r>
              <a:rPr lang="en-US" sz="2400" baseline="-25000" dirty="0" err="1"/>
              <a:t>a</a:t>
            </a:r>
            <a:r>
              <a:rPr lang="en-US" sz="2400" dirty="0"/>
              <a:t> to corresponding tuples &lt;</a:t>
            </a:r>
            <a:r>
              <a:rPr lang="en-US" sz="2400" dirty="0" err="1"/>
              <a:t>s</a:t>
            </a:r>
            <a:r>
              <a:rPr lang="en-US" sz="2400" baseline="-25000" dirty="0" err="1"/>
              <a:t>b</a:t>
            </a:r>
            <a:r>
              <a:rPr lang="en-US" sz="2400" dirty="0"/>
              <a:t>, </a:t>
            </a:r>
            <a:r>
              <a:rPr lang="en-US" sz="2400" dirty="0" err="1"/>
              <a:t>env</a:t>
            </a:r>
            <a:r>
              <a:rPr lang="en-US" sz="2400" baseline="-25000" dirty="0" err="1"/>
              <a:t>b</a:t>
            </a:r>
            <a:r>
              <a:rPr lang="en-US" sz="2400" dirty="0"/>
              <a:t>&gt; in </a:t>
            </a:r>
            <a:r>
              <a:rPr lang="en-US" sz="2400" dirty="0" err="1"/>
              <a:t>tr</a:t>
            </a:r>
            <a:r>
              <a:rPr lang="en-US" sz="2400" baseline="-25000" dirty="0" err="1"/>
              <a:t>b</a:t>
            </a:r>
            <a:endParaRPr lang="en-US" sz="2400" baseline="-25000" dirty="0"/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n-US" sz="2400" dirty="0"/>
              <a:t>This generates three new lists:</a:t>
            </a:r>
          </a:p>
          <a:p>
            <a:pPr lvl="1">
              <a:buFont typeface="Wingdings" panose="05000000000000000000" pitchFamily="2" charset="2"/>
              <a:buChar char="Ø"/>
              <a:defRPr/>
            </a:pPr>
            <a:r>
              <a:rPr lang="en-US" sz="2000" dirty="0" err="1"/>
              <a:t>tr</a:t>
            </a:r>
            <a:r>
              <a:rPr lang="en-US" sz="2000" baseline="-25000" dirty="0" err="1"/>
              <a:t>common</a:t>
            </a:r>
            <a:r>
              <a:rPr lang="en-US" sz="2000" dirty="0"/>
              <a:t> which contains an ordered list of tuples that matched</a:t>
            </a:r>
          </a:p>
          <a:p>
            <a:pPr lvl="1">
              <a:buFont typeface="Wingdings" panose="05000000000000000000" pitchFamily="2" charset="2"/>
              <a:buChar char="Ø"/>
              <a:defRPr/>
            </a:pPr>
            <a:r>
              <a:rPr lang="en-US" sz="2000" dirty="0"/>
              <a:t>tr</a:t>
            </a:r>
            <a:r>
              <a:rPr lang="en-US" sz="2000" baseline="-25000" dirty="0"/>
              <a:t>1</a:t>
            </a:r>
            <a:r>
              <a:rPr lang="en-US" sz="2000" dirty="0"/>
              <a:t> and tr</a:t>
            </a:r>
            <a:r>
              <a:rPr lang="en-US" sz="2000" baseline="-25000" dirty="0"/>
              <a:t>2</a:t>
            </a:r>
            <a:r>
              <a:rPr lang="en-US" sz="2000" dirty="0"/>
              <a:t> which contain an ordered list of tuples in </a:t>
            </a:r>
            <a:r>
              <a:rPr lang="en-US" sz="2000" dirty="0" err="1"/>
              <a:t>tr</a:t>
            </a:r>
            <a:r>
              <a:rPr lang="en-US" sz="2000" baseline="-25000" dirty="0" err="1"/>
              <a:t>a</a:t>
            </a:r>
            <a:r>
              <a:rPr lang="en-US" sz="2000" dirty="0"/>
              <a:t> and </a:t>
            </a:r>
            <a:r>
              <a:rPr lang="en-US" sz="2000" dirty="0" err="1"/>
              <a:t>tr</a:t>
            </a:r>
            <a:r>
              <a:rPr lang="en-US" sz="2000" baseline="-25000" dirty="0" err="1"/>
              <a:t>b</a:t>
            </a:r>
            <a:r>
              <a:rPr lang="en-US" sz="2000" dirty="0"/>
              <a:t> that did not match.</a:t>
            </a:r>
          </a:p>
        </p:txBody>
      </p:sp>
    </p:spTree>
    <p:extLst>
      <p:ext uri="{BB962C8B-B14F-4D97-AF65-F5344CB8AC3E}">
        <p14:creationId xmlns:p14="http://schemas.microsoft.com/office/powerpoint/2010/main" val="20306876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44558"/>
            <a:ext cx="11353800" cy="781877"/>
          </a:xfrm>
        </p:spPr>
        <p:txBody>
          <a:bodyPr/>
          <a:lstStyle/>
          <a:p>
            <a:pPr eaLnBrk="1" hangingPunct="1"/>
            <a:r>
              <a:rPr lang="en-US" altLang="en-US" b="1" dirty="0"/>
              <a:t>   Find</a:t>
            </a:r>
            <a:r>
              <a:rPr lang="en-US" altLang="en-US" dirty="0"/>
              <a:t>	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sz="2000" b="1" i="1" dirty="0"/>
              <a:t>Find SC in TR </a:t>
            </a:r>
          </a:p>
          <a:p>
            <a:pPr marL="0" indent="0">
              <a:buNone/>
              <a:defRPr/>
            </a:pPr>
            <a:r>
              <a:rPr lang="en-US" sz="2000" dirty="0"/>
              <a:t>Finds the portion of each </a:t>
            </a:r>
            <a:r>
              <a:rPr lang="en-US" sz="2000" i="1" dirty="0" err="1"/>
              <a:t>tr</a:t>
            </a:r>
            <a:r>
              <a:rPr lang="en-US" sz="2000" i="1" dirty="0"/>
              <a:t> </a:t>
            </a:r>
            <a:r>
              <a:rPr lang="en-US" sz="2000" dirty="0"/>
              <a:t>in the set of traces </a:t>
            </a:r>
            <a:r>
              <a:rPr lang="en-US" sz="2000" i="1" dirty="0"/>
              <a:t>TR </a:t>
            </a:r>
            <a:r>
              <a:rPr lang="en-US" sz="2000" dirty="0"/>
              <a:t>that match search criteria </a:t>
            </a:r>
            <a:r>
              <a:rPr lang="en-US" sz="2000" i="1" dirty="0"/>
              <a:t>SC. </a:t>
            </a:r>
          </a:p>
          <a:p>
            <a:pPr marL="0" indent="0">
              <a:buNone/>
              <a:defRPr/>
            </a:pPr>
            <a:r>
              <a:rPr lang="en-US" sz="2000" dirty="0"/>
              <a:t>A search criteria function, given attributes describing a set of statements, generates a set of statements </a:t>
            </a:r>
            <a:r>
              <a:rPr lang="en-US" sz="2000" i="1" dirty="0"/>
              <a:t>SC</a:t>
            </a:r>
            <a:r>
              <a:rPr lang="en-US" sz="2000" dirty="0"/>
              <a:t>.</a:t>
            </a:r>
          </a:p>
          <a:p>
            <a:pPr marL="0" indent="0">
              <a:buNone/>
              <a:defRPr/>
            </a:pPr>
            <a:r>
              <a:rPr lang="en-US" sz="2000" dirty="0"/>
              <a:t>R-Q then matches </a:t>
            </a:r>
            <a:r>
              <a:rPr lang="en-US" sz="2000" i="1" dirty="0"/>
              <a:t>SC </a:t>
            </a:r>
            <a:r>
              <a:rPr lang="en-US" sz="2000" dirty="0"/>
              <a:t>against each </a:t>
            </a:r>
          </a:p>
          <a:p>
            <a:pPr marL="0" indent="0">
              <a:buNone/>
              <a:defRPr/>
            </a:pPr>
            <a:r>
              <a:rPr lang="en-US" sz="2000" i="1" dirty="0"/>
              <a:t>&lt;s, </a:t>
            </a:r>
            <a:r>
              <a:rPr lang="en-US" sz="2000" i="1" dirty="0" err="1"/>
              <a:t>env</a:t>
            </a:r>
            <a:r>
              <a:rPr lang="en-US" sz="2000" i="1" dirty="0"/>
              <a:t>&gt; </a:t>
            </a:r>
            <a:r>
              <a:rPr lang="en-US" sz="2000" dirty="0"/>
              <a:t>tuple in a trace </a:t>
            </a:r>
            <a:r>
              <a:rPr lang="en-US" sz="2000" i="1" dirty="0" err="1"/>
              <a:t>tr</a:t>
            </a:r>
            <a:r>
              <a:rPr lang="en-US" sz="2000" i="1" dirty="0"/>
              <a:t> </a:t>
            </a:r>
            <a:r>
              <a:rPr lang="en-US" sz="2000" dirty="0"/>
              <a:t>to generate new traces containing only tuples where </a:t>
            </a:r>
            <a:r>
              <a:rPr lang="en-US" sz="2000" i="1" dirty="0"/>
              <a:t>s </a:t>
            </a:r>
            <a:r>
              <a:rPr lang="en-US" sz="2000" dirty="0"/>
              <a:t>is in </a:t>
            </a:r>
            <a:r>
              <a:rPr lang="en-US" sz="2000" i="1" dirty="0"/>
              <a:t>SC.</a:t>
            </a:r>
            <a:endParaRPr lang="en-US" sz="1600" dirty="0"/>
          </a:p>
          <a:p>
            <a:pPr>
              <a:defRPr/>
            </a:pPr>
            <a:endParaRPr lang="en-US" dirty="0"/>
          </a:p>
        </p:txBody>
      </p:sp>
      <p:sp>
        <p:nvSpPr>
          <p:cNvPr id="11268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altLang="en-US"/>
          </a:p>
        </p:txBody>
      </p:sp>
      <p:pic>
        <p:nvPicPr>
          <p:cNvPr id="11269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9975" y="1828801"/>
            <a:ext cx="4338638" cy="416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714230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05947" y="715617"/>
            <a:ext cx="10098157" cy="2703444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sz="5300" b="1" dirty="0"/>
              <a:t>3 studies to analyze </a:t>
            </a:r>
            <a:br>
              <a:rPr lang="en-US" sz="5300" b="1" dirty="0"/>
            </a:br>
            <a:r>
              <a:rPr lang="en-US" sz="5300" b="1" dirty="0"/>
              <a:t>Reachability Questions</a:t>
            </a:r>
            <a:endParaRPr lang="en-US" sz="4900" b="1" dirty="0"/>
          </a:p>
        </p:txBody>
      </p:sp>
    </p:spTree>
    <p:extLst>
      <p:ext uri="{BB962C8B-B14F-4D97-AF65-F5344CB8AC3E}">
        <p14:creationId xmlns:p14="http://schemas.microsoft.com/office/powerpoint/2010/main" val="17417015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188844" y="6492875"/>
            <a:ext cx="2743200" cy="365125"/>
          </a:xfrm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35F59CB-DFE1-4689-B2EF-4FA2D021DC89}" type="slidenum">
              <a:rPr lang="en-US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400" dirty="0">
              <a:latin typeface="Arial" panose="020B0604020202020204" pitchFamily="34" charset="0"/>
            </a:endParaRP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51793"/>
            <a:ext cx="11353799" cy="887896"/>
          </a:xfrm>
        </p:spPr>
        <p:txBody>
          <a:bodyPr/>
          <a:lstStyle/>
          <a:p>
            <a:r>
              <a:rPr lang="en-US" altLang="en-US" b="1" dirty="0"/>
              <a:t>   STUDY 1 – LAB OBSERVATIONS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558" y="1825624"/>
            <a:ext cx="4280452" cy="454867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  <a:defRPr/>
            </a:pPr>
            <a:r>
              <a:rPr lang="en-US" sz="2400" b="1" dirty="0"/>
              <a:t>A lab study of modification to complex, unfamiliar code</a:t>
            </a:r>
          </a:p>
          <a:p>
            <a:pPr marL="285750" indent="-285750">
              <a:defRPr/>
            </a:pPr>
            <a:r>
              <a:rPr lang="en-US" sz="2000" dirty="0"/>
              <a:t>Reanalyze 13 developers</a:t>
            </a:r>
          </a:p>
          <a:p>
            <a:pPr marL="285750" indent="-285750">
              <a:defRPr/>
            </a:pPr>
            <a:r>
              <a:rPr lang="en-US" sz="2000" dirty="0"/>
              <a:t>Changes to unfamiliar codebase</a:t>
            </a:r>
          </a:p>
          <a:p>
            <a:pPr marL="285750" indent="-285750">
              <a:defRPr/>
            </a:pPr>
            <a:r>
              <a:rPr lang="en-US" sz="2000" dirty="0"/>
              <a:t>Allowed to use Eclipse feature &amp; take notes with Windows Notepad or on paper. </a:t>
            </a:r>
          </a:p>
          <a:p>
            <a:pPr marL="285750" indent="-285750">
              <a:defRPr/>
            </a:pPr>
            <a:r>
              <a:rPr lang="en-US" sz="2000" dirty="0"/>
              <a:t>Worked on two code-change tasks for 1.5 hours per task(changes to </a:t>
            </a:r>
            <a:r>
              <a:rPr lang="en-US" sz="2000" dirty="0" err="1"/>
              <a:t>jEdit</a:t>
            </a:r>
            <a:r>
              <a:rPr lang="en-US" sz="2000" dirty="0"/>
              <a:t>.)</a:t>
            </a:r>
          </a:p>
          <a:p>
            <a:pPr marL="0" indent="0">
              <a:buNone/>
              <a:defRPr/>
            </a:pPr>
            <a:r>
              <a:rPr lang="en-US" sz="2000" b="1" dirty="0">
                <a:solidFill>
                  <a:schemeClr val="tx2">
                    <a:lumMod val="75000"/>
                  </a:schemeClr>
                </a:solidFill>
              </a:rPr>
              <a:t>Analysis1:</a:t>
            </a:r>
          </a:p>
          <a:p>
            <a:pPr marL="0" indent="0">
              <a:buNone/>
              <a:defRPr/>
            </a:pPr>
            <a:r>
              <a:rPr lang="en-US" sz="2000" dirty="0"/>
              <a:t>Identify edits and cluster into changes implemented:</a:t>
            </a:r>
          </a:p>
          <a:p>
            <a:pPr>
              <a:defRPr/>
            </a:pPr>
            <a:r>
              <a:rPr lang="en-US" sz="2000" dirty="0"/>
              <a:t>Changes later abandoned</a:t>
            </a:r>
          </a:p>
          <a:p>
            <a:pPr>
              <a:defRPr/>
            </a:pPr>
            <a:r>
              <a:rPr lang="en-US" sz="2000" dirty="0"/>
              <a:t>Changes contained a bug -&gt; if developer ask questions or made assumption(r-q)</a:t>
            </a:r>
          </a:p>
          <a:p>
            <a:pPr marL="0" indent="0">
              <a:buNone/>
              <a:defRPr/>
            </a:pPr>
            <a:r>
              <a:rPr lang="en-US" sz="2000" b="1" dirty="0">
                <a:solidFill>
                  <a:schemeClr val="tx2">
                    <a:lumMod val="75000"/>
                  </a:schemeClr>
                </a:solidFill>
              </a:rPr>
              <a:t>Analysis2:</a:t>
            </a:r>
          </a:p>
          <a:p>
            <a:pPr>
              <a:defRPr/>
            </a:pPr>
            <a:r>
              <a:rPr lang="en-US" sz="2000" dirty="0"/>
              <a:t>Look for time-consuming questions (&gt;10 minutes answering)</a:t>
            </a:r>
          </a:p>
        </p:txBody>
      </p:sp>
      <p:pic>
        <p:nvPicPr>
          <p:cNvPr id="5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0126" y="1369081"/>
            <a:ext cx="7116832" cy="5509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789150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0" y="309077"/>
            <a:ext cx="11353800" cy="859394"/>
          </a:xfrm>
        </p:spPr>
        <p:txBody>
          <a:bodyPr>
            <a:noAutofit/>
          </a:bodyPr>
          <a:lstStyle/>
          <a:p>
            <a:r>
              <a:rPr lang="en-US" altLang="en-US" b="1" dirty="0"/>
              <a:t>   STUDY 2 –Reachability Survey</a:t>
            </a:r>
          </a:p>
        </p:txBody>
      </p:sp>
      <p:pic>
        <p:nvPicPr>
          <p:cNvPr id="19459" name="Content Placeholder 8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232413" y="1319699"/>
            <a:ext cx="4953000" cy="4071938"/>
          </a:xfrm>
        </p:spPr>
      </p:pic>
      <p:sp>
        <p:nvSpPr>
          <p:cNvPr id="19460" name="Content Placeholder 3"/>
          <p:cNvSpPr>
            <a:spLocks noGrp="1"/>
          </p:cNvSpPr>
          <p:nvPr>
            <p:ph sz="half" idx="2"/>
          </p:nvPr>
        </p:nvSpPr>
        <p:spPr>
          <a:xfrm>
            <a:off x="9250846" y="922338"/>
            <a:ext cx="2649606" cy="540219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en-US" sz="1400" dirty="0"/>
              <a:t>1. What are the implications of this change?</a:t>
            </a:r>
          </a:p>
          <a:p>
            <a:pPr marL="0" indent="0">
              <a:buNone/>
            </a:pPr>
            <a:r>
              <a:rPr lang="en-US" altLang="en-US" sz="1400" dirty="0"/>
              <a:t>2. How does application behavior vary in these different situations that might occur?</a:t>
            </a:r>
          </a:p>
          <a:p>
            <a:pPr marL="0" indent="0">
              <a:buNone/>
            </a:pPr>
            <a:r>
              <a:rPr lang="en-US" altLang="en-US" sz="1400" dirty="0"/>
              <a:t>3. Could this method call potentially be slow in some situation I need to consider?</a:t>
            </a:r>
          </a:p>
          <a:p>
            <a:pPr marL="0" indent="0">
              <a:buNone/>
            </a:pPr>
            <a:r>
              <a:rPr lang="en-US" altLang="en-US" sz="1400" dirty="0"/>
              <a:t>4. To move this functionality (e.g., lines of code, methods, files) to here, what else needs to be moved?</a:t>
            </a:r>
          </a:p>
          <a:p>
            <a:pPr marL="0" indent="0">
              <a:buNone/>
            </a:pPr>
            <a:r>
              <a:rPr lang="en-US" altLang="en-US" sz="1400" dirty="0"/>
              <a:t>5. Is this method call now redundant or unnecessary in this situation?</a:t>
            </a:r>
          </a:p>
          <a:p>
            <a:pPr marL="0" indent="0">
              <a:buNone/>
            </a:pPr>
            <a:r>
              <a:rPr lang="en-US" altLang="en-US" sz="1400" dirty="0"/>
              <a:t>6. Across this path of calls or set of classes, where should functionality for this case be inserted?</a:t>
            </a:r>
          </a:p>
          <a:p>
            <a:pPr marL="0" indent="0">
              <a:buNone/>
            </a:pPr>
            <a:r>
              <a:rPr lang="en-US" altLang="en-US" sz="1400" dirty="0"/>
              <a:t>7. When investigating some application feature or functionality, how is it implemented?</a:t>
            </a:r>
          </a:p>
          <a:p>
            <a:pPr marL="0" indent="0">
              <a:buNone/>
            </a:pPr>
            <a:r>
              <a:rPr lang="en-US" altLang="en-US" sz="1400" dirty="0"/>
              <a:t>8. In what situations is this method called?</a:t>
            </a:r>
          </a:p>
          <a:p>
            <a:pPr marL="0" indent="0">
              <a:buNone/>
            </a:pPr>
            <a:r>
              <a:rPr lang="en-US" altLang="en-US" sz="1400" dirty="0"/>
              <a:t>9. What is the correct way to use or access this data structure?</a:t>
            </a:r>
          </a:p>
          <a:p>
            <a:pPr marL="0" indent="0">
              <a:buNone/>
            </a:pPr>
            <a:r>
              <a:rPr lang="en-US" altLang="en-US" sz="1400" dirty="0"/>
              <a:t>10. How is control getting (from that method) to this method?</a:t>
            </a:r>
          </a:p>
          <a:p>
            <a:pPr marL="0" indent="0">
              <a:buNone/>
            </a:pPr>
            <a:r>
              <a:rPr lang="en-US" altLang="en-US" sz="1400" dirty="0"/>
              <a:t>11. What parts of this data structure are accessed in this code?</a:t>
            </a:r>
          </a:p>
          <a:p>
            <a:pPr marL="0" indent="0">
              <a:buNone/>
            </a:pPr>
            <a:r>
              <a:rPr lang="en-US" altLang="en-US" sz="1400" dirty="0"/>
              <a:t>12. How are instances of these classes or data structures created and assembled?</a:t>
            </a:r>
            <a:endParaRPr lang="en-US" altLang="en-US" dirty="0"/>
          </a:p>
        </p:txBody>
      </p:sp>
      <p:sp>
        <p:nvSpPr>
          <p:cNvPr id="19461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8009CF4-8C20-4C48-9D33-EEED20B53F76}" type="slidenum">
              <a:rPr lang="en-US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pic>
        <p:nvPicPr>
          <p:cNvPr id="19462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9653" y="5542866"/>
            <a:ext cx="284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387626" y="1565275"/>
            <a:ext cx="3846444" cy="45454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  <a:defRPr/>
            </a:pPr>
            <a:r>
              <a:rPr lang="en-US" sz="2600" b="1" dirty="0"/>
              <a:t>A survey of 12 R-Q</a:t>
            </a:r>
          </a:p>
          <a:p>
            <a:pPr marL="285750" indent="-285750" algn="l">
              <a:lnSpc>
                <a:spcPct val="11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sz="2200" dirty="0"/>
              <a:t>Developers asked to rate 12 questions for frequency and difficulty </a:t>
            </a:r>
          </a:p>
          <a:p>
            <a:pPr marL="285750" indent="-285750" algn="l">
              <a:lnSpc>
                <a:spcPct val="11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sz="2200" dirty="0"/>
              <a:t>Invite 2000 employee at Microsoft Redmond campus(460) :</a:t>
            </a:r>
          </a:p>
          <a:p>
            <a:pPr marL="742950" lvl="1" indent="-285750" algn="l">
              <a:lnSpc>
                <a:spcPct val="11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sz="1800" dirty="0"/>
              <a:t>They rate 9 of questions are asked everyday</a:t>
            </a:r>
          </a:p>
          <a:p>
            <a:pPr marL="742950" lvl="1" indent="-285750" algn="l">
              <a:lnSpc>
                <a:spcPct val="11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sz="1800" dirty="0"/>
              <a:t>4.1 somewhat hard</a:t>
            </a:r>
          </a:p>
          <a:p>
            <a:pPr marL="742950" lvl="1" indent="-285750" algn="l">
              <a:lnSpc>
                <a:spcPct val="11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sz="1800" dirty="0"/>
              <a:t>1.9 hard or very hard</a:t>
            </a:r>
          </a:p>
          <a:p>
            <a:pPr marL="285750" indent="-285750" algn="l">
              <a:lnSpc>
                <a:spcPct val="110000"/>
              </a:lnSpc>
              <a:buFont typeface="Arial" panose="020B0604020202020204" pitchFamily="34" charset="0"/>
              <a:buChar char="•"/>
              <a:defRPr/>
            </a:pPr>
            <a:endParaRPr lang="en-US" altLang="en-US" sz="2200" dirty="0"/>
          </a:p>
          <a:p>
            <a:pPr marL="285750" indent="-285750" algn="l">
              <a:lnSpc>
                <a:spcPct val="110000"/>
              </a:lnSpc>
              <a:buFont typeface="Arial" panose="020B0604020202020204" pitchFamily="34" charset="0"/>
              <a:buChar char="•"/>
              <a:defRPr/>
            </a:pPr>
            <a:endParaRPr lang="en-US" sz="2200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69643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0" y="346802"/>
            <a:ext cx="11353800" cy="940903"/>
          </a:xfrm>
        </p:spPr>
        <p:txBody>
          <a:bodyPr/>
          <a:lstStyle/>
          <a:p>
            <a:r>
              <a:rPr lang="en-US" altLang="en-US" b="1" dirty="0"/>
              <a:t>   STUDY 3 – FIELD OBSERVATIONS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3945835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  <a:defRPr/>
            </a:pPr>
            <a:r>
              <a:rPr lang="en-US" sz="2400" dirty="0"/>
              <a:t>Observing 17 developers at work on their everyday coding tasks</a:t>
            </a:r>
          </a:p>
          <a:p>
            <a:pPr marL="0" indent="0">
              <a:buNone/>
              <a:defRPr/>
            </a:pPr>
            <a:endParaRPr lang="en-US" sz="2000" dirty="0"/>
          </a:p>
          <a:p>
            <a:pPr>
              <a:defRPr/>
            </a:pPr>
            <a:r>
              <a:rPr lang="en-US" sz="2000" dirty="0"/>
              <a:t>20 developer from previous study</a:t>
            </a:r>
          </a:p>
          <a:p>
            <a:pPr>
              <a:defRPr/>
            </a:pPr>
            <a:r>
              <a:rPr lang="en-US" sz="2000" dirty="0"/>
              <a:t>Single observer&amp; single developer</a:t>
            </a:r>
          </a:p>
          <a:p>
            <a:pPr>
              <a:defRPr/>
            </a:pPr>
            <a:r>
              <a:rPr lang="en-US" sz="2000" dirty="0"/>
              <a:t>Developers are free to use any programming languages, editor, and debuggers</a:t>
            </a:r>
          </a:p>
          <a:p>
            <a:pPr>
              <a:defRPr/>
            </a:pPr>
            <a:r>
              <a:rPr lang="en-US" sz="2000" dirty="0"/>
              <a:t>Work on their coding task for 90 minutes</a:t>
            </a:r>
          </a:p>
          <a:p>
            <a:pPr>
              <a:defRPr/>
            </a:pPr>
            <a:r>
              <a:rPr lang="en-US" sz="2000" dirty="0"/>
              <a:t>Encourage to select an unfamiliar code</a:t>
            </a:r>
          </a:p>
          <a:p>
            <a:pPr>
              <a:defRPr/>
            </a:pPr>
            <a:r>
              <a:rPr lang="en-US" sz="2000" dirty="0"/>
              <a:t>Developers are asked to think aloud</a:t>
            </a:r>
          </a:p>
          <a:p>
            <a:pPr>
              <a:defRPr/>
            </a:pPr>
            <a:r>
              <a:rPr lang="en-US" sz="2000" dirty="0"/>
              <a:t>Code reviews and interruption exclude form the analysis of time use</a:t>
            </a:r>
          </a:p>
          <a:p>
            <a:pPr marL="0" indent="0">
              <a:buNone/>
              <a:defRPr/>
            </a:pPr>
            <a:endParaRPr lang="en-US" sz="2000" dirty="0"/>
          </a:p>
          <a:p>
            <a:pPr marL="0" indent="0">
              <a:buNone/>
              <a:defRPr/>
            </a:pPr>
            <a:endParaRPr lang="en-US" sz="2000" dirty="0"/>
          </a:p>
          <a:p>
            <a:pPr marL="0" indent="0">
              <a:buNone/>
              <a:defRPr/>
            </a:pPr>
            <a:r>
              <a:rPr lang="en-US" sz="2000" dirty="0"/>
              <a:t> </a:t>
            </a: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928866E-938C-48E6-BC02-1B01FAB63036}" type="slidenum">
              <a:rPr lang="en-US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4912" y="1825625"/>
            <a:ext cx="6338888" cy="3716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Subtitle 2"/>
          <p:cNvSpPr txBox="1">
            <a:spLocks/>
          </p:cNvSpPr>
          <p:nvPr/>
        </p:nvSpPr>
        <p:spPr>
          <a:xfrm>
            <a:off x="6755296" y="5676900"/>
            <a:ext cx="3846444" cy="42407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2800" dirty="0"/>
              <a:t>Sequence of activities and time spent for it</a:t>
            </a:r>
          </a:p>
        </p:txBody>
      </p:sp>
    </p:spTree>
    <p:extLst>
      <p:ext uri="{BB962C8B-B14F-4D97-AF65-F5344CB8AC3E}">
        <p14:creationId xmlns:p14="http://schemas.microsoft.com/office/powerpoint/2010/main" val="37916339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0" y="265043"/>
            <a:ext cx="10453688" cy="821635"/>
          </a:xfrm>
        </p:spPr>
        <p:txBody>
          <a:bodyPr>
            <a:normAutofit/>
          </a:bodyPr>
          <a:lstStyle/>
          <a:p>
            <a:r>
              <a:rPr lang="en-US" altLang="en-US" b="1" dirty="0"/>
              <a:t>   Time-consuming Activities</a:t>
            </a:r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DC7C755-A735-4563-9819-BED24844B87D}" type="slidenum">
              <a:rPr lang="en-US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pic>
        <p:nvPicPr>
          <p:cNvPr id="23556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295400"/>
            <a:ext cx="9144000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054811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742</TotalTime>
  <Words>668</Words>
  <Application>Microsoft Office PowerPoint</Application>
  <PresentationFormat>Widescreen</PresentationFormat>
  <Paragraphs>97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Office Theme</vt:lpstr>
      <vt:lpstr>Developers Ask Reachability Questions</vt:lpstr>
      <vt:lpstr>   Reachability Questions</vt:lpstr>
      <vt:lpstr>   Compare(TRa, TRb)</vt:lpstr>
      <vt:lpstr>   Find </vt:lpstr>
      <vt:lpstr>       3 studies to analyze  Reachability Questions</vt:lpstr>
      <vt:lpstr>   STUDY 1 – LAB OBSERVATIONS</vt:lpstr>
      <vt:lpstr>   STUDY 2 –Reachability Survey</vt:lpstr>
      <vt:lpstr>   STUDY 3 – FIELD OBSERVATIONS</vt:lpstr>
      <vt:lpstr>   Time-consuming Activities</vt:lpstr>
      <vt:lpstr>   Conclusion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Developers Ask Reachability Questions</dc:title>
  <dc:creator>8560p</dc:creator>
  <cp:lastModifiedBy>8560p</cp:lastModifiedBy>
  <cp:revision>17</cp:revision>
  <dcterms:created xsi:type="dcterms:W3CDTF">2017-02-14T02:48:26Z</dcterms:created>
  <dcterms:modified xsi:type="dcterms:W3CDTF">2017-02-14T15:12:27Z</dcterms:modified>
</cp:coreProperties>
</file>