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870A76C-E965-4A02-8178-67E5FBB3CAB4}" type="datetimeFigureOut">
              <a:rPr lang="en-US" smtClean="0"/>
              <a:t>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EC837F-DA0A-446A-A134-4F95D285CB65}" type="slidenum">
              <a:rPr lang="en-US" smtClean="0"/>
              <a:t>‹#›</a:t>
            </a:fld>
            <a:endParaRPr lang="en-US"/>
          </a:p>
        </p:txBody>
      </p:sp>
    </p:spTree>
    <p:extLst>
      <p:ext uri="{BB962C8B-B14F-4D97-AF65-F5344CB8AC3E}">
        <p14:creationId xmlns:p14="http://schemas.microsoft.com/office/powerpoint/2010/main" val="5556722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70A76C-E965-4A02-8178-67E5FBB3CAB4}" type="datetimeFigureOut">
              <a:rPr lang="en-US" smtClean="0"/>
              <a:t>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EC837F-DA0A-446A-A134-4F95D285CB65}" type="slidenum">
              <a:rPr lang="en-US" smtClean="0"/>
              <a:t>‹#›</a:t>
            </a:fld>
            <a:endParaRPr lang="en-US"/>
          </a:p>
        </p:txBody>
      </p:sp>
    </p:spTree>
    <p:extLst>
      <p:ext uri="{BB962C8B-B14F-4D97-AF65-F5344CB8AC3E}">
        <p14:creationId xmlns:p14="http://schemas.microsoft.com/office/powerpoint/2010/main" val="10000452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70A76C-E965-4A02-8178-67E5FBB3CAB4}" type="datetimeFigureOut">
              <a:rPr lang="en-US" smtClean="0"/>
              <a:t>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EC837F-DA0A-446A-A134-4F95D285CB65}" type="slidenum">
              <a:rPr lang="en-US" smtClean="0"/>
              <a:t>‹#›</a:t>
            </a:fld>
            <a:endParaRPr lang="en-US"/>
          </a:p>
        </p:txBody>
      </p:sp>
    </p:spTree>
    <p:extLst>
      <p:ext uri="{BB962C8B-B14F-4D97-AF65-F5344CB8AC3E}">
        <p14:creationId xmlns:p14="http://schemas.microsoft.com/office/powerpoint/2010/main" val="12763376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70A76C-E965-4A02-8178-67E5FBB3CAB4}" type="datetimeFigureOut">
              <a:rPr lang="en-US" smtClean="0"/>
              <a:t>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EC837F-DA0A-446A-A134-4F95D285CB65}" type="slidenum">
              <a:rPr lang="en-US" smtClean="0"/>
              <a:t>‹#›</a:t>
            </a:fld>
            <a:endParaRPr lang="en-US"/>
          </a:p>
        </p:txBody>
      </p:sp>
    </p:spTree>
    <p:extLst>
      <p:ext uri="{BB962C8B-B14F-4D97-AF65-F5344CB8AC3E}">
        <p14:creationId xmlns:p14="http://schemas.microsoft.com/office/powerpoint/2010/main" val="9260871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870A76C-E965-4A02-8178-67E5FBB3CAB4}" type="datetimeFigureOut">
              <a:rPr lang="en-US" smtClean="0"/>
              <a:t>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EC837F-DA0A-446A-A134-4F95D285CB65}" type="slidenum">
              <a:rPr lang="en-US" smtClean="0"/>
              <a:t>‹#›</a:t>
            </a:fld>
            <a:endParaRPr lang="en-US"/>
          </a:p>
        </p:txBody>
      </p:sp>
    </p:spTree>
    <p:extLst>
      <p:ext uri="{BB962C8B-B14F-4D97-AF65-F5344CB8AC3E}">
        <p14:creationId xmlns:p14="http://schemas.microsoft.com/office/powerpoint/2010/main" val="4248460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870A76C-E965-4A02-8178-67E5FBB3CAB4}" type="datetimeFigureOut">
              <a:rPr lang="en-US" smtClean="0"/>
              <a:t>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EC837F-DA0A-446A-A134-4F95D285CB65}" type="slidenum">
              <a:rPr lang="en-US" smtClean="0"/>
              <a:t>‹#›</a:t>
            </a:fld>
            <a:endParaRPr lang="en-US"/>
          </a:p>
        </p:txBody>
      </p:sp>
    </p:spTree>
    <p:extLst>
      <p:ext uri="{BB962C8B-B14F-4D97-AF65-F5344CB8AC3E}">
        <p14:creationId xmlns:p14="http://schemas.microsoft.com/office/powerpoint/2010/main" val="3888476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870A76C-E965-4A02-8178-67E5FBB3CAB4}" type="datetimeFigureOut">
              <a:rPr lang="en-US" smtClean="0"/>
              <a:t>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0EC837F-DA0A-446A-A134-4F95D285CB65}" type="slidenum">
              <a:rPr lang="en-US" smtClean="0"/>
              <a:t>‹#›</a:t>
            </a:fld>
            <a:endParaRPr lang="en-US"/>
          </a:p>
        </p:txBody>
      </p:sp>
    </p:spTree>
    <p:extLst>
      <p:ext uri="{BB962C8B-B14F-4D97-AF65-F5344CB8AC3E}">
        <p14:creationId xmlns:p14="http://schemas.microsoft.com/office/powerpoint/2010/main" val="2763906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870A76C-E965-4A02-8178-67E5FBB3CAB4}" type="datetimeFigureOut">
              <a:rPr lang="en-US" smtClean="0"/>
              <a:t>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0EC837F-DA0A-446A-A134-4F95D285CB65}" type="slidenum">
              <a:rPr lang="en-US" smtClean="0"/>
              <a:t>‹#›</a:t>
            </a:fld>
            <a:endParaRPr lang="en-US"/>
          </a:p>
        </p:txBody>
      </p:sp>
    </p:spTree>
    <p:extLst>
      <p:ext uri="{BB962C8B-B14F-4D97-AF65-F5344CB8AC3E}">
        <p14:creationId xmlns:p14="http://schemas.microsoft.com/office/powerpoint/2010/main" val="13564661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70A76C-E965-4A02-8178-67E5FBB3CAB4}" type="datetimeFigureOut">
              <a:rPr lang="en-US" smtClean="0"/>
              <a:t>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0EC837F-DA0A-446A-A134-4F95D285CB65}" type="slidenum">
              <a:rPr lang="en-US" smtClean="0"/>
              <a:t>‹#›</a:t>
            </a:fld>
            <a:endParaRPr lang="en-US"/>
          </a:p>
        </p:txBody>
      </p:sp>
    </p:spTree>
    <p:extLst>
      <p:ext uri="{BB962C8B-B14F-4D97-AF65-F5344CB8AC3E}">
        <p14:creationId xmlns:p14="http://schemas.microsoft.com/office/powerpoint/2010/main" val="2014326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870A76C-E965-4A02-8178-67E5FBB3CAB4}" type="datetimeFigureOut">
              <a:rPr lang="en-US" smtClean="0"/>
              <a:t>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EC837F-DA0A-446A-A134-4F95D285CB65}" type="slidenum">
              <a:rPr lang="en-US" smtClean="0"/>
              <a:t>‹#›</a:t>
            </a:fld>
            <a:endParaRPr lang="en-US"/>
          </a:p>
        </p:txBody>
      </p:sp>
    </p:spTree>
    <p:extLst>
      <p:ext uri="{BB962C8B-B14F-4D97-AF65-F5344CB8AC3E}">
        <p14:creationId xmlns:p14="http://schemas.microsoft.com/office/powerpoint/2010/main" val="13052679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870A76C-E965-4A02-8178-67E5FBB3CAB4}" type="datetimeFigureOut">
              <a:rPr lang="en-US" smtClean="0"/>
              <a:t>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EC837F-DA0A-446A-A134-4F95D285CB65}" type="slidenum">
              <a:rPr lang="en-US" smtClean="0"/>
              <a:t>‹#›</a:t>
            </a:fld>
            <a:endParaRPr lang="en-US"/>
          </a:p>
        </p:txBody>
      </p:sp>
    </p:spTree>
    <p:extLst>
      <p:ext uri="{BB962C8B-B14F-4D97-AF65-F5344CB8AC3E}">
        <p14:creationId xmlns:p14="http://schemas.microsoft.com/office/powerpoint/2010/main" val="582624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70A76C-E965-4A02-8178-67E5FBB3CAB4}" type="datetimeFigureOut">
              <a:rPr lang="en-US" smtClean="0"/>
              <a:t>2/7/2017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EC837F-DA0A-446A-A134-4F95D285CB65}" type="slidenum">
              <a:rPr lang="en-US" smtClean="0"/>
              <a:t>‹#›</a:t>
            </a:fld>
            <a:endParaRPr lang="en-US"/>
          </a:p>
        </p:txBody>
      </p:sp>
    </p:spTree>
    <p:extLst>
      <p:ext uri="{BB962C8B-B14F-4D97-AF65-F5344CB8AC3E}">
        <p14:creationId xmlns:p14="http://schemas.microsoft.com/office/powerpoint/2010/main" val="35331056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37211" y="1280159"/>
            <a:ext cx="9144000" cy="3640182"/>
          </a:xfrm>
        </p:spPr>
        <p:txBody>
          <a:bodyPr>
            <a:normAutofit/>
          </a:bodyPr>
          <a:lstStyle/>
          <a:p>
            <a:r>
              <a:rPr lang="en-US" dirty="0"/>
              <a:t>How Programmers Debug, Revisited:</a:t>
            </a:r>
            <a:br>
              <a:rPr lang="en-US" dirty="0"/>
            </a:br>
            <a:r>
              <a:rPr lang="en-US" dirty="0"/>
              <a:t>An Information Foraging Theory Perspective</a:t>
            </a:r>
          </a:p>
        </p:txBody>
      </p:sp>
      <p:sp>
        <p:nvSpPr>
          <p:cNvPr id="3" name="TextBox 2"/>
          <p:cNvSpPr txBox="1"/>
          <p:nvPr/>
        </p:nvSpPr>
        <p:spPr>
          <a:xfrm>
            <a:off x="4275908" y="5773783"/>
            <a:ext cx="7581050" cy="646331"/>
          </a:xfrm>
          <a:prstGeom prst="rect">
            <a:avLst/>
          </a:prstGeom>
          <a:noFill/>
        </p:spPr>
        <p:txBody>
          <a:bodyPr wrap="none" rtlCol="0">
            <a:spAutoFit/>
          </a:bodyPr>
          <a:lstStyle/>
          <a:p>
            <a:r>
              <a:rPr lang="en-US" dirty="0"/>
              <a:t>Joseph </a:t>
            </a:r>
            <a:r>
              <a:rPr lang="en-US" dirty="0" err="1"/>
              <a:t>Lawrance</a:t>
            </a:r>
            <a:r>
              <a:rPr lang="en-US" dirty="0"/>
              <a:t>, Christopher Bogart, Margaret Burnett, Senior Member, IEEE,</a:t>
            </a:r>
          </a:p>
          <a:p>
            <a:r>
              <a:rPr lang="en-US" dirty="0"/>
              <a:t>Rachel Bellamy, Member, IEEE, Kyle Rector, and Scott D. Fleming, Member, IEEE</a:t>
            </a:r>
            <a:endParaRPr lang="en-US" dirty="0"/>
          </a:p>
        </p:txBody>
      </p:sp>
    </p:spTree>
    <p:extLst>
      <p:ext uri="{BB962C8B-B14F-4D97-AF65-F5344CB8AC3E}">
        <p14:creationId xmlns:p14="http://schemas.microsoft.com/office/powerpoint/2010/main" val="14645073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b="1" dirty="0"/>
              <a:t>Introduction</a:t>
            </a:r>
            <a:r>
              <a:rPr lang="en-US" dirty="0"/>
              <a:t>	</a:t>
            </a:r>
          </a:p>
        </p:txBody>
      </p:sp>
      <p:sp>
        <p:nvSpPr>
          <p:cNvPr id="3" name="Content Placeholder 2"/>
          <p:cNvSpPr>
            <a:spLocks noGrp="1"/>
          </p:cNvSpPr>
          <p:nvPr>
            <p:ph idx="1"/>
          </p:nvPr>
        </p:nvSpPr>
        <p:spPr/>
        <p:txBody>
          <a:bodyPr/>
          <a:lstStyle/>
          <a:p>
            <a:r>
              <a:rPr lang="en-US" dirty="0"/>
              <a:t>This paper presents a theory of programmer navigation when debugging.</a:t>
            </a:r>
          </a:p>
          <a:p>
            <a:r>
              <a:rPr lang="en-US" dirty="0"/>
              <a:t>Information foraging theory is based on optimal foraging theory, a theory of how predators and prey behave in the wild.</a:t>
            </a:r>
          </a:p>
          <a:p>
            <a:r>
              <a:rPr lang="en-US" dirty="0"/>
              <a:t>Older theories of program debugging do not explicitly consider navigation.</a:t>
            </a:r>
          </a:p>
          <a:p>
            <a:r>
              <a:rPr lang="en-US" dirty="0"/>
              <a:t>Instead, they rely primarily on in-the-head constructs, such as mental models and hypotheses.</a:t>
            </a:r>
          </a:p>
        </p:txBody>
      </p:sp>
    </p:spTree>
    <p:extLst>
      <p:ext uri="{BB962C8B-B14F-4D97-AF65-F5344CB8AC3E}">
        <p14:creationId xmlns:p14="http://schemas.microsoft.com/office/powerpoint/2010/main" val="3304504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t>Terms and Definitions </a:t>
            </a:r>
          </a:p>
        </p:txBody>
      </p:sp>
      <p:sp>
        <p:nvSpPr>
          <p:cNvPr id="3" name="Content Placeholder 2"/>
          <p:cNvSpPr>
            <a:spLocks noGrp="1"/>
          </p:cNvSpPr>
          <p:nvPr>
            <p:ph idx="1"/>
          </p:nvPr>
        </p:nvSpPr>
        <p:spPr>
          <a:xfrm>
            <a:off x="838200" y="1690688"/>
            <a:ext cx="10515600" cy="4892991"/>
          </a:xfrm>
        </p:spPr>
        <p:txBody>
          <a:bodyPr>
            <a:normAutofit fontScale="92500" lnSpcReduction="10000"/>
          </a:bodyPr>
          <a:lstStyle/>
          <a:p>
            <a:r>
              <a:rPr lang="en-US" b="1" dirty="0"/>
              <a:t>Predator</a:t>
            </a:r>
            <a:r>
              <a:rPr lang="en-US" dirty="0"/>
              <a:t>: The programmer who is debugging.</a:t>
            </a:r>
          </a:p>
          <a:p>
            <a:r>
              <a:rPr lang="en-US" b="1" dirty="0"/>
              <a:t>Prey</a:t>
            </a:r>
            <a:r>
              <a:rPr lang="en-US" dirty="0"/>
              <a:t>: What the programmer seeks to know to reveal  the changes that must be made to fix the bug. Information patches: Localities in the source code, related documents, and displays that may contain prey.</a:t>
            </a:r>
          </a:p>
          <a:p>
            <a:r>
              <a:rPr lang="en-US" b="1" dirty="0"/>
              <a:t>Proximal</a:t>
            </a:r>
            <a:r>
              <a:rPr lang="en-US" dirty="0"/>
              <a:t> </a:t>
            </a:r>
            <a:r>
              <a:rPr lang="en-US" b="1" dirty="0"/>
              <a:t>cues</a:t>
            </a:r>
            <a:r>
              <a:rPr lang="en-US" dirty="0"/>
              <a:t>: Words, objects, and perceptible runtime behaviors in the programming environment that suggest scent relative to the distal prey. Cues act as signposts to prey. </a:t>
            </a:r>
          </a:p>
          <a:p>
            <a:r>
              <a:rPr lang="en-US" b="1" dirty="0"/>
              <a:t>Information</a:t>
            </a:r>
            <a:r>
              <a:rPr lang="en-US" dirty="0"/>
              <a:t> </a:t>
            </a:r>
            <a:r>
              <a:rPr lang="en-US" b="1" dirty="0"/>
              <a:t>scent</a:t>
            </a:r>
            <a:r>
              <a:rPr lang="en-US" dirty="0"/>
              <a:t>: The perceived likelihood of a cue leading to prey, either directly or indirectly. Scent is a measure, and scent from one cue can be compared to the scent of other cues. Unlike cues, scent exists only in the programmer’s head. </a:t>
            </a:r>
          </a:p>
          <a:p>
            <a:r>
              <a:rPr lang="en-US" b="1" dirty="0"/>
              <a:t>Topology</a:t>
            </a:r>
            <a:r>
              <a:rPr lang="en-US" dirty="0"/>
              <a:t>: The collection of paths through the source code, related documents, and displays through which the programmer can navigate.</a:t>
            </a:r>
          </a:p>
        </p:txBody>
      </p:sp>
    </p:spTree>
    <p:extLst>
      <p:ext uri="{BB962C8B-B14F-4D97-AF65-F5344CB8AC3E}">
        <p14:creationId xmlns:p14="http://schemas.microsoft.com/office/powerpoint/2010/main" val="11575027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a:t>Existing Theories</a:t>
            </a:r>
          </a:p>
        </p:txBody>
      </p:sp>
      <p:sp>
        <p:nvSpPr>
          <p:cNvPr id="3" name="Content Placeholder 2"/>
          <p:cNvSpPr>
            <a:spLocks noGrp="1"/>
          </p:cNvSpPr>
          <p:nvPr>
            <p:ph idx="1"/>
          </p:nvPr>
        </p:nvSpPr>
        <p:spPr/>
        <p:txBody>
          <a:bodyPr>
            <a:normAutofit/>
          </a:bodyPr>
          <a:lstStyle/>
          <a:p>
            <a:r>
              <a:rPr lang="en-US" b="1" dirty="0"/>
              <a:t>Brooks Theory </a:t>
            </a:r>
            <a:r>
              <a:rPr lang="en-US" dirty="0"/>
              <a:t>– </a:t>
            </a:r>
            <a:r>
              <a:rPr lang="en-US" b="1" dirty="0"/>
              <a:t>Top-down</a:t>
            </a:r>
            <a:r>
              <a:rPr lang="en-US" dirty="0"/>
              <a:t> approach which has an hierarchy of hypothesis.</a:t>
            </a:r>
          </a:p>
          <a:p>
            <a:r>
              <a:rPr lang="en-US" b="1" dirty="0" err="1"/>
              <a:t>Letovsky’s</a:t>
            </a:r>
            <a:r>
              <a:rPr lang="en-US" dirty="0"/>
              <a:t> </a:t>
            </a:r>
            <a:r>
              <a:rPr lang="en-US" b="1" dirty="0"/>
              <a:t>Theory</a:t>
            </a:r>
            <a:r>
              <a:rPr lang="en-US" dirty="0"/>
              <a:t> – </a:t>
            </a:r>
            <a:r>
              <a:rPr lang="en-US" b="1" dirty="0"/>
              <a:t>Top-down</a:t>
            </a:r>
            <a:r>
              <a:rPr lang="en-US" dirty="0"/>
              <a:t> and </a:t>
            </a:r>
            <a:r>
              <a:rPr lang="en-US" b="1" dirty="0"/>
              <a:t>Bottom-Up</a:t>
            </a:r>
            <a:r>
              <a:rPr lang="en-US" dirty="0"/>
              <a:t> approach. Bottom-up for what and why questions. Top-down for how questions.</a:t>
            </a:r>
          </a:p>
          <a:p>
            <a:r>
              <a:rPr lang="en-US" b="1" dirty="0"/>
              <a:t>Katz and Anderson’s </a:t>
            </a:r>
            <a:r>
              <a:rPr lang="en-US" dirty="0"/>
              <a:t>study revealed four distinct debugging subtasks: </a:t>
            </a:r>
            <a:r>
              <a:rPr lang="en-US" b="1" dirty="0"/>
              <a:t>comprehension</a:t>
            </a:r>
            <a:r>
              <a:rPr lang="en-US" dirty="0"/>
              <a:t>, </a:t>
            </a:r>
            <a:r>
              <a:rPr lang="en-US" b="1" dirty="0"/>
              <a:t>testing</a:t>
            </a:r>
            <a:r>
              <a:rPr lang="en-US" dirty="0"/>
              <a:t>, </a:t>
            </a:r>
            <a:r>
              <a:rPr lang="en-US" b="1" dirty="0"/>
              <a:t>locating</a:t>
            </a:r>
            <a:r>
              <a:rPr lang="en-US" dirty="0"/>
              <a:t> the component containing the error, and </a:t>
            </a:r>
            <a:r>
              <a:rPr lang="en-US" b="1" dirty="0"/>
              <a:t>repairing</a:t>
            </a:r>
            <a:r>
              <a:rPr lang="en-US" dirty="0"/>
              <a:t> the component.</a:t>
            </a:r>
          </a:p>
          <a:p>
            <a:r>
              <a:rPr lang="en-US" b="1" dirty="0" err="1"/>
              <a:t>Ko</a:t>
            </a:r>
            <a:r>
              <a:rPr lang="en-US" b="1" dirty="0"/>
              <a:t> et al </a:t>
            </a:r>
            <a:r>
              <a:rPr lang="en-US" dirty="0"/>
              <a:t>proposed a model for program comprehension during maintenance. The model consists of three stages: </a:t>
            </a:r>
            <a:r>
              <a:rPr lang="en-US" b="1" dirty="0"/>
              <a:t>seeking</a:t>
            </a:r>
            <a:r>
              <a:rPr lang="en-US" dirty="0"/>
              <a:t>, </a:t>
            </a:r>
            <a:r>
              <a:rPr lang="en-US" b="1" dirty="0"/>
              <a:t>relating</a:t>
            </a:r>
            <a:r>
              <a:rPr lang="en-US" dirty="0"/>
              <a:t>, and </a:t>
            </a:r>
            <a:r>
              <a:rPr lang="en-US" b="1" dirty="0"/>
              <a:t>collecting</a:t>
            </a:r>
            <a:r>
              <a:rPr lang="en-US" dirty="0"/>
              <a:t> information</a:t>
            </a:r>
          </a:p>
        </p:txBody>
      </p:sp>
    </p:spTree>
    <p:extLst>
      <p:ext uri="{BB962C8B-B14F-4D97-AF65-F5344CB8AC3E}">
        <p14:creationId xmlns:p14="http://schemas.microsoft.com/office/powerpoint/2010/main" val="31828159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a:t>Study Conducted</a:t>
            </a:r>
          </a:p>
        </p:txBody>
      </p:sp>
      <p:sp>
        <p:nvSpPr>
          <p:cNvPr id="3" name="Content Placeholder 2"/>
          <p:cNvSpPr>
            <a:spLocks noGrp="1"/>
          </p:cNvSpPr>
          <p:nvPr>
            <p:ph idx="1"/>
          </p:nvPr>
        </p:nvSpPr>
        <p:spPr/>
        <p:txBody>
          <a:bodyPr>
            <a:normAutofit/>
          </a:bodyPr>
          <a:lstStyle/>
          <a:p>
            <a:r>
              <a:rPr lang="en-US" dirty="0"/>
              <a:t>The subject program for our study, was </a:t>
            </a:r>
            <a:r>
              <a:rPr lang="en-US" dirty="0" err="1"/>
              <a:t>RSSOwl</a:t>
            </a:r>
            <a:r>
              <a:rPr lang="en-US" dirty="0"/>
              <a:t>, an open-source news-feed reader that is one of the most actively maintained and downloaded projects</a:t>
            </a:r>
          </a:p>
          <a:p>
            <a:r>
              <a:rPr lang="en-US" dirty="0"/>
              <a:t>As tasks for our participants, two bug reports from </a:t>
            </a:r>
            <a:r>
              <a:rPr lang="en-US" dirty="0" err="1"/>
              <a:t>RSSOwl’s</a:t>
            </a:r>
            <a:r>
              <a:rPr lang="en-US" dirty="0"/>
              <a:t> bug-tracking database were selected.</a:t>
            </a:r>
          </a:p>
          <a:p>
            <a:r>
              <a:rPr lang="en-US" dirty="0"/>
              <a:t>Two bugs to fix: One code level defect and one specification level defect. </a:t>
            </a:r>
          </a:p>
          <a:p>
            <a:r>
              <a:rPr lang="en-US" dirty="0"/>
              <a:t>Recruited 12 professional programmers from IBM to participate in the study. All participants had at least two years of experience programming in Java</a:t>
            </a:r>
          </a:p>
        </p:txBody>
      </p:sp>
    </p:spTree>
    <p:extLst>
      <p:ext uri="{BB962C8B-B14F-4D97-AF65-F5344CB8AC3E}">
        <p14:creationId xmlns:p14="http://schemas.microsoft.com/office/powerpoint/2010/main" val="6105167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a:t>Objective</a:t>
            </a:r>
          </a:p>
        </p:txBody>
      </p:sp>
      <p:sp>
        <p:nvSpPr>
          <p:cNvPr id="3" name="Content Placeholder 2"/>
          <p:cNvSpPr>
            <a:spLocks noGrp="1"/>
          </p:cNvSpPr>
          <p:nvPr>
            <p:ph idx="1"/>
          </p:nvPr>
        </p:nvSpPr>
        <p:spPr>
          <a:xfrm>
            <a:off x="838200" y="1480457"/>
            <a:ext cx="10515600" cy="5233852"/>
          </a:xfrm>
        </p:spPr>
        <p:txBody>
          <a:bodyPr>
            <a:normAutofit/>
          </a:bodyPr>
          <a:lstStyle/>
          <a:p>
            <a:r>
              <a:rPr lang="en-US" dirty="0"/>
              <a:t>RQ1: Is there reason to expect a scent-based model of debugging navigation will succeed if it does not explicitly handle programmers’ hypothesis processing?</a:t>
            </a:r>
          </a:p>
          <a:p>
            <a:r>
              <a:rPr lang="en-US" dirty="0"/>
              <a:t>RQ2: When do developers engage in scent and hypothesis processing with respect to debugging activities?</a:t>
            </a:r>
          </a:p>
          <a:p>
            <a:r>
              <a:rPr lang="en-US" dirty="0"/>
              <a:t>RQ3: Where do programmers navigate during debugging with respect to programming artifacts, and in which artifacts do programmers exhibit scent seeking and hypothesis processing?</a:t>
            </a:r>
          </a:p>
          <a:p>
            <a:r>
              <a:rPr lang="en-US" dirty="0"/>
              <a:t>RQ4: Is the PFIS approach to predicting programmer navigation significantly more accurate than an approach based on programmers’ stated information needs and hypotheses?</a:t>
            </a:r>
          </a:p>
        </p:txBody>
      </p:sp>
    </p:spTree>
    <p:extLst>
      <p:ext uri="{BB962C8B-B14F-4D97-AF65-F5344CB8AC3E}">
        <p14:creationId xmlns:p14="http://schemas.microsoft.com/office/powerpoint/2010/main" val="11920823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a:t>Analysis</a:t>
            </a:r>
          </a:p>
        </p:txBody>
      </p:sp>
      <p:sp>
        <p:nvSpPr>
          <p:cNvPr id="3" name="Content Placeholder 2"/>
          <p:cNvSpPr>
            <a:spLocks noGrp="1"/>
          </p:cNvSpPr>
          <p:nvPr>
            <p:ph idx="1"/>
          </p:nvPr>
        </p:nvSpPr>
        <p:spPr>
          <a:xfrm>
            <a:off x="838200" y="1497874"/>
            <a:ext cx="10515600" cy="4679089"/>
          </a:xfrm>
        </p:spPr>
        <p:txBody>
          <a:bodyPr>
            <a:normAutofit/>
          </a:bodyPr>
          <a:lstStyle/>
          <a:p>
            <a:r>
              <a:rPr lang="en-US" dirty="0"/>
              <a:t>There was a relationship between hypotheses and scent, it often reflected a bottom-up hypothesis modification that was based on a scent gained in the code, or sometimes reflected a hypothesis that led top down to a new scent to look for.</a:t>
            </a:r>
          </a:p>
          <a:p>
            <a:r>
              <a:rPr lang="en-US" dirty="0"/>
              <a:t>Six Major Activities during debugging: Mapping, Drill down mapping, observer the failure, locate the fault, fix the fault, verify code. </a:t>
            </a:r>
          </a:p>
          <a:p>
            <a:r>
              <a:rPr lang="en-US" dirty="0"/>
              <a:t>These results suggest that, although non-code artifacts did affect participants’ navigation behavior to some extent, it is reasonable for a model or tool to rely solely on the analysis of source code relative to the bug report to obtain predictions.</a:t>
            </a:r>
          </a:p>
          <a:p>
            <a:endParaRPr lang="en-US" dirty="0"/>
          </a:p>
        </p:txBody>
      </p:sp>
    </p:spTree>
    <p:extLst>
      <p:ext uri="{BB962C8B-B14F-4D97-AF65-F5344CB8AC3E}">
        <p14:creationId xmlns:p14="http://schemas.microsoft.com/office/powerpoint/2010/main" val="11364723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a:t>Results</a:t>
            </a:r>
          </a:p>
        </p:txBody>
      </p:sp>
      <p:sp>
        <p:nvSpPr>
          <p:cNvPr id="3" name="Content Placeholder 2"/>
          <p:cNvSpPr>
            <a:spLocks noGrp="1"/>
          </p:cNvSpPr>
          <p:nvPr>
            <p:ph idx="1"/>
          </p:nvPr>
        </p:nvSpPr>
        <p:spPr>
          <a:xfrm>
            <a:off x="838200" y="1497873"/>
            <a:ext cx="10515600" cy="5016137"/>
          </a:xfrm>
        </p:spPr>
        <p:txBody>
          <a:bodyPr>
            <a:normAutofit fontScale="85000" lnSpcReduction="20000"/>
          </a:bodyPr>
          <a:lstStyle/>
          <a:p>
            <a:r>
              <a:rPr lang="en-US" dirty="0"/>
              <a:t>RQ1: The way participants worked with scent was consistent with information foraging theory. The participants verbalized activities related to scent about four times as often as (non-scent) hypotheses. The relationships between scent and some types of hypotheses may have contributed to the effectiveness  of scent as a predictor.</a:t>
            </a:r>
          </a:p>
          <a:p>
            <a:r>
              <a:rPr lang="en-US" dirty="0"/>
              <a:t>RQ2: In the six debugging modes in our participants’ data, scent following was pervasive in all six of them, whereas (non-scent) hypotheses were mostly concentrated in just one of them, the predominant “fix” phase. This finding also helps to explain why scent was so effective at predicting programmer navigation.</a:t>
            </a:r>
          </a:p>
          <a:p>
            <a:r>
              <a:rPr lang="en-US" dirty="0"/>
              <a:t>RQ3: The biggest “trigger” for scent following was the source code itself. These findings suggest, first, that operationalization of the scent construct using static analysis of source code alone can produce reasonably accurate predictions and, second, that even greater accuracy may be possible if a model includes additional data sources.</a:t>
            </a:r>
          </a:p>
          <a:p>
            <a:r>
              <a:rPr lang="en-US" dirty="0"/>
              <a:t>RQ4: The PFIS model, which operationalizes our theory, was more accurate at predicting programmer navigation behavior than comparable models that do not consider information scent.</a:t>
            </a:r>
          </a:p>
        </p:txBody>
      </p:sp>
    </p:spTree>
    <p:extLst>
      <p:ext uri="{BB962C8B-B14F-4D97-AF65-F5344CB8AC3E}">
        <p14:creationId xmlns:p14="http://schemas.microsoft.com/office/powerpoint/2010/main" val="10050272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324</TotalTime>
  <Words>838</Words>
  <Application>Microsoft Office PowerPoint</Application>
  <PresentationFormat>Widescreen</PresentationFormat>
  <Paragraphs>38</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How Programmers Debug, Revisited: An Information Foraging Theory Perspective</vt:lpstr>
      <vt:lpstr>Introduction </vt:lpstr>
      <vt:lpstr>Terms and Definitions </vt:lpstr>
      <vt:lpstr>Existing Theories</vt:lpstr>
      <vt:lpstr>Study Conducted</vt:lpstr>
      <vt:lpstr>Objective</vt:lpstr>
      <vt:lpstr>Analysis</vt:lpstr>
      <vt:lpstr>Results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Programmers Debug, Revisited: An Information Foraging Theory Perspective</dc:title>
  <dc:creator>Paurav S</dc:creator>
  <cp:lastModifiedBy>Paurav S</cp:lastModifiedBy>
  <cp:revision>12</cp:revision>
  <dcterms:created xsi:type="dcterms:W3CDTF">2017-02-07T16:10:10Z</dcterms:created>
  <dcterms:modified xsi:type="dcterms:W3CDTF">2017-02-08T00:10:20Z</dcterms:modified>
</cp:coreProperties>
</file>