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4" r:id="rId6"/>
    <p:sldId id="265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CA8C6-2D08-46AD-8FE7-BFF6EA96B0F8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82DFB-2063-4C34-8CBC-3EB3A71CA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9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D944-10D4-4F87-A15B-F476FB6631E6}" type="datetime1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6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0C53B-1CC5-4C38-BE13-5A97AEB836DE}" type="datetime1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FF26E-49D6-4227-A996-10CB94F21CE5}" type="datetime1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4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607A-FBB1-432A-88F5-7773490DB15F}" type="datetime1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2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7322-495E-47C7-BCE2-6EFCDD029F4E}" type="datetime1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0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0D-FDA6-4373-A134-8FCA49577157}" type="datetime1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99D55-C757-44DA-9201-7444382C3BD7}" type="datetime1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6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A3BF1-6459-4F52-8B2E-F955BB105238}" type="datetime1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1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331B-45DE-446D-88DE-6800E57DEAF6}" type="datetime1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58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39791-A243-486E-A786-135BFC54F9A1}" type="datetime1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7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1DFAD-DA33-4182-91D9-AD681E3C5E0A}" type="datetime1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7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3C80D-BEB2-41EF-AA9B-4A034F0A69EC}" type="datetime1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6C00E-F02E-4A44-82EB-3FBA999A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3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Understanding Asynchronous Interactions</a:t>
            </a:r>
            <a:br>
              <a:rPr lang="en-US" dirty="0"/>
            </a:br>
            <a:r>
              <a:rPr lang="en-US" dirty="0"/>
              <a:t>In Full-Stack JavaScript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Saba </a:t>
            </a:r>
            <a:r>
              <a:rPr lang="en-US" dirty="0" err="1"/>
              <a:t>Alimadadi</a:t>
            </a:r>
            <a:r>
              <a:rPr lang="en-US" dirty="0"/>
              <a:t>, Ali </a:t>
            </a:r>
            <a:r>
              <a:rPr lang="en-US" dirty="0" err="1"/>
              <a:t>Mesbah</a:t>
            </a:r>
            <a:r>
              <a:rPr lang="en-US" dirty="0"/>
              <a:t> and </a:t>
            </a:r>
            <a:r>
              <a:rPr lang="en-US" dirty="0" err="1"/>
              <a:t>Karthik</a:t>
            </a:r>
            <a:r>
              <a:rPr lang="en-US" dirty="0"/>
              <a:t> </a:t>
            </a:r>
            <a:r>
              <a:rPr lang="en-US" dirty="0" err="1"/>
              <a:t>Pattabiraman</a:t>
            </a:r>
            <a:endParaRPr lang="en-US" dirty="0"/>
          </a:p>
          <a:p>
            <a:r>
              <a:rPr lang="en-US" dirty="0"/>
              <a:t>University of British Columbia</a:t>
            </a:r>
          </a:p>
          <a:p>
            <a:r>
              <a:rPr lang="en-US" dirty="0"/>
              <a:t>ICSE 2016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38658" y="5165209"/>
            <a:ext cx="3031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Presented by David I. Samudio</a:t>
            </a:r>
          </a:p>
        </p:txBody>
      </p:sp>
      <p:sp>
        <p:nvSpPr>
          <p:cNvPr id="5" name="Rectangle 4"/>
          <p:cNvSpPr/>
          <p:nvPr/>
        </p:nvSpPr>
        <p:spPr>
          <a:xfrm>
            <a:off x="383722" y="6306316"/>
            <a:ext cx="1178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*All images are taken or adapted from paper’s content or presentation (http://www.ece.ubc.ca/~saba/dl/sahand-slides.pdf)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147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Tasks and rubrics(?)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7156" y="1690687"/>
            <a:ext cx="4726644" cy="4886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7"/>
            <a:ext cx="5419725" cy="2400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17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Provides a visualization tool for program comprehension based on timelines of call executions between client and server, </a:t>
            </a:r>
            <a:r>
              <a:rPr lang="en-US" dirty="0" err="1"/>
              <a:t>Sahand</a:t>
            </a:r>
            <a:r>
              <a:rPr lang="en-US" dirty="0"/>
              <a:t>.</a:t>
            </a:r>
          </a:p>
          <a:p>
            <a:r>
              <a:rPr lang="en-US" dirty="0" err="1"/>
              <a:t>Sahand</a:t>
            </a:r>
            <a:r>
              <a:rPr lang="en-US" dirty="0"/>
              <a:t> visualizes client-server communication live with time series charts, and attempts to minimize the information needed to understand such process with the help of visual aids.</a:t>
            </a:r>
          </a:p>
          <a:p>
            <a:r>
              <a:rPr lang="en-US" dirty="0"/>
              <a:t>The aids represent client-server transactions at method level; temporal primitives such as time points and intervals, and time structures for linear and branched flow of time among methods.</a:t>
            </a:r>
          </a:p>
          <a:p>
            <a:r>
              <a:rPr lang="en-US" dirty="0"/>
              <a:t>Authors claim these visualizations made </a:t>
            </a:r>
            <a:r>
              <a:rPr lang="en-US" dirty="0" err="1"/>
              <a:t>Sahand's</a:t>
            </a:r>
            <a:r>
              <a:rPr lang="en-US" dirty="0"/>
              <a:t> users perform tasks 3 times more accurately than the ones in the control group(using Chrome's developer tools[network chart, perhaps?], WebStorm).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8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Challenges when developing JavaScript apps: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87597"/>
            <a:ext cx="3760743" cy="10986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451" y="4409158"/>
            <a:ext cx="4223874" cy="23146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798" y="3936222"/>
            <a:ext cx="3882327" cy="212062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6543" y="2646409"/>
            <a:ext cx="3446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1. Server-Side callbacks</a:t>
            </a:r>
          </a:p>
          <a:p>
            <a:r>
              <a:rPr lang="en-US" dirty="0"/>
              <a:t>where nested callbacks create a “callback hell” and are executed asynchronously.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284240" y="2646409"/>
            <a:ext cx="3446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2. Network Communications</a:t>
            </a:r>
          </a:p>
          <a:p>
            <a:r>
              <a:rPr lang="en-US" dirty="0"/>
              <a:t>where distributed nature of client-server architecture makes race conditions common.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272069" y="2650708"/>
            <a:ext cx="3446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3. Asynchronous Client Side</a:t>
            </a:r>
          </a:p>
          <a:p>
            <a:r>
              <a:rPr lang="en-US" dirty="0"/>
              <a:t>where following requests to the server and responses from it make them hard to keep track of.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54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Approach(1/4)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585" y="1610686"/>
            <a:ext cx="2918396" cy="16618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6766" y="97056"/>
            <a:ext cx="5495435" cy="264614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4</a:t>
            </a:fld>
            <a:endParaRPr lang="en-US"/>
          </a:p>
        </p:txBody>
      </p:sp>
      <p:cxnSp>
        <p:nvCxnSpPr>
          <p:cNvPr id="24" name="Straight Connector 23"/>
          <p:cNvCxnSpPr>
            <a:cxnSpLocks/>
          </p:cNvCxnSpPr>
          <p:nvPr/>
        </p:nvCxnSpPr>
        <p:spPr>
          <a:xfrm flipV="1">
            <a:off x="3412647" y="167780"/>
            <a:ext cx="2962986" cy="234092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 flipV="1">
            <a:off x="3412647" y="2659310"/>
            <a:ext cx="2962986" cy="14261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94140" y="2693369"/>
            <a:ext cx="10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Complete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62448" y="4544010"/>
            <a:ext cx="550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“Real Behavioral Models Are Complex” – </a:t>
            </a:r>
            <a:r>
              <a:rPr lang="en-US" dirty="0" err="1"/>
              <a:t>Alimadadi</a:t>
            </a:r>
            <a:r>
              <a:rPr lang="en-US" dirty="0"/>
              <a:t> et 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06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Approach(2/4)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585" y="1610686"/>
            <a:ext cx="2918396" cy="16618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6766" y="97056"/>
            <a:ext cx="5495435" cy="26461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9618" y="3301390"/>
            <a:ext cx="7942583" cy="342008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643919" y="2932058"/>
            <a:ext cx="428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3414319" y="3204594"/>
            <a:ext cx="528507" cy="292775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422708" y="2927758"/>
            <a:ext cx="528507" cy="55367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 flipV="1">
            <a:off x="3412647" y="167780"/>
            <a:ext cx="2962986" cy="234092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 flipV="1">
            <a:off x="3412647" y="2659310"/>
            <a:ext cx="2962986" cy="14261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94140" y="2693369"/>
            <a:ext cx="10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Complete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58642" y="407579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minimal</a:t>
            </a:r>
          </a:p>
        </p:txBody>
      </p:sp>
    </p:spTree>
    <p:extLst>
      <p:ext uri="{BB962C8B-B14F-4D97-AF65-F5344CB8AC3E}">
        <p14:creationId xmlns:p14="http://schemas.microsoft.com/office/powerpoint/2010/main" val="2656518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Approach(3/4)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585" y="1610686"/>
            <a:ext cx="2918396" cy="16618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9618" y="3301390"/>
            <a:ext cx="7942583" cy="342008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6</a:t>
            </a:fld>
            <a:endParaRPr lang="en-US"/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3414319" y="3204594"/>
            <a:ext cx="528507" cy="292775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422708" y="2927758"/>
            <a:ext cx="528507" cy="55367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58642" y="407579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minimal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1134" y="5521146"/>
            <a:ext cx="35174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Visualization Criteria [</a:t>
            </a:r>
            <a:r>
              <a:rPr lang="en-US" b="1" dirty="0" err="1"/>
              <a:t>Aigner</a:t>
            </a:r>
            <a:r>
              <a:rPr lang="en-US" b="1" dirty="0"/>
              <a:t> et al.]</a:t>
            </a:r>
          </a:p>
          <a:p>
            <a:r>
              <a:rPr lang="en-US" dirty="0"/>
              <a:t>Time</a:t>
            </a:r>
          </a:p>
          <a:p>
            <a:r>
              <a:rPr lang="en-US" dirty="0"/>
              <a:t>Data</a:t>
            </a:r>
          </a:p>
          <a:p>
            <a:r>
              <a:rPr lang="en-US" dirty="0"/>
              <a:t>Representation</a:t>
            </a:r>
          </a:p>
        </p:txBody>
      </p:sp>
    </p:spTree>
    <p:extLst>
      <p:ext uri="{BB962C8B-B14F-4D97-AF65-F5344CB8AC3E}">
        <p14:creationId xmlns:p14="http://schemas.microsoft.com/office/powerpoint/2010/main" val="584897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Approach(4/4)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 defines a temporal model based on an abstract interpretation of client-server communication and context in full-stack JavaScript, and given an application's source code, </a:t>
            </a:r>
            <a:r>
              <a:rPr lang="en-US" dirty="0" err="1"/>
              <a:t>Sahand</a:t>
            </a:r>
            <a:r>
              <a:rPr lang="en-US" dirty="0"/>
              <a:t> automatically infers a behavioral graph as the application is executed.</a:t>
            </a:r>
          </a:p>
          <a:p>
            <a:r>
              <a:rPr lang="en-US" dirty="0"/>
              <a:t>Such inference is based on collecting traces of executed calls, thanks to the instrumentation of client and server code.</a:t>
            </a:r>
          </a:p>
          <a:p>
            <a:r>
              <a:rPr lang="en-US" dirty="0"/>
              <a:t>Collected traces include: </a:t>
            </a:r>
          </a:p>
          <a:p>
            <a:pPr marL="971550" lvl="1" indent="-514350">
              <a:buAutoNum type="arabicParenBoth"/>
            </a:pPr>
            <a:r>
              <a:rPr lang="en-US" dirty="0"/>
              <a:t>Client: timeouts, event and DOM interactions, XHRs and function executions. </a:t>
            </a:r>
          </a:p>
          <a:p>
            <a:pPr marL="971550" lvl="1" indent="-514350">
              <a:buAutoNum type="arabicParenBoth"/>
            </a:pPr>
            <a:r>
              <a:rPr lang="en-US" dirty="0"/>
              <a:t>Server: event loop, callback invocations and Node.js events.</a:t>
            </a:r>
          </a:p>
          <a:p>
            <a:pPr marL="971550" lvl="1" indent="-514350">
              <a:buAutoNum type="arabicParenBoth"/>
            </a:pPr>
            <a:r>
              <a:rPr lang="en-US" dirty="0"/>
              <a:t>Overall transactions.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38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controlled experiment, they recruited of 12 subjects within authors' university and assigned evenly to the two groups, keeping in mind that expertise was balanced in both.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139" y="3394263"/>
            <a:ext cx="4464123" cy="287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9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What about the “callback hell” on the client side?</a:t>
            </a:r>
          </a:p>
          <a:p>
            <a:r>
              <a:rPr lang="en-US" dirty="0"/>
              <a:t>Color code transactions rather than client-and-server? </a:t>
            </a:r>
          </a:p>
          <a:p>
            <a:r>
              <a:rPr lang="en-US" dirty="0"/>
              <a:t>What about the tasks in the experiment?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C00E-F02E-4A44-82EB-3FBA999A789A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916" y="3751920"/>
            <a:ext cx="5422084" cy="310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663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</TotalTime>
  <Words>443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Understanding Asynchronous Interactions In Full-Stack JavaScript</vt:lpstr>
      <vt:lpstr>Key Insights</vt:lpstr>
      <vt:lpstr>Problem</vt:lpstr>
      <vt:lpstr>Approach(1/4)</vt:lpstr>
      <vt:lpstr>Approach(2/4)</vt:lpstr>
      <vt:lpstr>Approach(3/4)</vt:lpstr>
      <vt:lpstr>Approach(4/4)</vt:lpstr>
      <vt:lpstr>Results</vt:lpstr>
      <vt:lpstr>Questions</vt:lpstr>
      <vt:lpstr>Appendix: Tasks and rubrics(?)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Asynchronous Interactions In Full-Stack JavaScript</dc:title>
  <dc:creator>David Ignacio González Samudio</dc:creator>
  <cp:lastModifiedBy>David Ignacio González Samudio</cp:lastModifiedBy>
  <cp:revision>24</cp:revision>
  <dcterms:created xsi:type="dcterms:W3CDTF">2017-03-06T16:48:09Z</dcterms:created>
  <dcterms:modified xsi:type="dcterms:W3CDTF">2017-03-08T00:03:22Z</dcterms:modified>
</cp:coreProperties>
</file>