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ppt/comments/comment2.xml" ContentType="application/vnd.openxmlformats-officedocument.presentationml.comments+xml"/>
  <Override PartName="/ppt/tags/tag1.xml" ContentType="application/vnd.openxmlformats-officedocument.presentationml.tags+xml"/>
  <Override PartName="/ppt/notesSlides/notesSlide2.xml" ContentType="application/vnd.openxmlformats-officedocument.presentationml.notesSlide+xml"/>
  <Override PartName="/ppt/comments/comment3.xml" ContentType="application/vnd.openxmlformats-officedocument.presentationml.comments+xml"/>
  <Override PartName="/ppt/notesSlides/notesSlide3.xml" ContentType="application/vnd.openxmlformats-officedocument.presentationml.notesSlide+xml"/>
  <Override PartName="/ppt/comments/comment4.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comments/comment5.xml" ContentType="application/vnd.openxmlformats-officedocument.presentationml.comments+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6" r:id="rId3"/>
    <p:sldId id="258" r:id="rId4"/>
    <p:sldId id="259" r:id="rId5"/>
    <p:sldId id="260" r:id="rId6"/>
    <p:sldId id="262" r:id="rId7"/>
    <p:sldId id="261"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8560p" initials="8" lastIdx="7" clrIdx="0">
    <p:extLst>
      <p:ext uri="{19B8F6BF-5375-455C-9EA6-DF929625EA0E}">
        <p15:presenceInfo xmlns:p15="http://schemas.microsoft.com/office/powerpoint/2012/main" userId="8560p"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7-02-20T20:54:31.486" idx="7">
    <p:pos x="10" y="10"/>
    <p:text>Our claim is that current tools are falling short in helping a developer in two areas: finding and manipulating the parts of artifacts they need to work on, and managing the multiple problems they must constantly deal with.</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7-02-20T20:07:07.355" idx="1">
    <p:pos x="1052" y="2120"/>
    <p:text/>
    <p:extLst>
      <p:ext uri="{C676402C-5697-4E1C-873F-D02D1690AC5C}">
        <p15:threadingInfo xmlns:p15="http://schemas.microsoft.com/office/powerpoint/2012/main" timeZoneBias="300"/>
      </p:ext>
    </p:extLst>
  </p:cm>
  <p:cm authorId="1" dt="2017-02-20T20:07:39.760" idx="3">
    <p:pos x="1052" y="2312"/>
    <p:text>To give you some sense that changes still require visiting and modifying multiple places in a code base, here is a graph showing modifications made to two open-source systems: Eclipse and Mozilla over a number of months. 90% of the changed touched more than one file and for 20 transactions randomly sampled from Eclipse, 25% represented non-local changes (non-package, non-plug-in).</p:text>
    <p:extLst>
      <p:ext uri="{C676402C-5697-4E1C-873F-D02D1690AC5C}">
        <p15:threadingInfo xmlns:p15="http://schemas.microsoft.com/office/powerpoint/2012/main" timeZoneBias="300">
          <p15:parentCm authorId="1" idx="1"/>
        </p15:threadingInfo>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17-02-20T20:09:00.044" idx="4">
    <p:pos x="10" y="10"/>
    <p:text>The challenge is that the information space the developer is working with is huge. Here is just part of the information space for the bug we were trying to solve. Taking a bit of a closer look, we can see the kinds of nodes in this graph. The nodes are parts of artifacts (source code, the bugs, test cases, documentation, etc.) and the edges are different relationships that might appear such as a method in StackLayout calling a method that is declared in IFigure, and the bug referring to the start method.</p:text>
    <p:extLst>
      <p:ext uri="{C676402C-5697-4E1C-873F-D02D1690AC5C}">
        <p15:threadingInfo xmlns:p15="http://schemas.microsoft.com/office/powerpoint/2012/main" timeZoneBias="30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17-02-20T20:13:57.619" idx="5">
    <p:pos x="10" y="10"/>
    <p:text>We use a different term, task context, for the structure that emerges as a developer works. In general, task context is a superset of task structure as it includes parts of artifacts that are accessed, not only those parts that are ultimately changed.
We can approximate task context in different ways as a developer works. For instance, we could run algorithms over the areas of the information space the developer is working on to extract the probable context. Or we can monitor how the developer is working with the graph and use heuristics. Let’s look at each of these in a bit more detail.</p:text>
    <p:extLst>
      <p:ext uri="{C676402C-5697-4E1C-873F-D02D1690AC5C}">
        <p15:threadingInfo xmlns:p15="http://schemas.microsoft.com/office/powerpoint/2012/main" timeZoneBias="30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17-02-20T20:16:54.645" idx="6">
    <p:pos x="10" y="10"/>
    <p:text>How can task structure help here? JAZZ and Palantir both already support some comparison of workspace activity. As with the IDE level, task structure can help in focusing the information (and perhaps in speeding the analysis). For instance, imagine a developer reaches the point they want to check-in some code. Right before the actual check-in, a tool could run to compare the developer’s task structure with the task structure’s of their team members. This comparison could involve analyses that run from the task structure, maybe searching out x levels for similarity or interaction. In the example, we have played around with conceptually, the committing developer checks-in code that causes a new call to a method and a team member has code that changes an aspect that narrows some advice affecting that call which might change semantics. We could perform a focused analysis and then present the results using the task structure for context.</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E1B1AD-1626-4B3D-81A6-1AAD55CFCFFC}" type="datetimeFigureOut">
              <a:rPr lang="en-US" smtClean="0"/>
              <a:t>2/20/2017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859AC2-DA02-4D74-8BDB-180FA35C16ED}" type="slidenum">
              <a:rPr lang="en-US" smtClean="0"/>
              <a:t>‹#›</a:t>
            </a:fld>
            <a:endParaRPr lang="en-US"/>
          </a:p>
        </p:txBody>
      </p:sp>
    </p:spTree>
    <p:extLst>
      <p:ext uri="{BB962C8B-B14F-4D97-AF65-F5344CB8AC3E}">
        <p14:creationId xmlns:p14="http://schemas.microsoft.com/office/powerpoint/2010/main" val="27816813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88A328-994E-4322-8049-55146D441CC3}" type="slidenum">
              <a:rPr lang="en-US" altLang="en-US"/>
              <a:pPr/>
              <a:t>3</a:t>
            </a:fld>
            <a:endParaRPr lang="en-US" altLang="en-US"/>
          </a:p>
        </p:txBody>
      </p:sp>
      <p:sp>
        <p:nvSpPr>
          <p:cNvPr id="177154" name="Rectangle 2"/>
          <p:cNvSpPr>
            <a:spLocks noRot="1" noChangeArrowheads="1" noTextEdit="1"/>
          </p:cNvSpPr>
          <p:nvPr>
            <p:ph type="sldImg"/>
          </p:nvPr>
        </p:nvSpPr>
        <p:spPr>
          <a:ln/>
        </p:spPr>
      </p:sp>
      <p:sp>
        <p:nvSpPr>
          <p:cNvPr id="177155" name="Rectangle 3"/>
          <p:cNvSpPr>
            <a:spLocks noGrp="1" noChangeArrowheads="1"/>
          </p:cNvSpPr>
          <p:nvPr>
            <p:ph type="body" idx="1"/>
          </p:nvPr>
        </p:nvSpPr>
        <p:spPr/>
        <p:txBody>
          <a:bodyPr/>
          <a:lstStyle/>
          <a:p>
            <a:r>
              <a:rPr lang="en-US" altLang="en-US" dirty="0"/>
              <a:t>Our claim is that current tools are falling short in helping a developer in two areas: finding and manipulating the parts of artifacts they need to work on, and managing the multiple problems they must constantly deal with. </a:t>
            </a:r>
          </a:p>
          <a:p>
            <a:endParaRPr lang="en-US" altLang="en-US" dirty="0"/>
          </a:p>
          <a:p>
            <a:r>
              <a:rPr lang="en-US" altLang="en-US" dirty="0"/>
              <a:t>One thing you could be thinking is that the kind of programming work I am talking about are few and far between. After all, we’ve spent a lot of time and energy designing and implementing programming languages that are intended to minimize the number of modules you must typically change as a software system evolves. To give you some sense that changes still require visiting and modifying multiple places in a code base, here is a graph showing modifications made to two open-source systems: Eclipse and Mozilla over a number of months. 90% of the changed touched more than one file and for 20 transactions randomly sampled from Eclipse, 25% represented non-local changes (non-package, non-plug-in).</a:t>
            </a:r>
          </a:p>
        </p:txBody>
      </p:sp>
    </p:spTree>
    <p:extLst>
      <p:ext uri="{BB962C8B-B14F-4D97-AF65-F5344CB8AC3E}">
        <p14:creationId xmlns:p14="http://schemas.microsoft.com/office/powerpoint/2010/main" val="1981832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D73BBB-FD18-4A60-9813-8AF285756CA1}" type="slidenum">
              <a:rPr lang="en-US" altLang="en-US"/>
              <a:pPr/>
              <a:t>4</a:t>
            </a:fld>
            <a:endParaRPr lang="en-US" altLang="en-US"/>
          </a:p>
        </p:txBody>
      </p:sp>
      <p:sp>
        <p:nvSpPr>
          <p:cNvPr id="178178" name="Rectangle 2"/>
          <p:cNvSpPr>
            <a:spLocks noRot="1" noChangeArrowheads="1" noTextEdit="1"/>
          </p:cNvSpPr>
          <p:nvPr>
            <p:ph type="sldImg"/>
          </p:nvPr>
        </p:nvSpPr>
        <p:spPr>
          <a:ln/>
        </p:spPr>
      </p:sp>
      <p:sp>
        <p:nvSpPr>
          <p:cNvPr id="178179" name="Rectangle 3"/>
          <p:cNvSpPr>
            <a:spLocks noGrp="1" noChangeArrowheads="1"/>
          </p:cNvSpPr>
          <p:nvPr>
            <p:ph type="body" idx="1"/>
          </p:nvPr>
        </p:nvSpPr>
        <p:spPr/>
        <p:txBody>
          <a:bodyPr/>
          <a:lstStyle/>
          <a:p>
            <a:r>
              <a:rPr lang="en-US" altLang="en-US" dirty="0"/>
              <a:t>The challenge is that the information space the developer is working with is huge. Here is just part of the information space for the bug we were trying to solve. Taking a bit of a closer look, we can see the kinds of nodes in this graph. The nodes are parts of artifacts (source code, the bugs, test cases, documentation, etc.) and the edges are different relationships that might appear such as a method in </a:t>
            </a:r>
            <a:r>
              <a:rPr lang="en-US" altLang="en-US" dirty="0" err="1"/>
              <a:t>StackLayout</a:t>
            </a:r>
            <a:r>
              <a:rPr lang="en-US" altLang="en-US" dirty="0"/>
              <a:t> calling a method that is declared in </a:t>
            </a:r>
            <a:r>
              <a:rPr lang="en-US" altLang="en-US" dirty="0" err="1"/>
              <a:t>IFigure</a:t>
            </a:r>
            <a:r>
              <a:rPr lang="en-US" altLang="en-US" dirty="0"/>
              <a:t>, and the bug referring to the start method.</a:t>
            </a:r>
          </a:p>
        </p:txBody>
      </p:sp>
    </p:spTree>
    <p:extLst>
      <p:ext uri="{BB962C8B-B14F-4D97-AF65-F5344CB8AC3E}">
        <p14:creationId xmlns:p14="http://schemas.microsoft.com/office/powerpoint/2010/main" val="14597416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CD69E5-A553-45BB-819A-64BF995E8BBB}" type="slidenum">
              <a:rPr lang="en-US" altLang="en-US"/>
              <a:pPr/>
              <a:t>5</a:t>
            </a:fld>
            <a:endParaRPr lang="en-US" altLang="en-US"/>
          </a:p>
        </p:txBody>
      </p:sp>
      <p:sp>
        <p:nvSpPr>
          <p:cNvPr id="184322" name="Rectangle 2"/>
          <p:cNvSpPr>
            <a:spLocks noRot="1" noChangeArrowheads="1" noTextEdit="1"/>
          </p:cNvSpPr>
          <p:nvPr>
            <p:ph type="sldImg"/>
          </p:nvPr>
        </p:nvSpPr>
        <p:spPr>
          <a:ln/>
        </p:spPr>
      </p:sp>
      <p:sp>
        <p:nvSpPr>
          <p:cNvPr id="184323" name="Rectangle 3"/>
          <p:cNvSpPr>
            <a:spLocks noGrp="1" noChangeArrowheads="1"/>
          </p:cNvSpPr>
          <p:nvPr>
            <p:ph type="body" idx="1"/>
          </p:nvPr>
        </p:nvSpPr>
        <p:spPr/>
        <p:txBody>
          <a:bodyPr/>
          <a:lstStyle/>
          <a:p>
            <a:r>
              <a:rPr lang="en-US" altLang="en-US"/>
              <a:t>We use a different term, task context, for the structure that emerges as a developer works. In general, task context is a superset of task structure as it includes parts of artifacts that are accessed, not only those parts that are ultimately changed.</a:t>
            </a:r>
          </a:p>
          <a:p>
            <a:endParaRPr lang="en-US" altLang="en-US"/>
          </a:p>
          <a:p>
            <a:r>
              <a:rPr lang="en-US" altLang="en-US"/>
              <a:t>We can approximate task context in different ways as a developer works. For instance, we could run algorithms over the areas of the information space the developer is working on to extract the probable context. Or we can monitor how the developer is working with the graph and use heuristics. Let’s look at each of these in a bit more detail.</a:t>
            </a:r>
          </a:p>
        </p:txBody>
      </p:sp>
    </p:spTree>
    <p:extLst>
      <p:ext uri="{BB962C8B-B14F-4D97-AF65-F5344CB8AC3E}">
        <p14:creationId xmlns:p14="http://schemas.microsoft.com/office/powerpoint/2010/main" val="40473657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5D63AE8-65A4-4AAF-9DDC-DFE2CDB63349}" type="slidenum">
              <a:rPr lang="en-US" altLang="en-US"/>
              <a:pPr/>
              <a:t>6</a:t>
            </a:fld>
            <a:endParaRPr lang="en-US" altLang="en-US"/>
          </a:p>
        </p:txBody>
      </p:sp>
      <p:sp>
        <p:nvSpPr>
          <p:cNvPr id="196610" name="Rectangle 2"/>
          <p:cNvSpPr>
            <a:spLocks noRot="1" noChangeArrowheads="1" noTextEdit="1"/>
          </p:cNvSpPr>
          <p:nvPr>
            <p:ph type="sldImg"/>
          </p:nvPr>
        </p:nvSpPr>
        <p:spPr>
          <a:ln/>
        </p:spPr>
      </p:sp>
      <p:sp>
        <p:nvSpPr>
          <p:cNvPr id="196611" name="Rectangle 3"/>
          <p:cNvSpPr>
            <a:spLocks noGrp="1" noChangeArrowheads="1"/>
          </p:cNvSpPr>
          <p:nvPr>
            <p:ph type="body" idx="1"/>
          </p:nvPr>
        </p:nvSpPr>
        <p:spPr/>
        <p:txBody>
          <a:bodyPr/>
          <a:lstStyle/>
          <a:p>
            <a:r>
              <a:rPr lang="en-US" altLang="en-US"/>
              <a:t>How can task structure help these tools? Well, its simple. The task structure provides a richer search context. Imagine a Hipikat with task structure. The group memory would include task structures for completed tasks and you could use this information to provide better searchs – since a problem with Hipikat is that not everything returned is relevant.  Imagine here you are working on some AspectJ code involving some kind of updating of figures (sound familiar </a:t>
            </a:r>
            <a:r>
              <a:rPr lang="en-US" altLang="en-US">
                <a:sym typeface="Wingdings" panose="05000000000000000000" pitchFamily="2" charset="2"/>
              </a:rPr>
              <a:t> ). As you are accessing and forming a task structure, Hipikat could in the background be searching for similar past tasks and recommending them as little bugs in the gutter. If you open up that bug, you see the task structure of the recommended completed bug with the overlap highlighted. </a:t>
            </a:r>
            <a:endParaRPr lang="en-US" altLang="en-US"/>
          </a:p>
        </p:txBody>
      </p:sp>
    </p:spTree>
    <p:extLst>
      <p:ext uri="{BB962C8B-B14F-4D97-AF65-F5344CB8AC3E}">
        <p14:creationId xmlns:p14="http://schemas.microsoft.com/office/powerpoint/2010/main" val="1902201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ABC9DA7-3344-4B59-84FA-722AC29E76EE}" type="slidenum">
              <a:rPr lang="en-US" altLang="en-US"/>
              <a:pPr/>
              <a:t>7</a:t>
            </a:fld>
            <a:endParaRPr lang="en-US" altLang="en-US"/>
          </a:p>
        </p:txBody>
      </p:sp>
      <p:sp>
        <p:nvSpPr>
          <p:cNvPr id="200706" name="Rectangle 2"/>
          <p:cNvSpPr>
            <a:spLocks noRot="1" noChangeArrowheads="1" noTextEdit="1"/>
          </p:cNvSpPr>
          <p:nvPr>
            <p:ph type="sldImg"/>
          </p:nvPr>
        </p:nvSpPr>
        <p:spPr>
          <a:ln/>
        </p:spPr>
      </p:sp>
      <p:sp>
        <p:nvSpPr>
          <p:cNvPr id="200707" name="Rectangle 3"/>
          <p:cNvSpPr>
            <a:spLocks noGrp="1" noChangeArrowheads="1"/>
          </p:cNvSpPr>
          <p:nvPr>
            <p:ph type="body" idx="1"/>
          </p:nvPr>
        </p:nvSpPr>
        <p:spPr/>
        <p:txBody>
          <a:bodyPr/>
          <a:lstStyle/>
          <a:p>
            <a:r>
              <a:rPr lang="en-US" altLang="en-US"/>
              <a:t>How can task structure help here? JAZZ and Palantir both already support some comparison of workspace activity. As with the IDE level, task structure can help in focusing the information (and perhaps in speeding the analysis). For instance, imagine a developer reaches the point they want to check-in some code. Right before the actual check-in, a tool could run to compare the developer’s task structure with the task structure’s of their team members. This comparison could involve analyses that run from the task structure, maybe searching out x levels for similarity or interaction. In the example, we have played around with conceptually, the committing developer checks-in code that causes a new call to a method and a team member has code that changes an aspect that narrows some advice affecting that call which might change semantics. We could perform a focused analysis and then present the results using the task structure for context. </a:t>
            </a:r>
          </a:p>
        </p:txBody>
      </p:sp>
    </p:spTree>
    <p:extLst>
      <p:ext uri="{BB962C8B-B14F-4D97-AF65-F5344CB8AC3E}">
        <p14:creationId xmlns:p14="http://schemas.microsoft.com/office/powerpoint/2010/main" val="35971106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E4A9E62-1303-47FA-AA1E-59357FAD15AB}" type="slidenum">
              <a:rPr lang="en-US" altLang="en-US"/>
              <a:pPr/>
              <a:t>8</a:t>
            </a:fld>
            <a:endParaRPr lang="en-US" altLang="en-US"/>
          </a:p>
        </p:txBody>
      </p:sp>
      <p:sp>
        <p:nvSpPr>
          <p:cNvPr id="201730" name="Rectangle 2"/>
          <p:cNvSpPr>
            <a:spLocks noRot="1" noChangeArrowheads="1" noTextEdit="1"/>
          </p:cNvSpPr>
          <p:nvPr>
            <p:ph type="sldImg"/>
          </p:nvPr>
        </p:nvSpPr>
        <p:spPr>
          <a:ln/>
        </p:spPr>
      </p:sp>
      <p:sp>
        <p:nvSpPr>
          <p:cNvPr id="201731" name="Rectangle 3"/>
          <p:cNvSpPr>
            <a:spLocks noGrp="1" noChangeArrowheads="1"/>
          </p:cNvSpPr>
          <p:nvPr>
            <p:ph type="body" idx="1"/>
          </p:nvPr>
        </p:nvSpPr>
        <p:spPr/>
        <p:txBody>
          <a:bodyPr/>
          <a:lstStyle/>
          <a:p>
            <a:r>
              <a:rPr lang="en-US" altLang="en-US"/>
              <a:t>Task structure could also help us improve the IDE platform. For instance, one problem faced in tools like Rational is that they are now composed of many many many plug-ins. Its hard for developers to even find relevant functionality. We could mine collected task structures to determine which parts of tools were being used and use that to improve the UI (perhaps in a dynamic adaptive way or perhaps not). Embedding some explicit recognition of task structure in the IDE might also simplify tool development so that tools could compete for limited screen real estate depending upon the active task.</a:t>
            </a:r>
          </a:p>
        </p:txBody>
      </p:sp>
    </p:spTree>
    <p:extLst>
      <p:ext uri="{BB962C8B-B14F-4D97-AF65-F5344CB8AC3E}">
        <p14:creationId xmlns:p14="http://schemas.microsoft.com/office/powerpoint/2010/main" val="28909475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DB9C950E-D33A-41C5-A79D-653C813ED7A1}"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DB1E20-CF96-4584-A8B6-D0D184F17332}" type="slidenum">
              <a:rPr lang="en-US" smtClean="0"/>
              <a:t>‹#›</a:t>
            </a:fld>
            <a:endParaRPr lang="en-US"/>
          </a:p>
        </p:txBody>
      </p:sp>
    </p:spTree>
    <p:extLst>
      <p:ext uri="{BB962C8B-B14F-4D97-AF65-F5344CB8AC3E}">
        <p14:creationId xmlns:p14="http://schemas.microsoft.com/office/powerpoint/2010/main" val="27611261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DB9C950E-D33A-41C5-A79D-653C813ED7A1}"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DB1E20-CF96-4584-A8B6-D0D184F17332}" type="slidenum">
              <a:rPr lang="en-US" smtClean="0"/>
              <a:t>‹#›</a:t>
            </a:fld>
            <a:endParaRPr lang="en-US"/>
          </a:p>
        </p:txBody>
      </p:sp>
    </p:spTree>
    <p:extLst>
      <p:ext uri="{BB962C8B-B14F-4D97-AF65-F5344CB8AC3E}">
        <p14:creationId xmlns:p14="http://schemas.microsoft.com/office/powerpoint/2010/main" val="2049729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DB9C950E-D33A-41C5-A79D-653C813ED7A1}"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DB1E20-CF96-4584-A8B6-D0D184F17332}" type="slidenum">
              <a:rPr lang="en-US" smtClean="0"/>
              <a:t>‹#›</a:t>
            </a:fld>
            <a:endParaRPr lang="en-US"/>
          </a:p>
        </p:txBody>
      </p:sp>
    </p:spTree>
    <p:extLst>
      <p:ext uri="{BB962C8B-B14F-4D97-AF65-F5344CB8AC3E}">
        <p14:creationId xmlns:p14="http://schemas.microsoft.com/office/powerpoint/2010/main" val="1752560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DB9C950E-D33A-41C5-A79D-653C813ED7A1}"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DB1E20-CF96-4584-A8B6-D0D184F17332}" type="slidenum">
              <a:rPr lang="en-US" smtClean="0"/>
              <a:t>‹#›</a:t>
            </a:fld>
            <a:endParaRPr lang="en-US"/>
          </a:p>
        </p:txBody>
      </p:sp>
    </p:spTree>
    <p:extLst>
      <p:ext uri="{BB962C8B-B14F-4D97-AF65-F5344CB8AC3E}">
        <p14:creationId xmlns:p14="http://schemas.microsoft.com/office/powerpoint/2010/main" val="284269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B9C950E-D33A-41C5-A79D-653C813ED7A1}" type="datetimeFigureOut">
              <a:rPr lang="en-US" smtClean="0"/>
              <a:t>2/20/2017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9DB1E20-CF96-4584-A8B6-D0D184F17332}" type="slidenum">
              <a:rPr lang="en-US" smtClean="0"/>
              <a:t>‹#›</a:t>
            </a:fld>
            <a:endParaRPr lang="en-US"/>
          </a:p>
        </p:txBody>
      </p:sp>
    </p:spTree>
    <p:extLst>
      <p:ext uri="{BB962C8B-B14F-4D97-AF65-F5344CB8AC3E}">
        <p14:creationId xmlns:p14="http://schemas.microsoft.com/office/powerpoint/2010/main" val="19842532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p:txBody>
          <a:bodyPr/>
          <a:lstStyle/>
          <a:p>
            <a:fld id="{DB9C950E-D33A-41C5-A79D-653C813ED7A1}" type="datetimeFigureOut">
              <a:rPr lang="en-US" smtClean="0"/>
              <a:t>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DB1E20-CF96-4584-A8B6-D0D184F17332}" type="slidenum">
              <a:rPr lang="en-US" smtClean="0"/>
              <a:t>‹#›</a:t>
            </a:fld>
            <a:endParaRPr lang="en-US"/>
          </a:p>
        </p:txBody>
      </p:sp>
    </p:spTree>
    <p:extLst>
      <p:ext uri="{BB962C8B-B14F-4D97-AF65-F5344CB8AC3E}">
        <p14:creationId xmlns:p14="http://schemas.microsoft.com/office/powerpoint/2010/main" val="39732889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7" name="Date Placeholder 6"/>
          <p:cNvSpPr>
            <a:spLocks noGrp="1"/>
          </p:cNvSpPr>
          <p:nvPr>
            <p:ph type="dt" sz="half" idx="10"/>
          </p:nvPr>
        </p:nvSpPr>
        <p:spPr/>
        <p:txBody>
          <a:bodyPr/>
          <a:lstStyle/>
          <a:p>
            <a:fld id="{DB9C950E-D33A-41C5-A79D-653C813ED7A1}" type="datetimeFigureOut">
              <a:rPr lang="en-US" smtClean="0"/>
              <a:t>2/20/2017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9DB1E20-CF96-4584-A8B6-D0D184F17332}" type="slidenum">
              <a:rPr lang="en-US" smtClean="0"/>
              <a:t>‹#›</a:t>
            </a:fld>
            <a:endParaRPr lang="en-US"/>
          </a:p>
        </p:txBody>
      </p:sp>
    </p:spTree>
    <p:extLst>
      <p:ext uri="{BB962C8B-B14F-4D97-AF65-F5344CB8AC3E}">
        <p14:creationId xmlns:p14="http://schemas.microsoft.com/office/powerpoint/2010/main" val="1768231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DB9C950E-D33A-41C5-A79D-653C813ED7A1}" type="datetimeFigureOut">
              <a:rPr lang="en-US" smtClean="0"/>
              <a:t>2/20/2017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9DB1E20-CF96-4584-A8B6-D0D184F17332}" type="slidenum">
              <a:rPr lang="en-US" smtClean="0"/>
              <a:t>‹#›</a:t>
            </a:fld>
            <a:endParaRPr lang="en-US"/>
          </a:p>
        </p:txBody>
      </p:sp>
    </p:spTree>
    <p:extLst>
      <p:ext uri="{BB962C8B-B14F-4D97-AF65-F5344CB8AC3E}">
        <p14:creationId xmlns:p14="http://schemas.microsoft.com/office/powerpoint/2010/main" val="4035544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9C950E-D33A-41C5-A79D-653C813ED7A1}" type="datetimeFigureOut">
              <a:rPr lang="en-US" smtClean="0"/>
              <a:t>2/20/2017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9DB1E20-CF96-4584-A8B6-D0D184F17332}" type="slidenum">
              <a:rPr lang="en-US" smtClean="0"/>
              <a:t>‹#›</a:t>
            </a:fld>
            <a:endParaRPr lang="en-US"/>
          </a:p>
        </p:txBody>
      </p:sp>
    </p:spTree>
    <p:extLst>
      <p:ext uri="{BB962C8B-B14F-4D97-AF65-F5344CB8AC3E}">
        <p14:creationId xmlns:p14="http://schemas.microsoft.com/office/powerpoint/2010/main" val="1490481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B9C950E-D33A-41C5-A79D-653C813ED7A1}" type="datetimeFigureOut">
              <a:rPr lang="en-US" smtClean="0"/>
              <a:t>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DB1E20-CF96-4584-A8B6-D0D184F17332}" type="slidenum">
              <a:rPr lang="en-US" smtClean="0"/>
              <a:t>‹#›</a:t>
            </a:fld>
            <a:endParaRPr lang="en-US"/>
          </a:p>
        </p:txBody>
      </p:sp>
    </p:spTree>
    <p:extLst>
      <p:ext uri="{BB962C8B-B14F-4D97-AF65-F5344CB8AC3E}">
        <p14:creationId xmlns:p14="http://schemas.microsoft.com/office/powerpoint/2010/main" val="3766829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B9C950E-D33A-41C5-A79D-653C813ED7A1}" type="datetimeFigureOut">
              <a:rPr lang="en-US" smtClean="0"/>
              <a:t>2/20/2017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9DB1E20-CF96-4584-A8B6-D0D184F17332}" type="slidenum">
              <a:rPr lang="en-US" smtClean="0"/>
              <a:t>‹#›</a:t>
            </a:fld>
            <a:endParaRPr lang="en-US"/>
          </a:p>
        </p:txBody>
      </p:sp>
    </p:spTree>
    <p:extLst>
      <p:ext uri="{BB962C8B-B14F-4D97-AF65-F5344CB8AC3E}">
        <p14:creationId xmlns:p14="http://schemas.microsoft.com/office/powerpoint/2010/main" val="206810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9C950E-D33A-41C5-A79D-653C813ED7A1}" type="datetimeFigureOut">
              <a:rPr lang="en-US" smtClean="0"/>
              <a:t>2/20/2017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9DB1E20-CF96-4584-A8B6-D0D184F17332}" type="slidenum">
              <a:rPr lang="en-US" smtClean="0"/>
              <a:t>‹#›</a:t>
            </a:fld>
            <a:endParaRPr lang="en-US"/>
          </a:p>
        </p:txBody>
      </p:sp>
    </p:spTree>
    <p:extLst>
      <p:ext uri="{BB962C8B-B14F-4D97-AF65-F5344CB8AC3E}">
        <p14:creationId xmlns:p14="http://schemas.microsoft.com/office/powerpoint/2010/main" val="32337093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6.xml"/><Relationship Id="rId1" Type="http://schemas.openxmlformats.org/officeDocument/2006/relationships/tags" Target="../tags/tag1.xml"/><Relationship Id="rId6" Type="http://schemas.openxmlformats.org/officeDocument/2006/relationships/comments" Target="../comments/comment3.xml"/><Relationship Id="rId5" Type="http://schemas.openxmlformats.org/officeDocument/2006/relationships/image" Target="../media/image3.JP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Emergent Structure of Development Tasks	</a:t>
            </a:r>
          </a:p>
        </p:txBody>
      </p:sp>
      <p:sp>
        <p:nvSpPr>
          <p:cNvPr id="3" name="Subtitle 2"/>
          <p:cNvSpPr>
            <a:spLocks noGrp="1"/>
          </p:cNvSpPr>
          <p:nvPr>
            <p:ph type="subTitle" idx="1"/>
          </p:nvPr>
        </p:nvSpPr>
        <p:spPr>
          <a:xfrm>
            <a:off x="1524000" y="3602037"/>
            <a:ext cx="9144000" cy="2646363"/>
          </a:xfrm>
        </p:spPr>
        <p:txBody>
          <a:bodyPr>
            <a:normAutofit fontScale="77500" lnSpcReduction="20000"/>
          </a:bodyPr>
          <a:lstStyle/>
          <a:p>
            <a:r>
              <a:rPr lang="en-US" sz="2800" dirty="0"/>
              <a:t>University of British Columbia</a:t>
            </a:r>
          </a:p>
          <a:p>
            <a:r>
              <a:rPr lang="en-US" sz="2800" dirty="0"/>
              <a:t>Gail </a:t>
            </a:r>
            <a:r>
              <a:rPr lang="en-US" sz="2800" dirty="0" err="1"/>
              <a:t>C.Murphy</a:t>
            </a:r>
            <a:endParaRPr lang="en-US" sz="2800" dirty="0"/>
          </a:p>
          <a:p>
            <a:r>
              <a:rPr lang="en-US" sz="2800" dirty="0" err="1"/>
              <a:t>Mik</a:t>
            </a:r>
            <a:r>
              <a:rPr lang="en-US" sz="2800" dirty="0"/>
              <a:t> </a:t>
            </a:r>
            <a:r>
              <a:rPr lang="en-US" sz="2800" dirty="0" err="1"/>
              <a:t>Kersten</a:t>
            </a:r>
            <a:endParaRPr lang="en-US" sz="2800" dirty="0"/>
          </a:p>
          <a:p>
            <a:r>
              <a:rPr lang="en-US" sz="2800" dirty="0"/>
              <a:t>Martin P. </a:t>
            </a:r>
            <a:r>
              <a:rPr lang="en-US" sz="2800" dirty="0" err="1"/>
              <a:t>Robillard</a:t>
            </a:r>
            <a:endParaRPr lang="en-US" sz="2800" dirty="0"/>
          </a:p>
          <a:p>
            <a:r>
              <a:rPr lang="en-US" sz="2800" dirty="0" err="1"/>
              <a:t>Davor</a:t>
            </a:r>
            <a:r>
              <a:rPr lang="en-US" sz="2800" dirty="0"/>
              <a:t> </a:t>
            </a:r>
            <a:r>
              <a:rPr lang="en-US" sz="2800" dirty="0" err="1"/>
              <a:t>Cubranic</a:t>
            </a:r>
            <a:endParaRPr lang="en-US" sz="2800" dirty="0"/>
          </a:p>
          <a:p>
            <a:endParaRPr lang="en-US" dirty="0"/>
          </a:p>
          <a:p>
            <a:pPr algn="r"/>
            <a:r>
              <a:rPr lang="en-US" sz="1700" dirty="0"/>
              <a:t>Present by Maryam Arab</a:t>
            </a:r>
          </a:p>
          <a:p>
            <a:pPr algn="r"/>
            <a:r>
              <a:rPr lang="en-US" sz="1700" dirty="0"/>
              <a:t>Spring 2017</a:t>
            </a:r>
            <a:endParaRPr lang="en-US" sz="1700" dirty="0"/>
          </a:p>
        </p:txBody>
      </p:sp>
    </p:spTree>
    <p:extLst>
      <p:ext uri="{BB962C8B-B14F-4D97-AF65-F5344CB8AC3E}">
        <p14:creationId xmlns:p14="http://schemas.microsoft.com/office/powerpoint/2010/main" val="3471975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p:txBody>
          <a:bodyPr/>
          <a:lstStyle/>
          <a:p>
            <a:r>
              <a:rPr lang="en-US" altLang="en-US"/>
              <a:t>Summary</a:t>
            </a:r>
          </a:p>
        </p:txBody>
      </p:sp>
      <p:sp>
        <p:nvSpPr>
          <p:cNvPr id="168963" name="Rectangle 3"/>
          <p:cNvSpPr>
            <a:spLocks noGrp="1" noChangeArrowheads="1"/>
          </p:cNvSpPr>
          <p:nvPr>
            <p:ph type="body" idx="1"/>
          </p:nvPr>
        </p:nvSpPr>
        <p:spPr/>
        <p:txBody>
          <a:bodyPr/>
          <a:lstStyle/>
          <a:p>
            <a:r>
              <a:rPr lang="en-US" altLang="en-US"/>
              <a:t>There is a mismatch between</a:t>
            </a:r>
          </a:p>
          <a:p>
            <a:pPr lvl="1"/>
            <a:r>
              <a:rPr lang="en-US" altLang="en-US"/>
              <a:t>how developers work with software artifacts</a:t>
            </a:r>
          </a:p>
          <a:p>
            <a:pPr lvl="1"/>
            <a:r>
              <a:rPr lang="en-US" altLang="en-US"/>
              <a:t>how tools attempt to support that work</a:t>
            </a:r>
          </a:p>
          <a:p>
            <a:r>
              <a:rPr lang="en-US" altLang="en-US"/>
              <a:t>This mismatch can be reduced by</a:t>
            </a:r>
          </a:p>
          <a:p>
            <a:pPr lvl="1"/>
            <a:r>
              <a:rPr lang="en-US" altLang="en-US"/>
              <a:t>capturing, retaining and using the </a:t>
            </a:r>
            <a:r>
              <a:rPr lang="en-US" altLang="en-US" i="1"/>
              <a:t>structure of tasks</a:t>
            </a:r>
            <a:r>
              <a:rPr lang="en-US" altLang="en-US"/>
              <a:t> to focus tool support</a:t>
            </a:r>
          </a:p>
        </p:txBody>
      </p:sp>
      <p:grpSp>
        <p:nvGrpSpPr>
          <p:cNvPr id="168964" name="Group 4"/>
          <p:cNvGrpSpPr>
            <a:grpSpLocks/>
          </p:cNvGrpSpPr>
          <p:nvPr/>
        </p:nvGrpSpPr>
        <p:grpSpPr bwMode="auto">
          <a:xfrm>
            <a:off x="1992314" y="7216775"/>
            <a:ext cx="3095625" cy="1008063"/>
            <a:chOff x="295" y="3475"/>
            <a:chExt cx="1950" cy="635"/>
          </a:xfrm>
        </p:grpSpPr>
        <p:sp>
          <p:nvSpPr>
            <p:cNvPr id="168965" name="AutoShape 5"/>
            <p:cNvSpPr>
              <a:spLocks noChangeArrowheads="1"/>
            </p:cNvSpPr>
            <p:nvPr/>
          </p:nvSpPr>
          <p:spPr bwMode="auto">
            <a:xfrm>
              <a:off x="884" y="3838"/>
              <a:ext cx="1361" cy="272"/>
            </a:xfrm>
            <a:prstGeom prst="roundRect">
              <a:avLst>
                <a:gd name="adj" fmla="val 16667"/>
              </a:avLst>
            </a:prstGeom>
            <a:noFill/>
            <a:ln w="9525" algn="ctr">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marL="342900" indent="-342900" algn="l">
                <a:defRPr>
                  <a:solidFill>
                    <a:schemeClr val="tx1"/>
                  </a:solidFill>
                  <a:latin typeface="Arial" panose="020B0604020202020204" pitchFamily="34" charset="0"/>
                </a:defRPr>
              </a:lvl1pPr>
              <a:lvl2pPr algn="l">
                <a:defRPr>
                  <a:solidFill>
                    <a:schemeClr val="tx1"/>
                  </a:solidFill>
                  <a:latin typeface="Arial" panose="020B0604020202020204" pitchFamily="34" charset="0"/>
                </a:defRPr>
              </a:lvl2pPr>
              <a:lvl3pPr algn="l">
                <a:defRPr>
                  <a:solidFill>
                    <a:schemeClr val="tx1"/>
                  </a:solidFill>
                  <a:latin typeface="Arial" panose="020B0604020202020204" pitchFamily="34" charset="0"/>
                </a:defRPr>
              </a:lvl3pPr>
              <a:lvl4pPr algn="l">
                <a:defRPr>
                  <a:solidFill>
                    <a:schemeClr val="tx1"/>
                  </a:solidFill>
                  <a:latin typeface="Arial" panose="020B0604020202020204" pitchFamily="34" charset="0"/>
                </a:defRPr>
              </a:lvl4pPr>
              <a:lvl5pPr algn="l">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ctr"/>
              <a:r>
                <a:rPr lang="en-US" altLang="en-US">
                  <a:solidFill>
                    <a:schemeClr val="bg2"/>
                  </a:solidFill>
                </a:rPr>
                <a:t>niftyIconFile</a:t>
              </a:r>
            </a:p>
          </p:txBody>
        </p:sp>
        <p:sp>
          <p:nvSpPr>
            <p:cNvPr id="168966" name="AutoShape 6"/>
            <p:cNvSpPr>
              <a:spLocks noChangeArrowheads="1"/>
            </p:cNvSpPr>
            <p:nvPr/>
          </p:nvSpPr>
          <p:spPr bwMode="auto">
            <a:xfrm>
              <a:off x="295" y="3475"/>
              <a:ext cx="1135" cy="226"/>
            </a:xfrm>
            <a:prstGeom prst="roundRect">
              <a:avLst>
                <a:gd name="adj" fmla="val 16667"/>
              </a:avLst>
            </a:prstGeom>
            <a:noFill/>
            <a:ln w="9525" algn="ctr">
              <a:solidFill>
                <a:schemeClr val="bg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marL="342900" indent="-342900" algn="l">
                <a:defRPr>
                  <a:solidFill>
                    <a:schemeClr val="tx1"/>
                  </a:solidFill>
                  <a:latin typeface="Arial" panose="020B0604020202020204" pitchFamily="34" charset="0"/>
                </a:defRPr>
              </a:lvl1pPr>
              <a:lvl2pPr algn="l">
                <a:defRPr>
                  <a:solidFill>
                    <a:schemeClr val="tx1"/>
                  </a:solidFill>
                  <a:latin typeface="Arial" panose="020B0604020202020204" pitchFamily="34" charset="0"/>
                </a:defRPr>
              </a:lvl2pPr>
              <a:lvl3pPr algn="l">
                <a:defRPr>
                  <a:solidFill>
                    <a:schemeClr val="tx1"/>
                  </a:solidFill>
                  <a:latin typeface="Arial" panose="020B0604020202020204" pitchFamily="34" charset="0"/>
                </a:defRPr>
              </a:lvl3pPr>
              <a:lvl4pPr algn="l">
                <a:defRPr>
                  <a:solidFill>
                    <a:schemeClr val="tx1"/>
                  </a:solidFill>
                  <a:latin typeface="Arial" panose="020B0604020202020204" pitchFamily="34" charset="0"/>
                </a:defRPr>
              </a:lvl4pPr>
              <a:lvl5pPr algn="l">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pPr algn="ctr"/>
              <a:r>
                <a:rPr lang="en-US" altLang="en-US">
                  <a:solidFill>
                    <a:schemeClr val="bg2"/>
                  </a:solidFill>
                </a:rPr>
                <a:t>Plugin.xml</a:t>
              </a:r>
            </a:p>
          </p:txBody>
        </p:sp>
        <p:sp>
          <p:nvSpPr>
            <p:cNvPr id="168967" name="Line 7"/>
            <p:cNvSpPr>
              <a:spLocks noChangeShapeType="1"/>
            </p:cNvSpPr>
            <p:nvPr/>
          </p:nvSpPr>
          <p:spPr bwMode="auto">
            <a:xfrm>
              <a:off x="1292" y="3702"/>
              <a:ext cx="0" cy="136"/>
            </a:xfrm>
            <a:prstGeom prst="line">
              <a:avLst/>
            </a:prstGeom>
            <a:noFill/>
            <a:ln w="9525">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68981" name="Line 21"/>
          <p:cNvSpPr>
            <a:spLocks noChangeShapeType="1"/>
          </p:cNvSpPr>
          <p:nvPr/>
        </p:nvSpPr>
        <p:spPr bwMode="auto">
          <a:xfrm flipH="1" flipV="1">
            <a:off x="5927726" y="3616326"/>
            <a:ext cx="873125" cy="157163"/>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11641882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 to task structure</a:t>
            </a:r>
          </a:p>
        </p:txBody>
      </p:sp>
      <p:sp>
        <p:nvSpPr>
          <p:cNvPr id="3" name="Content Placeholder 2"/>
          <p:cNvSpPr>
            <a:spLocks noGrp="1"/>
          </p:cNvSpPr>
          <p:nvPr>
            <p:ph idx="1"/>
          </p:nvPr>
        </p:nvSpPr>
        <p:spPr/>
        <p:txBody>
          <a:bodyPr>
            <a:normAutofit/>
          </a:bodyPr>
          <a:lstStyle/>
          <a:p>
            <a:pPr marL="0" indent="0">
              <a:buNone/>
            </a:pPr>
            <a:r>
              <a:rPr lang="en-US" dirty="0"/>
              <a:t>Development tasks require changes that are scattered across system artifacts</a:t>
            </a:r>
          </a:p>
          <a:p>
            <a:r>
              <a:rPr lang="en-US" dirty="0"/>
              <a:t>spending more time looking for relevant information</a:t>
            </a:r>
          </a:p>
          <a:p>
            <a:r>
              <a:rPr lang="en-US" dirty="0"/>
              <a:t>may not always be finding relevant information</a:t>
            </a:r>
          </a:p>
          <a:p>
            <a:pPr marL="0" indent="0">
              <a:buNone/>
            </a:pPr>
            <a:endParaRPr lang="en-US" dirty="0"/>
          </a:p>
          <a:p>
            <a:pPr marL="0" indent="0">
              <a:buNone/>
            </a:pPr>
            <a:r>
              <a:rPr lang="en-US" dirty="0"/>
              <a:t>support for </a:t>
            </a:r>
            <a:r>
              <a:rPr lang="en-US" dirty="0">
                <a:solidFill>
                  <a:srgbClr val="C00000"/>
                </a:solidFill>
              </a:rPr>
              <a:t>task structure</a:t>
            </a:r>
            <a:r>
              <a:rPr lang="en-US" dirty="0"/>
              <a:t> can </a:t>
            </a:r>
          </a:p>
          <a:p>
            <a:pPr lvl="1"/>
            <a:r>
              <a:rPr lang="en-US" dirty="0"/>
              <a:t>improve the effectiveness of existing tools  </a:t>
            </a:r>
          </a:p>
          <a:p>
            <a:pPr lvl="1"/>
            <a:r>
              <a:rPr lang="en-US" dirty="0"/>
              <a:t>enable support for new operations </a:t>
            </a:r>
          </a:p>
          <a:p>
            <a:pPr lvl="1"/>
            <a:r>
              <a:rPr lang="en-US" dirty="0"/>
              <a:t>improve a developer’s individual and group work.</a:t>
            </a:r>
            <a:endParaRPr lang="en-US" dirty="0"/>
          </a:p>
        </p:txBody>
      </p:sp>
    </p:spTree>
    <p:extLst>
      <p:ext uri="{BB962C8B-B14F-4D97-AF65-F5344CB8AC3E}">
        <p14:creationId xmlns:p14="http://schemas.microsoft.com/office/powerpoint/2010/main" val="2451045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p:txBody>
          <a:bodyPr/>
          <a:lstStyle/>
          <a:p>
            <a:r>
              <a:rPr lang="en-US" altLang="en-US" dirty="0"/>
              <a:t>Claim</a:t>
            </a:r>
          </a:p>
        </p:txBody>
      </p:sp>
      <p:sp>
        <p:nvSpPr>
          <p:cNvPr id="153603" name="Rectangle 3"/>
          <p:cNvSpPr>
            <a:spLocks noGrp="1" noChangeArrowheads="1"/>
          </p:cNvSpPr>
          <p:nvPr>
            <p:ph type="body" idx="1"/>
          </p:nvPr>
        </p:nvSpPr>
        <p:spPr>
          <a:xfrm>
            <a:off x="838200" y="1825625"/>
            <a:ext cx="10515600" cy="4351338"/>
          </a:xfrm>
        </p:spPr>
        <p:txBody>
          <a:bodyPr/>
          <a:lstStyle/>
          <a:p>
            <a:r>
              <a:rPr lang="en-US" altLang="en-US" dirty="0"/>
              <a:t>Current tools are not sufficiently supporting a developer</a:t>
            </a:r>
          </a:p>
          <a:p>
            <a:pPr lvl="1"/>
            <a:r>
              <a:rPr lang="en-US" altLang="en-US" dirty="0"/>
              <a:t>to find and manipulate the pieces of a project’s information space on which they are working</a:t>
            </a:r>
          </a:p>
          <a:p>
            <a:pPr lvl="1"/>
            <a:r>
              <a:rPr lang="en-US" altLang="en-US" dirty="0"/>
              <a:t>to manage the multiple problems on which they work at the same time</a:t>
            </a:r>
          </a:p>
          <a:p>
            <a:pPr lvl="1"/>
            <a:endParaRPr lang="en-US" altLang="en-US" dirty="0"/>
          </a:p>
        </p:txBody>
      </p:sp>
      <p:pic>
        <p:nvPicPr>
          <p:cNvPr id="153604" name="Picture 4" descr="ch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0451" y="3719514"/>
            <a:ext cx="5591175" cy="2746375"/>
          </a:xfrm>
          <a:prstGeom prst="rect">
            <a:avLst/>
          </a:prstGeom>
          <a:noFill/>
          <a:extLst>
            <a:ext uri="{909E8E84-426E-40DD-AFC4-6F175D3DCCD1}">
              <a14:hiddenFill xmlns:a14="http://schemas.microsoft.com/office/drawing/2010/main">
                <a:solidFill>
                  <a:srgbClr val="FFFFFF"/>
                </a:solidFill>
              </a14:hiddenFill>
            </a:ext>
          </a:extLst>
        </p:spPr>
      </p:pic>
      <p:sp>
        <p:nvSpPr>
          <p:cNvPr id="153608" name="Line 8"/>
          <p:cNvSpPr>
            <a:spLocks noChangeShapeType="1"/>
          </p:cNvSpPr>
          <p:nvPr/>
        </p:nvSpPr>
        <p:spPr bwMode="auto">
          <a:xfrm flipV="1">
            <a:off x="7294564" y="6439622"/>
            <a:ext cx="3136900" cy="7937"/>
          </a:xfrm>
          <a:prstGeom prst="line">
            <a:avLst/>
          </a:prstGeom>
          <a:noFill/>
          <a:ln w="127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53609" name="Text Box 9"/>
          <p:cNvSpPr txBox="1">
            <a:spLocks noChangeArrowheads="1"/>
          </p:cNvSpPr>
          <p:nvPr/>
        </p:nvSpPr>
        <p:spPr bwMode="auto">
          <a:xfrm>
            <a:off x="7994651" y="4014788"/>
            <a:ext cx="195598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marL="342900" indent="-342900" algn="l">
              <a:defRPr>
                <a:solidFill>
                  <a:schemeClr val="tx1"/>
                </a:solidFill>
                <a:latin typeface="Arial" panose="020B0604020202020204" pitchFamily="34" charset="0"/>
              </a:defRPr>
            </a:lvl1pPr>
            <a:lvl2pPr algn="l">
              <a:defRPr>
                <a:solidFill>
                  <a:schemeClr val="tx1"/>
                </a:solidFill>
                <a:latin typeface="Arial" panose="020B0604020202020204" pitchFamily="34" charset="0"/>
              </a:defRPr>
            </a:lvl2pPr>
            <a:lvl3pPr algn="l">
              <a:defRPr>
                <a:solidFill>
                  <a:schemeClr val="tx1"/>
                </a:solidFill>
                <a:latin typeface="Arial" panose="020B0604020202020204" pitchFamily="34" charset="0"/>
              </a:defRPr>
            </a:lvl3pPr>
            <a:lvl4pPr algn="l">
              <a:defRPr>
                <a:solidFill>
                  <a:schemeClr val="tx1"/>
                </a:solidFill>
                <a:latin typeface="Arial" panose="020B0604020202020204" pitchFamily="34" charset="0"/>
              </a:defRPr>
            </a:lvl4pPr>
            <a:lvl5pPr algn="l">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r>
              <a:rPr lang="en-US" altLang="en-US" dirty="0">
                <a:solidFill>
                  <a:schemeClr val="bg2"/>
                </a:solidFill>
                <a:latin typeface="Century Gothic" panose="020B0502020202020204" pitchFamily="34" charset="0"/>
              </a:rPr>
              <a:t>90% of changes</a:t>
            </a:r>
          </a:p>
          <a:p>
            <a:r>
              <a:rPr lang="en-US" altLang="en-US" dirty="0">
                <a:solidFill>
                  <a:schemeClr val="bg2"/>
                </a:solidFill>
                <a:latin typeface="Century Gothic" panose="020B0502020202020204" pitchFamily="34" charset="0"/>
              </a:rPr>
              <a:t>touch more</a:t>
            </a:r>
          </a:p>
          <a:p>
            <a:r>
              <a:rPr lang="en-US" altLang="en-US" dirty="0">
                <a:solidFill>
                  <a:schemeClr val="bg2"/>
                </a:solidFill>
                <a:latin typeface="Century Gothic" panose="020B0502020202020204" pitchFamily="34" charset="0"/>
              </a:rPr>
              <a:t>than one file</a:t>
            </a:r>
          </a:p>
        </p:txBody>
      </p:sp>
    </p:spTree>
    <p:extLst>
      <p:ext uri="{BB962C8B-B14F-4D97-AF65-F5344CB8AC3E}">
        <p14:creationId xmlns:p14="http://schemas.microsoft.com/office/powerpoint/2010/main" val="20580616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9094" name="Group 6"/>
          <p:cNvGrpSpPr>
            <a:grpSpLocks/>
          </p:cNvGrpSpPr>
          <p:nvPr/>
        </p:nvGrpSpPr>
        <p:grpSpPr bwMode="auto">
          <a:xfrm>
            <a:off x="2393589" y="1152382"/>
            <a:ext cx="6913563" cy="5300663"/>
            <a:chOff x="612" y="709"/>
            <a:chExt cx="4355" cy="3339"/>
          </a:xfrm>
        </p:grpSpPr>
        <p:pic>
          <p:nvPicPr>
            <p:cNvPr id="89092" name="Picture 4" descr="overview-of-mylar-graph"/>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8" y="754"/>
              <a:ext cx="4176" cy="3294"/>
            </a:xfrm>
            <a:prstGeom prst="rect">
              <a:avLst/>
            </a:prstGeom>
            <a:noFill/>
            <a:extLst>
              <a:ext uri="{909E8E84-426E-40DD-AFC4-6F175D3DCCD1}">
                <a14:hiddenFill xmlns:a14="http://schemas.microsoft.com/office/drawing/2010/main">
                  <a:solidFill>
                    <a:srgbClr val="FFFFFF"/>
                  </a:solidFill>
                </a14:hiddenFill>
              </a:ext>
            </a:extLst>
          </p:spPr>
        </p:pic>
        <p:sp>
          <p:nvSpPr>
            <p:cNvPr id="89093" name="Rectangle 5"/>
            <p:cNvSpPr>
              <a:spLocks noChangeArrowheads="1"/>
            </p:cNvSpPr>
            <p:nvPr/>
          </p:nvSpPr>
          <p:spPr bwMode="auto">
            <a:xfrm>
              <a:off x="612" y="709"/>
              <a:ext cx="4355" cy="136"/>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89108" name="Rectangle 20"/>
          <p:cNvSpPr>
            <a:spLocks noGrp="1" noChangeArrowheads="1"/>
          </p:cNvSpPr>
          <p:nvPr>
            <p:ph type="title"/>
          </p:nvPr>
        </p:nvSpPr>
        <p:spPr/>
        <p:txBody>
          <a:bodyPr/>
          <a:lstStyle/>
          <a:p>
            <a:r>
              <a:rPr lang="en-US" altLang="en-US" dirty="0"/>
              <a:t>The Challenge</a:t>
            </a:r>
          </a:p>
        </p:txBody>
      </p:sp>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92757" y="1439720"/>
            <a:ext cx="7515225" cy="5429250"/>
          </a:xfrm>
          <a:prstGeom prst="rect">
            <a:avLst/>
          </a:prstGeom>
        </p:spPr>
      </p:pic>
    </p:spTree>
    <p:custDataLst>
      <p:tags r:id="rId1"/>
    </p:custDataLst>
    <p:extLst>
      <p:ext uri="{BB962C8B-B14F-4D97-AF65-F5344CB8AC3E}">
        <p14:creationId xmlns:p14="http://schemas.microsoft.com/office/powerpoint/2010/main" val="3661486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89094"/>
                                        </p:tgtEl>
                                        <p:attrNameLst>
                                          <p:attrName>style.visibility</p:attrName>
                                        </p:attrNameLst>
                                      </p:cBhvr>
                                      <p:to>
                                        <p:strVal val="visible"/>
                                      </p:to>
                                    </p:set>
                                    <p:animEffect transition="in" filter="wipe(down)">
                                      <p:cBhvr>
                                        <p:cTn id="7" dur="500"/>
                                        <p:tgtEl>
                                          <p:spTgt spid="8909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p:txBody>
          <a:bodyPr/>
          <a:lstStyle/>
          <a:p>
            <a:r>
              <a:rPr lang="en-US" altLang="en-US"/>
              <a:t>Task Context</a:t>
            </a:r>
          </a:p>
        </p:txBody>
      </p:sp>
      <p:sp>
        <p:nvSpPr>
          <p:cNvPr id="99331" name="Rectangle 3"/>
          <p:cNvSpPr>
            <a:spLocks noGrp="1" noChangeArrowheads="1"/>
          </p:cNvSpPr>
          <p:nvPr>
            <p:ph type="body" idx="1"/>
          </p:nvPr>
        </p:nvSpPr>
        <p:spPr/>
        <p:txBody>
          <a:bodyPr/>
          <a:lstStyle/>
          <a:p>
            <a:r>
              <a:rPr lang="en-US" altLang="en-US" dirty="0"/>
              <a:t>Parts and relationships of artifacts </a:t>
            </a:r>
            <a:r>
              <a:rPr lang="en-US" altLang="en-US" i="1" dirty="0"/>
              <a:t>relevant</a:t>
            </a:r>
            <a:r>
              <a:rPr lang="en-US" altLang="en-US" dirty="0"/>
              <a:t> to a developer </a:t>
            </a:r>
            <a:r>
              <a:rPr lang="en-US" altLang="en-US" i="1" dirty="0"/>
              <a:t>as they work on</a:t>
            </a:r>
            <a:r>
              <a:rPr lang="en-US" altLang="en-US" dirty="0"/>
              <a:t> the task</a:t>
            </a:r>
          </a:p>
          <a:p>
            <a:endParaRPr lang="en-US" altLang="en-US" dirty="0"/>
          </a:p>
          <a:p>
            <a:r>
              <a:rPr lang="en-US" altLang="en-US" dirty="0"/>
              <a:t>Can be approximated as a developer works:</a:t>
            </a:r>
          </a:p>
          <a:p>
            <a:pPr lvl="1"/>
            <a:r>
              <a:rPr lang="en-US" altLang="en-US" dirty="0"/>
              <a:t>algorithmically over the structure of the graph </a:t>
            </a:r>
          </a:p>
          <a:p>
            <a:pPr lvl="1"/>
            <a:r>
              <a:rPr lang="en-US" altLang="en-US" dirty="0"/>
              <a:t>by monitoring a developer’s activity and heuristics on the graph</a:t>
            </a:r>
          </a:p>
        </p:txBody>
      </p:sp>
      <p:grpSp>
        <p:nvGrpSpPr>
          <p:cNvPr id="99332" name="Group 4"/>
          <p:cNvGrpSpPr>
            <a:grpSpLocks/>
          </p:cNvGrpSpPr>
          <p:nvPr/>
        </p:nvGrpSpPr>
        <p:grpSpPr bwMode="auto">
          <a:xfrm>
            <a:off x="9336088" y="260351"/>
            <a:ext cx="1079500" cy="360363"/>
            <a:chOff x="4921" y="164"/>
            <a:chExt cx="680" cy="227"/>
          </a:xfrm>
        </p:grpSpPr>
        <p:sp>
          <p:nvSpPr>
            <p:cNvPr id="99333" name="Rectangle 5"/>
            <p:cNvSpPr>
              <a:spLocks noChangeArrowheads="1"/>
            </p:cNvSpPr>
            <p:nvPr/>
          </p:nvSpPr>
          <p:spPr bwMode="auto">
            <a:xfrm>
              <a:off x="4921" y="164"/>
              <a:ext cx="227" cy="227"/>
            </a:xfrm>
            <a:prstGeom prst="rect">
              <a:avLst/>
            </a:prstGeom>
            <a:noFill/>
            <a:ln w="9525" algn="ctr">
              <a:solidFill>
                <a:schemeClr val="bg2"/>
              </a:solidFill>
              <a:miter lim="800000"/>
              <a:headEnd/>
              <a:tailEnd/>
            </a:ln>
            <a:effectLst/>
            <a:extLst>
              <a:ext uri="{909E8E84-426E-40DD-AFC4-6F175D3DCCD1}">
                <a14:hiddenFill xmlns:a14="http://schemas.microsoft.com/office/drawing/2010/main">
                  <a:solidFill>
                    <a:schemeClr val="tx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334" name="Rectangle 6"/>
            <p:cNvSpPr>
              <a:spLocks noChangeArrowheads="1"/>
            </p:cNvSpPr>
            <p:nvPr/>
          </p:nvSpPr>
          <p:spPr bwMode="auto">
            <a:xfrm>
              <a:off x="5148" y="164"/>
              <a:ext cx="227" cy="227"/>
            </a:xfrm>
            <a:prstGeom prst="rect">
              <a:avLst/>
            </a:prstGeom>
            <a:solidFill>
              <a:schemeClr val="tx2"/>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9335" name="Rectangle 7"/>
            <p:cNvSpPr>
              <a:spLocks noChangeArrowheads="1"/>
            </p:cNvSpPr>
            <p:nvPr/>
          </p:nvSpPr>
          <p:spPr bwMode="auto">
            <a:xfrm>
              <a:off x="5374" y="164"/>
              <a:ext cx="227" cy="227"/>
            </a:xfrm>
            <a:prstGeom prst="rect">
              <a:avLst/>
            </a:prstGeom>
            <a:noFill/>
            <a:ln w="9525" algn="ctr">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extLst>
      <p:ext uri="{BB962C8B-B14F-4D97-AF65-F5344CB8AC3E}">
        <p14:creationId xmlns:p14="http://schemas.microsoft.com/office/powerpoint/2010/main" val="2811156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p:txBody>
          <a:bodyPr/>
          <a:lstStyle/>
          <a:p>
            <a:r>
              <a:rPr lang="en-US" altLang="en-US"/>
              <a:t>Asynchronous &amp; Task Structure</a:t>
            </a:r>
            <a:endParaRPr lang="en-US" altLang="en-US" i="1" baseline="30000"/>
          </a:p>
        </p:txBody>
      </p:sp>
      <p:sp>
        <p:nvSpPr>
          <p:cNvPr id="164867" name="Rectangle 3"/>
          <p:cNvSpPr>
            <a:spLocks noGrp="1" noChangeArrowheads="1"/>
          </p:cNvSpPr>
          <p:nvPr>
            <p:ph type="body" idx="1"/>
          </p:nvPr>
        </p:nvSpPr>
        <p:spPr/>
        <p:txBody>
          <a:bodyPr/>
          <a:lstStyle/>
          <a:p>
            <a:r>
              <a:rPr lang="en-US" altLang="en-US"/>
              <a:t>E.g., Imagine a Hipikat</a:t>
            </a:r>
            <a:r>
              <a:rPr lang="en-US" altLang="en-US" b="1" i="1" baseline="30000"/>
              <a:t>TS</a:t>
            </a:r>
          </a:p>
          <a:p>
            <a:pPr lvl="1"/>
            <a:r>
              <a:rPr lang="en-US" altLang="en-US"/>
              <a:t>group memory would include structures of completed tasks</a:t>
            </a:r>
          </a:p>
          <a:p>
            <a:pPr lvl="1"/>
            <a:r>
              <a:rPr lang="en-US" altLang="en-US"/>
              <a:t>search group memory with structure of current task</a:t>
            </a:r>
          </a:p>
        </p:txBody>
      </p:sp>
      <p:grpSp>
        <p:nvGrpSpPr>
          <p:cNvPr id="164868" name="Group 4"/>
          <p:cNvGrpSpPr>
            <a:grpSpLocks/>
          </p:cNvGrpSpPr>
          <p:nvPr/>
        </p:nvGrpSpPr>
        <p:grpSpPr bwMode="auto">
          <a:xfrm>
            <a:off x="9336088" y="260351"/>
            <a:ext cx="1079500" cy="360363"/>
            <a:chOff x="4921" y="164"/>
            <a:chExt cx="680" cy="227"/>
          </a:xfrm>
        </p:grpSpPr>
        <p:sp>
          <p:nvSpPr>
            <p:cNvPr id="164869" name="Rectangle 5"/>
            <p:cNvSpPr>
              <a:spLocks noChangeArrowheads="1"/>
            </p:cNvSpPr>
            <p:nvPr/>
          </p:nvSpPr>
          <p:spPr bwMode="auto">
            <a:xfrm>
              <a:off x="4921" y="164"/>
              <a:ext cx="227" cy="227"/>
            </a:xfrm>
            <a:prstGeom prst="rect">
              <a:avLst/>
            </a:prstGeom>
            <a:noFill/>
            <a:ln w="9525" algn="ctr">
              <a:solidFill>
                <a:schemeClr val="bg2"/>
              </a:solidFill>
              <a:miter lim="800000"/>
              <a:headEnd/>
              <a:tailEnd/>
            </a:ln>
            <a:effectLst/>
            <a:extLst>
              <a:ext uri="{909E8E84-426E-40DD-AFC4-6F175D3DCCD1}">
                <a14:hiddenFill xmlns:a14="http://schemas.microsoft.com/office/drawing/2010/main">
                  <a:solidFill>
                    <a:schemeClr val="tx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870" name="Rectangle 6"/>
            <p:cNvSpPr>
              <a:spLocks noChangeArrowheads="1"/>
            </p:cNvSpPr>
            <p:nvPr/>
          </p:nvSpPr>
          <p:spPr bwMode="auto">
            <a:xfrm>
              <a:off x="5148" y="164"/>
              <a:ext cx="227" cy="227"/>
            </a:xfrm>
            <a:prstGeom prst="rect">
              <a:avLst/>
            </a:prstGeom>
            <a:noFill/>
            <a:ln w="9525" algn="ctr">
              <a:solidFill>
                <a:schemeClr val="bg2"/>
              </a:solidFill>
              <a:miter lim="800000"/>
              <a:headEnd/>
              <a:tailEnd/>
            </a:ln>
            <a:effectLst/>
            <a:extLst>
              <a:ext uri="{909E8E84-426E-40DD-AFC4-6F175D3DCCD1}">
                <a14:hiddenFill xmlns:a14="http://schemas.microsoft.com/office/drawing/2010/main">
                  <a:solidFill>
                    <a:schemeClr val="tx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4871" name="Rectangle 7"/>
            <p:cNvSpPr>
              <a:spLocks noChangeArrowheads="1"/>
            </p:cNvSpPr>
            <p:nvPr/>
          </p:nvSpPr>
          <p:spPr bwMode="auto">
            <a:xfrm>
              <a:off x="5374" y="164"/>
              <a:ext cx="227" cy="227"/>
            </a:xfrm>
            <a:prstGeom prst="rect">
              <a:avLst/>
            </a:prstGeom>
            <a:solidFill>
              <a:schemeClr val="tx2"/>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pic>
        <p:nvPicPr>
          <p:cNvPr id="164872" name="Picture 8" descr="task-structure-mockup-collapsed"/>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39938" y="2881313"/>
            <a:ext cx="7988300" cy="3556000"/>
          </a:xfrm>
          <a:prstGeom prst="rect">
            <a:avLst/>
          </a:prstGeom>
          <a:noFill/>
          <a:extLst>
            <a:ext uri="{909E8E84-426E-40DD-AFC4-6F175D3DCCD1}">
              <a14:hiddenFill xmlns:a14="http://schemas.microsoft.com/office/drawing/2010/main">
                <a:solidFill>
                  <a:srgbClr val="FFFFFF"/>
                </a:solidFill>
              </a14:hiddenFill>
            </a:ext>
          </a:extLst>
        </p:spPr>
      </p:pic>
      <p:pic>
        <p:nvPicPr>
          <p:cNvPr id="164873" name="Picture 9" descr="task-structure-mockup-expanded"/>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1413" y="1644650"/>
            <a:ext cx="4826000" cy="49403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22338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64873"/>
                                        </p:tgtEl>
                                        <p:attrNameLst>
                                          <p:attrName>style.visibility</p:attrName>
                                        </p:attrNameLst>
                                      </p:cBhvr>
                                      <p:to>
                                        <p:strVal val="visible"/>
                                      </p:to>
                                    </p:set>
                                    <p:animEffect transition="in" filter="fade">
                                      <p:cBhvr>
                                        <p:cTn id="7" dur="500"/>
                                        <p:tgtEl>
                                          <p:spTgt spid="1648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Slide Number Placeholder 4"/>
          <p:cNvSpPr>
            <a:spLocks noGrp="1"/>
          </p:cNvSpPr>
          <p:nvPr>
            <p:ph type="sldNum" sz="quarter" idx="11"/>
          </p:nvPr>
        </p:nvSpPr>
        <p:spPr/>
        <p:txBody>
          <a:bodyPr/>
          <a:lstStyle/>
          <a:p>
            <a:r>
              <a:rPr lang="en-US" altLang="en-US"/>
              <a:t>© Copyright 2005, G. Murphy. All rights reserved.</a:t>
            </a:r>
          </a:p>
        </p:txBody>
      </p:sp>
      <p:sp>
        <p:nvSpPr>
          <p:cNvPr id="147458" name="Rectangle 2"/>
          <p:cNvSpPr>
            <a:spLocks noGrp="1" noChangeArrowheads="1"/>
          </p:cNvSpPr>
          <p:nvPr>
            <p:ph type="title"/>
          </p:nvPr>
        </p:nvSpPr>
        <p:spPr/>
        <p:txBody>
          <a:bodyPr/>
          <a:lstStyle/>
          <a:p>
            <a:r>
              <a:rPr lang="en-US" altLang="en-US"/>
              <a:t>Synchronous &amp; Task Structure </a:t>
            </a:r>
          </a:p>
        </p:txBody>
      </p:sp>
      <p:sp>
        <p:nvSpPr>
          <p:cNvPr id="147467" name="Rectangle 11"/>
          <p:cNvSpPr>
            <a:spLocks noGrp="1" noChangeArrowheads="1"/>
          </p:cNvSpPr>
          <p:nvPr>
            <p:ph type="body" idx="1"/>
          </p:nvPr>
        </p:nvSpPr>
        <p:spPr/>
        <p:txBody>
          <a:bodyPr/>
          <a:lstStyle/>
          <a:p>
            <a:r>
              <a:rPr lang="en-US" altLang="en-US" dirty="0"/>
              <a:t>E.g., Imagine comparing task structures on check-in</a:t>
            </a:r>
          </a:p>
          <a:p>
            <a:pPr lvl="1"/>
            <a:r>
              <a:rPr lang="en-US" altLang="en-US" dirty="0"/>
              <a:t>compare committer’s task structure to current task structures of other group members</a:t>
            </a:r>
          </a:p>
          <a:p>
            <a:pPr lvl="1"/>
            <a:r>
              <a:rPr lang="en-US" altLang="en-US" dirty="0"/>
              <a:t>perform focused source analyses on those task structures</a:t>
            </a:r>
          </a:p>
        </p:txBody>
      </p:sp>
      <p:sp>
        <p:nvSpPr>
          <p:cNvPr id="147468" name="AutoShape 12"/>
          <p:cNvSpPr>
            <a:spLocks noChangeArrowheads="1"/>
          </p:cNvSpPr>
          <p:nvPr/>
        </p:nvSpPr>
        <p:spPr bwMode="auto">
          <a:xfrm>
            <a:off x="2955926" y="5132389"/>
            <a:ext cx="923925" cy="250825"/>
          </a:xfrm>
          <a:prstGeom prst="roundRect">
            <a:avLst>
              <a:gd name="adj" fmla="val 16667"/>
            </a:avLst>
          </a:prstGeom>
          <a:solidFill>
            <a:schemeClr val="accent1"/>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469" name="AutoShape 13"/>
          <p:cNvSpPr>
            <a:spLocks noChangeArrowheads="1"/>
          </p:cNvSpPr>
          <p:nvPr/>
        </p:nvSpPr>
        <p:spPr bwMode="auto">
          <a:xfrm>
            <a:off x="2373314" y="5568951"/>
            <a:ext cx="923925" cy="250825"/>
          </a:xfrm>
          <a:prstGeom prst="roundRect">
            <a:avLst>
              <a:gd name="adj" fmla="val 16667"/>
            </a:avLst>
          </a:prstGeom>
          <a:solidFill>
            <a:srgbClr val="DDDDDD"/>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470" name="AutoShape 14"/>
          <p:cNvSpPr>
            <a:spLocks noChangeArrowheads="1"/>
          </p:cNvSpPr>
          <p:nvPr/>
        </p:nvSpPr>
        <p:spPr bwMode="auto">
          <a:xfrm>
            <a:off x="2132014" y="5957889"/>
            <a:ext cx="923925" cy="250825"/>
          </a:xfrm>
          <a:prstGeom prst="roundRect">
            <a:avLst>
              <a:gd name="adj" fmla="val 16667"/>
            </a:avLst>
          </a:prstGeom>
          <a:noFill/>
          <a:ln w="9525"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471" name="AutoShape 15"/>
          <p:cNvSpPr>
            <a:spLocks noChangeArrowheads="1"/>
          </p:cNvSpPr>
          <p:nvPr/>
        </p:nvSpPr>
        <p:spPr bwMode="auto">
          <a:xfrm>
            <a:off x="2403476" y="4360864"/>
            <a:ext cx="923925" cy="250825"/>
          </a:xfrm>
          <a:prstGeom prst="roundRect">
            <a:avLst>
              <a:gd name="adj" fmla="val 16667"/>
            </a:avLst>
          </a:prstGeom>
          <a:solidFill>
            <a:srgbClr val="99CC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472" name="AutoShape 16"/>
          <p:cNvSpPr>
            <a:spLocks noChangeArrowheads="1"/>
          </p:cNvSpPr>
          <p:nvPr/>
        </p:nvSpPr>
        <p:spPr bwMode="auto">
          <a:xfrm>
            <a:off x="3671889" y="5984876"/>
            <a:ext cx="923925" cy="250825"/>
          </a:xfrm>
          <a:prstGeom prst="roundRect">
            <a:avLst>
              <a:gd name="adj" fmla="val 16667"/>
            </a:avLst>
          </a:prstGeom>
          <a:noFill/>
          <a:ln w="9525"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473" name="AutoShape 17"/>
          <p:cNvSpPr>
            <a:spLocks noChangeArrowheads="1"/>
          </p:cNvSpPr>
          <p:nvPr/>
        </p:nvSpPr>
        <p:spPr bwMode="auto">
          <a:xfrm>
            <a:off x="2235201" y="4779964"/>
            <a:ext cx="923925" cy="250825"/>
          </a:xfrm>
          <a:prstGeom prst="roundRect">
            <a:avLst>
              <a:gd name="adj" fmla="val 16667"/>
            </a:avLst>
          </a:prstGeom>
          <a:noFill/>
          <a:ln w="9525"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474" name="AutoShape 18"/>
          <p:cNvSpPr>
            <a:spLocks noChangeArrowheads="1"/>
          </p:cNvSpPr>
          <p:nvPr/>
        </p:nvSpPr>
        <p:spPr bwMode="auto">
          <a:xfrm>
            <a:off x="3770314" y="4727576"/>
            <a:ext cx="923925" cy="250825"/>
          </a:xfrm>
          <a:prstGeom prst="roundRect">
            <a:avLst>
              <a:gd name="adj" fmla="val 16667"/>
            </a:avLst>
          </a:prstGeom>
          <a:noFill/>
          <a:ln w="9525"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cxnSp>
        <p:nvCxnSpPr>
          <p:cNvPr id="147476" name="AutoShape 20"/>
          <p:cNvCxnSpPr>
            <a:cxnSpLocks noChangeShapeType="1"/>
            <a:stCxn id="147471" idx="2"/>
            <a:endCxn id="147473" idx="0"/>
          </p:cNvCxnSpPr>
          <p:nvPr/>
        </p:nvCxnSpPr>
        <p:spPr bwMode="auto">
          <a:xfrm flipH="1">
            <a:off x="2697164" y="4611689"/>
            <a:ext cx="168275" cy="168275"/>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7477" name="AutoShape 21"/>
          <p:cNvCxnSpPr>
            <a:cxnSpLocks noChangeShapeType="1"/>
            <a:stCxn id="147469" idx="0"/>
            <a:endCxn id="147468" idx="2"/>
          </p:cNvCxnSpPr>
          <p:nvPr/>
        </p:nvCxnSpPr>
        <p:spPr bwMode="auto">
          <a:xfrm flipV="1">
            <a:off x="2835276" y="5383214"/>
            <a:ext cx="582613" cy="185737"/>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7478" name="AutoShape 22"/>
          <p:cNvCxnSpPr>
            <a:cxnSpLocks noChangeShapeType="1"/>
            <a:stCxn id="147469" idx="2"/>
            <a:endCxn id="147472" idx="0"/>
          </p:cNvCxnSpPr>
          <p:nvPr/>
        </p:nvCxnSpPr>
        <p:spPr bwMode="auto">
          <a:xfrm>
            <a:off x="2835276" y="5819775"/>
            <a:ext cx="1298575" cy="165100"/>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7479" name="AutoShape 23"/>
          <p:cNvSpPr>
            <a:spLocks noChangeArrowheads="1"/>
          </p:cNvSpPr>
          <p:nvPr/>
        </p:nvSpPr>
        <p:spPr bwMode="auto">
          <a:xfrm>
            <a:off x="6130926" y="5081589"/>
            <a:ext cx="923925" cy="250825"/>
          </a:xfrm>
          <a:prstGeom prst="roundRect">
            <a:avLst>
              <a:gd name="adj" fmla="val 16667"/>
            </a:avLst>
          </a:prstGeom>
          <a:noFill/>
          <a:ln w="9525"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480" name="AutoShape 24"/>
          <p:cNvSpPr>
            <a:spLocks noChangeArrowheads="1"/>
          </p:cNvSpPr>
          <p:nvPr/>
        </p:nvSpPr>
        <p:spPr bwMode="auto">
          <a:xfrm>
            <a:off x="7148514" y="4691064"/>
            <a:ext cx="923925" cy="250825"/>
          </a:xfrm>
          <a:prstGeom prst="roundRect">
            <a:avLst>
              <a:gd name="adj" fmla="val 16667"/>
            </a:avLst>
          </a:prstGeom>
          <a:noFill/>
          <a:ln w="9525"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481" name="AutoShape 25"/>
          <p:cNvSpPr>
            <a:spLocks noChangeArrowheads="1"/>
          </p:cNvSpPr>
          <p:nvPr/>
        </p:nvSpPr>
        <p:spPr bwMode="auto">
          <a:xfrm>
            <a:off x="6877051" y="5553076"/>
            <a:ext cx="923925" cy="250825"/>
          </a:xfrm>
          <a:prstGeom prst="roundRect">
            <a:avLst>
              <a:gd name="adj" fmla="val 16667"/>
            </a:avLst>
          </a:prstGeom>
          <a:noFill/>
          <a:ln w="9525"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482" name="AutoShape 26"/>
          <p:cNvSpPr>
            <a:spLocks noChangeArrowheads="1"/>
          </p:cNvSpPr>
          <p:nvPr/>
        </p:nvSpPr>
        <p:spPr bwMode="auto">
          <a:xfrm>
            <a:off x="7948614" y="4291014"/>
            <a:ext cx="923925" cy="250825"/>
          </a:xfrm>
          <a:prstGeom prst="roundRect">
            <a:avLst>
              <a:gd name="adj" fmla="val 16667"/>
            </a:avLst>
          </a:prstGeom>
          <a:noFill/>
          <a:ln w="9525"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483" name="AutoShape 27"/>
          <p:cNvSpPr>
            <a:spLocks noChangeArrowheads="1"/>
          </p:cNvSpPr>
          <p:nvPr/>
        </p:nvSpPr>
        <p:spPr bwMode="auto">
          <a:xfrm>
            <a:off x="7875589" y="5153026"/>
            <a:ext cx="923925" cy="250825"/>
          </a:xfrm>
          <a:prstGeom prst="roundRect">
            <a:avLst>
              <a:gd name="adj" fmla="val 16667"/>
            </a:avLst>
          </a:prstGeom>
          <a:noFill/>
          <a:ln w="9525"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484" name="AutoShape 28"/>
          <p:cNvSpPr>
            <a:spLocks noChangeArrowheads="1"/>
          </p:cNvSpPr>
          <p:nvPr/>
        </p:nvSpPr>
        <p:spPr bwMode="auto">
          <a:xfrm>
            <a:off x="7832726" y="6015039"/>
            <a:ext cx="923925" cy="250825"/>
          </a:xfrm>
          <a:prstGeom prst="roundRect">
            <a:avLst>
              <a:gd name="adj" fmla="val 16667"/>
            </a:avLst>
          </a:prstGeom>
          <a:solidFill>
            <a:srgbClr val="DDDDDD"/>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485" name="AutoShape 29"/>
          <p:cNvSpPr>
            <a:spLocks noChangeArrowheads="1"/>
          </p:cNvSpPr>
          <p:nvPr/>
        </p:nvSpPr>
        <p:spPr bwMode="auto">
          <a:xfrm>
            <a:off x="6276976" y="6016626"/>
            <a:ext cx="923925" cy="250825"/>
          </a:xfrm>
          <a:prstGeom prst="roundRect">
            <a:avLst>
              <a:gd name="adj" fmla="val 16667"/>
            </a:avLst>
          </a:prstGeom>
          <a:noFill/>
          <a:ln w="9525"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486" name="AutoShape 30"/>
          <p:cNvSpPr>
            <a:spLocks noChangeArrowheads="1"/>
          </p:cNvSpPr>
          <p:nvPr/>
        </p:nvSpPr>
        <p:spPr bwMode="auto">
          <a:xfrm>
            <a:off x="9120189" y="5137151"/>
            <a:ext cx="923925" cy="250825"/>
          </a:xfrm>
          <a:prstGeom prst="roundRect">
            <a:avLst>
              <a:gd name="adj" fmla="val 16667"/>
            </a:avLst>
          </a:prstGeom>
          <a:solidFill>
            <a:srgbClr val="99CCFF"/>
          </a:solidFill>
          <a:ln w="9525"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cxnSp>
        <p:nvCxnSpPr>
          <p:cNvPr id="147487" name="AutoShape 31"/>
          <p:cNvCxnSpPr>
            <a:cxnSpLocks noChangeShapeType="1"/>
            <a:stCxn id="147480" idx="2"/>
            <a:endCxn id="147483" idx="0"/>
          </p:cNvCxnSpPr>
          <p:nvPr/>
        </p:nvCxnSpPr>
        <p:spPr bwMode="auto">
          <a:xfrm>
            <a:off x="7610476" y="4941889"/>
            <a:ext cx="727075" cy="211137"/>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7488" name="AutoShape 32"/>
          <p:cNvCxnSpPr>
            <a:cxnSpLocks noChangeShapeType="1"/>
            <a:stCxn id="147480" idx="2"/>
            <a:endCxn id="147481" idx="0"/>
          </p:cNvCxnSpPr>
          <p:nvPr/>
        </p:nvCxnSpPr>
        <p:spPr bwMode="auto">
          <a:xfrm flipH="1">
            <a:off x="7339013" y="4941889"/>
            <a:ext cx="271462" cy="611187"/>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7489" name="AutoShape 33"/>
          <p:cNvCxnSpPr>
            <a:cxnSpLocks noChangeShapeType="1"/>
            <a:stCxn id="147482" idx="2"/>
            <a:endCxn id="147486" idx="0"/>
          </p:cNvCxnSpPr>
          <p:nvPr/>
        </p:nvCxnSpPr>
        <p:spPr bwMode="auto">
          <a:xfrm>
            <a:off x="8410576" y="4541838"/>
            <a:ext cx="1171575" cy="595312"/>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47490" name="AutoShape 34"/>
          <p:cNvCxnSpPr>
            <a:cxnSpLocks noChangeShapeType="1"/>
            <a:stCxn id="147484" idx="0"/>
            <a:endCxn id="147483" idx="2"/>
          </p:cNvCxnSpPr>
          <p:nvPr/>
        </p:nvCxnSpPr>
        <p:spPr bwMode="auto">
          <a:xfrm flipV="1">
            <a:off x="8294688" y="5403850"/>
            <a:ext cx="42862" cy="611188"/>
          </a:xfrm>
          <a:prstGeom prst="straightConnector1">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7491" name="Text Box 35"/>
          <p:cNvSpPr txBox="1">
            <a:spLocks noChangeArrowheads="1"/>
          </p:cNvSpPr>
          <p:nvPr/>
        </p:nvSpPr>
        <p:spPr bwMode="auto">
          <a:xfrm>
            <a:off x="1909763" y="3460750"/>
            <a:ext cx="4113212"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algn="l">
              <a:defRPr>
                <a:solidFill>
                  <a:schemeClr val="tx1"/>
                </a:solidFill>
                <a:latin typeface="Arial" panose="020B0604020202020204" pitchFamily="34" charset="0"/>
              </a:defRPr>
            </a:lvl2pPr>
            <a:lvl3pPr algn="l">
              <a:defRPr>
                <a:solidFill>
                  <a:schemeClr val="tx1"/>
                </a:solidFill>
                <a:latin typeface="Arial" panose="020B0604020202020204" pitchFamily="34" charset="0"/>
              </a:defRPr>
            </a:lvl3pPr>
            <a:lvl4pPr algn="l">
              <a:defRPr>
                <a:solidFill>
                  <a:schemeClr val="tx1"/>
                </a:solidFill>
                <a:latin typeface="Arial" panose="020B0604020202020204" pitchFamily="34" charset="0"/>
              </a:defRPr>
            </a:lvl4pPr>
            <a:lvl5pPr algn="l">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r>
              <a:rPr lang="en-US" altLang="en-US" sz="2000">
                <a:solidFill>
                  <a:schemeClr val="bg2"/>
                </a:solidFill>
                <a:latin typeface="Century Gothic" panose="020B0502020202020204" pitchFamily="34" charset="0"/>
              </a:rPr>
              <a:t>Committer’s Task Structure</a:t>
            </a:r>
          </a:p>
        </p:txBody>
      </p:sp>
      <p:sp>
        <p:nvSpPr>
          <p:cNvPr id="147492" name="Text Box 36"/>
          <p:cNvSpPr txBox="1">
            <a:spLocks noChangeArrowheads="1"/>
          </p:cNvSpPr>
          <p:nvPr/>
        </p:nvSpPr>
        <p:spPr bwMode="auto">
          <a:xfrm>
            <a:off x="6045201" y="3489325"/>
            <a:ext cx="438626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342900" indent="-342900" algn="l">
              <a:defRPr>
                <a:solidFill>
                  <a:schemeClr val="tx1"/>
                </a:solidFill>
                <a:latin typeface="Arial" panose="020B0604020202020204" pitchFamily="34" charset="0"/>
              </a:defRPr>
            </a:lvl1pPr>
            <a:lvl2pPr algn="l">
              <a:defRPr>
                <a:solidFill>
                  <a:schemeClr val="tx1"/>
                </a:solidFill>
                <a:latin typeface="Arial" panose="020B0604020202020204" pitchFamily="34" charset="0"/>
              </a:defRPr>
            </a:lvl2pPr>
            <a:lvl3pPr algn="l">
              <a:defRPr>
                <a:solidFill>
                  <a:schemeClr val="tx1"/>
                </a:solidFill>
                <a:latin typeface="Arial" panose="020B0604020202020204" pitchFamily="34" charset="0"/>
              </a:defRPr>
            </a:lvl3pPr>
            <a:lvl4pPr algn="l">
              <a:defRPr>
                <a:solidFill>
                  <a:schemeClr val="tx1"/>
                </a:solidFill>
                <a:latin typeface="Arial" panose="020B0604020202020204" pitchFamily="34" charset="0"/>
              </a:defRPr>
            </a:lvl4pPr>
            <a:lvl5pPr algn="l">
              <a:defRPr>
                <a:solidFill>
                  <a:schemeClr val="tx1"/>
                </a:solidFill>
                <a:latin typeface="Arial" panose="020B0604020202020204" pitchFamily="34" charset="0"/>
              </a:defRPr>
            </a:lvl5pPr>
            <a:lvl6pPr fontAlgn="base">
              <a:spcBef>
                <a:spcPct val="0"/>
              </a:spcBef>
              <a:spcAft>
                <a:spcPct val="0"/>
              </a:spcAft>
              <a:defRPr>
                <a:solidFill>
                  <a:schemeClr val="tx1"/>
                </a:solidFill>
                <a:latin typeface="Arial" panose="020B0604020202020204" pitchFamily="34" charset="0"/>
              </a:defRPr>
            </a:lvl6pPr>
            <a:lvl7pPr fontAlgn="base">
              <a:spcBef>
                <a:spcPct val="0"/>
              </a:spcBef>
              <a:spcAft>
                <a:spcPct val="0"/>
              </a:spcAft>
              <a:defRPr>
                <a:solidFill>
                  <a:schemeClr val="tx1"/>
                </a:solidFill>
                <a:latin typeface="Arial" panose="020B0604020202020204" pitchFamily="34" charset="0"/>
              </a:defRPr>
            </a:lvl7pPr>
            <a:lvl8pPr fontAlgn="base">
              <a:spcBef>
                <a:spcPct val="0"/>
              </a:spcBef>
              <a:spcAft>
                <a:spcPct val="0"/>
              </a:spcAft>
              <a:defRPr>
                <a:solidFill>
                  <a:schemeClr val="tx1"/>
                </a:solidFill>
                <a:latin typeface="Arial" panose="020B0604020202020204" pitchFamily="34" charset="0"/>
              </a:defRPr>
            </a:lvl8pPr>
            <a:lvl9pPr fontAlgn="base">
              <a:spcBef>
                <a:spcPct val="0"/>
              </a:spcBef>
              <a:spcAft>
                <a:spcPct val="0"/>
              </a:spcAft>
              <a:defRPr>
                <a:solidFill>
                  <a:schemeClr val="tx1"/>
                </a:solidFill>
                <a:latin typeface="Arial" panose="020B0604020202020204" pitchFamily="34" charset="0"/>
              </a:defRPr>
            </a:lvl9pPr>
          </a:lstStyle>
          <a:p>
            <a:r>
              <a:rPr lang="en-US" altLang="en-US" sz="2000">
                <a:solidFill>
                  <a:schemeClr val="bg2"/>
                </a:solidFill>
                <a:latin typeface="Century Gothic" panose="020B0502020202020204" pitchFamily="34" charset="0"/>
              </a:rPr>
              <a:t>Other Developer’s Task Structure</a:t>
            </a:r>
          </a:p>
        </p:txBody>
      </p:sp>
      <p:sp>
        <p:nvSpPr>
          <p:cNvPr id="147498" name="Line 42"/>
          <p:cNvSpPr>
            <a:spLocks noChangeShapeType="1"/>
          </p:cNvSpPr>
          <p:nvPr/>
        </p:nvSpPr>
        <p:spPr bwMode="auto">
          <a:xfrm>
            <a:off x="6537325" y="5056188"/>
            <a:ext cx="0" cy="0"/>
          </a:xfrm>
          <a:prstGeom prst="line">
            <a:avLst/>
          </a:prstGeom>
          <a:noFill/>
          <a:ln>
            <a:noFill/>
          </a:ln>
          <a:effectLst/>
          <a:extLst>
            <a:ext uri="{909E8E84-426E-40DD-AFC4-6F175D3DCCD1}">
              <a14:hiddenFill xmlns:a14="http://schemas.microsoft.com/office/drawing/2010/main">
                <a:no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47500" name="Group 44"/>
          <p:cNvGrpSpPr>
            <a:grpSpLocks/>
          </p:cNvGrpSpPr>
          <p:nvPr/>
        </p:nvGrpSpPr>
        <p:grpSpPr bwMode="auto">
          <a:xfrm>
            <a:off x="4246563" y="4232275"/>
            <a:ext cx="2641600" cy="1747838"/>
            <a:chOff x="1715" y="2666"/>
            <a:chExt cx="1664" cy="1101"/>
          </a:xfrm>
        </p:grpSpPr>
        <p:sp>
          <p:nvSpPr>
            <p:cNvPr id="147493" name="AutoShape 37"/>
            <p:cNvSpPr>
              <a:spLocks noChangeArrowheads="1"/>
            </p:cNvSpPr>
            <p:nvPr/>
          </p:nvSpPr>
          <p:spPr bwMode="auto">
            <a:xfrm>
              <a:off x="1723" y="2691"/>
              <a:ext cx="582" cy="158"/>
            </a:xfrm>
            <a:prstGeom prst="roundRect">
              <a:avLst>
                <a:gd name="adj" fmla="val 16667"/>
              </a:avLst>
            </a:prstGeom>
            <a:solidFill>
              <a:srgbClr val="FF9900"/>
            </a:solidFill>
            <a:ln w="3810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494" name="AutoShape 38"/>
            <p:cNvSpPr>
              <a:spLocks noChangeArrowheads="1"/>
            </p:cNvSpPr>
            <p:nvPr/>
          </p:nvSpPr>
          <p:spPr bwMode="auto">
            <a:xfrm>
              <a:off x="1760" y="3509"/>
              <a:ext cx="582" cy="158"/>
            </a:xfrm>
            <a:prstGeom prst="roundRect">
              <a:avLst>
                <a:gd name="adj" fmla="val 16667"/>
              </a:avLst>
            </a:prstGeom>
            <a:noFill/>
            <a:ln w="38100" algn="ctr">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495" name="Line 39"/>
            <p:cNvSpPr>
              <a:spLocks noChangeShapeType="1"/>
            </p:cNvSpPr>
            <p:nvPr/>
          </p:nvSpPr>
          <p:spPr bwMode="auto">
            <a:xfrm flipV="1">
              <a:off x="1715" y="2847"/>
              <a:ext cx="284" cy="13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7496" name="Line 40"/>
            <p:cNvSpPr>
              <a:spLocks noChangeShapeType="1"/>
            </p:cNvSpPr>
            <p:nvPr/>
          </p:nvSpPr>
          <p:spPr bwMode="auto">
            <a:xfrm flipV="1">
              <a:off x="1721" y="3674"/>
              <a:ext cx="192" cy="9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7497" name="AutoShape 41"/>
            <p:cNvSpPr>
              <a:spLocks noChangeArrowheads="1"/>
            </p:cNvSpPr>
            <p:nvPr/>
          </p:nvSpPr>
          <p:spPr bwMode="auto">
            <a:xfrm>
              <a:off x="2797" y="2666"/>
              <a:ext cx="582" cy="158"/>
            </a:xfrm>
            <a:prstGeom prst="roundRect">
              <a:avLst>
                <a:gd name="adj" fmla="val 16667"/>
              </a:avLst>
            </a:prstGeom>
            <a:solidFill>
              <a:srgbClr val="FF9900"/>
            </a:solidFill>
            <a:ln w="38100" algn="ctr">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47499" name="Line 43"/>
            <p:cNvSpPr>
              <a:spLocks noChangeShapeType="1"/>
            </p:cNvSpPr>
            <p:nvPr/>
          </p:nvSpPr>
          <p:spPr bwMode="auto">
            <a:xfrm>
              <a:off x="3098" y="2840"/>
              <a:ext cx="87" cy="364"/>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47504" name="Group 48"/>
          <p:cNvGrpSpPr>
            <a:grpSpLocks/>
          </p:cNvGrpSpPr>
          <p:nvPr/>
        </p:nvGrpSpPr>
        <p:grpSpPr bwMode="auto">
          <a:xfrm>
            <a:off x="1765300" y="3443288"/>
            <a:ext cx="8408988" cy="3173412"/>
            <a:chOff x="152" y="2079"/>
            <a:chExt cx="5297" cy="1999"/>
          </a:xfrm>
        </p:grpSpPr>
        <p:sp>
          <p:nvSpPr>
            <p:cNvPr id="147502" name="Rectangle 46"/>
            <p:cNvSpPr>
              <a:spLocks noChangeArrowheads="1"/>
            </p:cNvSpPr>
            <p:nvPr/>
          </p:nvSpPr>
          <p:spPr bwMode="auto">
            <a:xfrm>
              <a:off x="152" y="2079"/>
              <a:ext cx="5151" cy="1999"/>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pic>
          <p:nvPicPr>
            <p:cNvPr id="147466" name="Picture 10" descr="task-structure-compa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7" y="2257"/>
              <a:ext cx="4578" cy="1651"/>
            </a:xfrm>
            <a:prstGeom prst="rect">
              <a:avLst/>
            </a:prstGeom>
            <a:noFill/>
            <a:extLst>
              <a:ext uri="{909E8E84-426E-40DD-AFC4-6F175D3DCCD1}">
                <a14:hiddenFill xmlns:a14="http://schemas.microsoft.com/office/drawing/2010/main">
                  <a:solidFill>
                    <a:srgbClr val="FFFFFF"/>
                  </a:solidFill>
                </a14:hiddenFill>
              </a:ext>
            </a:extLst>
          </p:spPr>
        </p:pic>
        <p:sp>
          <p:nvSpPr>
            <p:cNvPr id="147503" name="Rectangle 47"/>
            <p:cNvSpPr>
              <a:spLocks noChangeArrowheads="1"/>
            </p:cNvSpPr>
            <p:nvPr/>
          </p:nvSpPr>
          <p:spPr bwMode="auto">
            <a:xfrm>
              <a:off x="5210" y="2959"/>
              <a:ext cx="239" cy="570"/>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147506" name="AutoShape 50">
            <a:hlinkClick r:id="" action="ppaction://noaction" highlightClick="1"/>
          </p:cNvPr>
          <p:cNvSpPr>
            <a:spLocks noChangeArrowheads="1"/>
          </p:cNvSpPr>
          <p:nvPr/>
        </p:nvSpPr>
        <p:spPr bwMode="auto">
          <a:xfrm>
            <a:off x="10063163" y="5426076"/>
            <a:ext cx="360362" cy="530225"/>
          </a:xfrm>
          <a:prstGeom prst="actionButtonForwardNext">
            <a:avLst/>
          </a:prstGeom>
          <a:noFill/>
          <a:ln w="9525">
            <a:solidFill>
              <a:schemeClr val="bg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dirty="0"/>
          </a:p>
        </p:txBody>
      </p:sp>
    </p:spTree>
    <p:extLst>
      <p:ext uri="{BB962C8B-B14F-4D97-AF65-F5344CB8AC3E}">
        <p14:creationId xmlns:p14="http://schemas.microsoft.com/office/powerpoint/2010/main" val="7885809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147500"/>
                                        </p:tgtEl>
                                        <p:attrNameLst>
                                          <p:attrName>style.visibility</p:attrName>
                                        </p:attrNameLst>
                                      </p:cBhvr>
                                      <p:to>
                                        <p:strVal val="visible"/>
                                      </p:to>
                                    </p:set>
                                    <p:animEffect transition="in" filter="wipe(down)">
                                      <p:cBhvr>
                                        <p:cTn id="7" dur="1000"/>
                                        <p:tgtEl>
                                          <p:spTgt spid="1475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nodeType="clickEffect">
                                  <p:stCondLst>
                                    <p:cond delay="0"/>
                                  </p:stCondLst>
                                  <p:childTnLst>
                                    <p:set>
                                      <p:cBhvr>
                                        <p:cTn id="11" dur="1" fill="hold">
                                          <p:stCondLst>
                                            <p:cond delay="0"/>
                                          </p:stCondLst>
                                        </p:cTn>
                                        <p:tgtEl>
                                          <p:spTgt spid="1475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r>
              <a:rPr lang="en-US" altLang="en-US"/>
              <a:t>Improve IDE Platform</a:t>
            </a:r>
          </a:p>
        </p:txBody>
      </p:sp>
      <p:sp>
        <p:nvSpPr>
          <p:cNvPr id="106499" name="Rectangle 3"/>
          <p:cNvSpPr>
            <a:spLocks noGrp="1" noChangeArrowheads="1"/>
          </p:cNvSpPr>
          <p:nvPr>
            <p:ph type="body" idx="1"/>
          </p:nvPr>
        </p:nvSpPr>
        <p:spPr/>
        <p:txBody>
          <a:bodyPr/>
          <a:lstStyle/>
          <a:p>
            <a:r>
              <a:rPr lang="en-US" altLang="en-US"/>
              <a:t>Capture and recommend workflow</a:t>
            </a:r>
          </a:p>
          <a:p>
            <a:pPr lvl="1"/>
            <a:r>
              <a:rPr lang="en-US" altLang="en-US"/>
              <a:t>E.g., mine completed task structures for patterns to form best practices or inform UI</a:t>
            </a:r>
          </a:p>
          <a:p>
            <a:r>
              <a:rPr lang="en-US" altLang="en-US"/>
              <a:t>Simplify tool development</a:t>
            </a:r>
          </a:p>
          <a:p>
            <a:pPr lvl="1"/>
            <a:r>
              <a:rPr lang="en-US" altLang="en-US"/>
              <a:t>E.g., arbitrate competition for limited screen real estate like gutters based on task being performed</a:t>
            </a:r>
          </a:p>
        </p:txBody>
      </p:sp>
      <p:grpSp>
        <p:nvGrpSpPr>
          <p:cNvPr id="106500" name="Group 4"/>
          <p:cNvGrpSpPr>
            <a:grpSpLocks/>
          </p:cNvGrpSpPr>
          <p:nvPr/>
        </p:nvGrpSpPr>
        <p:grpSpPr bwMode="auto">
          <a:xfrm>
            <a:off x="9336088" y="260351"/>
            <a:ext cx="1079500" cy="360363"/>
            <a:chOff x="4921" y="164"/>
            <a:chExt cx="680" cy="227"/>
          </a:xfrm>
        </p:grpSpPr>
        <p:sp>
          <p:nvSpPr>
            <p:cNvPr id="106501" name="Rectangle 5"/>
            <p:cNvSpPr>
              <a:spLocks noChangeArrowheads="1"/>
            </p:cNvSpPr>
            <p:nvPr/>
          </p:nvSpPr>
          <p:spPr bwMode="auto">
            <a:xfrm>
              <a:off x="4921" y="164"/>
              <a:ext cx="227" cy="227"/>
            </a:xfrm>
            <a:prstGeom prst="rect">
              <a:avLst/>
            </a:prstGeom>
            <a:noFill/>
            <a:ln w="9525" algn="ctr">
              <a:solidFill>
                <a:schemeClr val="bg2"/>
              </a:solidFill>
              <a:miter lim="800000"/>
              <a:headEnd/>
              <a:tailEnd/>
            </a:ln>
            <a:effectLst/>
            <a:extLst>
              <a:ext uri="{909E8E84-426E-40DD-AFC4-6F175D3DCCD1}">
                <a14:hiddenFill xmlns:a14="http://schemas.microsoft.com/office/drawing/2010/main">
                  <a:solidFill>
                    <a:schemeClr val="tx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502" name="Rectangle 6"/>
            <p:cNvSpPr>
              <a:spLocks noChangeArrowheads="1"/>
            </p:cNvSpPr>
            <p:nvPr/>
          </p:nvSpPr>
          <p:spPr bwMode="auto">
            <a:xfrm>
              <a:off x="5148" y="164"/>
              <a:ext cx="227" cy="227"/>
            </a:xfrm>
            <a:prstGeom prst="rect">
              <a:avLst/>
            </a:prstGeom>
            <a:noFill/>
            <a:ln w="9525" algn="ctr">
              <a:solidFill>
                <a:schemeClr val="bg2"/>
              </a:solidFill>
              <a:miter lim="800000"/>
              <a:headEnd/>
              <a:tailEnd/>
            </a:ln>
            <a:effectLst/>
            <a:extLst>
              <a:ext uri="{909E8E84-426E-40DD-AFC4-6F175D3DCCD1}">
                <a14:hiddenFill xmlns:a14="http://schemas.microsoft.com/office/drawing/2010/main">
                  <a:solidFill>
                    <a:schemeClr val="tx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6503" name="Rectangle 7"/>
            <p:cNvSpPr>
              <a:spLocks noChangeArrowheads="1"/>
            </p:cNvSpPr>
            <p:nvPr/>
          </p:nvSpPr>
          <p:spPr bwMode="auto">
            <a:xfrm>
              <a:off x="5374" y="164"/>
              <a:ext cx="227" cy="227"/>
            </a:xfrm>
            <a:prstGeom prst="rect">
              <a:avLst/>
            </a:prstGeom>
            <a:solidFill>
              <a:schemeClr val="tx2"/>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extLst>
      <p:ext uri="{BB962C8B-B14F-4D97-AF65-F5344CB8AC3E}">
        <p14:creationId xmlns:p14="http://schemas.microsoft.com/office/powerpoint/2010/main" val="22534527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p:txBody>
          <a:bodyPr/>
          <a:lstStyle/>
          <a:p>
            <a:r>
              <a:rPr lang="en-US" altLang="en-US"/>
              <a:t>Open Questions</a:t>
            </a:r>
          </a:p>
        </p:txBody>
      </p:sp>
      <p:sp>
        <p:nvSpPr>
          <p:cNvPr id="167939" name="Rectangle 3"/>
          <p:cNvSpPr>
            <a:spLocks noGrp="1" noChangeArrowheads="1"/>
          </p:cNvSpPr>
          <p:nvPr>
            <p:ph type="body" idx="1"/>
          </p:nvPr>
        </p:nvSpPr>
        <p:spPr>
          <a:xfrm>
            <a:off x="838200" y="1825625"/>
            <a:ext cx="10515600" cy="4131830"/>
          </a:xfrm>
        </p:spPr>
        <p:txBody>
          <a:bodyPr>
            <a:normAutofit fontScale="92500" lnSpcReduction="10000"/>
          </a:bodyPr>
          <a:lstStyle/>
          <a:p>
            <a:r>
              <a:rPr lang="en-US" altLang="en-US" dirty="0"/>
              <a:t>How should task structure be defined?</a:t>
            </a:r>
          </a:p>
          <a:p>
            <a:pPr lvl="1"/>
            <a:r>
              <a:rPr lang="en-US" altLang="en-US" dirty="0"/>
              <a:t>should it include rationale?</a:t>
            </a:r>
          </a:p>
          <a:p>
            <a:pPr lvl="1"/>
            <a:r>
              <a:rPr lang="en-US" altLang="en-US" dirty="0"/>
              <a:t>should it include how the task was worked on? </a:t>
            </a:r>
          </a:p>
          <a:p>
            <a:pPr lvl="1"/>
            <a:r>
              <a:rPr lang="en-US" altLang="en-US" dirty="0"/>
              <a:t>should it include confidence levels?</a:t>
            </a:r>
          </a:p>
          <a:p>
            <a:r>
              <a:rPr lang="en-US" altLang="en-US" dirty="0"/>
              <a:t>Can we determine task structure accurately without the developer’s involvement?</a:t>
            </a:r>
          </a:p>
          <a:p>
            <a:r>
              <a:rPr lang="en-US" altLang="en-US" dirty="0"/>
              <a:t>Can we make more program analyses feasible by using the focus of task structure?</a:t>
            </a:r>
          </a:p>
          <a:p>
            <a:r>
              <a:rPr lang="en-US" altLang="en-US" dirty="0"/>
              <a:t>Which is better to pursue: tool support for task structure or improve the languages developers use to express their systems?</a:t>
            </a:r>
          </a:p>
          <a:p>
            <a:r>
              <a:rPr lang="en-US" altLang="en-US" dirty="0"/>
              <a:t>And many more…</a:t>
            </a:r>
          </a:p>
          <a:p>
            <a:endParaRPr lang="en-US" altLang="en-US" dirty="0"/>
          </a:p>
        </p:txBody>
      </p:sp>
      <p:grpSp>
        <p:nvGrpSpPr>
          <p:cNvPr id="167940" name="Group 4"/>
          <p:cNvGrpSpPr>
            <a:grpSpLocks/>
          </p:cNvGrpSpPr>
          <p:nvPr/>
        </p:nvGrpSpPr>
        <p:grpSpPr bwMode="auto">
          <a:xfrm>
            <a:off x="9336088" y="260351"/>
            <a:ext cx="1079500" cy="360363"/>
            <a:chOff x="4921" y="164"/>
            <a:chExt cx="680" cy="227"/>
          </a:xfrm>
        </p:grpSpPr>
        <p:sp>
          <p:nvSpPr>
            <p:cNvPr id="167941" name="Rectangle 5"/>
            <p:cNvSpPr>
              <a:spLocks noChangeArrowheads="1"/>
            </p:cNvSpPr>
            <p:nvPr/>
          </p:nvSpPr>
          <p:spPr bwMode="auto">
            <a:xfrm>
              <a:off x="4921" y="164"/>
              <a:ext cx="227" cy="227"/>
            </a:xfrm>
            <a:prstGeom prst="rect">
              <a:avLst/>
            </a:prstGeom>
            <a:noFill/>
            <a:ln w="9525" algn="ctr">
              <a:solidFill>
                <a:schemeClr val="bg2"/>
              </a:solidFill>
              <a:miter lim="800000"/>
              <a:headEnd/>
              <a:tailEnd/>
            </a:ln>
            <a:effectLst/>
            <a:extLst>
              <a:ext uri="{909E8E84-426E-40DD-AFC4-6F175D3DCCD1}">
                <a14:hiddenFill xmlns:a14="http://schemas.microsoft.com/office/drawing/2010/main">
                  <a:solidFill>
                    <a:schemeClr val="tx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7942" name="Rectangle 6"/>
            <p:cNvSpPr>
              <a:spLocks noChangeArrowheads="1"/>
            </p:cNvSpPr>
            <p:nvPr/>
          </p:nvSpPr>
          <p:spPr bwMode="auto">
            <a:xfrm>
              <a:off x="5148" y="164"/>
              <a:ext cx="227" cy="227"/>
            </a:xfrm>
            <a:prstGeom prst="rect">
              <a:avLst/>
            </a:prstGeom>
            <a:noFill/>
            <a:ln w="9525" algn="ctr">
              <a:solidFill>
                <a:schemeClr val="bg2"/>
              </a:solidFill>
              <a:miter lim="800000"/>
              <a:headEnd/>
              <a:tailEnd/>
            </a:ln>
            <a:effectLst/>
            <a:extLst>
              <a:ext uri="{909E8E84-426E-40DD-AFC4-6F175D3DCCD1}">
                <a14:hiddenFill xmlns:a14="http://schemas.microsoft.com/office/drawing/2010/main">
                  <a:solidFill>
                    <a:schemeClr val="tx2"/>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67943" name="Rectangle 7"/>
            <p:cNvSpPr>
              <a:spLocks noChangeArrowheads="1"/>
            </p:cNvSpPr>
            <p:nvPr/>
          </p:nvSpPr>
          <p:spPr bwMode="auto">
            <a:xfrm>
              <a:off x="5374" y="164"/>
              <a:ext cx="227" cy="227"/>
            </a:xfrm>
            <a:prstGeom prst="rect">
              <a:avLst/>
            </a:prstGeom>
            <a:solidFill>
              <a:schemeClr val="tx2"/>
            </a:solidFill>
            <a:ln w="9525" algn="ctr">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Tree>
    <p:extLst>
      <p:ext uri="{BB962C8B-B14F-4D97-AF65-F5344CB8AC3E}">
        <p14:creationId xmlns:p14="http://schemas.microsoft.com/office/powerpoint/2010/main" val="289921313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5.6|3.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1017</TotalTime>
  <Words>1225</Words>
  <Application>Microsoft Office PowerPoint</Application>
  <PresentationFormat>Widescreen</PresentationFormat>
  <Paragraphs>81</Paragraphs>
  <Slides>10</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Century Gothic</vt:lpstr>
      <vt:lpstr>Wingdings</vt:lpstr>
      <vt:lpstr>Office Theme</vt:lpstr>
      <vt:lpstr>The Emergent Structure of Development Tasks </vt:lpstr>
      <vt:lpstr>Introduction to task structure</vt:lpstr>
      <vt:lpstr>Claim</vt:lpstr>
      <vt:lpstr>The Challenge</vt:lpstr>
      <vt:lpstr>Task Context</vt:lpstr>
      <vt:lpstr>Asynchronous &amp; Task Structure</vt:lpstr>
      <vt:lpstr>Synchronous &amp; Task Structure </vt:lpstr>
      <vt:lpstr>Improve IDE Platform</vt:lpstr>
      <vt:lpstr>Open Questions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8560p</dc:creator>
  <cp:lastModifiedBy>8560p</cp:lastModifiedBy>
  <cp:revision>12</cp:revision>
  <dcterms:created xsi:type="dcterms:W3CDTF">2017-02-21T01:06:20Z</dcterms:created>
  <dcterms:modified xsi:type="dcterms:W3CDTF">2017-02-21T18:03:53Z</dcterms:modified>
</cp:coreProperties>
</file>