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9" r:id="rId6"/>
    <p:sldId id="264" r:id="rId7"/>
    <p:sldId id="265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13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35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9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29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11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90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7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67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5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31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99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17E6B-3FB8-4AF2-96B4-D8A3F934F1DA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97859-DE1B-4CFE-8080-A2BD7BB18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091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err="1"/>
              <a:t>WebRB</a:t>
            </a:r>
            <a:r>
              <a:rPr lang="en-US" sz="4800" dirty="0"/>
              <a:t>: </a:t>
            </a:r>
            <a:br>
              <a:rPr lang="en-US" sz="4800" dirty="0"/>
            </a:br>
            <a:r>
              <a:rPr lang="en-US" sz="4000" dirty="0"/>
              <a:t>Evaluating a Visual Domain-Specific Language For</a:t>
            </a:r>
            <a:br>
              <a:rPr lang="en-US" sz="4000" dirty="0"/>
            </a:br>
            <a:r>
              <a:rPr lang="en-US" sz="4000" dirty="0"/>
              <a:t>Building Relational Web-Applications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Avraham </a:t>
            </a:r>
            <a:r>
              <a:rPr lang="en-US" dirty="0" err="1"/>
              <a:t>Leff</a:t>
            </a:r>
            <a:r>
              <a:rPr lang="en-US" dirty="0"/>
              <a:t> 			James T. </a:t>
            </a:r>
            <a:r>
              <a:rPr lang="en-US" dirty="0" err="1"/>
              <a:t>Rayfield</a:t>
            </a:r>
            <a:endParaRPr lang="en-US" dirty="0"/>
          </a:p>
          <a:p>
            <a:r>
              <a:rPr lang="en-US" dirty="0"/>
              <a:t>IBM T.J. Watson Research Center</a:t>
            </a:r>
          </a:p>
          <a:p>
            <a:r>
              <a:rPr lang="en-US" dirty="0"/>
              <a:t>{</a:t>
            </a:r>
            <a:r>
              <a:rPr lang="en-US" dirty="0" err="1"/>
              <a:t>avraham,jtray</a:t>
            </a:r>
            <a:r>
              <a:rPr lang="en-US" dirty="0"/>
              <a:t>}@us.ibm.com</a:t>
            </a:r>
          </a:p>
          <a:p>
            <a:r>
              <a:rPr lang="en-US" dirty="0"/>
              <a:t>OOPSLA’07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45033" y="6113165"/>
            <a:ext cx="2889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Presented by David Gonzalez</a:t>
            </a:r>
          </a:p>
        </p:txBody>
      </p:sp>
    </p:spTree>
    <p:extLst>
      <p:ext uri="{BB962C8B-B14F-4D97-AF65-F5344CB8AC3E}">
        <p14:creationId xmlns:p14="http://schemas.microsoft.com/office/powerpoint/2010/main" val="287050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Insights: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WebRB</a:t>
            </a:r>
            <a:r>
              <a:rPr lang="en-US" dirty="0"/>
              <a:t> is a visual domain-specific language for writing applications”, which provides:</a:t>
            </a:r>
          </a:p>
          <a:p>
            <a:r>
              <a:rPr lang="en-US" dirty="0"/>
              <a:t>An API (and dataflow) for CRUD operations: </a:t>
            </a:r>
          </a:p>
          <a:p>
            <a:pPr lvl="1"/>
            <a:r>
              <a:rPr lang="en-US" dirty="0"/>
              <a:t>server-side relational model to the client-side view,</a:t>
            </a:r>
          </a:p>
          <a:p>
            <a:pPr lvl="1"/>
            <a:r>
              <a:rPr lang="en-US" dirty="0"/>
              <a:t>and client-side event-handling for reflecting changes back to the other-side. </a:t>
            </a:r>
          </a:p>
          <a:p>
            <a:r>
              <a:rPr lang="en-US" dirty="0"/>
              <a:t>Relational algebra for expressing business logic.</a:t>
            </a:r>
          </a:p>
          <a:p>
            <a:r>
              <a:rPr lang="en-US" dirty="0"/>
              <a:t>A visual programming language for building client-side views and their logic. </a:t>
            </a:r>
          </a:p>
        </p:txBody>
      </p:sp>
    </p:spTree>
    <p:extLst>
      <p:ext uri="{BB962C8B-B14F-4D97-AF65-F5344CB8AC3E}">
        <p14:creationId xmlns:p14="http://schemas.microsoft.com/office/powerpoint/2010/main" val="405191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From Imperative-Embedding:</a:t>
            </a:r>
          </a:p>
          <a:p>
            <a:r>
              <a:rPr lang="en-US" dirty="0"/>
              <a:t>Web applications are written with imperative languages (Java, PHP).</a:t>
            </a:r>
          </a:p>
          <a:p>
            <a:pPr marL="0" indent="0">
              <a:buNone/>
            </a:pPr>
            <a:r>
              <a:rPr lang="en-US" dirty="0"/>
              <a:t>To Relational:</a:t>
            </a:r>
          </a:p>
          <a:p>
            <a:r>
              <a:rPr lang="en-US" dirty="0"/>
              <a:t>“… since an all visual technique for designing web-pages would seem to be more natural.”</a:t>
            </a:r>
          </a:p>
          <a:p>
            <a:pPr marL="0" indent="0">
              <a:buNone/>
            </a:pPr>
            <a:r>
              <a:rPr lang="en-US" dirty="0"/>
              <a:t>Context:</a:t>
            </a:r>
          </a:p>
          <a:p>
            <a:r>
              <a:rPr lang="en-US" dirty="0"/>
              <a:t>Front-end development was not what it is now.</a:t>
            </a:r>
          </a:p>
          <a:p>
            <a:r>
              <a:rPr lang="en-US" dirty="0"/>
              <a:t>Ajax was starting. Circa 2006 had its first draft proposed by the W3C.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043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Specifically, </a:t>
            </a:r>
          </a:p>
          <a:p>
            <a:pPr marL="0" indent="0">
              <a:buNone/>
            </a:pPr>
            <a:r>
              <a:rPr lang="en-US" dirty="0"/>
              <a:t>“relational web-applications”:  </a:t>
            </a:r>
          </a:p>
          <a:p>
            <a:pPr marL="514350" indent="-514350">
              <a:buAutoNum type="arabicPeriod"/>
            </a:pPr>
            <a:r>
              <a:rPr lang="en-US" dirty="0"/>
              <a:t>“Read relational databases and present the data in a GUI”</a:t>
            </a:r>
          </a:p>
          <a:p>
            <a:pPr marL="514350" indent="-514350">
              <a:buAutoNum type="arabicPeriod"/>
            </a:pPr>
            <a:r>
              <a:rPr lang="en-US" dirty="0"/>
              <a:t>“Update relational databases based on a user’s interaction with the GUI”</a:t>
            </a:r>
          </a:p>
          <a:p>
            <a:pPr marL="514350" indent="-514350">
              <a:buAutoNum type="arabicPeriod"/>
            </a:pPr>
            <a:r>
              <a:rPr lang="en-US" dirty="0"/>
              <a:t>“Perform transformations of the relational data which require only simple or moderately complex business logic”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0652" y="504825"/>
            <a:ext cx="6629400" cy="635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320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Approach(1/3)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Implementation:</a:t>
            </a:r>
          </a:p>
          <a:p>
            <a:r>
              <a:rPr lang="en-US" dirty="0"/>
              <a:t>Server-Side: PHP and DB2</a:t>
            </a:r>
          </a:p>
          <a:p>
            <a:r>
              <a:rPr lang="en-US" dirty="0"/>
              <a:t>Client-Side: JavaScript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Specification Format:</a:t>
            </a:r>
          </a:p>
          <a:p>
            <a:r>
              <a:rPr lang="en-US" dirty="0"/>
              <a:t>XML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0173" y="1581229"/>
            <a:ext cx="7494105" cy="527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177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Approach(2/3)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Blocks: I/O Elements</a:t>
            </a:r>
          </a:p>
          <a:p>
            <a:pPr marL="0" indent="0">
              <a:buNone/>
            </a:pPr>
            <a:r>
              <a:rPr lang="en-US" dirty="0"/>
              <a:t>Pins: I/O indicators</a:t>
            </a:r>
          </a:p>
          <a:p>
            <a:pPr marL="0" indent="0">
              <a:buNone/>
            </a:pPr>
            <a:r>
              <a:rPr lang="en-US" dirty="0"/>
              <a:t>Wires: Dataflow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3207" y="1027906"/>
            <a:ext cx="7124218" cy="40218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025" y="4591050"/>
            <a:ext cx="11582400" cy="22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924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Approach(3/3)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Page Input!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7796" y="1408502"/>
            <a:ext cx="8294204" cy="544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99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trike="sngStrike" dirty="0"/>
              <a:t>Results</a:t>
            </a:r>
            <a:r>
              <a:rPr lang="en-US" dirty="0"/>
              <a:t>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Feature Analysis*:</a:t>
            </a:r>
          </a:p>
          <a:p>
            <a:r>
              <a:rPr lang="en-US" dirty="0"/>
              <a:t>The language uses a relatively small number of abstractions.</a:t>
            </a:r>
          </a:p>
          <a:p>
            <a:r>
              <a:rPr lang="en-US" dirty="0"/>
              <a:t>Provides excellent closeness-of-mapping for the application UI and less clear for database tables. </a:t>
            </a:r>
          </a:p>
          <a:p>
            <a:r>
              <a:rPr lang="en-US" dirty="0"/>
              <a:t>Attempts to be very consistent where most UI elements let any input may be connected to any output. </a:t>
            </a:r>
          </a:p>
          <a:p>
            <a:r>
              <a:rPr lang="en-US" dirty="0"/>
              <a:t>Visual components take more screen space than text-based equivalents.</a:t>
            </a:r>
          </a:p>
          <a:p>
            <a:r>
              <a:rPr lang="en-US" dirty="0"/>
              <a:t>Provides good visibility for blocks and dataflow at the page level.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57580" y="6027003"/>
            <a:ext cx="3734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* T. R. G. Green and M. </a:t>
            </a:r>
            <a:r>
              <a:rPr lang="en-US" sz="1200" dirty="0" err="1"/>
              <a:t>Petre</a:t>
            </a:r>
            <a:r>
              <a:rPr lang="en-US" sz="1200" dirty="0"/>
              <a:t>.</a:t>
            </a:r>
          </a:p>
          <a:p>
            <a:r>
              <a:rPr lang="en-US" sz="1200" dirty="0"/>
              <a:t> Usability analysis of visual programming environments:</a:t>
            </a:r>
          </a:p>
          <a:p>
            <a:r>
              <a:rPr lang="en-US" sz="1200" dirty="0"/>
              <a:t> a ’cognitive dimensions’ framework. </a:t>
            </a:r>
          </a:p>
          <a:p>
            <a:r>
              <a:rPr lang="en-US" sz="1200" dirty="0"/>
              <a:t>J. Visual Languages and Computing, 7(2):131– 174, 1996.</a:t>
            </a:r>
          </a:p>
        </p:txBody>
      </p:sp>
    </p:spTree>
    <p:extLst>
      <p:ext uri="{BB962C8B-B14F-4D97-AF65-F5344CB8AC3E}">
        <p14:creationId xmlns:p14="http://schemas.microsoft.com/office/powerpoint/2010/main" val="3791605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Thanks! </a:t>
            </a:r>
          </a:p>
          <a:p>
            <a:r>
              <a:rPr lang="en-US" dirty="0"/>
              <a:t>What about the page editor?</a:t>
            </a:r>
          </a:p>
          <a:p>
            <a:r>
              <a:rPr lang="en-US" dirty="0"/>
              <a:t>What about the property editor?</a:t>
            </a:r>
          </a:p>
          <a:p>
            <a:r>
              <a:rPr lang="en-US" dirty="0"/>
              <a:t>What about the dataflow?</a:t>
            </a:r>
          </a:p>
          <a:p>
            <a:r>
              <a:rPr lang="en-US" dirty="0"/>
              <a:t>What about using the best of the two worlds?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8" name="Picture 4" descr="Image result for that escalated quick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091" y="4540268"/>
            <a:ext cx="4147740" cy="216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5023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377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WebRB:  Evaluating a Visual Domain-Specific Language For Building Relational Web-Applications</vt:lpstr>
      <vt:lpstr>Key Insights:</vt:lpstr>
      <vt:lpstr>Problem(1/2)</vt:lpstr>
      <vt:lpstr>Problem(2/2)</vt:lpstr>
      <vt:lpstr>Approach(1/3)</vt:lpstr>
      <vt:lpstr>Approach(2/3)</vt:lpstr>
      <vt:lpstr>Approach(3/3)</vt:lpstr>
      <vt:lpstr>Results Evaluation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 studies of opportunistic programming: interleaving web foraging, learning, and writing code</dc:title>
  <dc:creator>David Ignacio González Samudio</dc:creator>
  <cp:lastModifiedBy>David Ignacio González Samudio</cp:lastModifiedBy>
  <cp:revision>25</cp:revision>
  <dcterms:created xsi:type="dcterms:W3CDTF">2017-04-04T19:58:36Z</dcterms:created>
  <dcterms:modified xsi:type="dcterms:W3CDTF">2017-04-18T05:53:52Z</dcterms:modified>
</cp:coreProperties>
</file>