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7" r:id="rId4"/>
  </p:sldMasterIdLst>
  <p:notesMasterIdLst>
    <p:notesMasterId r:id="rId27"/>
  </p:notesMasterIdLst>
  <p:sldIdLst>
    <p:sldId id="256" r:id="rId5"/>
    <p:sldId id="411" r:id="rId6"/>
    <p:sldId id="412" r:id="rId7"/>
    <p:sldId id="329" r:id="rId8"/>
    <p:sldId id="332" r:id="rId9"/>
    <p:sldId id="333" r:id="rId10"/>
    <p:sldId id="377" r:id="rId11"/>
    <p:sldId id="378" r:id="rId12"/>
    <p:sldId id="401" r:id="rId13"/>
    <p:sldId id="408" r:id="rId14"/>
    <p:sldId id="409" r:id="rId15"/>
    <p:sldId id="403" r:id="rId16"/>
    <p:sldId id="404" r:id="rId17"/>
    <p:sldId id="405" r:id="rId18"/>
    <p:sldId id="406" r:id="rId19"/>
    <p:sldId id="407" r:id="rId20"/>
    <p:sldId id="270" r:id="rId21"/>
    <p:sldId id="394" r:id="rId22"/>
    <p:sldId id="395" r:id="rId23"/>
    <p:sldId id="396" r:id="rId24"/>
    <p:sldId id="399" r:id="rId25"/>
    <p:sldId id="41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D31"/>
    <a:srgbClr val="5B9BD5"/>
    <a:srgbClr val="FFFED6"/>
    <a:srgbClr val="7F7F7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3" autoAdjust="0"/>
    <p:restoredTop sz="86311"/>
  </p:normalViewPr>
  <p:slideViewPr>
    <p:cSldViewPr snapToGrid="0">
      <p:cViewPr varScale="1">
        <p:scale>
          <a:sx n="91" d="100"/>
          <a:sy n="91" d="100"/>
        </p:scale>
        <p:origin x="4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00F0-4654-B14B-96AB-6E5598F1F420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BA24F-46AE-C544-9B74-A62404DC3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1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otnet/api/system.random?view=netframework-4.8#Multipl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9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94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79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8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9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3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5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1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6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86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https://docs.microsoft.com/en-us/dotnet/api/system.random?view=netframework-4.8#Multiple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3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31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2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9744-F7EA-3F46-A92E-BAF3323ABF93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2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05B2-C1D6-AE48-9484-05ACF4CE2824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0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555C9-1B62-9B42-B7DC-3A8C3EE29829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110A-86D2-854C-9B54-4D0D6E262B8C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8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BE6A-FE56-4849-AB45-2841132C6F9A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 / 24</a:t>
            </a:r>
          </a:p>
        </p:txBody>
      </p:sp>
    </p:spTree>
    <p:extLst>
      <p:ext uri="{BB962C8B-B14F-4D97-AF65-F5344CB8AC3E}">
        <p14:creationId xmlns:p14="http://schemas.microsoft.com/office/powerpoint/2010/main" val="340246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3B1B-8B65-AA49-AC6E-BBA2ABBDD518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7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52A8F-232F-FD4F-9283-6C348161C3BA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777D-FD62-A24F-82B9-BD711855462B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B09A-1983-FB4D-8710-33527272C6D1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FE8B2-2158-4E48-B1C1-1666A6B8367D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0E32-9EDD-104D-B6FD-F2BC390740CB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A471-6DA8-2B4A-B25C-3A74D1B3D515}" type="datetime1">
              <a:rPr lang="en-US" smtClean="0"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90418-89D0-4497-8C7D-E017A4A3549B}"/>
              </a:ext>
            </a:extLst>
          </p:cNvPr>
          <p:cNvSpPr txBox="1"/>
          <p:nvPr userDrawn="1"/>
        </p:nvSpPr>
        <p:spPr>
          <a:xfrm>
            <a:off x="8218967" y="6465740"/>
            <a:ext cx="3134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/ 22</a:t>
            </a:r>
          </a:p>
        </p:txBody>
      </p:sp>
    </p:spTree>
    <p:extLst>
      <p:ext uri="{BB962C8B-B14F-4D97-AF65-F5344CB8AC3E}">
        <p14:creationId xmlns:p14="http://schemas.microsoft.com/office/powerpoint/2010/main" val="124703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nglam/RootFinde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nglam/RootFinde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inglam2@Illinois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nglam/RootFind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CC892D-554F-4765-A68E-A15B85245D94}"/>
              </a:ext>
            </a:extLst>
          </p:cNvPr>
          <p:cNvSpPr/>
          <p:nvPr/>
        </p:nvSpPr>
        <p:spPr>
          <a:xfrm>
            <a:off x="10063084" y="5784533"/>
            <a:ext cx="1923476" cy="1073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39" y="210334"/>
            <a:ext cx="11781121" cy="1789934"/>
          </a:xfrm>
        </p:spPr>
        <p:txBody>
          <a:bodyPr>
            <a:normAutofit/>
          </a:bodyPr>
          <a:lstStyle/>
          <a:p>
            <a:r>
              <a:rPr lang="en-US" dirty="0"/>
              <a:t>Root Causing Flaky Tests in a </a:t>
            </a:r>
            <a:br>
              <a:rPr lang="en-US" dirty="0"/>
            </a:br>
            <a:r>
              <a:rPr lang="en-US" dirty="0"/>
              <a:t>Large-Scale Industrial Setting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877" y="5369599"/>
            <a:ext cx="9144000" cy="4467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ISSTA 2019 | July 15</a:t>
            </a:r>
            <a:r>
              <a:rPr lang="en-US" baseline="30000" dirty="0">
                <a:solidFill>
                  <a:schemeClr val="dk1"/>
                </a:solidFill>
              </a:rPr>
              <a:t>th </a:t>
            </a:r>
            <a:r>
              <a:rPr lang="en-US" dirty="0">
                <a:solidFill>
                  <a:schemeClr val="dk1"/>
                </a:solidFill>
              </a:rPr>
              <a:t>– 19</a:t>
            </a:r>
            <a:r>
              <a:rPr lang="en-US" baseline="30000" dirty="0">
                <a:solidFill>
                  <a:schemeClr val="dk1"/>
                </a:solidFill>
              </a:rPr>
              <a:t>th</a:t>
            </a:r>
            <a:r>
              <a:rPr lang="en-US" dirty="0">
                <a:solidFill>
                  <a:schemeClr val="dk1"/>
                </a:solidFill>
              </a:rPr>
              <a:t> 2019 | Beijing, China</a:t>
            </a:r>
            <a:endParaRPr lang="en" dirty="0">
              <a:solidFill>
                <a:schemeClr val="dk1"/>
              </a:solidFill>
            </a:endParaRPr>
          </a:p>
          <a:p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CA9F2-3FD3-E348-8676-3DD279C86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0" y="4906212"/>
            <a:ext cx="733411" cy="105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1AA13-438C-DA46-8864-ABD7AEA66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332" y="4919516"/>
            <a:ext cx="1045070" cy="104507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6744B8B-0672-4D7F-9D61-27A749151B71}"/>
              </a:ext>
            </a:extLst>
          </p:cNvPr>
          <p:cNvSpPr txBox="1">
            <a:spLocks/>
          </p:cNvSpPr>
          <p:nvPr/>
        </p:nvSpPr>
        <p:spPr>
          <a:xfrm>
            <a:off x="393735" y="2519851"/>
            <a:ext cx="4779456" cy="2267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Wing Lam</a:t>
            </a:r>
          </a:p>
          <a:p>
            <a:endParaRPr lang="en-US" sz="2800" dirty="0"/>
          </a:p>
          <a:p>
            <a:r>
              <a:rPr lang="en" dirty="0">
                <a:solidFill>
                  <a:schemeClr val="dk1"/>
                </a:solidFill>
              </a:rPr>
              <a:t>University of Illinois, USA</a:t>
            </a:r>
          </a:p>
          <a:p>
            <a:r>
              <a:rPr lang="en-US" b="1" dirty="0"/>
              <a:t>winglam2</a:t>
            </a:r>
            <a:r>
              <a:rPr lang="en-US" dirty="0"/>
              <a:t>@illinois.edu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ED8D443-063A-4772-8CA3-8E564611940E}"/>
              </a:ext>
            </a:extLst>
          </p:cNvPr>
          <p:cNvSpPr txBox="1">
            <a:spLocks/>
          </p:cNvSpPr>
          <p:nvPr/>
        </p:nvSpPr>
        <p:spPr>
          <a:xfrm>
            <a:off x="4652970" y="2516487"/>
            <a:ext cx="6478621" cy="2267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Patrice Godefroid 	Suman Nath</a:t>
            </a:r>
          </a:p>
          <a:p>
            <a:r>
              <a:rPr lang="en-US" sz="2800" dirty="0"/>
              <a:t>Anirudh Santhiar	Suresh Thummalapenta</a:t>
            </a:r>
          </a:p>
          <a:p>
            <a:r>
              <a:rPr lang="en-US" dirty="0">
                <a:solidFill>
                  <a:schemeClr val="dk1"/>
                </a:solidFill>
              </a:rPr>
              <a:t>Microsoft Corporation</a:t>
            </a:r>
            <a:r>
              <a:rPr lang="en" dirty="0">
                <a:solidFill>
                  <a:schemeClr val="dk1"/>
                </a:solidFill>
              </a:rPr>
              <a:t>, USA</a:t>
            </a:r>
          </a:p>
          <a:p>
            <a:r>
              <a:rPr lang="en-US" dirty="0" err="1"/>
              <a:t>pg,sumann,ansanthi,suthumma@microsoft.com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25A0B7-7797-4FE0-9C54-1D3E8F20E5A0}"/>
              </a:ext>
            </a:extLst>
          </p:cNvPr>
          <p:cNvCxnSpPr/>
          <p:nvPr/>
        </p:nvCxnSpPr>
        <p:spPr>
          <a:xfrm>
            <a:off x="4524155" y="2516487"/>
            <a:ext cx="0" cy="19353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32604D93-2E6E-4A3E-83B7-18A21044CF9A}"/>
              </a:ext>
            </a:extLst>
          </p:cNvPr>
          <p:cNvSpPr txBox="1">
            <a:spLocks/>
          </p:cNvSpPr>
          <p:nvPr/>
        </p:nvSpPr>
        <p:spPr>
          <a:xfrm>
            <a:off x="1353877" y="4919516"/>
            <a:ext cx="9144000" cy="446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dk1"/>
                </a:solidFill>
              </a:rPr>
              <a:t>Experience paper</a:t>
            </a:r>
          </a:p>
        </p:txBody>
      </p:sp>
    </p:spTree>
    <p:extLst>
      <p:ext uri="{BB962C8B-B14F-4D97-AF65-F5344CB8AC3E}">
        <p14:creationId xmlns:p14="http://schemas.microsoft.com/office/powerpoint/2010/main" val="153140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F892-DABB-4422-AD0D-45AD6C64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Complete framework -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9881-96C4-47F0-A136-92020050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b="1" dirty="0">
                <a:solidFill>
                  <a:schemeClr val="accent5"/>
                </a:solidFill>
              </a:rPr>
              <a:t>Input:</a:t>
            </a:r>
            <a:r>
              <a:rPr lang="en-US" dirty="0"/>
              <a:t> developer’s changes in a repository 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b="1" dirty="0">
                <a:solidFill>
                  <a:schemeClr val="accent4"/>
                </a:solidFill>
              </a:rPr>
              <a:t>Output:</a:t>
            </a:r>
            <a:r>
              <a:rPr lang="en-US" dirty="0"/>
              <a:t> result of tests, ranked list of possible root causes for flaky tests</a:t>
            </a:r>
          </a:p>
          <a:p>
            <a:pPr marL="0" indent="0">
              <a:lnSpc>
                <a:spcPct val="125000"/>
              </a:lnSpc>
              <a:buNone/>
              <a:defRPr/>
            </a:pPr>
            <a:endParaRPr lang="en-US" sz="800" dirty="0"/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dirty="0"/>
              <a:t>Complete framework contains two parts;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r>
              <a:rPr lang="en-US" dirty="0"/>
              <a:t>Running tests relevant to developers’ changes (CloudBuild)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r>
              <a:rPr lang="en-US" dirty="0"/>
              <a:t>When flaky tests are identified from CloudBuild, output ranked list of possible root causes for them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endParaRPr lang="en-US" dirty="0"/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F892-DABB-4422-AD0D-45AD6C64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Complete framework -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9881-96C4-47F0-A136-92020050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b="1" dirty="0">
                <a:solidFill>
                  <a:schemeClr val="accent5"/>
                </a:solidFill>
              </a:rPr>
              <a:t>Input:</a:t>
            </a:r>
            <a:r>
              <a:rPr lang="en-US" dirty="0"/>
              <a:t> developer’s changes in a repository 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b="1" dirty="0">
                <a:solidFill>
                  <a:schemeClr val="accent4"/>
                </a:solidFill>
              </a:rPr>
              <a:t>Output:</a:t>
            </a:r>
            <a:r>
              <a:rPr lang="en-US" dirty="0"/>
              <a:t> result of tests, ranked list of possible root causes for flaky tests</a:t>
            </a:r>
          </a:p>
          <a:p>
            <a:pPr marL="0" indent="0">
              <a:lnSpc>
                <a:spcPct val="125000"/>
              </a:lnSpc>
              <a:buNone/>
              <a:defRPr/>
            </a:pPr>
            <a:endParaRPr lang="en-US" sz="800" dirty="0"/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dirty="0"/>
              <a:t>Complete framework contains two parts;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r>
              <a:rPr lang="en-US" dirty="0"/>
              <a:t>Running tests relevant to developers’ changes (CloudBuild)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r>
              <a:rPr lang="en-US" b="1" dirty="0"/>
              <a:t>When flaky tests are identified from CloudBuild, output ranked list of possible root causes for them 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endParaRPr lang="en-US" b="1" dirty="0"/>
          </a:p>
          <a:p>
            <a:pPr marL="514350" indent="-514350">
              <a:lnSpc>
                <a:spcPct val="125000"/>
              </a:lnSpc>
              <a:buFont typeface="+mj-lt"/>
              <a:buAutoNum type="arabicParenR"/>
              <a:defRPr/>
            </a:pPr>
            <a:endParaRPr lang="en-US" dirty="0"/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9D8EC-1F3E-4385-AEE8-1ACF332E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25" y="2321201"/>
            <a:ext cx="11114567" cy="380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59" y="0"/>
            <a:ext cx="10515600" cy="1325563"/>
          </a:xfrm>
        </p:spPr>
        <p:txBody>
          <a:bodyPr/>
          <a:lstStyle/>
          <a:p>
            <a:r>
              <a:rPr lang="en-US" dirty="0"/>
              <a:t>Root causing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258" y="1077617"/>
            <a:ext cx="10826363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Input: </a:t>
            </a:r>
            <a:r>
              <a:rPr lang="en-US" sz="2400" dirty="0"/>
              <a:t>a flaky test and its dependencies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7302AE-2760-4D35-8351-D85162F352DB}"/>
              </a:ext>
            </a:extLst>
          </p:cNvPr>
          <p:cNvSpPr/>
          <p:nvPr/>
        </p:nvSpPr>
        <p:spPr>
          <a:xfrm>
            <a:off x="2311134" y="2189742"/>
            <a:ext cx="7790120" cy="3987699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74025EB-624D-4E74-9554-B3DEC57C39D3}"/>
              </a:ext>
            </a:extLst>
          </p:cNvPr>
          <p:cNvSpPr/>
          <p:nvPr/>
        </p:nvSpPr>
        <p:spPr>
          <a:xfrm>
            <a:off x="10112904" y="2403180"/>
            <a:ext cx="1689559" cy="3724570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878549-9BF1-4B87-AB0D-A81F486D5438}"/>
              </a:ext>
            </a:extLst>
          </p:cNvPr>
          <p:cNvSpPr/>
          <p:nvPr/>
        </p:nvSpPr>
        <p:spPr>
          <a:xfrm>
            <a:off x="2323277" y="2133592"/>
            <a:ext cx="9663485" cy="404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52B681-15B5-42E1-A437-C33F25F7D7F7}"/>
              </a:ext>
            </a:extLst>
          </p:cNvPr>
          <p:cNvSpPr/>
          <p:nvPr/>
        </p:nvSpPr>
        <p:spPr>
          <a:xfrm>
            <a:off x="2048864" y="3852500"/>
            <a:ext cx="799476" cy="383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89BAEBD-15C4-4D0F-86F8-9B1E504911D3}"/>
              </a:ext>
            </a:extLst>
          </p:cNvPr>
          <p:cNvSpPr/>
          <p:nvPr/>
        </p:nvSpPr>
        <p:spPr>
          <a:xfrm>
            <a:off x="241454" y="2403180"/>
            <a:ext cx="2069680" cy="3724570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66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9D8EC-1F3E-4385-AEE8-1ACF332E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06" y="2321201"/>
            <a:ext cx="11114567" cy="380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40" y="0"/>
            <a:ext cx="10515600" cy="1325563"/>
          </a:xfrm>
        </p:spPr>
        <p:txBody>
          <a:bodyPr/>
          <a:lstStyle/>
          <a:p>
            <a:r>
              <a:rPr lang="en-US" dirty="0"/>
              <a:t>Root causing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39" y="1077617"/>
            <a:ext cx="1098520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dirty="0"/>
              <a:t>Instruments the test and its dependencies to produce logs when run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sz="2000" dirty="0"/>
              <a:t>Each log contains method call information, timestamp, return value of methods, thread IDs of method…</a:t>
            </a:r>
          </a:p>
          <a:p>
            <a:pPr marL="0" indent="0">
              <a:lnSpc>
                <a:spcPct val="125000"/>
              </a:lnSpc>
              <a:buNone/>
              <a:defRPr/>
            </a:pPr>
            <a:endParaRPr lang="en-US" sz="2000" dirty="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89BAEBD-15C4-4D0F-86F8-9B1E504911D3}"/>
              </a:ext>
            </a:extLst>
          </p:cNvPr>
          <p:cNvSpPr/>
          <p:nvPr/>
        </p:nvSpPr>
        <p:spPr>
          <a:xfrm>
            <a:off x="248435" y="2403180"/>
            <a:ext cx="2069680" cy="3724570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74025EB-624D-4E74-9554-B3DEC57C39D3}"/>
              </a:ext>
            </a:extLst>
          </p:cNvPr>
          <p:cNvSpPr/>
          <p:nvPr/>
        </p:nvSpPr>
        <p:spPr>
          <a:xfrm>
            <a:off x="10119885" y="2403180"/>
            <a:ext cx="1689559" cy="3724570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B5FAF0-289E-4234-AFFE-7846AC5853FB}"/>
              </a:ext>
            </a:extLst>
          </p:cNvPr>
          <p:cNvSpPr/>
          <p:nvPr/>
        </p:nvSpPr>
        <p:spPr>
          <a:xfrm>
            <a:off x="4387795" y="2093986"/>
            <a:ext cx="7551012" cy="4083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A6D1C6-0BCF-46FC-A3B3-FDFE4D2CE787}"/>
              </a:ext>
            </a:extLst>
          </p:cNvPr>
          <p:cNvSpPr/>
          <p:nvPr/>
        </p:nvSpPr>
        <p:spPr>
          <a:xfrm>
            <a:off x="3811991" y="3816727"/>
            <a:ext cx="799476" cy="383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7302AE-2760-4D35-8351-D85162F352DB}"/>
              </a:ext>
            </a:extLst>
          </p:cNvPr>
          <p:cNvSpPr/>
          <p:nvPr/>
        </p:nvSpPr>
        <p:spPr>
          <a:xfrm>
            <a:off x="2318115" y="2189742"/>
            <a:ext cx="7790120" cy="3987699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7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9D8EC-1F3E-4385-AEE8-1ACF332E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6" y="2321201"/>
            <a:ext cx="11114567" cy="380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60" y="0"/>
            <a:ext cx="10515600" cy="1325563"/>
          </a:xfrm>
        </p:spPr>
        <p:txBody>
          <a:bodyPr/>
          <a:lstStyle/>
          <a:p>
            <a:r>
              <a:rPr lang="en-US" dirty="0"/>
              <a:t>Root causing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59" y="1077617"/>
            <a:ext cx="11005223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dirty="0"/>
              <a:t>Generate logs for passing and failing executions of the test by running it many times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Our experiments ran each test 100 times, about 14% of flaky tests were reproducible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89BAEBD-15C4-4D0F-86F8-9B1E504911D3}"/>
              </a:ext>
            </a:extLst>
          </p:cNvPr>
          <p:cNvSpPr/>
          <p:nvPr/>
        </p:nvSpPr>
        <p:spPr>
          <a:xfrm>
            <a:off x="276355" y="2403180"/>
            <a:ext cx="2069680" cy="3724570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74025EB-624D-4E74-9554-B3DEC57C39D3}"/>
              </a:ext>
            </a:extLst>
          </p:cNvPr>
          <p:cNvSpPr/>
          <p:nvPr/>
        </p:nvSpPr>
        <p:spPr>
          <a:xfrm>
            <a:off x="10147805" y="2403180"/>
            <a:ext cx="1689559" cy="3724570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883F82-F024-49BE-B4FD-A211B737584A}"/>
              </a:ext>
            </a:extLst>
          </p:cNvPr>
          <p:cNvSpPr/>
          <p:nvPr/>
        </p:nvSpPr>
        <p:spPr>
          <a:xfrm>
            <a:off x="7969904" y="2187058"/>
            <a:ext cx="4101378" cy="3987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4C7DD8-FB57-4C81-84EC-E2A012B71084}"/>
              </a:ext>
            </a:extLst>
          </p:cNvPr>
          <p:cNvSpPr/>
          <p:nvPr/>
        </p:nvSpPr>
        <p:spPr>
          <a:xfrm>
            <a:off x="7480282" y="3253286"/>
            <a:ext cx="799476" cy="1641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7302AE-2760-4D35-8351-D85162F352DB}"/>
              </a:ext>
            </a:extLst>
          </p:cNvPr>
          <p:cNvSpPr/>
          <p:nvPr/>
        </p:nvSpPr>
        <p:spPr>
          <a:xfrm>
            <a:off x="2346035" y="2189742"/>
            <a:ext cx="7790120" cy="3987699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2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9D8EC-1F3E-4385-AEE8-1ACF332E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6" y="2321201"/>
            <a:ext cx="11114567" cy="380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20" y="0"/>
            <a:ext cx="10515600" cy="1325563"/>
          </a:xfrm>
        </p:spPr>
        <p:txBody>
          <a:bodyPr/>
          <a:lstStyle/>
          <a:p>
            <a:r>
              <a:rPr lang="en-US" dirty="0"/>
              <a:t>Root causing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19" y="1077617"/>
            <a:ext cx="1082636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dirty="0"/>
              <a:t>Analyze the logs with </a:t>
            </a:r>
            <a:r>
              <a:rPr lang="en-US" sz="2400" b="1" dirty="0" err="1"/>
              <a:t>RootFinder</a:t>
            </a:r>
            <a:r>
              <a:rPr lang="en-US" sz="2400" dirty="0"/>
              <a:t> to highlight likely reasons for why the test is flaky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More details to come…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2400" dirty="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89BAEBD-15C4-4D0F-86F8-9B1E504911D3}"/>
              </a:ext>
            </a:extLst>
          </p:cNvPr>
          <p:cNvSpPr/>
          <p:nvPr/>
        </p:nvSpPr>
        <p:spPr>
          <a:xfrm>
            <a:off x="255415" y="2403180"/>
            <a:ext cx="2069680" cy="3724570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74025EB-624D-4E74-9554-B3DEC57C39D3}"/>
              </a:ext>
            </a:extLst>
          </p:cNvPr>
          <p:cNvSpPr/>
          <p:nvPr/>
        </p:nvSpPr>
        <p:spPr>
          <a:xfrm>
            <a:off x="10126865" y="2403180"/>
            <a:ext cx="1689559" cy="3724570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1DA1D-5A4E-4129-BA09-271BAA0B9129}"/>
              </a:ext>
            </a:extLst>
          </p:cNvPr>
          <p:cNvSpPr/>
          <p:nvPr/>
        </p:nvSpPr>
        <p:spPr>
          <a:xfrm>
            <a:off x="10126866" y="2151119"/>
            <a:ext cx="1923476" cy="3976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74594-110F-4C75-9833-511789B445C0}"/>
              </a:ext>
            </a:extLst>
          </p:cNvPr>
          <p:cNvSpPr/>
          <p:nvPr/>
        </p:nvSpPr>
        <p:spPr>
          <a:xfrm>
            <a:off x="9493704" y="3852500"/>
            <a:ext cx="799476" cy="383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7302AE-2760-4D35-8351-D85162F352DB}"/>
              </a:ext>
            </a:extLst>
          </p:cNvPr>
          <p:cNvSpPr/>
          <p:nvPr/>
        </p:nvSpPr>
        <p:spPr>
          <a:xfrm>
            <a:off x="2325095" y="2189742"/>
            <a:ext cx="7790120" cy="3987699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56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9D8EC-1F3E-4385-AEE8-1ACF332E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7" y="2321201"/>
            <a:ext cx="11114567" cy="380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1" y="0"/>
            <a:ext cx="10515600" cy="1325563"/>
          </a:xfrm>
        </p:spPr>
        <p:txBody>
          <a:bodyPr/>
          <a:lstStyle/>
          <a:p>
            <a:r>
              <a:rPr lang="en-US" dirty="0"/>
              <a:t>Root causing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0" y="1077617"/>
            <a:ext cx="10826363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Input: </a:t>
            </a:r>
            <a:r>
              <a:rPr lang="en-US" sz="2400" dirty="0"/>
              <a:t>a flaky test and its dependencies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4"/>
                </a:solidFill>
              </a:rPr>
              <a:t>Output: </a:t>
            </a:r>
            <a:r>
              <a:rPr lang="en-US" sz="2400" dirty="0"/>
              <a:t>a ranked list of possible root causes for why the test is flaky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7302AE-2760-4D35-8351-D85162F352DB}"/>
              </a:ext>
            </a:extLst>
          </p:cNvPr>
          <p:cNvSpPr/>
          <p:nvPr/>
        </p:nvSpPr>
        <p:spPr>
          <a:xfrm>
            <a:off x="2366976" y="2189742"/>
            <a:ext cx="7790120" cy="3987699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89BAEBD-15C4-4D0F-86F8-9B1E504911D3}"/>
              </a:ext>
            </a:extLst>
          </p:cNvPr>
          <p:cNvSpPr/>
          <p:nvPr/>
        </p:nvSpPr>
        <p:spPr>
          <a:xfrm>
            <a:off x="297296" y="2403180"/>
            <a:ext cx="2069680" cy="3724570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74025EB-624D-4E74-9554-B3DEC57C39D3}"/>
              </a:ext>
            </a:extLst>
          </p:cNvPr>
          <p:cNvSpPr/>
          <p:nvPr/>
        </p:nvSpPr>
        <p:spPr>
          <a:xfrm>
            <a:off x="10168746" y="2403180"/>
            <a:ext cx="1689559" cy="3724570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47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5B76-17F4-4190-A82A-CE7E5578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RootFinder</a:t>
            </a:r>
            <a:r>
              <a:rPr lang="en-US" dirty="0"/>
              <a:t> - Example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9EEDE-1DFF-442C-ACB5-EF498C3B57B0}"/>
              </a:ext>
            </a:extLst>
          </p:cNvPr>
          <p:cNvSpPr txBox="1"/>
          <p:nvPr/>
        </p:nvSpPr>
        <p:spPr>
          <a:xfrm>
            <a:off x="193531" y="1188066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Passing logs: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4F4E7-1E84-4682-939D-4612038B464A}"/>
              </a:ext>
            </a:extLst>
          </p:cNvPr>
          <p:cNvSpPr txBox="1"/>
          <p:nvPr/>
        </p:nvSpPr>
        <p:spPr>
          <a:xfrm>
            <a:off x="193531" y="3768705"/>
            <a:ext cx="12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Failing logs: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2D617-1AAA-4334-A2BC-057A3C51A86D}"/>
              </a:ext>
            </a:extLst>
          </p:cNvPr>
          <p:cNvSpPr txBox="1"/>
          <p:nvPr/>
        </p:nvSpPr>
        <p:spPr>
          <a:xfrm>
            <a:off x="7732817" y="4748737"/>
            <a:ext cx="3767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Passing logs’ </a:t>
            </a:r>
            <a:r>
              <a:rPr lang="en-US" sz="2000" b="1" dirty="0" err="1"/>
              <a:t>Random.Next</a:t>
            </a:r>
            <a:r>
              <a:rPr lang="en-US" sz="2000" b="1" dirty="0"/>
              <a:t> returned different values while Failing logs’ returned same ones!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45E948-FFF6-463D-BCF4-148B0D84F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716" y="1379013"/>
            <a:ext cx="4703851" cy="3077103"/>
          </a:xfrm>
          <a:prstGeom prst="rect">
            <a:avLst/>
          </a:prstGeom>
        </p:spPr>
      </p:pic>
      <p:graphicFrame>
        <p:nvGraphicFramePr>
          <p:cNvPr id="26" name="Content Placeholder 7">
            <a:extLst>
              <a:ext uri="{FF2B5EF4-FFF2-40B4-BE49-F238E27FC236}">
                <a16:creationId xmlns:a16="http://schemas.microsoft.com/office/drawing/2014/main" id="{9F684594-3334-4995-BB84-E98185F2C9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214539"/>
              </p:ext>
            </p:extLst>
          </p:nvPr>
        </p:nvGraphicFramePr>
        <p:xfrm>
          <a:off x="822000" y="4419449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  <p:graphicFrame>
        <p:nvGraphicFramePr>
          <p:cNvPr id="27" name="Content Placeholder 7">
            <a:extLst>
              <a:ext uri="{FF2B5EF4-FFF2-40B4-BE49-F238E27FC236}">
                <a16:creationId xmlns:a16="http://schemas.microsoft.com/office/drawing/2014/main" id="{CBB3856C-6405-4658-889D-1D9FF372B3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015057"/>
              </p:ext>
            </p:extLst>
          </p:nvPr>
        </p:nvGraphicFramePr>
        <p:xfrm>
          <a:off x="626670" y="4267049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  <p:graphicFrame>
        <p:nvGraphicFramePr>
          <p:cNvPr id="28" name="Content Placeholder 7">
            <a:extLst>
              <a:ext uri="{FF2B5EF4-FFF2-40B4-BE49-F238E27FC236}">
                <a16:creationId xmlns:a16="http://schemas.microsoft.com/office/drawing/2014/main" id="{D834D9FA-620F-41F3-8067-B7CD36445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079294"/>
              </p:ext>
            </p:extLst>
          </p:nvPr>
        </p:nvGraphicFramePr>
        <p:xfrm>
          <a:off x="457098" y="4114649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  <p:graphicFrame>
        <p:nvGraphicFramePr>
          <p:cNvPr id="29" name="Content Placeholder 7">
            <a:extLst>
              <a:ext uri="{FF2B5EF4-FFF2-40B4-BE49-F238E27FC236}">
                <a16:creationId xmlns:a16="http://schemas.microsoft.com/office/drawing/2014/main" id="{EC633715-168F-4C7E-B09C-67D8E3C06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174153"/>
              </p:ext>
            </p:extLst>
          </p:nvPr>
        </p:nvGraphicFramePr>
        <p:xfrm>
          <a:off x="774633" y="1837047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FE9FB71E-B177-4318-9EF3-7464D4931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705219"/>
              </p:ext>
            </p:extLst>
          </p:nvPr>
        </p:nvGraphicFramePr>
        <p:xfrm>
          <a:off x="579303" y="1684647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  <p:graphicFrame>
        <p:nvGraphicFramePr>
          <p:cNvPr id="31" name="Content Placeholder 7">
            <a:extLst>
              <a:ext uri="{FF2B5EF4-FFF2-40B4-BE49-F238E27FC236}">
                <a16:creationId xmlns:a16="http://schemas.microsoft.com/office/drawing/2014/main" id="{72AACC2C-8010-4965-8D40-FC921EEC3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650721"/>
              </p:ext>
            </p:extLst>
          </p:nvPr>
        </p:nvGraphicFramePr>
        <p:xfrm>
          <a:off x="409731" y="1532247"/>
          <a:ext cx="6344502" cy="1657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367">
                  <a:extLst>
                    <a:ext uri="{9D8B030D-6E8A-4147-A177-3AD203B41FA5}">
                      <a16:colId xmlns:a16="http://schemas.microsoft.com/office/drawing/2014/main" val="420177404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959060874"/>
                    </a:ext>
                  </a:extLst>
                </a:gridCol>
                <a:gridCol w="335051">
                  <a:extLst>
                    <a:ext uri="{9D8B030D-6E8A-4147-A177-3AD203B41FA5}">
                      <a16:colId xmlns:a16="http://schemas.microsoft.com/office/drawing/2014/main" val="1848403742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1588616548"/>
                    </a:ext>
                  </a:extLst>
                </a:gridCol>
                <a:gridCol w="1811338">
                  <a:extLst>
                    <a:ext uri="{9D8B030D-6E8A-4147-A177-3AD203B41FA5}">
                      <a16:colId xmlns:a16="http://schemas.microsoft.com/office/drawing/2014/main" val="226451973"/>
                    </a:ext>
                  </a:extLst>
                </a:gridCol>
                <a:gridCol w="683383">
                  <a:extLst>
                    <a:ext uri="{9D8B030D-6E8A-4147-A177-3AD203B41FA5}">
                      <a16:colId xmlns:a16="http://schemas.microsoft.com/office/drawing/2014/main" val="3753237999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41840877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#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Caller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effectLst/>
                        </a:rPr>
                        <a:t>Callee</a:t>
                      </a:r>
                      <a:r>
                        <a:rPr lang="en-US" sz="1100" b="1" u="none" strike="noStrike" dirty="0">
                          <a:effectLst/>
                        </a:rPr>
                        <a:t>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Timestamp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Return Value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25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TUIWF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204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156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1336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30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Random.Next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01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TestAlertTest.</a:t>
                      </a:r>
                      <a:r>
                        <a:rPr lang="en-US" sz="1100" u="none" strike="noStrike" dirty="0" err="1">
                          <a:effectLst/>
                        </a:rPr>
                        <a:t>CreateTestAlert</a:t>
                      </a:r>
                      <a:r>
                        <a:rPr lang="en-US" sz="1100" u="none" strike="noStrike" dirty="0">
                          <a:effectLst/>
                        </a:rPr>
                        <a:t>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>
                          <a:effectLst/>
                        </a:rPr>
                        <a:t>TestAlert.TestAlert</a:t>
                      </a:r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int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null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055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17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TestAlertTest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100" u="none" strike="noStrike" dirty="0">
                          <a:effectLst/>
                        </a:rPr>
                        <a:t> TUIWF()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Assert.AreEquals</a:t>
                      </a:r>
                      <a:r>
                        <a:rPr lang="en-US" sz="1100" u="none" strike="noStrike" dirty="0">
                          <a:effectLst/>
                        </a:rPr>
                        <a:t>(…)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null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45720" marT="6350" marB="0"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5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4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20" y="0"/>
            <a:ext cx="10515600" cy="1325563"/>
          </a:xfrm>
        </p:spPr>
        <p:txBody>
          <a:bodyPr/>
          <a:lstStyle/>
          <a:p>
            <a:r>
              <a:rPr lang="en-US" dirty="0" err="1"/>
              <a:t>RootFinder</a:t>
            </a:r>
            <a:r>
              <a:rPr lang="en-US" dirty="0"/>
              <a:t> -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19" y="1077617"/>
            <a:ext cx="1082636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Log analysis steps:</a:t>
            </a:r>
            <a:endParaRPr lang="en-US" sz="2400" dirty="0"/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Identify </a:t>
            </a:r>
            <a:r>
              <a:rPr lang="en-US" sz="2400" i="1" dirty="0"/>
              <a:t>predicates </a:t>
            </a:r>
            <a:r>
              <a:rPr lang="en-US" sz="2400" dirty="0"/>
              <a:t>within each individual log</a:t>
            </a:r>
          </a:p>
          <a:p>
            <a:pPr lvl="1">
              <a:lnSpc>
                <a:spcPct val="125000"/>
              </a:lnSpc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Example of predicate: whether the return value of a method call is the same as that of the same method call earlier in the log. Details are in paper…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Compare predicates of logs with one another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rgbClr val="FFC000"/>
                </a:solidFill>
              </a:rPr>
              <a:t>Output:</a:t>
            </a:r>
            <a:r>
              <a:rPr lang="en-US" sz="2400" dirty="0"/>
              <a:t> predicates that are consistently the same within passing logs but are consistently different in failing logs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b="1" dirty="0"/>
              <a:t>Ranking:</a:t>
            </a:r>
            <a:r>
              <a:rPr lang="en-US" sz="2400" dirty="0"/>
              <a:t> predicates positioned earlier in logs are ranked higher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527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22A0-692C-4EA3-9F18-480C5DFA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913"/>
            <a:ext cx="10515600" cy="1103626"/>
          </a:xfrm>
        </p:spPr>
        <p:txBody>
          <a:bodyPr/>
          <a:lstStyle/>
          <a:p>
            <a:r>
              <a:rPr lang="en-US" dirty="0"/>
              <a:t>Consists of </a:t>
            </a:r>
            <a:r>
              <a:rPr lang="en-US" b="1" dirty="0"/>
              <a:t>44 </a:t>
            </a:r>
            <a:r>
              <a:rPr lang="en-US" dirty="0"/>
              <a:t>flaky tests belonging to </a:t>
            </a:r>
            <a:r>
              <a:rPr lang="en-US" b="1" dirty="0"/>
              <a:t>22 </a:t>
            </a:r>
            <a:r>
              <a:rPr lang="en-US" dirty="0"/>
              <a:t>projects found in one day</a:t>
            </a:r>
          </a:p>
          <a:p>
            <a:r>
              <a:rPr lang="en-US" dirty="0"/>
              <a:t>100 anonymized logs for all 44 tests are publicly available [1]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98B14-21ED-4300-B3B4-4DB0D0F3334C}"/>
              </a:ext>
            </a:extLst>
          </p:cNvPr>
          <p:cNvSpPr txBox="1"/>
          <p:nvPr/>
        </p:nvSpPr>
        <p:spPr>
          <a:xfrm>
            <a:off x="1006589" y="5251620"/>
            <a:ext cx="429361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https://github.com/winglam/RootFinder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F0941B-6E3B-410C-8439-7D5A85DED62A}"/>
              </a:ext>
            </a:extLst>
          </p:cNvPr>
          <p:cNvGrpSpPr/>
          <p:nvPr/>
        </p:nvGrpSpPr>
        <p:grpSpPr>
          <a:xfrm>
            <a:off x="769088" y="2605850"/>
            <a:ext cx="10515600" cy="1135505"/>
            <a:chOff x="838200" y="3598792"/>
            <a:chExt cx="10515600" cy="113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8AC981-C68A-4CC5-B024-0C22FAFA2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1231"/>
            <a:stretch/>
          </p:blipFill>
          <p:spPr>
            <a:xfrm>
              <a:off x="838200" y="3598792"/>
              <a:ext cx="10515600" cy="5923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E85E5B-8201-4D9F-BB3C-F8670979F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624"/>
            <a:stretch/>
          </p:blipFill>
          <p:spPr>
            <a:xfrm>
              <a:off x="838200" y="4185865"/>
              <a:ext cx="10515600" cy="548432"/>
            </a:xfrm>
            <a:prstGeom prst="rect">
              <a:avLst/>
            </a:prstGeom>
          </p:spPr>
        </p:pic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6E98D52-93F9-4921-8608-3F72BFB065D0}"/>
              </a:ext>
            </a:extLst>
          </p:cNvPr>
          <p:cNvSpPr txBox="1">
            <a:spLocks/>
          </p:cNvSpPr>
          <p:nvPr/>
        </p:nvSpPr>
        <p:spPr>
          <a:xfrm>
            <a:off x="838200" y="4092431"/>
            <a:ext cx="10515600" cy="110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Although these flaky tests are unit tests, on average they contain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335k</a:t>
            </a:r>
            <a:r>
              <a:rPr lang="en-US" dirty="0"/>
              <a:t> method calls, </a:t>
            </a:r>
            <a:r>
              <a:rPr lang="en-US" b="1" dirty="0">
                <a:solidFill>
                  <a:srgbClr val="ED7D31"/>
                </a:solidFill>
              </a:rPr>
              <a:t>5</a:t>
            </a:r>
            <a:r>
              <a:rPr lang="en-US" dirty="0"/>
              <a:t> threads, and </a:t>
            </a:r>
            <a:r>
              <a:rPr lang="en-US" b="1" dirty="0">
                <a:solidFill>
                  <a:srgbClr val="5B9BD5"/>
                </a:solidFill>
              </a:rPr>
              <a:t>55k</a:t>
            </a:r>
            <a:r>
              <a:rPr lang="en-US" dirty="0">
                <a:solidFill>
                  <a:srgbClr val="5B9BD5"/>
                </a:solidFill>
              </a:rPr>
              <a:t> </a:t>
            </a:r>
            <a:r>
              <a:rPr lang="en-US" dirty="0"/>
              <a:t>objects </a:t>
            </a:r>
            <a:r>
              <a:rPr lang="en-US" u="sng" dirty="0"/>
              <a:t>per test</a:t>
            </a:r>
            <a:r>
              <a:rPr lang="en-US" dirty="0"/>
              <a:t>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41580E-09D8-48AA-9DA4-24B144F1C3CE}"/>
              </a:ext>
            </a:extLst>
          </p:cNvPr>
          <p:cNvSpPr/>
          <p:nvPr/>
        </p:nvSpPr>
        <p:spPr>
          <a:xfrm>
            <a:off x="5619306" y="3456438"/>
            <a:ext cx="956931" cy="255182"/>
          </a:xfrm>
          <a:prstGeom prst="rect">
            <a:avLst/>
          </a:prstGeom>
          <a:solidFill>
            <a:srgbClr val="FFC0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D3B09-4CC9-47E0-B39B-8275DD0BC32D}"/>
              </a:ext>
            </a:extLst>
          </p:cNvPr>
          <p:cNvSpPr/>
          <p:nvPr/>
        </p:nvSpPr>
        <p:spPr>
          <a:xfrm>
            <a:off x="10248013" y="3452195"/>
            <a:ext cx="956931" cy="255182"/>
          </a:xfrm>
          <a:prstGeom prst="rect">
            <a:avLst/>
          </a:prstGeom>
          <a:solidFill>
            <a:srgbClr val="5B9BD5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934FE2-1C7C-4156-B552-75B4F3B94C12}"/>
              </a:ext>
            </a:extLst>
          </p:cNvPr>
          <p:cNvSpPr/>
          <p:nvPr/>
        </p:nvSpPr>
        <p:spPr>
          <a:xfrm>
            <a:off x="9025269" y="3452195"/>
            <a:ext cx="956931" cy="255182"/>
          </a:xfrm>
          <a:prstGeom prst="rect">
            <a:avLst/>
          </a:prstGeom>
          <a:solidFill>
            <a:srgbClr val="ED7D31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E3AC8-2F0A-4145-81B7-CD36E774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27" y="1735244"/>
            <a:ext cx="6954435" cy="4484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57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Flaky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558" y="1326566"/>
            <a:ext cx="4289461" cy="4649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A test is considered </a:t>
            </a:r>
            <a:r>
              <a:rPr lang="en-US" i="1" dirty="0">
                <a:solidFill>
                  <a:sysClr val="windowText" lastClr="000000"/>
                </a:solidFill>
              </a:rPr>
              <a:t>flaky</a:t>
            </a:r>
            <a:r>
              <a:rPr lang="en-US" dirty="0">
                <a:solidFill>
                  <a:sysClr val="windowText" lastClr="000000"/>
                </a:solidFill>
              </a:rPr>
              <a:t> if it </a:t>
            </a:r>
            <a:r>
              <a:rPr lang="en-US" b="1" dirty="0">
                <a:solidFill>
                  <a:srgbClr val="38761D"/>
                </a:solidFill>
              </a:rPr>
              <a:t>passes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and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fails</a:t>
            </a:r>
            <a:r>
              <a:rPr lang="en-US" dirty="0">
                <a:solidFill>
                  <a:sysClr val="windowText" lastClr="000000"/>
                </a:solidFill>
              </a:rPr>
              <a:t> when run in the same test scenario</a:t>
            </a:r>
          </a:p>
          <a:p>
            <a:pPr marL="0" indent="0">
              <a:buNone/>
            </a:pPr>
            <a:endParaRPr lang="en-US" sz="700" dirty="0">
              <a:solidFill>
                <a:sysClr val="windowText" lastClr="00000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73019" y="4281115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98628-0ACF-DE49-81FF-09742F67098C}"/>
              </a:ext>
            </a:extLst>
          </p:cNvPr>
          <p:cNvSpPr/>
          <p:nvPr/>
        </p:nvSpPr>
        <p:spPr>
          <a:xfrm>
            <a:off x="5073019" y="261069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1DDF3-D829-477D-BE4F-ED5E7039FA1E}"/>
              </a:ext>
            </a:extLst>
          </p:cNvPr>
          <p:cNvSpPr/>
          <p:nvPr/>
        </p:nvSpPr>
        <p:spPr>
          <a:xfrm>
            <a:off x="5136627" y="1108262"/>
            <a:ext cx="7308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Example of flaky test from a Microsoft product:</a:t>
            </a:r>
          </a:p>
        </p:txBody>
      </p:sp>
    </p:spTree>
    <p:extLst>
      <p:ext uri="{BB962C8B-B14F-4D97-AF65-F5344CB8AC3E}">
        <p14:creationId xmlns:p14="http://schemas.microsoft.com/office/powerpoint/2010/main" val="61854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20" y="0"/>
            <a:ext cx="10515600" cy="1325563"/>
          </a:xfrm>
        </p:spPr>
        <p:txBody>
          <a:bodyPr/>
          <a:lstStyle/>
          <a:p>
            <a:r>
              <a:rPr lang="en-US" dirty="0" err="1"/>
              <a:t>RootFinder</a:t>
            </a:r>
            <a:r>
              <a:rPr lang="en-US" dirty="0"/>
              <a:t>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19" y="1258111"/>
            <a:ext cx="10826363" cy="4170843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dirty="0"/>
              <a:t>When analyzing 100 logs, </a:t>
            </a:r>
            <a:r>
              <a:rPr lang="en-US" sz="2400" dirty="0" err="1"/>
              <a:t>RootFinder</a:t>
            </a:r>
            <a:endParaRPr lang="en-US" sz="2400" dirty="0"/>
          </a:p>
          <a:p>
            <a:pPr>
              <a:lnSpc>
                <a:spcPct val="125000"/>
              </a:lnSpc>
              <a:defRPr/>
            </a:pPr>
            <a:r>
              <a:rPr lang="en-US" sz="2400" dirty="0"/>
              <a:t>consumes just 35 seconds on average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/>
              <a:t>outputs a median of 1000 predicates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/>
              <a:t>root cause to help developers is typically in top 3% of predicates!</a:t>
            </a:r>
          </a:p>
          <a:p>
            <a:pPr marL="0" indent="0">
              <a:lnSpc>
                <a:spcPct val="125000"/>
              </a:lnSpc>
              <a:buNone/>
              <a:defRPr/>
            </a:pPr>
            <a:endParaRPr lang="en-US" sz="2400" dirty="0"/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dirty="0" err="1"/>
              <a:t>RootFinder</a:t>
            </a:r>
            <a:r>
              <a:rPr lang="en-US" sz="2400" dirty="0"/>
              <a:t> is available for use to Microsoft developers through CloudBuild and is publicly available online for others to use!</a:t>
            </a:r>
          </a:p>
          <a:p>
            <a:pPr marL="0" indent="0">
              <a:lnSpc>
                <a:spcPct val="125000"/>
              </a:lnSpc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738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3"/>
            <a:ext cx="10826363" cy="448328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Reproducing flakiness is challenging </a:t>
            </a:r>
          </a:p>
          <a:p>
            <a:pPr lvl="1">
              <a:lnSpc>
                <a:spcPct val="125000"/>
              </a:lnSpc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Only 14% of tests that were flaky on CloudBuild was reproducible locally in 100 executions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Runtime overhead from instrumentation can affect reproducibility of flaky tests </a:t>
            </a:r>
          </a:p>
          <a:p>
            <a:pPr lvl="1">
              <a:lnSpc>
                <a:spcPct val="125000"/>
              </a:lnSpc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When we run 59 flaky tests with and without instrumentation, 2 tests are flaky only with instrumentation, while 3 tests are flaky only without instrumentation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Finding differences in the runtime behavior of flaky tests can be an effective way to help developers root cause these tests</a:t>
            </a:r>
          </a:p>
          <a:p>
            <a:pPr lvl="1">
              <a:lnSpc>
                <a:spcPct val="125000"/>
              </a:lnSpc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RootFinder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can already help developers in nine out of ten causes of flaky tests [1]</a:t>
            </a:r>
          </a:p>
          <a:p>
            <a:pPr>
              <a:lnSpc>
                <a:spcPct val="125000"/>
              </a:lnSpc>
              <a:defRPr/>
            </a:pPr>
            <a:r>
              <a:rPr lang="en-US" sz="2400" i="1" dirty="0"/>
              <a:t>See paper for more lessons and open research challenges…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6E716-C3C7-49D1-9873-6C403B9E8747}"/>
              </a:ext>
            </a:extLst>
          </p:cNvPr>
          <p:cNvSpPr txBox="1"/>
          <p:nvPr/>
        </p:nvSpPr>
        <p:spPr>
          <a:xfrm>
            <a:off x="838199" y="5943084"/>
            <a:ext cx="595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Q. Luo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et al. An Empirical Analysis of Flaky Tests. In FSE’14.</a:t>
            </a:r>
          </a:p>
        </p:txBody>
      </p:sp>
    </p:spTree>
    <p:extLst>
      <p:ext uri="{BB962C8B-B14F-4D97-AF65-F5344CB8AC3E}">
        <p14:creationId xmlns:p14="http://schemas.microsoft.com/office/powerpoint/2010/main" val="14486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DC894B-1A0E-4CB5-8C94-9515BB5E4956}"/>
              </a:ext>
            </a:extLst>
          </p:cNvPr>
          <p:cNvSpPr/>
          <p:nvPr/>
        </p:nvSpPr>
        <p:spPr>
          <a:xfrm>
            <a:off x="10038478" y="5636943"/>
            <a:ext cx="1923476" cy="1073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80" y="0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79" y="1165022"/>
            <a:ext cx="10826363" cy="472074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n-US" sz="2600" dirty="0"/>
              <a:t>Lessons learned: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Reproducing flakiness is challenging 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Runtime overhead from instrumentation can affect reproducibility of flaky tests </a:t>
            </a:r>
          </a:p>
          <a:p>
            <a:pPr marL="457200" indent="-45720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sz="2400" dirty="0"/>
              <a:t>Finding differences in the runtime behavior of flaky tests can be an effective way to help developers root cause these tests</a:t>
            </a: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en-US" sz="2400" dirty="0"/>
              <a:t>To help developers research in flaky tests, we present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Study</a:t>
            </a:r>
            <a:r>
              <a:rPr lang="en-US" dirty="0"/>
              <a:t> – of flaky tests in an industrial setting, demonstrating their prevalence and effect on developers 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b="1" dirty="0"/>
              <a:t>Framework</a:t>
            </a:r>
            <a:r>
              <a:rPr lang="en-US" dirty="0"/>
              <a:t> – to identify and root cause flaky tests within Microsoft 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b="1" dirty="0" err="1"/>
              <a:t>RootFinder</a:t>
            </a:r>
            <a:r>
              <a:rPr lang="en-US" b="1" dirty="0"/>
              <a:t> </a:t>
            </a:r>
            <a:r>
              <a:rPr lang="en-US" dirty="0"/>
              <a:t>[1] – to root cause flaky tests by analyzing the logs of passing and failing executions of such tests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b="1" dirty="0"/>
              <a:t>Dataset</a:t>
            </a:r>
            <a:r>
              <a:rPr lang="en-US" dirty="0"/>
              <a:t> [1] – of anonymized execution logs of flaky tests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ED783-C66D-41A9-8B67-9791DA8E013B}"/>
              </a:ext>
            </a:extLst>
          </p:cNvPr>
          <p:cNvSpPr txBox="1"/>
          <p:nvPr/>
        </p:nvSpPr>
        <p:spPr>
          <a:xfrm>
            <a:off x="845178" y="5760743"/>
            <a:ext cx="4748608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sz="2000" dirty="0"/>
              <a:t>[1] </a:t>
            </a:r>
            <a:r>
              <a:rPr lang="en-US" sz="2000" dirty="0">
                <a:hlinkClick r:id="rId3"/>
              </a:rPr>
              <a:t>https://github.com/winglam/RootFinder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CAECF-1FF4-40B0-AEC0-5DC575D42A0E}"/>
              </a:ext>
            </a:extLst>
          </p:cNvPr>
          <p:cNvSpPr/>
          <p:nvPr/>
        </p:nvSpPr>
        <p:spPr>
          <a:xfrm>
            <a:off x="8024155" y="5809217"/>
            <a:ext cx="3260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Email: </a:t>
            </a:r>
            <a:r>
              <a:rPr lang="en-US" sz="2000" dirty="0">
                <a:hlinkClick r:id="rId4"/>
              </a:rPr>
              <a:t>winglam2@Illinois.edu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434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E3AC8-2F0A-4145-81B7-CD36E774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28" y="1735244"/>
            <a:ext cx="6954435" cy="4484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58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Flaky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559" y="1326566"/>
            <a:ext cx="4289461" cy="4649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A test is considered </a:t>
            </a:r>
            <a:r>
              <a:rPr lang="en-US" i="1" dirty="0">
                <a:solidFill>
                  <a:sysClr val="windowText" lastClr="000000"/>
                </a:solidFill>
              </a:rPr>
              <a:t>flaky</a:t>
            </a:r>
            <a:r>
              <a:rPr lang="en-US" dirty="0">
                <a:solidFill>
                  <a:sysClr val="windowText" lastClr="000000"/>
                </a:solidFill>
              </a:rPr>
              <a:t> if it </a:t>
            </a:r>
            <a:r>
              <a:rPr lang="en-US" b="1" dirty="0">
                <a:solidFill>
                  <a:srgbClr val="38761D"/>
                </a:solidFill>
              </a:rPr>
              <a:t>passes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and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fails</a:t>
            </a:r>
            <a:r>
              <a:rPr lang="en-US" dirty="0">
                <a:solidFill>
                  <a:sysClr val="windowText" lastClr="000000"/>
                </a:solidFill>
              </a:rPr>
              <a:t> when run in the same test scenario</a:t>
            </a:r>
          </a:p>
          <a:p>
            <a:pPr marL="0" indent="0">
              <a:buNone/>
            </a:pPr>
            <a:endParaRPr lang="en-US" sz="700" dirty="0">
              <a:solidFill>
                <a:sysClr val="windowText" lastClr="000000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Question</a:t>
            </a:r>
            <a:r>
              <a:rPr lang="en-US" dirty="0">
                <a:solidFill>
                  <a:prstClr val="black"/>
                </a:solidFill>
              </a:rPr>
              <a:t>: How does 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Random().Next()</a:t>
            </a:r>
            <a:r>
              <a:rPr lang="en-US" dirty="0">
                <a:solidFill>
                  <a:prstClr val="black"/>
                </a:solidFill>
              </a:rPr>
              <a:t> generate a random number when no seed is given?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Answer: </a:t>
            </a:r>
            <a:r>
              <a:rPr lang="en-US" dirty="0">
                <a:solidFill>
                  <a:prstClr val="black"/>
                </a:solidFill>
              </a:rPr>
              <a:t>It uses the system timestamp as seed</a:t>
            </a:r>
            <a:endParaRPr lang="en-U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73020" y="4281115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98628-0ACF-DE49-81FF-09742F67098C}"/>
              </a:ext>
            </a:extLst>
          </p:cNvPr>
          <p:cNvSpPr/>
          <p:nvPr/>
        </p:nvSpPr>
        <p:spPr>
          <a:xfrm>
            <a:off x="5073020" y="261069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1DDF3-D829-477D-BE4F-ED5E7039FA1E}"/>
              </a:ext>
            </a:extLst>
          </p:cNvPr>
          <p:cNvSpPr/>
          <p:nvPr/>
        </p:nvSpPr>
        <p:spPr>
          <a:xfrm>
            <a:off x="5136628" y="1108262"/>
            <a:ext cx="7308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Example of flaky test from a Microsoft product: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BD97D8-E9F1-4E2C-B4B7-E814DD04C8F7}"/>
              </a:ext>
            </a:extLst>
          </p:cNvPr>
          <p:cNvSpPr/>
          <p:nvPr/>
        </p:nvSpPr>
        <p:spPr>
          <a:xfrm>
            <a:off x="5168644" y="4551745"/>
            <a:ext cx="7016376" cy="3352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E3AC8-2F0A-4145-81B7-CD36E774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28" y="1735244"/>
            <a:ext cx="6954435" cy="4484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58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Flaky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559" y="1326566"/>
            <a:ext cx="4289461" cy="464927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Random().Next()</a:t>
            </a:r>
            <a:r>
              <a:rPr lang="en-US" dirty="0">
                <a:solidFill>
                  <a:prstClr val="black"/>
                </a:solidFill>
              </a:rPr>
              <a:t> uses the system timestamp as seed</a:t>
            </a:r>
            <a:endParaRPr lang="en-U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</a:t>
            </a:r>
            <a:r>
              <a:rPr lang="en-US" b="1" dirty="0">
                <a:solidFill>
                  <a:srgbClr val="C00000"/>
                </a:solidFill>
              </a:rPr>
              <a:t>Line 9</a:t>
            </a:r>
            <a:r>
              <a:rPr lang="en-US" dirty="0"/>
              <a:t> is invoked close together (&lt;15 </a:t>
            </a:r>
            <a:r>
              <a:rPr lang="en-US" dirty="0" err="1"/>
              <a:t>ms</a:t>
            </a:r>
            <a:r>
              <a:rPr lang="en-US" dirty="0"/>
              <a:t>), it will give the same id! 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Line 6</a:t>
            </a:r>
            <a:r>
              <a:rPr lang="en-US" dirty="0">
                <a:solidFill>
                  <a:prstClr val="black"/>
                </a:solidFill>
              </a:rPr>
              <a:t> checks that the two </a:t>
            </a:r>
            <a:r>
              <a:rPr lang="en-US" dirty="0" err="1">
                <a:solidFill>
                  <a:prstClr val="black"/>
                </a:solidFill>
              </a:rPr>
              <a:t>TestAlert</a:t>
            </a:r>
            <a:r>
              <a:rPr lang="en-US" dirty="0">
                <a:solidFill>
                  <a:prstClr val="black"/>
                </a:solidFill>
              </a:rPr>
              <a:t> do not have the same id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 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73020" y="4281115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98628-0ACF-DE49-81FF-09742F67098C}"/>
              </a:ext>
            </a:extLst>
          </p:cNvPr>
          <p:cNvSpPr/>
          <p:nvPr/>
        </p:nvSpPr>
        <p:spPr>
          <a:xfrm>
            <a:off x="5073020" y="261069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1DDF3-D829-477D-BE4F-ED5E7039FA1E}"/>
              </a:ext>
            </a:extLst>
          </p:cNvPr>
          <p:cNvSpPr/>
          <p:nvPr/>
        </p:nvSpPr>
        <p:spPr>
          <a:xfrm>
            <a:off x="5136628" y="1108262"/>
            <a:ext cx="7308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Example of flaky test from a Microsoft product: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8056F-1F50-4CAB-99A6-82B65BBC971C}"/>
              </a:ext>
            </a:extLst>
          </p:cNvPr>
          <p:cNvSpPr/>
          <p:nvPr/>
        </p:nvSpPr>
        <p:spPr>
          <a:xfrm>
            <a:off x="5168644" y="3457318"/>
            <a:ext cx="7016376" cy="33528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BD97D8-E9F1-4E2C-B4B7-E814DD04C8F7}"/>
              </a:ext>
            </a:extLst>
          </p:cNvPr>
          <p:cNvSpPr/>
          <p:nvPr/>
        </p:nvSpPr>
        <p:spPr>
          <a:xfrm>
            <a:off x="5168644" y="4551745"/>
            <a:ext cx="7016376" cy="3352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7F80-CEAB-C24F-92D9-D7D16992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Issues with flaky tests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8FD016-1721-A34D-A98A-E57F3BA06184}"/>
              </a:ext>
            </a:extLst>
          </p:cNvPr>
          <p:cNvSpPr txBox="1"/>
          <p:nvPr/>
        </p:nvSpPr>
        <p:spPr>
          <a:xfrm>
            <a:off x="525930" y="4446234"/>
            <a:ext cx="11504962" cy="16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May not be real faults in current changes; reduce developers’ trust in results</a:t>
            </a:r>
          </a:p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Wastes developer’s and machine time—may manually debug a nonexistent fault in current changes and rerun tests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801D7A1-257E-F94B-8642-CA40EB7C9B72}"/>
              </a:ext>
            </a:extLst>
          </p:cNvPr>
          <p:cNvGrpSpPr/>
          <p:nvPr/>
        </p:nvGrpSpPr>
        <p:grpSpPr>
          <a:xfrm>
            <a:off x="1889477" y="1005455"/>
            <a:ext cx="9339577" cy="3300585"/>
            <a:chOff x="102950" y="1372900"/>
            <a:chExt cx="14279637" cy="5046390"/>
          </a:xfrm>
        </p:grpSpPr>
        <p:pic>
          <p:nvPicPr>
            <p:cNvPr id="110" name="Picture 2" descr="Programmer, Programming, Code, Work, Computer, Internet">
              <a:extLst>
                <a:ext uri="{FF2B5EF4-FFF2-40B4-BE49-F238E27FC236}">
                  <a16:creationId xmlns:a16="http://schemas.microsoft.com/office/drawing/2014/main" id="{9A1A6D52-A591-A845-9A29-9FCA18BF0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7" t="41956" r="26937"/>
            <a:stretch/>
          </p:blipFill>
          <p:spPr bwMode="auto">
            <a:xfrm>
              <a:off x="1078467" y="3938586"/>
              <a:ext cx="2466567" cy="222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hought Bubble: Cloud 3">
              <a:extLst>
                <a:ext uri="{FF2B5EF4-FFF2-40B4-BE49-F238E27FC236}">
                  <a16:creationId xmlns:a16="http://schemas.microsoft.com/office/drawing/2014/main" id="{F85859B4-E698-2D42-92BE-D71CC1961C7B}"/>
                </a:ext>
              </a:extLst>
            </p:cNvPr>
            <p:cNvSpPr/>
            <p:nvPr/>
          </p:nvSpPr>
          <p:spPr>
            <a:xfrm>
              <a:off x="102950" y="1415470"/>
              <a:ext cx="3149668" cy="2352164"/>
            </a:xfrm>
            <a:prstGeom prst="cloudCallout">
              <a:avLst>
                <a:gd name="adj1" fmla="val 14312"/>
                <a:gd name="adj2" fmla="val 7576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Source code	</a:t>
              </a:r>
            </a:p>
          </p:txBody>
        </p:sp>
        <p:pic>
          <p:nvPicPr>
            <p:cNvPr id="112" name="Picture 4" descr="Source Code, Code, Programming, C, Coding, Digital">
              <a:extLst>
                <a:ext uri="{FF2B5EF4-FFF2-40B4-BE49-F238E27FC236}">
                  <a16:creationId xmlns:a16="http://schemas.microsoft.com/office/drawing/2014/main" id="{67A81B07-7490-1F41-B166-15BBF6CB91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3"/>
            <a:stretch/>
          </p:blipFill>
          <p:spPr bwMode="auto">
            <a:xfrm>
              <a:off x="1314360" y="2356512"/>
              <a:ext cx="1045170" cy="107179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6" descr="Code, Programming, Hacking, Html, Web, Data, Design">
              <a:extLst>
                <a:ext uri="{FF2B5EF4-FFF2-40B4-BE49-F238E27FC236}">
                  <a16:creationId xmlns:a16="http://schemas.microsoft.com/office/drawing/2014/main" id="{930C484A-50BD-4049-ABAA-799AD106E6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t="41859" r="14180"/>
            <a:stretch/>
          </p:blipFill>
          <p:spPr bwMode="auto">
            <a:xfrm>
              <a:off x="3323490" y="2291818"/>
              <a:ext cx="1705067" cy="9988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Arrow: Right 5">
              <a:extLst>
                <a:ext uri="{FF2B5EF4-FFF2-40B4-BE49-F238E27FC236}">
                  <a16:creationId xmlns:a16="http://schemas.microsoft.com/office/drawing/2014/main" id="{2CBC22D2-101C-6349-A00A-87CEA91FD7BE}"/>
                </a:ext>
              </a:extLst>
            </p:cNvPr>
            <p:cNvSpPr/>
            <p:nvPr/>
          </p:nvSpPr>
          <p:spPr>
            <a:xfrm rot="1522185">
              <a:off x="4396605" y="3941896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D314851-B024-2E43-9F1B-4FF141116124}"/>
                </a:ext>
              </a:extLst>
            </p:cNvPr>
            <p:cNvGrpSpPr/>
            <p:nvPr/>
          </p:nvGrpSpPr>
          <p:grpSpPr>
            <a:xfrm>
              <a:off x="6714593" y="4467939"/>
              <a:ext cx="574474" cy="877078"/>
              <a:chOff x="2466217" y="5365103"/>
              <a:chExt cx="770701" cy="1191208"/>
            </a:xfrm>
          </p:grpSpPr>
          <p:pic>
            <p:nvPicPr>
              <p:cNvPr id="116" name="Picture 16" descr="http://www.pngall.com/wp-content/uploads/2016/04/Server.png">
                <a:extLst>
                  <a:ext uri="{FF2B5EF4-FFF2-40B4-BE49-F238E27FC236}">
                    <a16:creationId xmlns:a16="http://schemas.microsoft.com/office/drawing/2014/main" id="{2DF17A29-45C2-6247-A27F-F92D9C1243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9E5F3940-98EC-4D41-B605-6D6B53D19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7B271EC-BE9A-F543-9D52-A0BE85EF0C04}"/>
                </a:ext>
              </a:extLst>
            </p:cNvPr>
            <p:cNvGrpSpPr/>
            <p:nvPr/>
          </p:nvGrpSpPr>
          <p:grpSpPr>
            <a:xfrm>
              <a:off x="5762443" y="4990213"/>
              <a:ext cx="574474" cy="877078"/>
              <a:chOff x="2466217" y="5365103"/>
              <a:chExt cx="770701" cy="1191208"/>
            </a:xfrm>
          </p:grpSpPr>
          <p:pic>
            <p:nvPicPr>
              <p:cNvPr id="119" name="Picture 16" descr="http://www.pngall.com/wp-content/uploads/2016/04/Server.png">
                <a:extLst>
                  <a:ext uri="{FF2B5EF4-FFF2-40B4-BE49-F238E27FC236}">
                    <a16:creationId xmlns:a16="http://schemas.microsoft.com/office/drawing/2014/main" id="{9BB028BA-1F09-2D46-9490-140A5BF3D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7294D8C4-A3BE-7E44-899F-787EBBBBC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991CAB1-D99C-FD48-9C3B-2052190F58AE}"/>
                </a:ext>
              </a:extLst>
            </p:cNvPr>
            <p:cNvGrpSpPr/>
            <p:nvPr/>
          </p:nvGrpSpPr>
          <p:grpSpPr>
            <a:xfrm>
              <a:off x="5769653" y="4027389"/>
              <a:ext cx="574474" cy="877078"/>
              <a:chOff x="2466217" y="5365103"/>
              <a:chExt cx="770701" cy="1191208"/>
            </a:xfrm>
          </p:grpSpPr>
          <p:pic>
            <p:nvPicPr>
              <p:cNvPr id="122" name="Picture 121" descr="http://www.pngall.com/wp-content/uploads/2016/04/Server.png">
                <a:extLst>
                  <a:ext uri="{FF2B5EF4-FFF2-40B4-BE49-F238E27FC236}">
                    <a16:creationId xmlns:a16="http://schemas.microsoft.com/office/drawing/2014/main" id="{F99F00C9-0232-9C4D-828D-360C66BB2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6A548F8F-B683-E24D-BEBA-CA02F6B6B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4" name="Thought Bubble: Cloud 18">
              <a:extLst>
                <a:ext uri="{FF2B5EF4-FFF2-40B4-BE49-F238E27FC236}">
                  <a16:creationId xmlns:a16="http://schemas.microsoft.com/office/drawing/2014/main" id="{8219EC4F-7DF3-6E46-B2A3-DE0A7CC494EA}"/>
                </a:ext>
              </a:extLst>
            </p:cNvPr>
            <p:cNvSpPr/>
            <p:nvPr/>
          </p:nvSpPr>
          <p:spPr>
            <a:xfrm>
              <a:off x="2989027" y="1372900"/>
              <a:ext cx="2730827" cy="2268700"/>
            </a:xfrm>
            <a:prstGeom prst="cloudCallout">
              <a:avLst>
                <a:gd name="adj1" fmla="val -73956"/>
                <a:gd name="adj2" fmla="val 7825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Test code	</a:t>
              </a:r>
            </a:p>
          </p:txBody>
        </p:sp>
        <p:sp>
          <p:nvSpPr>
            <p:cNvPr id="125" name="Arrow: Right 21">
              <a:extLst>
                <a:ext uri="{FF2B5EF4-FFF2-40B4-BE49-F238E27FC236}">
                  <a16:creationId xmlns:a16="http://schemas.microsoft.com/office/drawing/2014/main" id="{1DE45FF9-6079-8C4B-AF3D-7590B8455D13}"/>
                </a:ext>
              </a:extLst>
            </p:cNvPr>
            <p:cNvSpPr/>
            <p:nvPr/>
          </p:nvSpPr>
          <p:spPr>
            <a:xfrm rot="18438230">
              <a:off x="6716458" y="3138328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2" descr="Programmer, Programming, Code, Work, Computer, Internet">
              <a:extLst>
                <a:ext uri="{FF2B5EF4-FFF2-40B4-BE49-F238E27FC236}">
                  <a16:creationId xmlns:a16="http://schemas.microsoft.com/office/drawing/2014/main" id="{244777A0-4D19-EB40-A9D0-18064CCB82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7" t="41956" r="26937"/>
            <a:stretch/>
          </p:blipFill>
          <p:spPr bwMode="auto">
            <a:xfrm>
              <a:off x="11549368" y="3868118"/>
              <a:ext cx="2833219" cy="255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Arrow: Right 25">
              <a:extLst>
                <a:ext uri="{FF2B5EF4-FFF2-40B4-BE49-F238E27FC236}">
                  <a16:creationId xmlns:a16="http://schemas.microsoft.com/office/drawing/2014/main" id="{7BD79884-0740-7C46-A5DB-F02C045BE3EA}"/>
                </a:ext>
              </a:extLst>
            </p:cNvPr>
            <p:cNvSpPr/>
            <p:nvPr/>
          </p:nvSpPr>
          <p:spPr>
            <a:xfrm rot="3045426">
              <a:off x="10848925" y="3056840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9" name="Picture 8" descr="Feedback, Survey, Questionnaire, Employee, Satisfaction">
              <a:extLst>
                <a:ext uri="{FF2B5EF4-FFF2-40B4-BE49-F238E27FC236}">
                  <a16:creationId xmlns:a16="http://schemas.microsoft.com/office/drawing/2014/main" id="{35F5B004-0F03-5845-8DF2-AFFAB7F2D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5" t="63430" r="43573" b="21977"/>
            <a:stretch/>
          </p:blipFill>
          <p:spPr bwMode="auto">
            <a:xfrm>
              <a:off x="12360285" y="4090329"/>
              <a:ext cx="1040556" cy="100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183AF1F-7E03-D142-B108-6833E06DF065}"/>
                </a:ext>
              </a:extLst>
            </p:cNvPr>
            <p:cNvSpPr txBox="1"/>
            <p:nvPr/>
          </p:nvSpPr>
          <p:spPr>
            <a:xfrm rot="1315548">
              <a:off x="13045466" y="3367526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E5E8D28-2A88-BC4C-9755-28383C681CE3}"/>
                </a:ext>
              </a:extLst>
            </p:cNvPr>
            <p:cNvSpPr txBox="1"/>
            <p:nvPr/>
          </p:nvSpPr>
          <p:spPr>
            <a:xfrm rot="20591941">
              <a:off x="12124984" y="3502955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BA2D8A5-7A9D-E546-B82C-B2E0CE0EE743}"/>
                </a:ext>
              </a:extLst>
            </p:cNvPr>
            <p:cNvSpPr txBox="1"/>
            <p:nvPr/>
          </p:nvSpPr>
          <p:spPr>
            <a:xfrm>
              <a:off x="12552795" y="3308659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</p:grpSp>
      <p:sp>
        <p:nvSpPr>
          <p:cNvPr id="135" name="Frame 134">
            <a:extLst>
              <a:ext uri="{FF2B5EF4-FFF2-40B4-BE49-F238E27FC236}">
                <a16:creationId xmlns:a16="http://schemas.microsoft.com/office/drawing/2014/main" id="{D979C3CB-D9B4-1B47-BF07-02925B1D92B4}"/>
              </a:ext>
            </a:extLst>
          </p:cNvPr>
          <p:cNvSpPr/>
          <p:nvPr/>
        </p:nvSpPr>
        <p:spPr>
          <a:xfrm>
            <a:off x="7041141" y="1205684"/>
            <a:ext cx="1655920" cy="1799085"/>
          </a:xfrm>
          <a:prstGeom prst="frame">
            <a:avLst>
              <a:gd name="adj1" fmla="val 3034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35F555-7DEB-904B-AAA0-0DB9929E8BCD}"/>
              </a:ext>
            </a:extLst>
          </p:cNvPr>
          <p:cNvSpPr txBox="1"/>
          <p:nvPr/>
        </p:nvSpPr>
        <p:spPr>
          <a:xfrm>
            <a:off x="7162757" y="1379809"/>
            <a:ext cx="6383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T1:</a:t>
            </a:r>
          </a:p>
          <a:p>
            <a:r>
              <a:rPr lang="en-US" sz="2800" dirty="0"/>
              <a:t>T2:</a:t>
            </a:r>
          </a:p>
          <a:p>
            <a:r>
              <a:rPr lang="en-US" sz="2800" dirty="0"/>
              <a:t>…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6FEB1D7-AF05-E349-8B17-3B110B1E4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863" y="1300533"/>
            <a:ext cx="560241" cy="48617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0C339E80-BB48-2941-8C19-F14CFA5BA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2885" y="1839398"/>
            <a:ext cx="410410" cy="4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32434"/>
            <a:ext cx="11070266" cy="4578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Goal: Help research in the topic of flaky tests</a:t>
            </a:r>
            <a:endParaRPr lang="en-US" sz="800" dirty="0"/>
          </a:p>
          <a:p>
            <a:pPr>
              <a:lnSpc>
                <a:spcPct val="100000"/>
              </a:lnSpc>
            </a:pPr>
            <a:r>
              <a:rPr lang="en-US" sz="3000" b="1" dirty="0"/>
              <a:t>Study</a:t>
            </a:r>
            <a:r>
              <a:rPr lang="en-US" sz="3000" dirty="0"/>
              <a:t> – of flaky tests in an industrial setting, demonstrating their prevalence and effect on developers </a:t>
            </a:r>
            <a:endParaRPr lang="en-US" sz="3000" b="1" dirty="0"/>
          </a:p>
          <a:p>
            <a:pPr>
              <a:lnSpc>
                <a:spcPct val="100000"/>
              </a:lnSpc>
            </a:pPr>
            <a:r>
              <a:rPr lang="en-US" sz="3000" b="1" dirty="0"/>
              <a:t>Framework</a:t>
            </a:r>
            <a:r>
              <a:rPr lang="en-US" sz="3000" dirty="0"/>
              <a:t> – to identify and root cause flaky tests within Microsoft </a:t>
            </a:r>
            <a:endParaRPr lang="en-US" sz="3000" b="1" dirty="0"/>
          </a:p>
          <a:p>
            <a:pPr>
              <a:lnSpc>
                <a:spcPct val="100000"/>
              </a:lnSpc>
            </a:pPr>
            <a:r>
              <a:rPr lang="en-US" sz="3000" b="1" dirty="0"/>
              <a:t>Tool (</a:t>
            </a:r>
            <a:r>
              <a:rPr lang="en-US" sz="3000" b="1" dirty="0" err="1"/>
              <a:t>RootFinder</a:t>
            </a:r>
            <a:r>
              <a:rPr lang="en-US" sz="3000" b="1" dirty="0"/>
              <a:t>)</a:t>
            </a:r>
            <a:r>
              <a:rPr lang="en-US" sz="3000" dirty="0"/>
              <a:t> [1] – to root cause flaky tests by analyzing the logs of passing and failing executions of such tests</a:t>
            </a:r>
            <a:endParaRPr lang="en-US" sz="3000" b="1" dirty="0"/>
          </a:p>
          <a:p>
            <a:pPr>
              <a:lnSpc>
                <a:spcPct val="100000"/>
              </a:lnSpc>
            </a:pPr>
            <a:r>
              <a:rPr lang="en-US" sz="3000" b="1" dirty="0"/>
              <a:t>Dataset</a:t>
            </a:r>
            <a:r>
              <a:rPr lang="en-US" sz="3000" dirty="0"/>
              <a:t> [1] – of anonymized execution logs of flaky tests</a:t>
            </a:r>
          </a:p>
          <a:p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4633-21A9-134B-ABEC-6E03B783BF4E}"/>
              </a:ext>
            </a:extLst>
          </p:cNvPr>
          <p:cNvSpPr txBox="1"/>
          <p:nvPr/>
        </p:nvSpPr>
        <p:spPr>
          <a:xfrm>
            <a:off x="992630" y="5398167"/>
            <a:ext cx="429361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https://github.com/winglam/RootFinder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0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63250" cy="1325563"/>
          </a:xfrm>
        </p:spPr>
        <p:txBody>
          <a:bodyPr/>
          <a:lstStyle/>
          <a:p>
            <a:r>
              <a:rPr lang="en-US" dirty="0"/>
              <a:t>Study -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85"/>
            <a:ext cx="10515600" cy="4665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b="1" dirty="0"/>
              <a:t>CloudBuild </a:t>
            </a:r>
            <a:r>
              <a:rPr lang="en-US" dirty="0"/>
              <a:t>[1]: Microsoft’s incremental and distributed system for compiling code and executing unit tests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500" dirty="0"/>
          </a:p>
          <a:p>
            <a:pPr marL="0" lvl="0" indent="0">
              <a:lnSpc>
                <a:spcPct val="125000"/>
              </a:lnSpc>
              <a:spcBef>
                <a:spcPts val="0"/>
              </a:spcBef>
              <a:buNone/>
              <a:defRPr/>
            </a:pPr>
            <a:r>
              <a:rPr lang="en-US" dirty="0"/>
              <a:t>CloudBuild</a:t>
            </a:r>
          </a:p>
          <a:p>
            <a:pPr>
              <a:lnSpc>
                <a:spcPct val="125000"/>
              </a:lnSpc>
              <a:spcBef>
                <a:spcPts val="0"/>
              </a:spcBef>
              <a:defRPr/>
            </a:pPr>
            <a:r>
              <a:rPr lang="en-US" dirty="0"/>
              <a:t>is used by 1200+ projects and executes 350+ million tests per day</a:t>
            </a:r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en-US" dirty="0"/>
              <a:t>executes all units tests in modules affected by changes</a:t>
            </a:r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en-US" dirty="0"/>
              <a:t>always executes a module’s tests in the same order [2]</a:t>
            </a:r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en-US" dirty="0"/>
              <a:t>provides developer an option to rerun failing tests 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dirty="0"/>
              <a:t>if the rerun passes then the test is recorded as </a:t>
            </a:r>
            <a:r>
              <a:rPr lang="en-US" b="1" dirty="0"/>
              <a:t>flaky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CDEA8-2D2A-43D6-81A9-A5BA6FD2A814}"/>
              </a:ext>
            </a:extLst>
          </p:cNvPr>
          <p:cNvSpPr txBox="1"/>
          <p:nvPr/>
        </p:nvSpPr>
        <p:spPr>
          <a:xfrm>
            <a:off x="977804" y="5762829"/>
            <a:ext cx="904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Esfahani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et al.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CloudBuild: Microsoft’s Distributed and Caching Build Service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In ICSE’16.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BAD70-DB1A-4960-BBAB-337EFD4A44D5}"/>
              </a:ext>
            </a:extLst>
          </p:cNvPr>
          <p:cNvSpPr txBox="1"/>
          <p:nvPr/>
        </p:nvSpPr>
        <p:spPr>
          <a:xfrm>
            <a:off x="977804" y="6132161"/>
            <a:ext cx="929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Lam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et al.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iDFlakies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A framework for identifying and partially classifying flaky tests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In ICST’19.</a:t>
            </a:r>
          </a:p>
        </p:txBody>
      </p:sp>
    </p:spTree>
    <p:extLst>
      <p:ext uri="{BB962C8B-B14F-4D97-AF65-F5344CB8AC3E}">
        <p14:creationId xmlns:p14="http://schemas.microsoft.com/office/powerpoint/2010/main" val="18510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63250" cy="1325563"/>
          </a:xfrm>
        </p:spPr>
        <p:txBody>
          <a:bodyPr/>
          <a:lstStyle/>
          <a:p>
            <a:r>
              <a:rPr lang="en-US" dirty="0"/>
              <a:t>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691005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dirty="0"/>
              <a:t>Statistics of 5 projects that use CloudBuild across 30 days: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34474-C4FD-4F40-941A-E60E295F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" y="2058987"/>
            <a:ext cx="11468986" cy="18904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06AB57-81B2-4D1A-B7B6-58B39BCB6515}"/>
              </a:ext>
            </a:extLst>
          </p:cNvPr>
          <p:cNvSpPr txBox="1">
            <a:spLocks/>
          </p:cNvSpPr>
          <p:nvPr/>
        </p:nvSpPr>
        <p:spPr>
          <a:xfrm>
            <a:off x="838200" y="4105865"/>
            <a:ext cx="10515600" cy="225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# of flaky test failures and flaky tests is lower bound; rerunning a failed flaky tests does not guarantee it will pass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BBDF8-CC66-4165-AB52-EBE4271698A9}"/>
              </a:ext>
            </a:extLst>
          </p:cNvPr>
          <p:cNvSpPr/>
          <p:nvPr/>
        </p:nvSpPr>
        <p:spPr>
          <a:xfrm>
            <a:off x="4653553" y="2092124"/>
            <a:ext cx="2780377" cy="185735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63250" cy="1325563"/>
          </a:xfrm>
        </p:spPr>
        <p:txBody>
          <a:bodyPr/>
          <a:lstStyle/>
          <a:p>
            <a:r>
              <a:rPr lang="en-US" dirty="0"/>
              <a:t>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691005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dirty="0"/>
              <a:t>Statistics of 5 projects that use CloudBuild across 30 days: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34474-C4FD-4F40-941A-E60E295F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" y="2058987"/>
            <a:ext cx="11468986" cy="18904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06AB57-81B2-4D1A-B7B6-58B39BCB6515}"/>
              </a:ext>
            </a:extLst>
          </p:cNvPr>
          <p:cNvSpPr txBox="1">
            <a:spLocks/>
          </p:cNvSpPr>
          <p:nvPr/>
        </p:nvSpPr>
        <p:spPr>
          <a:xfrm>
            <a:off x="838200" y="4105865"/>
            <a:ext cx="10515600" cy="225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# of flaky test failures and flaky tests is lower bound; rerunning a failed flaky tests does not guarantee it will pass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# of distinct flaky tests can be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en-US" dirty="0"/>
              <a:t> but % of builds that fail due to flaky tests can be </a:t>
            </a:r>
            <a:r>
              <a:rPr lang="en-US" b="1" dirty="0">
                <a:solidFill>
                  <a:srgbClr val="FFC000"/>
                </a:solidFill>
              </a:rPr>
              <a:t>high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83C415-C033-43A7-A8E2-2C9F16446158}"/>
              </a:ext>
            </a:extLst>
          </p:cNvPr>
          <p:cNvSpPr/>
          <p:nvPr/>
        </p:nvSpPr>
        <p:spPr>
          <a:xfrm>
            <a:off x="6056145" y="2884892"/>
            <a:ext cx="1216525" cy="255182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D67015-ADCF-4499-AE8E-E82BBF7DEEAE}"/>
              </a:ext>
            </a:extLst>
          </p:cNvPr>
          <p:cNvSpPr/>
          <p:nvPr/>
        </p:nvSpPr>
        <p:spPr>
          <a:xfrm>
            <a:off x="9686261" y="2884892"/>
            <a:ext cx="2094614" cy="255182"/>
          </a:xfrm>
          <a:prstGeom prst="rect">
            <a:avLst/>
          </a:prstGeom>
          <a:solidFill>
            <a:srgbClr val="FFC0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4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A9A20BFD86E8498E666A19548A63CB" ma:contentTypeVersion="5" ma:contentTypeDescription="Create a new document." ma:contentTypeScope="" ma:versionID="17fbd730e1551929229249a58ee61027">
  <xsd:schema xmlns:xsd="http://www.w3.org/2001/XMLSchema" xmlns:xs="http://www.w3.org/2001/XMLSchema" xmlns:p="http://schemas.microsoft.com/office/2006/metadata/properties" xmlns:ns3="cb9b0978-30e0-4366-a8d4-4e279f04e3e3" xmlns:ns4="b3583cb9-cb07-47c5-905e-26a722e38483" targetNamespace="http://schemas.microsoft.com/office/2006/metadata/properties" ma:root="true" ma:fieldsID="bc796c635e7a1671786d8d8261534007" ns3:_="" ns4:_="">
    <xsd:import namespace="cb9b0978-30e0-4366-a8d4-4e279f04e3e3"/>
    <xsd:import namespace="b3583cb9-cb07-47c5-905e-26a722e384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b0978-30e0-4366-a8d4-4e279f04e3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83cb9-cb07-47c5-905e-26a722e38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71872E-E2AE-49DE-B586-67F518C28E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9b0978-30e0-4366-a8d4-4e279f04e3e3"/>
    <ds:schemaRef ds:uri="b3583cb9-cb07-47c5-905e-26a722e38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0BE466-3A53-4CA8-A364-1E6F81E56C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F9B90E-97AB-4659-AB83-4F97A9AC1BE8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b3583cb9-cb07-47c5-905e-26a722e38483"/>
    <ds:schemaRef ds:uri="http://schemas.microsoft.com/office/infopath/2007/PartnerControls"/>
    <ds:schemaRef ds:uri="cb9b0978-30e0-4366-a8d4-4e279f04e3e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11607</TotalTime>
  <Words>1978</Words>
  <Application>Microsoft Office PowerPoint</Application>
  <PresentationFormat>Widescreen</PresentationFormat>
  <Paragraphs>543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Office Theme</vt:lpstr>
      <vt:lpstr>Root Causing Flaky Tests in a  Large-Scale Industrial Setting </vt:lpstr>
      <vt:lpstr>Flaky tests</vt:lpstr>
      <vt:lpstr>Flaky tests</vt:lpstr>
      <vt:lpstr>Flaky tests</vt:lpstr>
      <vt:lpstr>Issues with flaky tests</vt:lpstr>
      <vt:lpstr>Contributions</vt:lpstr>
      <vt:lpstr>Study - Background</vt:lpstr>
      <vt:lpstr>Study</vt:lpstr>
      <vt:lpstr>Study</vt:lpstr>
      <vt:lpstr>Complete framework - Overview</vt:lpstr>
      <vt:lpstr>Complete framework - Overview</vt:lpstr>
      <vt:lpstr>Root causing framework</vt:lpstr>
      <vt:lpstr>Root causing framework</vt:lpstr>
      <vt:lpstr>Root causing framework</vt:lpstr>
      <vt:lpstr>Root causing framework</vt:lpstr>
      <vt:lpstr>Root causing framework</vt:lpstr>
      <vt:lpstr>RootFinder - Example</vt:lpstr>
      <vt:lpstr>RootFinder - Analysis</vt:lpstr>
      <vt:lpstr>Dataset</vt:lpstr>
      <vt:lpstr>RootFinder application</vt:lpstr>
      <vt:lpstr>Lessons learned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iDFlakies: A Framework for Detecting  and Partially Classifying Flaky Tests</dc:title>
  <dc:creator>Wing Lam</dc:creator>
  <cp:lastModifiedBy>Wing Lam</cp:lastModifiedBy>
  <cp:revision>146</cp:revision>
  <dcterms:created xsi:type="dcterms:W3CDTF">2019-04-26T02:02:18Z</dcterms:created>
  <dcterms:modified xsi:type="dcterms:W3CDTF">2019-07-22T17:18:20Z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t-wil@microsoft.com</vt:lpwstr>
  </property>
  <property fmtid="{D5CDD505-2E9C-101B-9397-08002B2CF9AE}" pid="5" name="MSIP_Label_f42aa342-8706-4288-bd11-ebb85995028c_SetDate">
    <vt:lpwstr>2019-05-14T23:01:55.2472994Z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b043c6ef-5b73-4871-9831-ec8d92c0adb5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0x0101009CA9A20BFD86E8498E666A19548A63CB</vt:lpwstr>
  </property>
</Properties>
</file>