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7" r:id="rId1"/>
  </p:sldMasterIdLst>
  <p:notesMasterIdLst>
    <p:notesMasterId r:id="rId33"/>
  </p:notesMasterIdLst>
  <p:sldIdLst>
    <p:sldId id="256" r:id="rId2"/>
    <p:sldId id="329" r:id="rId3"/>
    <p:sldId id="332" r:id="rId4"/>
    <p:sldId id="330" r:id="rId5"/>
    <p:sldId id="358" r:id="rId6"/>
    <p:sldId id="331" r:id="rId7"/>
    <p:sldId id="348" r:id="rId8"/>
    <p:sldId id="359" r:id="rId9"/>
    <p:sldId id="333" r:id="rId10"/>
    <p:sldId id="357" r:id="rId11"/>
    <p:sldId id="335" r:id="rId12"/>
    <p:sldId id="360" r:id="rId13"/>
    <p:sldId id="370" r:id="rId14"/>
    <p:sldId id="371" r:id="rId15"/>
    <p:sldId id="372" r:id="rId16"/>
    <p:sldId id="365" r:id="rId17"/>
    <p:sldId id="352" r:id="rId18"/>
    <p:sldId id="353" r:id="rId19"/>
    <p:sldId id="354" r:id="rId20"/>
    <p:sldId id="355" r:id="rId21"/>
    <p:sldId id="336" r:id="rId22"/>
    <p:sldId id="368" r:id="rId23"/>
    <p:sldId id="369" r:id="rId24"/>
    <p:sldId id="339" r:id="rId25"/>
    <p:sldId id="338" r:id="rId26"/>
    <p:sldId id="340" r:id="rId27"/>
    <p:sldId id="341" r:id="rId28"/>
    <p:sldId id="342" r:id="rId29"/>
    <p:sldId id="343" r:id="rId30"/>
    <p:sldId id="375" r:id="rId31"/>
    <p:sldId id="37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ED7D31"/>
    <a:srgbClr val="5B9BD5"/>
    <a:srgbClr val="FFFED6"/>
    <a:srgbClr val="7F7F7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33" autoAdjust="0"/>
    <p:restoredTop sz="86311"/>
  </p:normalViewPr>
  <p:slideViewPr>
    <p:cSldViewPr snapToGrid="0">
      <p:cViewPr varScale="1">
        <p:scale>
          <a:sx n="91" d="100"/>
          <a:sy n="91" d="100"/>
        </p:scale>
        <p:origin x="4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A00F0-4654-B14B-96AB-6E5598F1F420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BA24F-46AE-C544-9B74-A62404DC3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1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95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66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24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54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46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45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71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1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30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4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82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3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69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24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33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38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36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27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881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63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901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09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48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602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5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5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9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97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70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83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78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D9744-F7EA-3F46-A92E-BAF3323ABF93}" type="datetime1">
              <a:rPr lang="en-US" smtClean="0"/>
              <a:t>5/14/2019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32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05B2-C1D6-AE48-9484-05ACF4CE2824}" type="datetime1">
              <a:rPr lang="en-US" smtClean="0"/>
              <a:t>5/14/2019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00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555C9-1B62-9B42-B7DC-3A8C3EE29829}" type="datetime1">
              <a:rPr lang="en-US" smtClean="0"/>
              <a:t>5/14/2019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64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110A-86D2-854C-9B54-4D0D6E262B8C}" type="datetime1">
              <a:rPr lang="en-US" smtClean="0"/>
              <a:t>5/14/2019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68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BE6A-FE56-4849-AB45-2841132C6F9A}" type="datetime1">
              <a:rPr lang="en-US" smtClean="0"/>
              <a:t>5/14/2019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46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F3B1B-8B65-AA49-AC6E-BBA2ABBDD518}" type="datetime1">
              <a:rPr lang="en-US" smtClean="0"/>
              <a:t>5/14/2019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7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52A8F-232F-FD4F-9283-6C348161C3BA}" type="datetime1">
              <a:rPr lang="en-US" smtClean="0"/>
              <a:t>5/14/2019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99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777D-FD62-A24F-82B9-BD711855462B}" type="datetime1">
              <a:rPr lang="en-US" smtClean="0"/>
              <a:t>5/14/2019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2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B09A-1983-FB4D-8710-33527272C6D1}" type="datetime1">
              <a:rPr lang="en-US" smtClean="0"/>
              <a:t>5/14/2019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929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FE8B2-2158-4E48-B1C1-1666A6B8367D}" type="datetime1">
              <a:rPr lang="en-US" smtClean="0"/>
              <a:t>5/14/2019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72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0E32-9EDD-104D-B6FD-F2BC390740CB}" type="datetime1">
              <a:rPr lang="en-US" smtClean="0"/>
              <a:t>5/14/2019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9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3A471-6DA8-2B4A-B25C-3A74D1B3D515}" type="datetime1">
              <a:rPr lang="en-US" smtClean="0"/>
              <a:t>5/14/2019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03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aeQr9Rlb1ohGTABZsd5sZLdjh0hedxAWFJxHpsCnJ1w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flakytestdataset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tiff"/><Relationship Id="rId4" Type="http://schemas.openxmlformats.org/officeDocument/2006/relationships/image" Target="../media/image9.jpeg"/><Relationship Id="rId9" Type="http://schemas.openxmlformats.org/officeDocument/2006/relationships/image" Target="../media/image1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winglam2@Illinois.edu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ites.google.com/view/FlakyTestDatase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flakytestdataset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flakytestdatase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438" y="691962"/>
            <a:ext cx="11781121" cy="1789934"/>
          </a:xfrm>
        </p:spPr>
        <p:txBody>
          <a:bodyPr>
            <a:normAutofit/>
          </a:bodyPr>
          <a:lstStyle/>
          <a:p>
            <a:r>
              <a:rPr lang="en-US" dirty="0" err="1"/>
              <a:t>iDFlakies</a:t>
            </a:r>
            <a:r>
              <a:rPr lang="en-US" dirty="0"/>
              <a:t>: A Framework for Detecting </a:t>
            </a:r>
            <a:br>
              <a:rPr lang="en-US" dirty="0"/>
            </a:br>
            <a:r>
              <a:rPr lang="en-US" dirty="0"/>
              <a:t>and Partially Classifying Flaky Tests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8" y="2956277"/>
            <a:ext cx="9144000" cy="2267158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Wing Lam       </a:t>
            </a:r>
            <a:r>
              <a:rPr lang="en-US" sz="2800" dirty="0"/>
              <a:t>Reed </a:t>
            </a:r>
            <a:r>
              <a:rPr lang="en-US" sz="2800" dirty="0" err="1"/>
              <a:t>Oei</a:t>
            </a:r>
            <a:r>
              <a:rPr lang="en-US" sz="2800" b="1" dirty="0"/>
              <a:t>       </a:t>
            </a:r>
            <a:r>
              <a:rPr lang="en-US" sz="2800" dirty="0"/>
              <a:t>August Shi </a:t>
            </a:r>
          </a:p>
          <a:p>
            <a:r>
              <a:rPr lang="en-US" sz="2800" dirty="0"/>
              <a:t>Darko </a:t>
            </a:r>
            <a:r>
              <a:rPr lang="en-US" sz="2800" dirty="0" err="1"/>
              <a:t>Marinov</a:t>
            </a:r>
            <a:r>
              <a:rPr lang="en-US" sz="2800" dirty="0"/>
              <a:t>       Tao </a:t>
            </a:r>
            <a:r>
              <a:rPr lang="en-US" sz="2800" dirty="0" err="1"/>
              <a:t>Xie</a:t>
            </a:r>
            <a:endParaRPr lang="en-US" sz="2800" dirty="0"/>
          </a:p>
          <a:p>
            <a:r>
              <a:rPr lang="en" dirty="0">
                <a:solidFill>
                  <a:schemeClr val="dk1"/>
                </a:solidFill>
              </a:rPr>
              <a:t>University of Illinois at Urbana-Champaign, USA</a:t>
            </a:r>
          </a:p>
          <a:p>
            <a:r>
              <a:rPr lang="en-US" b="1" dirty="0"/>
              <a:t>winglam2</a:t>
            </a:r>
            <a:r>
              <a:rPr lang="en-US" dirty="0"/>
              <a:t>,reedoei2,awshi2,marinov,taoxie@illinois.edu</a:t>
            </a:r>
          </a:p>
          <a:p>
            <a:r>
              <a:rPr lang="en-US" dirty="0">
                <a:solidFill>
                  <a:schemeClr val="dk1"/>
                </a:solidFill>
              </a:rPr>
              <a:t>ICST 2019 | April 22</a:t>
            </a:r>
            <a:r>
              <a:rPr lang="en-US" baseline="30000" dirty="0">
                <a:solidFill>
                  <a:schemeClr val="dk1"/>
                </a:solidFill>
              </a:rPr>
              <a:t>nd </a:t>
            </a:r>
            <a:r>
              <a:rPr lang="en-US" dirty="0">
                <a:solidFill>
                  <a:schemeClr val="dk1"/>
                </a:solidFill>
              </a:rPr>
              <a:t>– 27</a:t>
            </a:r>
            <a:r>
              <a:rPr lang="en-US" baseline="30000" dirty="0">
                <a:solidFill>
                  <a:schemeClr val="dk1"/>
                </a:solidFill>
              </a:rPr>
              <a:t>th</a:t>
            </a:r>
            <a:r>
              <a:rPr lang="en-US" dirty="0">
                <a:solidFill>
                  <a:schemeClr val="dk1"/>
                </a:solidFill>
              </a:rPr>
              <a:t> 2019 | Xi’an, China</a:t>
            </a:r>
            <a:endParaRPr lang="en" dirty="0">
              <a:solidFill>
                <a:schemeClr val="dk1"/>
              </a:solidFill>
            </a:endParaRPr>
          </a:p>
          <a:p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88F88-1E9C-9D4E-92BF-6CFBFB1F5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696" y="5420676"/>
            <a:ext cx="1150395" cy="1243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0CA9F2-3FD3-E348-8676-3DD279C86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71" y="5531097"/>
            <a:ext cx="733411" cy="1057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1945B-3F93-D74C-A6BC-1A58A583F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070" y="5561517"/>
            <a:ext cx="1045070" cy="1045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1AA13-438C-DA46-8864-ABD7AEA66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5860" y="5543956"/>
            <a:ext cx="1045070" cy="1045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17B6-A736-214D-8C4E-57A7495F9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719" y="5513538"/>
            <a:ext cx="1058896" cy="1058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092D17-9890-9C4E-AB7C-9AC04E2160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204" t="22217" r="29239" b="18977"/>
          <a:stretch/>
        </p:blipFill>
        <p:spPr>
          <a:xfrm>
            <a:off x="6513128" y="5495977"/>
            <a:ext cx="1441489" cy="109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0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5424BC-97D0-8B4D-B2E1-7E0B5FC0B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70" y="2532725"/>
            <a:ext cx="9546481" cy="4236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inputs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742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sz="2400" b="1" dirty="0">
                <a:solidFill>
                  <a:schemeClr val="accent5"/>
                </a:solidFill>
              </a:rPr>
              <a:t>Inputs:</a:t>
            </a:r>
            <a:r>
              <a:rPr lang="en-US" sz="2400" dirty="0"/>
              <a:t> test suite, # of rounds to run,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B99C3-3EAD-C34D-BC45-5D62732FE2BC}"/>
              </a:ext>
            </a:extLst>
          </p:cNvPr>
          <p:cNvSpPr/>
          <p:nvPr/>
        </p:nvSpPr>
        <p:spPr>
          <a:xfrm>
            <a:off x="2599509" y="2608355"/>
            <a:ext cx="7955280" cy="3687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94BF7-1FE0-F94B-B103-83D766312CC6}"/>
              </a:ext>
            </a:extLst>
          </p:cNvPr>
          <p:cNvSpPr/>
          <p:nvPr/>
        </p:nvSpPr>
        <p:spPr>
          <a:xfrm>
            <a:off x="2325189" y="6296297"/>
            <a:ext cx="7184571" cy="507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ACA7DA-AE2A-EF45-B372-D1D31C9CC99C}"/>
              </a:ext>
            </a:extLst>
          </p:cNvPr>
          <p:cNvSpPr/>
          <p:nvPr/>
        </p:nvSpPr>
        <p:spPr>
          <a:xfrm>
            <a:off x="1002573" y="2608355"/>
            <a:ext cx="1573360" cy="3747995"/>
          </a:xfrm>
          <a:prstGeom prst="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036F94-1A25-7E4E-B0B7-2A84D215142D}"/>
              </a:ext>
            </a:extLst>
          </p:cNvPr>
          <p:cNvSpPr/>
          <p:nvPr/>
        </p:nvSpPr>
        <p:spPr>
          <a:xfrm>
            <a:off x="5439992" y="1430777"/>
            <a:ext cx="4069768" cy="5198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en-US" sz="2400" dirty="0"/>
              <a:t>configuration for ordering tests</a:t>
            </a:r>
          </a:p>
        </p:txBody>
      </p:sp>
    </p:spTree>
    <p:extLst>
      <p:ext uri="{BB962C8B-B14F-4D97-AF65-F5344CB8AC3E}">
        <p14:creationId xmlns:p14="http://schemas.microsoft.com/office/powerpoint/2010/main" val="317044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808"/>
            <a:ext cx="10515600" cy="5781266"/>
          </a:xfrm>
        </p:spPr>
        <p:txBody>
          <a:bodyPr>
            <a:normAutofit/>
          </a:bodyPr>
          <a:lstStyle/>
          <a:p>
            <a:pPr defTabSz="1005840">
              <a:lnSpc>
                <a:spcPct val="125000"/>
              </a:lnSpc>
              <a:defRPr/>
            </a:pPr>
            <a:r>
              <a:rPr lang="en-US" sz="3200" dirty="0"/>
              <a:t>Tool configurations are different ways to order the execution of tests</a:t>
            </a:r>
          </a:p>
          <a:p>
            <a:pPr marL="307340" indent="-307340" defTabSz="1005840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prstClr val="black"/>
                </a:solidFill>
              </a:rPr>
              <a:t>These different ways generate different orderings based on the order of tests used by Maven </a:t>
            </a:r>
          </a:p>
          <a:p>
            <a:pPr marL="307340" indent="-307340" defTabSz="1005840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prstClr val="black"/>
                </a:solidFill>
              </a:rPr>
              <a:t>Tool comes with 5 configurations and can be easily extended with additional configurations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00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configurations – Original-order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558" y="3155363"/>
            <a:ext cx="10892883" cy="620762"/>
          </a:xfrm>
        </p:spPr>
        <p:txBody>
          <a:bodyPr>
            <a:normAutofit/>
          </a:bodyPr>
          <a:lstStyle/>
          <a:p>
            <a:pPr marL="0" indent="0" defTabSz="1005840">
              <a:lnSpc>
                <a:spcPct val="125000"/>
              </a:lnSpc>
              <a:buNone/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Original-order: </a:t>
            </a:r>
            <a:r>
              <a:rPr lang="en-US" sz="2400" dirty="0"/>
              <a:t>runs tests in Maven-specified test order again and finds only NOD tests</a:t>
            </a:r>
            <a:endParaRPr lang="en-US" sz="2400" b="1" kern="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ECFB67-0445-F145-8E3C-3A2F7CABD30C}"/>
              </a:ext>
            </a:extLst>
          </p:cNvPr>
          <p:cNvSpPr txBox="1">
            <a:spLocks/>
          </p:cNvSpPr>
          <p:nvPr/>
        </p:nvSpPr>
        <p:spPr>
          <a:xfrm>
            <a:off x="2128024" y="1985578"/>
            <a:ext cx="3681762" cy="682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005840">
              <a:lnSpc>
                <a:spcPct val="125000"/>
              </a:lnSpc>
              <a:buNone/>
              <a:defRPr/>
            </a:pPr>
            <a:r>
              <a:rPr lang="en-US" sz="2400" kern="0" dirty="0">
                <a:solidFill>
                  <a:prstClr val="black"/>
                </a:solidFill>
              </a:rPr>
              <a:t>Maven-specified test order: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9EFB11-F448-F947-8602-D8257B7F593E}"/>
              </a:ext>
            </a:extLst>
          </p:cNvPr>
          <p:cNvSpPr txBox="1">
            <a:spLocks/>
          </p:cNvSpPr>
          <p:nvPr/>
        </p:nvSpPr>
        <p:spPr>
          <a:xfrm>
            <a:off x="2128024" y="4724742"/>
            <a:ext cx="3681762" cy="682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005840">
              <a:lnSpc>
                <a:spcPct val="125000"/>
              </a:lnSpc>
              <a:buNone/>
              <a:defRPr/>
            </a:pPr>
            <a:r>
              <a:rPr lang="en-US" sz="2400" kern="0" dirty="0">
                <a:solidFill>
                  <a:prstClr val="black"/>
                </a:solidFill>
              </a:rPr>
              <a:t>Original-order test orders: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89707E-097F-0045-AB1B-D48A7A04A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786" y="4526487"/>
            <a:ext cx="3060700" cy="1079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15A934-284C-D14C-80B8-7F2A304FF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236" y="1812723"/>
            <a:ext cx="2971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88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configurations – </a:t>
            </a:r>
            <a:r>
              <a:rPr lang="en-US" kern="0" dirty="0">
                <a:solidFill>
                  <a:prstClr val="black"/>
                </a:solidFill>
              </a:rPr>
              <a:t>Reverse-class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558" y="3155362"/>
            <a:ext cx="10892883" cy="835815"/>
          </a:xfrm>
        </p:spPr>
        <p:txBody>
          <a:bodyPr>
            <a:noAutofit/>
          </a:bodyPr>
          <a:lstStyle/>
          <a:p>
            <a:pPr marL="0" indent="0" defTabSz="1005840">
              <a:lnSpc>
                <a:spcPct val="125000"/>
              </a:lnSpc>
              <a:buNone/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Reverse-class: </a:t>
            </a:r>
            <a:r>
              <a:rPr lang="en-US" sz="2400" dirty="0"/>
              <a:t>reverses order of all test classes from original order but keeps test methods in the same order as original order</a:t>
            </a:r>
            <a:endParaRPr lang="en-US" sz="2400" b="1" kern="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ECFB67-0445-F145-8E3C-3A2F7CABD30C}"/>
              </a:ext>
            </a:extLst>
          </p:cNvPr>
          <p:cNvSpPr txBox="1">
            <a:spLocks/>
          </p:cNvSpPr>
          <p:nvPr/>
        </p:nvSpPr>
        <p:spPr>
          <a:xfrm>
            <a:off x="2128024" y="1985578"/>
            <a:ext cx="3681762" cy="682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005840">
              <a:lnSpc>
                <a:spcPct val="125000"/>
              </a:lnSpc>
              <a:buNone/>
              <a:defRPr/>
            </a:pPr>
            <a:r>
              <a:rPr lang="en-US" sz="2400" kern="0" dirty="0">
                <a:solidFill>
                  <a:prstClr val="black"/>
                </a:solidFill>
              </a:rPr>
              <a:t>Maven-specified test order: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9EFB11-F448-F947-8602-D8257B7F593E}"/>
              </a:ext>
            </a:extLst>
          </p:cNvPr>
          <p:cNvSpPr txBox="1">
            <a:spLocks/>
          </p:cNvSpPr>
          <p:nvPr/>
        </p:nvSpPr>
        <p:spPr>
          <a:xfrm>
            <a:off x="2128024" y="4724742"/>
            <a:ext cx="3681762" cy="682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005840">
              <a:lnSpc>
                <a:spcPct val="125000"/>
              </a:lnSpc>
              <a:buNone/>
              <a:defRPr/>
            </a:pPr>
            <a:r>
              <a:rPr lang="en-US" sz="2400" kern="0" dirty="0">
                <a:solidFill>
                  <a:prstClr val="black"/>
                </a:solidFill>
              </a:rPr>
              <a:t>Reverse-class test orders: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C6232-DC3B-DD43-A947-3B6F83BCE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586" y="4558237"/>
            <a:ext cx="2959100" cy="101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AEB368-7485-CA48-A88D-4C28A5037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236" y="1812723"/>
            <a:ext cx="2971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65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configurations – </a:t>
            </a:r>
            <a:r>
              <a:rPr lang="en-US" kern="0" dirty="0">
                <a:solidFill>
                  <a:prstClr val="black"/>
                </a:solidFill>
              </a:rPr>
              <a:t>Reverse-class-method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558" y="3155362"/>
            <a:ext cx="10892883" cy="835815"/>
          </a:xfrm>
        </p:spPr>
        <p:txBody>
          <a:bodyPr>
            <a:noAutofit/>
          </a:bodyPr>
          <a:lstStyle/>
          <a:p>
            <a:pPr marL="0" indent="0" defTabSz="1005840">
              <a:lnSpc>
                <a:spcPct val="125000"/>
              </a:lnSpc>
              <a:buNone/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Reverse-class-method (</a:t>
            </a:r>
            <a:r>
              <a:rPr lang="en-US" sz="2400" b="1" kern="0" dirty="0" err="1">
                <a:solidFill>
                  <a:prstClr val="black"/>
                </a:solidFill>
              </a:rPr>
              <a:t>ReCM</a:t>
            </a:r>
            <a:r>
              <a:rPr lang="en-US" sz="2400" b="1" kern="0" dirty="0">
                <a:solidFill>
                  <a:prstClr val="black"/>
                </a:solidFill>
              </a:rPr>
              <a:t>): </a:t>
            </a:r>
            <a:r>
              <a:rPr lang="en-US" sz="2400" dirty="0"/>
              <a:t>reverses order of all test classes and methods from original order</a:t>
            </a:r>
            <a:endParaRPr lang="en-US" sz="2400" b="1" kern="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ECFB67-0445-F145-8E3C-3A2F7CABD30C}"/>
              </a:ext>
            </a:extLst>
          </p:cNvPr>
          <p:cNvSpPr txBox="1">
            <a:spLocks/>
          </p:cNvSpPr>
          <p:nvPr/>
        </p:nvSpPr>
        <p:spPr>
          <a:xfrm>
            <a:off x="2128024" y="1985578"/>
            <a:ext cx="3681762" cy="682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005840">
              <a:lnSpc>
                <a:spcPct val="125000"/>
              </a:lnSpc>
              <a:buNone/>
              <a:defRPr/>
            </a:pPr>
            <a:r>
              <a:rPr lang="en-US" sz="2400" kern="0" dirty="0">
                <a:solidFill>
                  <a:prstClr val="black"/>
                </a:solidFill>
              </a:rPr>
              <a:t>Maven-specified test order: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9EFB11-F448-F947-8602-D8257B7F593E}"/>
              </a:ext>
            </a:extLst>
          </p:cNvPr>
          <p:cNvSpPr txBox="1">
            <a:spLocks/>
          </p:cNvSpPr>
          <p:nvPr/>
        </p:nvSpPr>
        <p:spPr>
          <a:xfrm>
            <a:off x="1017270" y="4724742"/>
            <a:ext cx="4792516" cy="682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005840">
              <a:lnSpc>
                <a:spcPct val="125000"/>
              </a:lnSpc>
              <a:buNone/>
              <a:defRPr/>
            </a:pPr>
            <a:r>
              <a:rPr lang="en-US" sz="2400" kern="0" dirty="0">
                <a:solidFill>
                  <a:prstClr val="black"/>
                </a:solidFill>
              </a:rPr>
              <a:t>Reverse-class-method test orders: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36C56-FC0B-2148-A490-1EC080F9F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886" y="4551887"/>
            <a:ext cx="2984500" cy="1028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19CE07-B46B-9341-89E6-5C785DC36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236" y="1812723"/>
            <a:ext cx="2971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61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configurations – </a:t>
            </a:r>
            <a:r>
              <a:rPr lang="en-US" kern="0" dirty="0">
                <a:solidFill>
                  <a:prstClr val="black"/>
                </a:solidFill>
              </a:rPr>
              <a:t>Random-class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558" y="3155362"/>
            <a:ext cx="10892883" cy="835815"/>
          </a:xfrm>
        </p:spPr>
        <p:txBody>
          <a:bodyPr>
            <a:noAutofit/>
          </a:bodyPr>
          <a:lstStyle/>
          <a:p>
            <a:pPr marL="0" indent="0" defTabSz="1005840">
              <a:lnSpc>
                <a:spcPct val="125000"/>
              </a:lnSpc>
              <a:buNone/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Random-class: </a:t>
            </a:r>
            <a:r>
              <a:rPr lang="en-US" sz="2400" dirty="0"/>
              <a:t>runs test classes in random order but keeps methods in each class in the same order as the original order</a:t>
            </a:r>
            <a:endParaRPr lang="en-US" sz="2400" b="1" kern="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ECFB67-0445-F145-8E3C-3A2F7CABD30C}"/>
              </a:ext>
            </a:extLst>
          </p:cNvPr>
          <p:cNvSpPr txBox="1">
            <a:spLocks/>
          </p:cNvSpPr>
          <p:nvPr/>
        </p:nvSpPr>
        <p:spPr>
          <a:xfrm>
            <a:off x="2128024" y="1985578"/>
            <a:ext cx="3681762" cy="682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005840">
              <a:lnSpc>
                <a:spcPct val="125000"/>
              </a:lnSpc>
              <a:buNone/>
              <a:defRPr/>
            </a:pPr>
            <a:r>
              <a:rPr lang="en-US" sz="2400" kern="0" dirty="0">
                <a:solidFill>
                  <a:prstClr val="black"/>
                </a:solidFill>
              </a:rPr>
              <a:t>Maven-specified test order: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9EFB11-F448-F947-8602-D8257B7F593E}"/>
              </a:ext>
            </a:extLst>
          </p:cNvPr>
          <p:cNvSpPr txBox="1">
            <a:spLocks/>
          </p:cNvSpPr>
          <p:nvPr/>
        </p:nvSpPr>
        <p:spPr>
          <a:xfrm>
            <a:off x="1017270" y="4724742"/>
            <a:ext cx="4792516" cy="682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005840">
              <a:lnSpc>
                <a:spcPct val="125000"/>
              </a:lnSpc>
              <a:buNone/>
              <a:defRPr/>
            </a:pPr>
            <a:r>
              <a:rPr lang="en-US" sz="2400" kern="0" dirty="0">
                <a:solidFill>
                  <a:prstClr val="black"/>
                </a:solidFill>
              </a:rPr>
              <a:t>Random-class test orders: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AD5AB2-764E-FA4B-A04E-FE01F7B5C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786" y="4526487"/>
            <a:ext cx="3060700" cy="1079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E07C57-6BD9-EE4D-A18B-BF288A2DC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236" y="1812723"/>
            <a:ext cx="2971800" cy="1028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1B246-5334-A849-BCE5-1492F8E74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586" y="5605987"/>
            <a:ext cx="29591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38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configurations – </a:t>
            </a:r>
            <a:r>
              <a:rPr lang="en-US" kern="0" dirty="0">
                <a:solidFill>
                  <a:prstClr val="black"/>
                </a:solidFill>
              </a:rPr>
              <a:t>Random-class-method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048" y="3413047"/>
            <a:ext cx="4516801" cy="945865"/>
          </a:xfrm>
        </p:spPr>
        <p:txBody>
          <a:bodyPr>
            <a:noAutofit/>
          </a:bodyPr>
          <a:lstStyle/>
          <a:p>
            <a:pPr marL="0" indent="0" defTabSz="1005840">
              <a:lnSpc>
                <a:spcPct val="125000"/>
              </a:lnSpc>
              <a:buNone/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Random-class-method (</a:t>
            </a:r>
            <a:r>
              <a:rPr lang="en-US" sz="2400" b="1" kern="0" dirty="0" err="1">
                <a:solidFill>
                  <a:prstClr val="black"/>
                </a:solidFill>
              </a:rPr>
              <a:t>RaCM</a:t>
            </a:r>
            <a:r>
              <a:rPr lang="en-US" sz="2400" b="1" kern="0" dirty="0">
                <a:solidFill>
                  <a:prstClr val="black"/>
                </a:solidFill>
              </a:rPr>
              <a:t>): </a:t>
            </a:r>
            <a:r>
              <a:rPr lang="en-US" sz="2400" dirty="0"/>
              <a:t>runs test methods in random order; first, randomize order of the test classes then methods within test classes but </a:t>
            </a:r>
            <a:r>
              <a:rPr lang="en-US" sz="2400" i="1" dirty="0"/>
              <a:t>not </a:t>
            </a:r>
            <a:r>
              <a:rPr lang="en-US" sz="2400" dirty="0"/>
              <a:t>interleave methods between classes</a:t>
            </a:r>
            <a:endParaRPr lang="en-US" sz="2400" b="1" kern="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ECFB67-0445-F145-8E3C-3A2F7CABD30C}"/>
              </a:ext>
            </a:extLst>
          </p:cNvPr>
          <p:cNvSpPr txBox="1">
            <a:spLocks/>
          </p:cNvSpPr>
          <p:nvPr/>
        </p:nvSpPr>
        <p:spPr>
          <a:xfrm>
            <a:off x="1141048" y="1484052"/>
            <a:ext cx="3681762" cy="682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5840">
              <a:lnSpc>
                <a:spcPct val="125000"/>
              </a:lnSpc>
              <a:buNone/>
              <a:defRPr/>
            </a:pPr>
            <a:r>
              <a:rPr lang="en-US" sz="2400" kern="0" dirty="0">
                <a:solidFill>
                  <a:prstClr val="black"/>
                </a:solidFill>
              </a:rPr>
              <a:t>Maven-specified test order: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9EFB11-F448-F947-8602-D8257B7F593E}"/>
              </a:ext>
            </a:extLst>
          </p:cNvPr>
          <p:cNvSpPr txBox="1">
            <a:spLocks/>
          </p:cNvSpPr>
          <p:nvPr/>
        </p:nvSpPr>
        <p:spPr>
          <a:xfrm>
            <a:off x="6238144" y="1484296"/>
            <a:ext cx="4032715" cy="106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5840">
              <a:lnSpc>
                <a:spcPct val="125000"/>
              </a:lnSpc>
              <a:buNone/>
              <a:defRPr/>
            </a:pPr>
            <a:r>
              <a:rPr lang="en-US" sz="2400" kern="0" dirty="0">
                <a:solidFill>
                  <a:prstClr val="black"/>
                </a:solidFill>
              </a:rPr>
              <a:t>Examples of </a:t>
            </a:r>
            <a:r>
              <a:rPr lang="en-US" sz="2400" kern="0" dirty="0" err="1">
                <a:solidFill>
                  <a:prstClr val="black"/>
                </a:solidFill>
              </a:rPr>
              <a:t>RaCM</a:t>
            </a:r>
            <a:r>
              <a:rPr lang="en-US" sz="2400" kern="0" dirty="0">
                <a:solidFill>
                  <a:prstClr val="black"/>
                </a:solidFill>
              </a:rPr>
              <a:t> test orders: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032ED3-CBDC-884E-B09B-A4C641DFF1F2}"/>
              </a:ext>
            </a:extLst>
          </p:cNvPr>
          <p:cNvSpPr txBox="1"/>
          <p:nvPr/>
        </p:nvSpPr>
        <p:spPr>
          <a:xfrm>
            <a:off x="8017450" y="5897940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EA75E3-00D6-0441-9086-135F8A35E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299" y="1962707"/>
            <a:ext cx="3060700" cy="1079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12921E-0E36-6240-8FC7-542375A85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099" y="3042207"/>
            <a:ext cx="2959100" cy="1016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87E4B3-3E0D-FA47-ABCA-68D087A5C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399" y="4058207"/>
            <a:ext cx="2984500" cy="102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CECD4-8ADA-F54C-9E4B-DBCD117DA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736" y="5086907"/>
            <a:ext cx="3009900" cy="101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3FD56C-77A6-EC4E-9611-7DE6C2245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6019" y="2037517"/>
            <a:ext cx="2971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53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9847E3-E7D5-154B-AA8A-C6EE0FFAE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70" y="2532725"/>
            <a:ext cx="9546481" cy="4236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setup step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742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sz="2400" b="1" dirty="0">
                <a:solidFill>
                  <a:schemeClr val="accent2"/>
                </a:solidFill>
              </a:rPr>
              <a:t>Setup step:</a:t>
            </a:r>
            <a:r>
              <a:rPr lang="en-US" sz="2400" dirty="0"/>
              <a:t> Check original order passes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B99C3-3EAD-C34D-BC45-5D62732FE2BC}"/>
              </a:ext>
            </a:extLst>
          </p:cNvPr>
          <p:cNvSpPr/>
          <p:nvPr/>
        </p:nvSpPr>
        <p:spPr>
          <a:xfrm>
            <a:off x="4016829" y="2608355"/>
            <a:ext cx="6537960" cy="3687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94BF7-1FE0-F94B-B103-83D766312CC6}"/>
              </a:ext>
            </a:extLst>
          </p:cNvPr>
          <p:cNvSpPr/>
          <p:nvPr/>
        </p:nvSpPr>
        <p:spPr>
          <a:xfrm>
            <a:off x="4108434" y="6296297"/>
            <a:ext cx="5401326" cy="507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D04BAD-4AA6-D048-82AB-AE31F3E68FF7}"/>
              </a:ext>
            </a:extLst>
          </p:cNvPr>
          <p:cNvSpPr/>
          <p:nvPr/>
        </p:nvSpPr>
        <p:spPr>
          <a:xfrm>
            <a:off x="2575933" y="2608354"/>
            <a:ext cx="1440896" cy="4113120"/>
          </a:xfrm>
          <a:prstGeom prst="rect">
            <a:avLst/>
          </a:prstGeom>
          <a:solidFill>
            <a:srgbClr val="ED7D31">
              <a:alpha val="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DD7C0F-2866-6A46-A84F-9E2C58345C6A}"/>
              </a:ext>
            </a:extLst>
          </p:cNvPr>
          <p:cNvSpPr/>
          <p:nvPr/>
        </p:nvSpPr>
        <p:spPr>
          <a:xfrm>
            <a:off x="1002573" y="2608355"/>
            <a:ext cx="1573360" cy="3747995"/>
          </a:xfrm>
          <a:prstGeom prst="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979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05E330-70A8-3E4C-AB05-6EB546AC5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70" y="2532725"/>
            <a:ext cx="9546481" cy="4236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running step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742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sz="2400" b="1" dirty="0">
                <a:solidFill>
                  <a:schemeClr val="accent2"/>
                </a:solidFill>
              </a:rPr>
              <a:t>Running step:</a:t>
            </a:r>
            <a:r>
              <a:rPr lang="en-US" sz="2400" dirty="0"/>
              <a:t> Run the Random-class-method configuration 8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B99C3-3EAD-C34D-BC45-5D62732FE2BC}"/>
              </a:ext>
            </a:extLst>
          </p:cNvPr>
          <p:cNvSpPr/>
          <p:nvPr/>
        </p:nvSpPr>
        <p:spPr>
          <a:xfrm>
            <a:off x="5806439" y="2608355"/>
            <a:ext cx="4748349" cy="4103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A3B1FB-B866-5D4B-9CF8-39F21136700E}"/>
              </a:ext>
            </a:extLst>
          </p:cNvPr>
          <p:cNvSpPr/>
          <p:nvPr/>
        </p:nvSpPr>
        <p:spPr>
          <a:xfrm>
            <a:off x="2567645" y="2608355"/>
            <a:ext cx="3311911" cy="4113120"/>
          </a:xfrm>
          <a:prstGeom prst="rect">
            <a:avLst/>
          </a:prstGeom>
          <a:solidFill>
            <a:srgbClr val="ED7D31">
              <a:alpha val="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00CC0F-C8F4-2042-99C3-D9102D97A20D}"/>
              </a:ext>
            </a:extLst>
          </p:cNvPr>
          <p:cNvSpPr/>
          <p:nvPr/>
        </p:nvSpPr>
        <p:spPr>
          <a:xfrm>
            <a:off x="1002573" y="2608355"/>
            <a:ext cx="1573360" cy="3747995"/>
          </a:xfrm>
          <a:prstGeom prst="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2AB452-D584-874D-B4A4-3FC5013484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13" t="27768" r="49681" b="59120"/>
          <a:stretch/>
        </p:blipFill>
        <p:spPr>
          <a:xfrm>
            <a:off x="6679580" y="2865338"/>
            <a:ext cx="2430482" cy="1024344"/>
          </a:xfrm>
          <a:prstGeom prst="ellipse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61F5B7-32A0-FC48-ACBA-41A87B453649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725476" y="3377510"/>
            <a:ext cx="954104" cy="475192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41BBF0-018E-4D45-B893-03106CC02BAC}"/>
              </a:ext>
            </a:extLst>
          </p:cNvPr>
          <p:cNvCxnSpPr>
            <a:cxnSpLocks/>
            <a:stCxn id="12" idx="4"/>
          </p:cNvCxnSpPr>
          <p:nvPr/>
        </p:nvCxnSpPr>
        <p:spPr>
          <a:xfrm flipH="1" flipV="1">
            <a:off x="5697192" y="3852704"/>
            <a:ext cx="2197629" cy="36978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BE89024-C58D-8C46-9577-DE32BA03C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30" t="62603" r="49791" b="24058"/>
          <a:stretch/>
        </p:blipFill>
        <p:spPr>
          <a:xfrm>
            <a:off x="6906664" y="4126275"/>
            <a:ext cx="2315395" cy="1024344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134E73-B93B-8149-883F-2619A5698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37" t="72637" r="49991" b="16566"/>
          <a:stretch/>
        </p:blipFill>
        <p:spPr>
          <a:xfrm>
            <a:off x="6906664" y="5662791"/>
            <a:ext cx="2391805" cy="863274"/>
          </a:xfrm>
          <a:prstGeom prst="ellipse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B4D877-F65B-954D-BF01-A943EA3A49A1}"/>
              </a:ext>
            </a:extLst>
          </p:cNvPr>
          <p:cNvCxnSpPr>
            <a:cxnSpLocks/>
          </p:cNvCxnSpPr>
          <p:nvPr/>
        </p:nvCxnSpPr>
        <p:spPr>
          <a:xfrm flipH="1" flipV="1">
            <a:off x="5751630" y="5911961"/>
            <a:ext cx="1155034" cy="189182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FC6E77-CA7E-ED47-84C5-33D293EEF6C5}"/>
              </a:ext>
            </a:extLst>
          </p:cNvPr>
          <p:cNvCxnSpPr>
            <a:cxnSpLocks/>
            <a:stCxn id="24" idx="0"/>
          </p:cNvCxnSpPr>
          <p:nvPr/>
        </p:nvCxnSpPr>
        <p:spPr>
          <a:xfrm flipH="1">
            <a:off x="5778405" y="5662791"/>
            <a:ext cx="2324162" cy="262579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29E4EB-062C-D047-B501-FA8291D9E94B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5751630" y="4638447"/>
            <a:ext cx="1155034" cy="863274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B6E822A-9A30-7742-AE8B-DA3C24FDA4F6}"/>
              </a:ext>
            </a:extLst>
          </p:cNvPr>
          <p:cNvCxnSpPr>
            <a:cxnSpLocks/>
            <a:stCxn id="23" idx="4"/>
          </p:cNvCxnSpPr>
          <p:nvPr/>
        </p:nvCxnSpPr>
        <p:spPr>
          <a:xfrm flipH="1">
            <a:off x="5778404" y="5150619"/>
            <a:ext cx="2285958" cy="358267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93D0A69-5A93-F04C-923C-03AFED27174B}"/>
              </a:ext>
            </a:extLst>
          </p:cNvPr>
          <p:cNvSpPr txBox="1"/>
          <p:nvPr/>
        </p:nvSpPr>
        <p:spPr>
          <a:xfrm>
            <a:off x="5944479" y="2832332"/>
            <a:ext cx="9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Round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A530A9-9418-804B-BFCE-1BF4C71E4768}"/>
              </a:ext>
            </a:extLst>
          </p:cNvPr>
          <p:cNvSpPr txBox="1"/>
          <p:nvPr/>
        </p:nvSpPr>
        <p:spPr>
          <a:xfrm>
            <a:off x="5944478" y="4189030"/>
            <a:ext cx="9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Round 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6B191B-4352-2049-94C0-A3B975B87E79}"/>
              </a:ext>
            </a:extLst>
          </p:cNvPr>
          <p:cNvSpPr txBox="1"/>
          <p:nvPr/>
        </p:nvSpPr>
        <p:spPr>
          <a:xfrm>
            <a:off x="5944478" y="5478125"/>
            <a:ext cx="9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Round 8</a:t>
            </a:r>
          </a:p>
        </p:txBody>
      </p:sp>
    </p:spTree>
    <p:extLst>
      <p:ext uri="{BB962C8B-B14F-4D97-AF65-F5344CB8AC3E}">
        <p14:creationId xmlns:p14="http://schemas.microsoft.com/office/powerpoint/2010/main" val="229256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D57874-3711-A944-B462-1C53ECD7C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70" y="2532725"/>
            <a:ext cx="9546481" cy="4236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classification step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742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sz="2400" b="1" dirty="0">
                <a:solidFill>
                  <a:schemeClr val="accent2"/>
                </a:solidFill>
              </a:rPr>
              <a:t>Classification step:</a:t>
            </a:r>
            <a:r>
              <a:rPr lang="en-US" sz="2400" dirty="0"/>
              <a:t> Rerun the truncated failing order and truncated original order for each failed test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B99C3-3EAD-C34D-BC45-5D62732FE2BC}"/>
              </a:ext>
            </a:extLst>
          </p:cNvPr>
          <p:cNvSpPr/>
          <p:nvPr/>
        </p:nvSpPr>
        <p:spPr>
          <a:xfrm>
            <a:off x="9509759" y="2608355"/>
            <a:ext cx="1045029" cy="3687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2AEC0-B05C-8F4B-B24A-31EAF2B27ED6}"/>
              </a:ext>
            </a:extLst>
          </p:cNvPr>
          <p:cNvSpPr/>
          <p:nvPr/>
        </p:nvSpPr>
        <p:spPr>
          <a:xfrm>
            <a:off x="2575933" y="2608355"/>
            <a:ext cx="6915642" cy="4113120"/>
          </a:xfrm>
          <a:prstGeom prst="rect">
            <a:avLst/>
          </a:prstGeom>
          <a:solidFill>
            <a:srgbClr val="ED7D31">
              <a:alpha val="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3658E3-2EE6-A240-BE2C-48412E3FEE33}"/>
              </a:ext>
            </a:extLst>
          </p:cNvPr>
          <p:cNvSpPr/>
          <p:nvPr/>
        </p:nvSpPr>
        <p:spPr>
          <a:xfrm>
            <a:off x="1002573" y="2608355"/>
            <a:ext cx="1573360" cy="3747995"/>
          </a:xfrm>
          <a:prstGeom prst="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7B174-B29E-E948-AB78-43820EC5F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54" t="24548" r="20471" b="58948"/>
          <a:stretch/>
        </p:blipFill>
        <p:spPr>
          <a:xfrm>
            <a:off x="8951195" y="2688198"/>
            <a:ext cx="3302378" cy="849379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9E73D9-5A57-CA48-8529-2EAE786CB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95" t="62174" r="26364" b="25196"/>
          <a:stretch/>
        </p:blipFill>
        <p:spPr>
          <a:xfrm>
            <a:off x="9392078" y="4169802"/>
            <a:ext cx="2708033" cy="673276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B44376-B251-D043-B83B-3985292B0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89" t="70843" r="25774" b="14297"/>
          <a:stretch/>
        </p:blipFill>
        <p:spPr>
          <a:xfrm>
            <a:off x="9433091" y="5186953"/>
            <a:ext cx="2756229" cy="792325"/>
          </a:xfrm>
          <a:prstGeom prst="ellipse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54911A-9623-7B41-8C76-FB8ED8584925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8509773" y="3112888"/>
            <a:ext cx="441422" cy="834998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8F953E-387D-B744-8FF7-BA5EAD962736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8509774" y="3537577"/>
            <a:ext cx="2092610" cy="410309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0CA671-F308-7644-81EB-CEA872B9E914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7872762" y="4506440"/>
            <a:ext cx="1519316" cy="931622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183234B-54F2-3948-B0F5-535C688E55B2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7872763" y="4843078"/>
            <a:ext cx="2873332" cy="604328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845D4EE-F24C-2147-A05B-7C35498CC660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7911633" y="5583116"/>
            <a:ext cx="1521458" cy="271017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41B059-D368-DA49-8F40-E22647FF6315}"/>
              </a:ext>
            </a:extLst>
          </p:cNvPr>
          <p:cNvCxnSpPr>
            <a:cxnSpLocks/>
            <a:stCxn id="15" idx="4"/>
          </p:cNvCxnSpPr>
          <p:nvPr/>
        </p:nvCxnSpPr>
        <p:spPr>
          <a:xfrm flipH="1" flipV="1">
            <a:off x="7925652" y="5848388"/>
            <a:ext cx="2885554" cy="13089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09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03C780-8BAF-9543-A880-4D7A5F02A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622" y="1076755"/>
            <a:ext cx="7450212" cy="5249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38" y="228506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/>
              <a:t>Flaky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39" y="1555072"/>
            <a:ext cx="3899027" cy="46492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ysClr val="windowText" lastClr="000000"/>
                </a:solidFill>
              </a:rPr>
              <a:t>A test is considered </a:t>
            </a:r>
            <a:r>
              <a:rPr lang="en-US" sz="3200" i="1" dirty="0">
                <a:solidFill>
                  <a:sysClr val="windowText" lastClr="000000"/>
                </a:solidFill>
              </a:rPr>
              <a:t>flaky</a:t>
            </a:r>
            <a:r>
              <a:rPr lang="en-US" sz="3200" dirty="0">
                <a:solidFill>
                  <a:sysClr val="windowText" lastClr="000000"/>
                </a:solidFill>
              </a:rPr>
              <a:t> if it </a:t>
            </a:r>
            <a:r>
              <a:rPr lang="en-US" sz="3200" b="1" dirty="0">
                <a:solidFill>
                  <a:srgbClr val="38761D"/>
                </a:solidFill>
              </a:rPr>
              <a:t>passes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>
                <a:solidFill>
                  <a:sysClr val="windowText" lastClr="000000"/>
                </a:solidFill>
              </a:rPr>
              <a:t>and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>
                <a:solidFill>
                  <a:srgbClr val="CC0000"/>
                </a:solidFill>
              </a:rPr>
              <a:t>fails</a:t>
            </a:r>
            <a:r>
              <a:rPr lang="en-US" sz="3200" dirty="0">
                <a:solidFill>
                  <a:sysClr val="windowText" lastClr="000000"/>
                </a:solidFill>
              </a:rPr>
              <a:t> when run in the same test scenario</a:t>
            </a:r>
          </a:p>
          <a:p>
            <a:pPr marL="0" indent="0">
              <a:buNone/>
            </a:pPr>
            <a:endParaRPr lang="en-US" sz="800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ysClr val="windowText" lastClr="000000"/>
                </a:solidFill>
              </a:rPr>
              <a:t>Types of flaky tests considered:</a:t>
            </a:r>
          </a:p>
          <a:p>
            <a:pPr marL="0" indent="0">
              <a:buNone/>
            </a:pPr>
            <a:r>
              <a:rPr lang="en-US" sz="2400" b="1" dirty="0"/>
              <a:t>Order-dependent tests</a:t>
            </a:r>
            <a:r>
              <a:rPr lang="en-US" sz="2400" dirty="0"/>
              <a:t>: flaky only due to the order in which tests run</a:t>
            </a:r>
          </a:p>
          <a:p>
            <a:pPr marL="0" indent="0">
              <a:buNone/>
            </a:pPr>
            <a:r>
              <a:rPr lang="en-US" sz="2400" b="1" dirty="0"/>
              <a:t>Non-order-dependent tests</a:t>
            </a:r>
            <a:r>
              <a:rPr lang="en-US" sz="2400" dirty="0"/>
              <a:t>: all other types of flaky tests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72636-6CCD-3C45-B5DA-6246ADF42A65}"/>
              </a:ext>
            </a:extLst>
          </p:cNvPr>
          <p:cNvSpPr/>
          <p:nvPr/>
        </p:nvSpPr>
        <p:spPr>
          <a:xfrm>
            <a:off x="5080000" y="4509621"/>
            <a:ext cx="95624" cy="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D98628-0ACF-DE49-81FF-09742F67098C}"/>
              </a:ext>
            </a:extLst>
          </p:cNvPr>
          <p:cNvSpPr/>
          <p:nvPr/>
        </p:nvSpPr>
        <p:spPr>
          <a:xfrm>
            <a:off x="5080000" y="2839197"/>
            <a:ext cx="95624" cy="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19321C-7C79-5C41-B28F-AD290DB07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70" y="2532725"/>
            <a:ext cx="9546481" cy="4236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742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sz="2400" b="1" dirty="0">
                <a:solidFill>
                  <a:schemeClr val="accent5"/>
                </a:solidFill>
              </a:rPr>
              <a:t>Inputs:</a:t>
            </a:r>
            <a:r>
              <a:rPr lang="en-US" sz="2400" dirty="0"/>
              <a:t> test suite, configuration for ordering tests, # of times to run</a:t>
            </a:r>
          </a:p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sz="2400" b="1" dirty="0">
                <a:solidFill>
                  <a:schemeClr val="accent4"/>
                </a:solidFill>
              </a:rPr>
              <a:t>Outputs:</a:t>
            </a:r>
            <a:r>
              <a:rPr lang="en-US" sz="2400" b="1" dirty="0"/>
              <a:t> </a:t>
            </a:r>
            <a:r>
              <a:rPr lang="en-US" sz="2400" dirty="0"/>
              <a:t>detected OD/NOD tests, exact order in which each OD test fails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1A1770-B50E-3148-8760-35D84FA8B77B}"/>
              </a:ext>
            </a:extLst>
          </p:cNvPr>
          <p:cNvSpPr/>
          <p:nvPr/>
        </p:nvSpPr>
        <p:spPr>
          <a:xfrm>
            <a:off x="1002573" y="2608355"/>
            <a:ext cx="1573360" cy="3747995"/>
          </a:xfrm>
          <a:prstGeom prst="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6BD0A1-5FFA-1D49-B9B8-AD57991C783F}"/>
              </a:ext>
            </a:extLst>
          </p:cNvPr>
          <p:cNvSpPr/>
          <p:nvPr/>
        </p:nvSpPr>
        <p:spPr>
          <a:xfrm>
            <a:off x="9491577" y="2608354"/>
            <a:ext cx="945966" cy="3747996"/>
          </a:xfrm>
          <a:prstGeom prst="rect">
            <a:avLst/>
          </a:prstGeom>
          <a:solidFill>
            <a:srgbClr val="FFC000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6D0259-80F4-E54E-B621-93DA818B6D8B}"/>
              </a:ext>
            </a:extLst>
          </p:cNvPr>
          <p:cNvSpPr/>
          <p:nvPr/>
        </p:nvSpPr>
        <p:spPr>
          <a:xfrm>
            <a:off x="2575933" y="2608354"/>
            <a:ext cx="6915642" cy="4113120"/>
          </a:xfrm>
          <a:prstGeom prst="rect">
            <a:avLst/>
          </a:prstGeom>
          <a:solidFill>
            <a:srgbClr val="ED7D31">
              <a:alpha val="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C8A769-6CE8-F342-A801-85D7B9247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91" t="42695" r="2881" b="45096"/>
          <a:stretch/>
        </p:blipFill>
        <p:spPr>
          <a:xfrm>
            <a:off x="10437544" y="3064131"/>
            <a:ext cx="1719224" cy="1325563"/>
          </a:xfrm>
          <a:prstGeom prst="ellipse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EB4562-EA9E-FD45-9943-8E38234533CE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10259126" y="4389694"/>
            <a:ext cx="1038030" cy="238062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7D5F4E-FC40-5E41-B2E0-090E14382FBC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10259124" y="3726913"/>
            <a:ext cx="178420" cy="900843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321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18BDBD-6D2A-2B47-8AA7-0E93A0D8C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89" y="3123675"/>
            <a:ext cx="11421728" cy="3444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iDFlakies</a:t>
            </a:r>
            <a:r>
              <a:rPr lang="en-US" dirty="0"/>
              <a:t>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059"/>
            <a:ext cx="10515600" cy="4665662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sz="2400" b="1" dirty="0">
                <a:solidFill>
                  <a:schemeClr val="accent5"/>
                </a:solidFill>
              </a:rPr>
              <a:t>Input:</a:t>
            </a:r>
            <a:r>
              <a:rPr lang="en-US" sz="2400" dirty="0"/>
              <a:t> list of Java project URLs and commits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B5ED0AC-86C9-0E49-9BBD-8204E67ECE57}"/>
              </a:ext>
            </a:extLst>
          </p:cNvPr>
          <p:cNvSpPr/>
          <p:nvPr/>
        </p:nvSpPr>
        <p:spPr>
          <a:xfrm>
            <a:off x="345688" y="3100906"/>
            <a:ext cx="3010831" cy="3552402"/>
          </a:xfrm>
          <a:prstGeom prst="round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B1DC40-2692-2C41-979E-F4A0033C5C3A}"/>
              </a:ext>
            </a:extLst>
          </p:cNvPr>
          <p:cNvSpPr/>
          <p:nvPr/>
        </p:nvSpPr>
        <p:spPr>
          <a:xfrm>
            <a:off x="10024946" y="3123674"/>
            <a:ext cx="1876268" cy="3529634"/>
          </a:xfrm>
          <a:prstGeom prst="roundRect">
            <a:avLst/>
          </a:prstGeom>
          <a:solidFill>
            <a:srgbClr val="FFC000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A231392-DF85-884D-8E5D-F5F6829486DF}"/>
              </a:ext>
            </a:extLst>
          </p:cNvPr>
          <p:cNvSpPr/>
          <p:nvPr/>
        </p:nvSpPr>
        <p:spPr>
          <a:xfrm>
            <a:off x="3581401" y="3100906"/>
            <a:ext cx="6443544" cy="3552402"/>
          </a:xfrm>
          <a:prstGeom prst="roundRect">
            <a:avLst/>
          </a:prstGeom>
          <a:solidFill>
            <a:srgbClr val="ED7D31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A09A49-7213-C240-8DB6-F0284D987BB6}"/>
              </a:ext>
            </a:extLst>
          </p:cNvPr>
          <p:cNvSpPr/>
          <p:nvPr/>
        </p:nvSpPr>
        <p:spPr>
          <a:xfrm>
            <a:off x="3392424" y="2722542"/>
            <a:ext cx="8585545" cy="4103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51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18BDBD-6D2A-2B47-8AA7-0E93A0D8C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89" y="3123675"/>
            <a:ext cx="11421728" cy="3444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iDFlakies</a:t>
            </a:r>
            <a:r>
              <a:rPr lang="en-US" dirty="0"/>
              <a:t>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059"/>
            <a:ext cx="10515600" cy="4665662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sz="2400" b="1" dirty="0">
                <a:solidFill>
                  <a:schemeClr val="accent5"/>
                </a:solidFill>
              </a:rPr>
              <a:t>Input:</a:t>
            </a:r>
            <a:r>
              <a:rPr lang="en-US" sz="2400" dirty="0"/>
              <a:t> list of Java project URLs and commits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B5ED0AC-86C9-0E49-9BBD-8204E67ECE57}"/>
              </a:ext>
            </a:extLst>
          </p:cNvPr>
          <p:cNvSpPr/>
          <p:nvPr/>
        </p:nvSpPr>
        <p:spPr>
          <a:xfrm>
            <a:off x="345688" y="3100906"/>
            <a:ext cx="3010831" cy="3552402"/>
          </a:xfrm>
          <a:prstGeom prst="round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B1DC40-2692-2C41-979E-F4A0033C5C3A}"/>
              </a:ext>
            </a:extLst>
          </p:cNvPr>
          <p:cNvSpPr/>
          <p:nvPr/>
        </p:nvSpPr>
        <p:spPr>
          <a:xfrm>
            <a:off x="10342788" y="3123674"/>
            <a:ext cx="1558426" cy="3529634"/>
          </a:xfrm>
          <a:prstGeom prst="roundRect">
            <a:avLst/>
          </a:prstGeom>
          <a:solidFill>
            <a:srgbClr val="FFC000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A231392-DF85-884D-8E5D-F5F6829486DF}"/>
              </a:ext>
            </a:extLst>
          </p:cNvPr>
          <p:cNvSpPr/>
          <p:nvPr/>
        </p:nvSpPr>
        <p:spPr>
          <a:xfrm>
            <a:off x="3356518" y="3100906"/>
            <a:ext cx="6668427" cy="3552402"/>
          </a:xfrm>
          <a:prstGeom prst="roundRect">
            <a:avLst/>
          </a:prstGeom>
          <a:solidFill>
            <a:srgbClr val="ED7D31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C04D0-177A-234D-99D9-D0BA6078E3BE}"/>
              </a:ext>
            </a:extLst>
          </p:cNvPr>
          <p:cNvSpPr/>
          <p:nvPr/>
        </p:nvSpPr>
        <p:spPr>
          <a:xfrm>
            <a:off x="10058400" y="2829859"/>
            <a:ext cx="2006341" cy="4032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68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18BDBD-6D2A-2B47-8AA7-0E93A0D8C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89" y="3123675"/>
            <a:ext cx="11421728" cy="3444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iDFlakies</a:t>
            </a:r>
            <a:r>
              <a:rPr lang="en-US" dirty="0"/>
              <a:t>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059"/>
            <a:ext cx="10515600" cy="4665662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sz="2400" b="1" dirty="0">
                <a:solidFill>
                  <a:schemeClr val="accent5"/>
                </a:solidFill>
              </a:rPr>
              <a:t>Input:</a:t>
            </a:r>
            <a:r>
              <a:rPr lang="en-US" sz="2400" dirty="0"/>
              <a:t> list of project URLs and commits </a:t>
            </a:r>
          </a:p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sz="2400" b="1" dirty="0">
                <a:solidFill>
                  <a:schemeClr val="accent4"/>
                </a:solidFill>
              </a:rPr>
              <a:t>Output:</a:t>
            </a:r>
            <a:r>
              <a:rPr lang="en-US" sz="2400" dirty="0"/>
              <a:t> database with various information, e.g., OD and NOD tests detected for each configuration, time a test suite takes to run, 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B5ED0AC-86C9-0E49-9BBD-8204E67ECE57}"/>
              </a:ext>
            </a:extLst>
          </p:cNvPr>
          <p:cNvSpPr/>
          <p:nvPr/>
        </p:nvSpPr>
        <p:spPr>
          <a:xfrm>
            <a:off x="345688" y="3100906"/>
            <a:ext cx="3010831" cy="3552402"/>
          </a:xfrm>
          <a:prstGeom prst="round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B1DC40-2692-2C41-979E-F4A0033C5C3A}"/>
              </a:ext>
            </a:extLst>
          </p:cNvPr>
          <p:cNvSpPr/>
          <p:nvPr/>
        </p:nvSpPr>
        <p:spPr>
          <a:xfrm>
            <a:off x="10024946" y="3123674"/>
            <a:ext cx="1876268" cy="3529634"/>
          </a:xfrm>
          <a:prstGeom prst="roundRect">
            <a:avLst/>
          </a:prstGeom>
          <a:solidFill>
            <a:srgbClr val="FFC000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A231392-DF85-884D-8E5D-F5F6829486DF}"/>
              </a:ext>
            </a:extLst>
          </p:cNvPr>
          <p:cNvSpPr/>
          <p:nvPr/>
        </p:nvSpPr>
        <p:spPr>
          <a:xfrm>
            <a:off x="3356518" y="3100906"/>
            <a:ext cx="6668427" cy="3552402"/>
          </a:xfrm>
          <a:prstGeom prst="roundRect">
            <a:avLst/>
          </a:prstGeom>
          <a:solidFill>
            <a:srgbClr val="ED7D31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77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99247"/>
            <a:ext cx="11094722" cy="5030788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sz="3200" dirty="0"/>
              <a:t>To help understand two flaky test types’ prevalence, their impact on developers, and the effectiveness of different ordering configurations, we study</a:t>
            </a:r>
          </a:p>
          <a:p>
            <a:pPr lvl="0">
              <a:lnSpc>
                <a:spcPct val="125000"/>
              </a:lnSpc>
              <a:defRPr/>
            </a:pPr>
            <a:r>
              <a:rPr lang="en-US" sz="3200" dirty="0"/>
              <a:t>RQ1: What is the breakdown of OD and NOD tests in open-source projects? </a:t>
            </a:r>
          </a:p>
          <a:p>
            <a:pPr lvl="0">
              <a:lnSpc>
                <a:spcPct val="125000"/>
              </a:lnSpc>
              <a:defRPr/>
            </a:pPr>
            <a:r>
              <a:rPr lang="en-US" sz="3200" dirty="0"/>
              <a:t>RQ2: What is the probability of a round (test-suite run) containing at least one flaky-test failure? </a:t>
            </a:r>
          </a:p>
          <a:p>
            <a:pPr lvl="0">
              <a:lnSpc>
                <a:spcPct val="125000"/>
              </a:lnSpc>
              <a:defRPr/>
            </a:pPr>
            <a:r>
              <a:rPr lang="en-US" sz="3200" dirty="0"/>
              <a:t>RQ3: What ordering configurations detect the most flaky tests?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17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63250" cy="1325563"/>
          </a:xfrm>
        </p:spPr>
        <p:txBody>
          <a:bodyPr/>
          <a:lstStyle/>
          <a:p>
            <a:r>
              <a:rPr lang="en-US" dirty="0"/>
              <a:t>Study – Dataset &amp; breakdown of OD/NOD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EC3-0155-9D45-A86E-E539AF20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5662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dirty="0"/>
              <a:t>Contains a collection of artifacts, including Docker images and test-run logs used to create the dataset of flaky tests</a:t>
            </a:r>
          </a:p>
          <a:p>
            <a:pPr marL="0" lvl="0" indent="0">
              <a:lnSpc>
                <a:spcPct val="125000"/>
              </a:lnSpc>
              <a:buNone/>
              <a:defRPr/>
            </a:pPr>
            <a:endParaRPr lang="en-US" sz="500" dirty="0"/>
          </a:p>
          <a:p>
            <a:pPr marL="0" lvl="0" indent="0">
              <a:lnSpc>
                <a:spcPct val="125000"/>
              </a:lnSpc>
              <a:buNone/>
              <a:defRPr/>
            </a:pPr>
            <a:r>
              <a:rPr lang="en-US" dirty="0"/>
              <a:t>Dataset contains</a:t>
            </a:r>
          </a:p>
          <a:p>
            <a:pPr lvl="0">
              <a:lnSpc>
                <a:spcPct val="125000"/>
              </a:lnSpc>
              <a:defRPr/>
            </a:pPr>
            <a:r>
              <a:rPr lang="en-US" dirty="0"/>
              <a:t>111 modules (from 82 projects) that have 1+ flaky tests</a:t>
            </a:r>
          </a:p>
          <a:p>
            <a:pPr lvl="0">
              <a:lnSpc>
                <a:spcPct val="125000"/>
              </a:lnSpc>
              <a:defRPr/>
            </a:pPr>
            <a:r>
              <a:rPr lang="en-US" dirty="0"/>
              <a:t>These 111 modules contain a total of </a:t>
            </a:r>
            <a:r>
              <a:rPr lang="en-US" b="1" dirty="0"/>
              <a:t>422 unknown flaky tests </a:t>
            </a:r>
            <a:r>
              <a:rPr lang="en-US" dirty="0"/>
              <a:t>[1]</a:t>
            </a:r>
          </a:p>
          <a:p>
            <a:pPr lvl="0">
              <a:lnSpc>
                <a:spcPct val="125000"/>
              </a:lnSpc>
              <a:defRPr/>
            </a:pPr>
            <a:r>
              <a:rPr lang="en-US" dirty="0"/>
              <a:t>Of the 422 flaky tests, </a:t>
            </a:r>
            <a:r>
              <a:rPr lang="en-US" b="1" dirty="0"/>
              <a:t>213 (50.5%) are OD tests </a:t>
            </a:r>
            <a:r>
              <a:rPr lang="en-US" dirty="0"/>
              <a:t>and </a:t>
            </a:r>
            <a:r>
              <a:rPr lang="en-US" b="1" dirty="0"/>
              <a:t>209 (49.5%) are NOD tests</a:t>
            </a:r>
          </a:p>
          <a:p>
            <a:pPr lvl="0">
              <a:lnSpc>
                <a:spcPct val="125000"/>
              </a:lnSpc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45246-EB14-B040-83F7-698F808DBC6F}"/>
              </a:ext>
            </a:extLst>
          </p:cNvPr>
          <p:cNvSpPr txBox="1"/>
          <p:nvPr/>
        </p:nvSpPr>
        <p:spPr>
          <a:xfrm>
            <a:off x="942975" y="6308209"/>
            <a:ext cx="958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[1] </a:t>
            </a:r>
            <a:r>
              <a:rPr lang="en-US" dirty="0">
                <a:hlinkClick r:id="rId3"/>
              </a:rPr>
              <a:t>https://docs.google.com/spreadsheets/d/1aeQr9Rlb1ohGTABZsd5sZLdjh0hedxAWFJxHpsCnJ1w/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67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950B59B-3CC8-5E48-93E2-55DC2DA3F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1" t="994" r="10056"/>
          <a:stretch/>
        </p:blipFill>
        <p:spPr>
          <a:xfrm>
            <a:off x="6479480" y="1396205"/>
            <a:ext cx="5392480" cy="4889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– Probability of flaky test failing round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99AA53-E8DE-A24F-BFBF-02D15C02C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57153" cy="4895850"/>
          </a:xfrm>
        </p:spPr>
        <p:txBody>
          <a:bodyPr>
            <a:normAutofit/>
          </a:bodyPr>
          <a:lstStyle/>
          <a:p>
            <a:r>
              <a:rPr lang="en-US" dirty="0"/>
              <a:t>Configurations have similar probability of failing round due to NOD tests. E.g., Original has 2.7%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kern="0" dirty="0">
                <a:solidFill>
                  <a:prstClr val="black"/>
                </a:solidFill>
              </a:rPr>
              <a:t>Reverse-class-method</a:t>
            </a:r>
            <a:r>
              <a:rPr lang="en-US" b="1" kern="0" dirty="0">
                <a:solidFill>
                  <a:prstClr val="black"/>
                </a:solidFill>
              </a:rPr>
              <a:t> </a:t>
            </a:r>
            <a:r>
              <a:rPr lang="en-US" kern="0" dirty="0">
                <a:solidFill>
                  <a:prstClr val="black"/>
                </a:solidFill>
              </a:rPr>
              <a:t>(</a:t>
            </a:r>
            <a:r>
              <a:rPr lang="en-US" dirty="0" err="1"/>
              <a:t>ReCM</a:t>
            </a:r>
            <a:r>
              <a:rPr lang="en-US" dirty="0"/>
              <a:t>) is most </a:t>
            </a:r>
            <a:r>
              <a:rPr lang="en-US" u="sng" dirty="0"/>
              <a:t>efficient</a:t>
            </a:r>
            <a:r>
              <a:rPr lang="en-US" b="1" dirty="0"/>
              <a:t> </a:t>
            </a:r>
            <a:r>
              <a:rPr lang="en-US" dirty="0"/>
              <a:t>for detecting flaky tests. If flaky tests exist, </a:t>
            </a:r>
            <a:r>
              <a:rPr lang="en-US" dirty="0" err="1"/>
              <a:t>ReCM</a:t>
            </a:r>
            <a:r>
              <a:rPr lang="en-US" dirty="0"/>
              <a:t> has high probability of finding some from just 1 run!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4F29F4-22F7-9949-9F07-79A689816113}"/>
              </a:ext>
            </a:extLst>
          </p:cNvPr>
          <p:cNvSpPr/>
          <p:nvPr/>
        </p:nvSpPr>
        <p:spPr>
          <a:xfrm>
            <a:off x="7113513" y="5039991"/>
            <a:ext cx="986547" cy="10972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F0CAAE-F1F9-804E-9C66-9E7921C7637D}"/>
              </a:ext>
            </a:extLst>
          </p:cNvPr>
          <p:cNvSpPr/>
          <p:nvPr/>
        </p:nvSpPr>
        <p:spPr>
          <a:xfrm>
            <a:off x="10713720" y="1382055"/>
            <a:ext cx="1280160" cy="13579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9D752C-39D9-C949-AA99-F9FBDDBE7D5F}"/>
              </a:ext>
            </a:extLst>
          </p:cNvPr>
          <p:cNvSpPr/>
          <p:nvPr/>
        </p:nvSpPr>
        <p:spPr>
          <a:xfrm>
            <a:off x="6903714" y="6089294"/>
            <a:ext cx="4875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Probability = # of rounds in which a flaky test fails</a:t>
            </a:r>
          </a:p>
          <a:p>
            <a:r>
              <a:rPr lang="en-US" dirty="0"/>
              <a:t>                    / # of rounds run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D02DDE3-3542-504C-AF39-93D506232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464014"/>
              </p:ext>
            </p:extLst>
          </p:nvPr>
        </p:nvGraphicFramePr>
        <p:xfrm>
          <a:off x="320040" y="3252590"/>
          <a:ext cx="5810929" cy="952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6866">
                  <a:extLst>
                    <a:ext uri="{9D8B030D-6E8A-4147-A177-3AD203B41FA5}">
                      <a16:colId xmlns:a16="http://schemas.microsoft.com/office/drawing/2014/main" val="4067489914"/>
                    </a:ext>
                  </a:extLst>
                </a:gridCol>
                <a:gridCol w="630555">
                  <a:extLst>
                    <a:ext uri="{9D8B030D-6E8A-4147-A177-3AD203B41FA5}">
                      <a16:colId xmlns:a16="http://schemas.microsoft.com/office/drawing/2014/main" val="3206073924"/>
                    </a:ext>
                  </a:extLst>
                </a:gridCol>
                <a:gridCol w="630555">
                  <a:extLst>
                    <a:ext uri="{9D8B030D-6E8A-4147-A177-3AD203B41FA5}">
                      <a16:colId xmlns:a16="http://schemas.microsoft.com/office/drawing/2014/main" val="114723040"/>
                    </a:ext>
                  </a:extLst>
                </a:gridCol>
                <a:gridCol w="672953">
                  <a:extLst>
                    <a:ext uri="{9D8B030D-6E8A-4147-A177-3AD203B41FA5}">
                      <a16:colId xmlns:a16="http://schemas.microsoft.com/office/drawing/2014/main" val="500295887"/>
                    </a:ext>
                  </a:extLst>
                </a:gridCol>
              </a:tblGrid>
              <a:tr h="476190">
                <a:tc>
                  <a:txBody>
                    <a:bodyPr/>
                    <a:lstStyle/>
                    <a:p>
                      <a:r>
                        <a:rPr lang="en-US" dirty="0"/>
                        <a:t>Rounds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283687"/>
                  </a:ext>
                </a:extLst>
              </a:tr>
              <a:tr h="476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OriginalO</a:t>
                      </a:r>
                      <a:r>
                        <a:rPr lang="en-US" dirty="0"/>
                        <a:t> prob. to fail due to NOD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493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88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– Configurations detecting flaky tests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F00B3A-B053-3C49-9026-A3D4F79AE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83240" cy="4431484"/>
          </a:xfrm>
        </p:spPr>
        <p:txBody>
          <a:bodyPr>
            <a:normAutofit/>
          </a:bodyPr>
          <a:lstStyle/>
          <a:p>
            <a:r>
              <a:rPr lang="en-US" dirty="0"/>
              <a:t>Chance to find NOD tests for Original-order is similar to </a:t>
            </a:r>
            <a:r>
              <a:rPr lang="en-US" kern="0" dirty="0">
                <a:solidFill>
                  <a:prstClr val="black"/>
                </a:solidFill>
              </a:rPr>
              <a:t>Random-class-method (</a:t>
            </a:r>
            <a:r>
              <a:rPr lang="en-US" kern="0" dirty="0" err="1">
                <a:solidFill>
                  <a:prstClr val="black"/>
                </a:solidFill>
              </a:rPr>
              <a:t>RaCM</a:t>
            </a:r>
            <a:r>
              <a:rPr lang="en-US" kern="0" dirty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en-US" sz="2600" dirty="0"/>
              <a:t>There are no clear benefits to detecting flaky tests with Original-order</a:t>
            </a:r>
          </a:p>
          <a:p>
            <a:endParaRPr lang="en-US" sz="400" dirty="0"/>
          </a:p>
          <a:p>
            <a:r>
              <a:rPr lang="en-US" dirty="0" err="1"/>
              <a:t>RaCM</a:t>
            </a:r>
            <a:r>
              <a:rPr lang="en-US" dirty="0"/>
              <a:t> detects the most OD tests, 88.0% of all OD tests detected across </a:t>
            </a:r>
            <a:r>
              <a:rPr lang="en-US" b="1" dirty="0"/>
              <a:t>all</a:t>
            </a:r>
            <a:r>
              <a:rPr lang="en-US" dirty="0"/>
              <a:t> configurations  </a:t>
            </a:r>
          </a:p>
          <a:p>
            <a:pPr lvl="1"/>
            <a:r>
              <a:rPr lang="en-US" sz="2800" dirty="0" err="1"/>
              <a:t>RaCM</a:t>
            </a:r>
            <a:r>
              <a:rPr lang="en-US" sz="2800" dirty="0"/>
              <a:t> is most </a:t>
            </a:r>
            <a:r>
              <a:rPr lang="en-US" sz="2800" u="sng" dirty="0"/>
              <a:t>effective</a:t>
            </a:r>
            <a:r>
              <a:rPr lang="en-US" sz="2800" dirty="0"/>
              <a:t> for detecting OD tests</a:t>
            </a:r>
            <a:endParaRPr lang="en-US" dirty="0"/>
          </a:p>
          <a:p>
            <a:endParaRPr lang="en-US" sz="400" dirty="0"/>
          </a:p>
          <a:p>
            <a:r>
              <a:rPr lang="en-US" dirty="0" err="1"/>
              <a:t>ReCM</a:t>
            </a:r>
            <a:r>
              <a:rPr lang="en-US" dirty="0"/>
              <a:t> detects only 47 OD tests (25.5% of all OD tests), but detects 4 not detected by </a:t>
            </a:r>
            <a:r>
              <a:rPr lang="en-US" dirty="0" err="1"/>
              <a:t>RaCM</a:t>
            </a:r>
            <a:endParaRPr lang="en-US" dirty="0"/>
          </a:p>
          <a:p>
            <a:pPr lvl="1"/>
            <a:r>
              <a:rPr lang="en-US" sz="2800" dirty="0" err="1"/>
              <a:t>ReCM</a:t>
            </a:r>
            <a:r>
              <a:rPr lang="en-US" sz="2800" dirty="0"/>
              <a:t> is not as effective, but can still be beneficial to run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3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36DC-8D47-E44E-AA80-A00CFA7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– Findings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F00B3A-B053-3C49-9026-A3D4F79AE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19100" indent="-419100" defTabSz="1005840">
              <a:lnSpc>
                <a:spcPct val="125000"/>
              </a:lnSpc>
              <a:buFont typeface="+mj-lt"/>
              <a:buAutoNum type="arabicPeriod"/>
              <a:defRPr/>
            </a:pPr>
            <a:r>
              <a:rPr lang="en-US" dirty="0"/>
              <a:t>Found 422 flaky tests: 213 (50.5%) are OD tests and 209 (49.5%) are NOD tests</a:t>
            </a:r>
          </a:p>
          <a:p>
            <a:pPr marL="419100" indent="-419100" defTabSz="1005840">
              <a:lnSpc>
                <a:spcPct val="125000"/>
              </a:lnSpc>
              <a:buFont typeface="+mj-lt"/>
              <a:buAutoNum type="arabicPeriod"/>
              <a:defRPr/>
            </a:pPr>
            <a:r>
              <a:rPr lang="en-US" dirty="0" err="1"/>
              <a:t>ReCM</a:t>
            </a:r>
            <a:r>
              <a:rPr lang="en-US" dirty="0"/>
              <a:t> is most </a:t>
            </a:r>
            <a:r>
              <a:rPr lang="en-US" u="sng" dirty="0"/>
              <a:t>efficient</a:t>
            </a:r>
            <a:r>
              <a:rPr lang="en-US" b="1" dirty="0"/>
              <a:t> </a:t>
            </a:r>
            <a:r>
              <a:rPr lang="en-US" dirty="0"/>
              <a:t>for detecting flaky tests. If flaky tests exist, </a:t>
            </a:r>
            <a:r>
              <a:rPr lang="en-US" dirty="0" err="1"/>
              <a:t>ReCM</a:t>
            </a:r>
            <a:r>
              <a:rPr lang="en-US" dirty="0"/>
              <a:t> has very high probability of finding some from just one test-suite run! </a:t>
            </a:r>
          </a:p>
          <a:p>
            <a:pPr marL="419100" indent="-419100" defTabSz="1005840">
              <a:lnSpc>
                <a:spcPct val="125000"/>
              </a:lnSpc>
              <a:buFont typeface="+mj-lt"/>
              <a:buAutoNum type="arabicPeriod"/>
              <a:defRPr/>
            </a:pPr>
            <a:r>
              <a:rPr lang="en-US" dirty="0" err="1"/>
              <a:t>RaCM</a:t>
            </a:r>
            <a:r>
              <a:rPr lang="en-US" dirty="0"/>
              <a:t>  is most </a:t>
            </a:r>
            <a:r>
              <a:rPr lang="en-US" u="sng" dirty="0"/>
              <a:t>effective</a:t>
            </a:r>
            <a:r>
              <a:rPr lang="en-US" dirty="0"/>
              <a:t> for detecting OD tests. </a:t>
            </a:r>
            <a:r>
              <a:rPr lang="en-US" dirty="0" err="1"/>
              <a:t>RaCM</a:t>
            </a:r>
            <a:r>
              <a:rPr lang="en-US" dirty="0"/>
              <a:t> alone finds 88% of OD tests found from all configurations!</a:t>
            </a:r>
          </a:p>
          <a:p>
            <a:pPr marL="419100" indent="-419100" defTabSz="1005840">
              <a:lnSpc>
                <a:spcPct val="125000"/>
              </a:lnSpc>
              <a:buFont typeface="+mj-lt"/>
              <a:buAutoNum type="arabicPeriod"/>
              <a:defRPr/>
            </a:pPr>
            <a:endParaRPr lang="en-US" sz="400" dirty="0"/>
          </a:p>
          <a:p>
            <a:pPr marL="0" indent="0" defTabSz="1005840">
              <a:lnSpc>
                <a:spcPct val="125000"/>
              </a:lnSpc>
              <a:buNone/>
              <a:defRPr/>
            </a:pPr>
            <a:r>
              <a:rPr lang="en-US" u="sng" dirty="0"/>
              <a:t>Developers should (1) run the </a:t>
            </a:r>
            <a:r>
              <a:rPr lang="en-US" u="sng" dirty="0" err="1"/>
              <a:t>ReCM</a:t>
            </a:r>
            <a:r>
              <a:rPr lang="en-US" u="sng" dirty="0"/>
              <a:t> once to quickly detect some flaky tests, then (2) run </a:t>
            </a:r>
            <a:r>
              <a:rPr lang="en-US" u="sng" dirty="0" err="1"/>
              <a:t>RaCM</a:t>
            </a:r>
            <a:r>
              <a:rPr lang="en-US" u="sng" dirty="0"/>
              <a:t> to detect more flaky tests!</a:t>
            </a:r>
          </a:p>
          <a:p>
            <a:pPr marL="0" indent="0" defTabSz="1005840">
              <a:lnSpc>
                <a:spcPct val="125000"/>
              </a:lnSpc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695D9-5EFD-AC44-8E74-18A5AFBF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15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6704"/>
            <a:ext cx="11049000" cy="4709646"/>
          </a:xfrm>
        </p:spPr>
        <p:txBody>
          <a:bodyPr>
            <a:noAutofit/>
          </a:bodyPr>
          <a:lstStyle/>
          <a:p>
            <a:r>
              <a:rPr lang="en-US" dirty="0"/>
              <a:t>Flaky tests waste developer’s and machine time</a:t>
            </a:r>
          </a:p>
          <a:p>
            <a:pPr>
              <a:spcBef>
                <a:spcPts val="0"/>
              </a:spcBef>
            </a:pPr>
            <a:endParaRPr lang="en-US" sz="1000" dirty="0"/>
          </a:p>
          <a:p>
            <a:r>
              <a:rPr lang="en-US" dirty="0"/>
              <a:t>This work helps spur research in the topic of flaky tests. More specifically, we present</a:t>
            </a:r>
          </a:p>
          <a:p>
            <a:pPr marL="457200" lvl="1" indent="-227013"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Tool</a:t>
            </a:r>
            <a:r>
              <a:rPr lang="en-US" dirty="0"/>
              <a:t> – easy to integrate tool to detect flaky tests for Maven projects that use JUnit</a:t>
            </a:r>
          </a:p>
          <a:p>
            <a:pPr marL="457200" lvl="1" indent="-227013">
              <a:lnSpc>
                <a:spcPct val="100000"/>
              </a:lnSpc>
              <a:spcBef>
                <a:spcPts val="600"/>
              </a:spcBef>
            </a:pPr>
            <a:r>
              <a:rPr lang="en-US" b="1" dirty="0" err="1"/>
              <a:t>iDFlakies</a:t>
            </a:r>
            <a:r>
              <a:rPr lang="en-US" b="1" dirty="0"/>
              <a:t> framework</a:t>
            </a:r>
            <a:r>
              <a:rPr lang="en-US" dirty="0"/>
              <a:t> – to easily extend and apply our tool to detect and classify flaky tests</a:t>
            </a:r>
          </a:p>
          <a:p>
            <a:pPr marL="457200" lvl="1" indent="-227013"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Dataset</a:t>
            </a:r>
            <a:r>
              <a:rPr lang="en-US" dirty="0"/>
              <a:t> – a collection of artifacts, including Docker images and test-run logs, and list of flaky tests (</a:t>
            </a:r>
            <a:r>
              <a:rPr lang="en-US" dirty="0">
                <a:hlinkClick r:id="rId3"/>
              </a:rPr>
              <a:t>https://sites.google.com/view/flakytestdataset</a:t>
            </a:r>
            <a:r>
              <a:rPr lang="en-US" dirty="0"/>
              <a:t>)</a:t>
            </a:r>
          </a:p>
          <a:p>
            <a:pPr marL="457200" lvl="1" indent="-227013"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Study</a:t>
            </a:r>
            <a:r>
              <a:rPr lang="en-US" dirty="0"/>
              <a:t> – study of flaky tests including the prevalence of OD and NOD tests, and best way to automatically detect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33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07F80-CEAB-C24F-92D9-D7D16992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US" dirty="0">
                <a:solidFill>
                  <a:sysClr val="windowText" lastClr="000000"/>
                </a:solidFill>
              </a:rPr>
              <a:t>Issues with flaky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85D46-99C6-1D4F-AFAE-472D398F9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F8FD016-1721-A34D-A98A-E57F3BA06184}"/>
              </a:ext>
            </a:extLst>
          </p:cNvPr>
          <p:cNvSpPr txBox="1"/>
          <p:nvPr/>
        </p:nvSpPr>
        <p:spPr>
          <a:xfrm>
            <a:off x="525930" y="4811359"/>
            <a:ext cx="11504962" cy="1668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7340" indent="-307340" defTabSz="1005840">
              <a:lnSpc>
                <a:spcPct val="125000"/>
              </a:lnSpc>
              <a:buSzPts val="2400"/>
              <a:buFont typeface="Arial" panose="020B0604020202020204" pitchFamily="34" charset="0"/>
              <a:buChar char="●"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May not be real faults in current changes; reduce developers’ trust in results</a:t>
            </a:r>
          </a:p>
          <a:p>
            <a:pPr marL="307340" indent="-307340" defTabSz="1005840">
              <a:lnSpc>
                <a:spcPct val="125000"/>
              </a:lnSpc>
              <a:buSzPts val="2400"/>
              <a:buFont typeface="Arial" panose="020B0604020202020204" pitchFamily="34" charset="0"/>
              <a:buChar char="●"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Wastes developer’s and machine time—may manually debug a nonexistent fault in current changes and rerun tests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801D7A1-257E-F94B-8642-CA40EB7C9B72}"/>
              </a:ext>
            </a:extLst>
          </p:cNvPr>
          <p:cNvGrpSpPr/>
          <p:nvPr/>
        </p:nvGrpSpPr>
        <p:grpSpPr>
          <a:xfrm>
            <a:off x="1889477" y="1370580"/>
            <a:ext cx="9339577" cy="3300585"/>
            <a:chOff x="102950" y="1372900"/>
            <a:chExt cx="14279637" cy="5046390"/>
          </a:xfrm>
        </p:grpSpPr>
        <p:pic>
          <p:nvPicPr>
            <p:cNvPr id="110" name="Picture 2" descr="Programmer, Programming, Code, Work, Computer, Internet">
              <a:extLst>
                <a:ext uri="{FF2B5EF4-FFF2-40B4-BE49-F238E27FC236}">
                  <a16:creationId xmlns:a16="http://schemas.microsoft.com/office/drawing/2014/main" id="{9A1A6D52-A591-A845-9A29-9FCA18BF08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77" t="41956" r="26937"/>
            <a:stretch/>
          </p:blipFill>
          <p:spPr bwMode="auto">
            <a:xfrm>
              <a:off x="1078467" y="3938586"/>
              <a:ext cx="2466567" cy="2221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Thought Bubble: Cloud 3">
              <a:extLst>
                <a:ext uri="{FF2B5EF4-FFF2-40B4-BE49-F238E27FC236}">
                  <a16:creationId xmlns:a16="http://schemas.microsoft.com/office/drawing/2014/main" id="{F85859B4-E698-2D42-92BE-D71CC1961C7B}"/>
                </a:ext>
              </a:extLst>
            </p:cNvPr>
            <p:cNvSpPr/>
            <p:nvPr/>
          </p:nvSpPr>
          <p:spPr>
            <a:xfrm>
              <a:off x="102950" y="1415470"/>
              <a:ext cx="3149668" cy="2352164"/>
            </a:xfrm>
            <a:prstGeom prst="cloudCallout">
              <a:avLst>
                <a:gd name="adj1" fmla="val 14312"/>
                <a:gd name="adj2" fmla="val 7576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chemeClr val="tx1"/>
                  </a:solidFill>
                </a:rPr>
                <a:t>Source code	</a:t>
              </a:r>
            </a:p>
          </p:txBody>
        </p:sp>
        <p:pic>
          <p:nvPicPr>
            <p:cNvPr id="112" name="Picture 4" descr="Source Code, Code, Programming, C, Coding, Digital">
              <a:extLst>
                <a:ext uri="{FF2B5EF4-FFF2-40B4-BE49-F238E27FC236}">
                  <a16:creationId xmlns:a16="http://schemas.microsoft.com/office/drawing/2014/main" id="{67A81B07-7490-1F41-B166-15BBF6CB91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43"/>
            <a:stretch/>
          </p:blipFill>
          <p:spPr bwMode="auto">
            <a:xfrm>
              <a:off x="1314360" y="2356512"/>
              <a:ext cx="1045170" cy="107179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6" descr="Code, Programming, Hacking, Html, Web, Data, Design">
              <a:extLst>
                <a:ext uri="{FF2B5EF4-FFF2-40B4-BE49-F238E27FC236}">
                  <a16:creationId xmlns:a16="http://schemas.microsoft.com/office/drawing/2014/main" id="{930C484A-50BD-4049-ABAA-799AD106E6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4" t="41859" r="14180"/>
            <a:stretch/>
          </p:blipFill>
          <p:spPr bwMode="auto">
            <a:xfrm>
              <a:off x="3323490" y="2291818"/>
              <a:ext cx="1705067" cy="99885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Arrow: Right 5">
              <a:extLst>
                <a:ext uri="{FF2B5EF4-FFF2-40B4-BE49-F238E27FC236}">
                  <a16:creationId xmlns:a16="http://schemas.microsoft.com/office/drawing/2014/main" id="{2CBC22D2-101C-6349-A00A-87CEA91FD7BE}"/>
                </a:ext>
              </a:extLst>
            </p:cNvPr>
            <p:cNvSpPr/>
            <p:nvPr/>
          </p:nvSpPr>
          <p:spPr>
            <a:xfrm rot="1522185">
              <a:off x="4396605" y="3941896"/>
              <a:ext cx="928613" cy="5116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5D314851-B024-2E43-9F1B-4FF141116124}"/>
                </a:ext>
              </a:extLst>
            </p:cNvPr>
            <p:cNvGrpSpPr/>
            <p:nvPr/>
          </p:nvGrpSpPr>
          <p:grpSpPr>
            <a:xfrm>
              <a:off x="6714593" y="4467939"/>
              <a:ext cx="574474" cy="877078"/>
              <a:chOff x="2466217" y="5365103"/>
              <a:chExt cx="770701" cy="1191208"/>
            </a:xfrm>
          </p:grpSpPr>
          <p:pic>
            <p:nvPicPr>
              <p:cNvPr id="116" name="Picture 16" descr="http://www.pngall.com/wp-content/uploads/2016/04/Server.png">
                <a:extLst>
                  <a:ext uri="{FF2B5EF4-FFF2-40B4-BE49-F238E27FC236}">
                    <a16:creationId xmlns:a16="http://schemas.microsoft.com/office/drawing/2014/main" id="{2DF17A29-45C2-6247-A27F-F92D9C1243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6217" y="5365103"/>
                <a:ext cx="770701" cy="1191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18" descr="http://i377.photobucket.com/albums/oo218/tally3tally/icon_small_settings1.png">
                <a:extLst>
                  <a:ext uri="{FF2B5EF4-FFF2-40B4-BE49-F238E27FC236}">
                    <a16:creationId xmlns:a16="http://schemas.microsoft.com/office/drawing/2014/main" id="{9E5F3940-98EC-4D41-B605-6D6B53D19A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7455" y="5687153"/>
                <a:ext cx="610903" cy="657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D7B271EC-BE9A-F543-9D52-A0BE85EF0C04}"/>
                </a:ext>
              </a:extLst>
            </p:cNvPr>
            <p:cNvGrpSpPr/>
            <p:nvPr/>
          </p:nvGrpSpPr>
          <p:grpSpPr>
            <a:xfrm>
              <a:off x="5762443" y="4990213"/>
              <a:ext cx="574474" cy="877078"/>
              <a:chOff x="2466217" y="5365103"/>
              <a:chExt cx="770701" cy="1191208"/>
            </a:xfrm>
          </p:grpSpPr>
          <p:pic>
            <p:nvPicPr>
              <p:cNvPr id="119" name="Picture 16" descr="http://www.pngall.com/wp-content/uploads/2016/04/Server.png">
                <a:extLst>
                  <a:ext uri="{FF2B5EF4-FFF2-40B4-BE49-F238E27FC236}">
                    <a16:creationId xmlns:a16="http://schemas.microsoft.com/office/drawing/2014/main" id="{9BB028BA-1F09-2D46-9490-140A5BF3DB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6217" y="5365103"/>
                <a:ext cx="770701" cy="1191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18" descr="http://i377.photobucket.com/albums/oo218/tally3tally/icon_small_settings1.png">
                <a:extLst>
                  <a:ext uri="{FF2B5EF4-FFF2-40B4-BE49-F238E27FC236}">
                    <a16:creationId xmlns:a16="http://schemas.microsoft.com/office/drawing/2014/main" id="{7294D8C4-A3BE-7E44-899F-787EBBBBCF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7455" y="5687153"/>
                <a:ext cx="610903" cy="657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991CAB1-D99C-FD48-9C3B-2052190F58AE}"/>
                </a:ext>
              </a:extLst>
            </p:cNvPr>
            <p:cNvGrpSpPr/>
            <p:nvPr/>
          </p:nvGrpSpPr>
          <p:grpSpPr>
            <a:xfrm>
              <a:off x="5769653" y="4027389"/>
              <a:ext cx="574474" cy="877078"/>
              <a:chOff x="2466217" y="5365103"/>
              <a:chExt cx="770701" cy="1191208"/>
            </a:xfrm>
          </p:grpSpPr>
          <p:pic>
            <p:nvPicPr>
              <p:cNvPr id="122" name="Picture 121" descr="http://www.pngall.com/wp-content/uploads/2016/04/Server.png">
                <a:extLst>
                  <a:ext uri="{FF2B5EF4-FFF2-40B4-BE49-F238E27FC236}">
                    <a16:creationId xmlns:a16="http://schemas.microsoft.com/office/drawing/2014/main" id="{F99F00C9-0232-9C4D-828D-360C66BB28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6217" y="5365103"/>
                <a:ext cx="770701" cy="1191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18" descr="http://i377.photobucket.com/albums/oo218/tally3tally/icon_small_settings1.png">
                <a:extLst>
                  <a:ext uri="{FF2B5EF4-FFF2-40B4-BE49-F238E27FC236}">
                    <a16:creationId xmlns:a16="http://schemas.microsoft.com/office/drawing/2014/main" id="{6A548F8F-B683-E24D-BEBA-CA02F6B6B6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7455" y="5687153"/>
                <a:ext cx="610903" cy="657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4" name="Thought Bubble: Cloud 18">
              <a:extLst>
                <a:ext uri="{FF2B5EF4-FFF2-40B4-BE49-F238E27FC236}">
                  <a16:creationId xmlns:a16="http://schemas.microsoft.com/office/drawing/2014/main" id="{8219EC4F-7DF3-6E46-B2A3-DE0A7CC494EA}"/>
                </a:ext>
              </a:extLst>
            </p:cNvPr>
            <p:cNvSpPr/>
            <p:nvPr/>
          </p:nvSpPr>
          <p:spPr>
            <a:xfrm>
              <a:off x="2989027" y="1372900"/>
              <a:ext cx="2730827" cy="2268700"/>
            </a:xfrm>
            <a:prstGeom prst="cloudCallout">
              <a:avLst>
                <a:gd name="adj1" fmla="val -73956"/>
                <a:gd name="adj2" fmla="val 7825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chemeClr val="tx1"/>
                  </a:solidFill>
                </a:rPr>
                <a:t>Test code	</a:t>
              </a:r>
            </a:p>
          </p:txBody>
        </p:sp>
        <p:sp>
          <p:nvSpPr>
            <p:cNvPr id="125" name="Arrow: Right 21">
              <a:extLst>
                <a:ext uri="{FF2B5EF4-FFF2-40B4-BE49-F238E27FC236}">
                  <a16:creationId xmlns:a16="http://schemas.microsoft.com/office/drawing/2014/main" id="{1DE45FF9-6079-8C4B-AF3D-7590B8455D13}"/>
                </a:ext>
              </a:extLst>
            </p:cNvPr>
            <p:cNvSpPr/>
            <p:nvPr/>
          </p:nvSpPr>
          <p:spPr>
            <a:xfrm rot="18438230">
              <a:off x="6716458" y="3138328"/>
              <a:ext cx="928613" cy="5116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7" name="Picture 2" descr="Programmer, Programming, Code, Work, Computer, Internet">
              <a:extLst>
                <a:ext uri="{FF2B5EF4-FFF2-40B4-BE49-F238E27FC236}">
                  <a16:creationId xmlns:a16="http://schemas.microsoft.com/office/drawing/2014/main" id="{244777A0-4D19-EB40-A9D0-18064CCB82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77" t="41956" r="26937"/>
            <a:stretch/>
          </p:blipFill>
          <p:spPr bwMode="auto">
            <a:xfrm>
              <a:off x="11549368" y="3868118"/>
              <a:ext cx="2833219" cy="2551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Arrow: Right 25">
              <a:extLst>
                <a:ext uri="{FF2B5EF4-FFF2-40B4-BE49-F238E27FC236}">
                  <a16:creationId xmlns:a16="http://schemas.microsoft.com/office/drawing/2014/main" id="{7BD79884-0740-7C46-A5DB-F02C045BE3EA}"/>
                </a:ext>
              </a:extLst>
            </p:cNvPr>
            <p:cNvSpPr/>
            <p:nvPr/>
          </p:nvSpPr>
          <p:spPr>
            <a:xfrm rot="3045426">
              <a:off x="10848925" y="3056840"/>
              <a:ext cx="928613" cy="5116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9" name="Picture 8" descr="Feedback, Survey, Questionnaire, Employee, Satisfaction">
              <a:extLst>
                <a:ext uri="{FF2B5EF4-FFF2-40B4-BE49-F238E27FC236}">
                  <a16:creationId xmlns:a16="http://schemas.microsoft.com/office/drawing/2014/main" id="{35F5B004-0F03-5845-8DF2-AFFAB7F2D2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95" t="63430" r="43573" b="21977"/>
            <a:stretch/>
          </p:blipFill>
          <p:spPr bwMode="auto">
            <a:xfrm>
              <a:off x="12360285" y="4090329"/>
              <a:ext cx="1040556" cy="1000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183AF1F-7E03-D142-B108-6833E06DF065}"/>
                </a:ext>
              </a:extLst>
            </p:cNvPr>
            <p:cNvSpPr txBox="1"/>
            <p:nvPr/>
          </p:nvSpPr>
          <p:spPr>
            <a:xfrm rot="1315548">
              <a:off x="13045466" y="3367526"/>
              <a:ext cx="4219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?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0E5E8D28-2A88-BC4C-9755-28383C681CE3}"/>
                </a:ext>
              </a:extLst>
            </p:cNvPr>
            <p:cNvSpPr txBox="1"/>
            <p:nvPr/>
          </p:nvSpPr>
          <p:spPr>
            <a:xfrm rot="20591941">
              <a:off x="12124984" y="3502955"/>
              <a:ext cx="4219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?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BA2D8A5-7A9D-E546-B82C-B2E0CE0EE743}"/>
                </a:ext>
              </a:extLst>
            </p:cNvPr>
            <p:cNvSpPr txBox="1"/>
            <p:nvPr/>
          </p:nvSpPr>
          <p:spPr>
            <a:xfrm>
              <a:off x="12552795" y="3308659"/>
              <a:ext cx="4219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?</a:t>
              </a:r>
            </a:p>
          </p:txBody>
        </p:sp>
      </p:grpSp>
      <p:sp>
        <p:nvSpPr>
          <p:cNvPr id="135" name="Frame 134">
            <a:extLst>
              <a:ext uri="{FF2B5EF4-FFF2-40B4-BE49-F238E27FC236}">
                <a16:creationId xmlns:a16="http://schemas.microsoft.com/office/drawing/2014/main" id="{D979C3CB-D9B4-1B47-BF07-02925B1D92B4}"/>
              </a:ext>
            </a:extLst>
          </p:cNvPr>
          <p:cNvSpPr/>
          <p:nvPr/>
        </p:nvSpPr>
        <p:spPr>
          <a:xfrm>
            <a:off x="7041141" y="1570809"/>
            <a:ext cx="1655920" cy="1799085"/>
          </a:xfrm>
          <a:prstGeom prst="frame">
            <a:avLst>
              <a:gd name="adj1" fmla="val 3034"/>
            </a:avLst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135F555-7DEB-904B-AAA0-0DB9929E8BCD}"/>
              </a:ext>
            </a:extLst>
          </p:cNvPr>
          <p:cNvSpPr txBox="1"/>
          <p:nvPr/>
        </p:nvSpPr>
        <p:spPr>
          <a:xfrm>
            <a:off x="7162757" y="1744934"/>
            <a:ext cx="6383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T1:</a:t>
            </a:r>
          </a:p>
          <a:p>
            <a:r>
              <a:rPr lang="en-US" sz="2800" dirty="0"/>
              <a:t>T2:</a:t>
            </a:r>
          </a:p>
          <a:p>
            <a:r>
              <a:rPr lang="en-US" sz="2800" dirty="0"/>
              <a:t>…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66FEB1D7-AF05-E349-8B17-3B110B1E47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2863" y="1665658"/>
            <a:ext cx="560241" cy="486175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0C339E80-BB48-2941-8C19-F14CFA5BA6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2885" y="2204523"/>
            <a:ext cx="410410" cy="4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38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B8DBC-44EA-4E45-8C3E-56BEE9F9F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20" y="1012508"/>
            <a:ext cx="10515600" cy="2852737"/>
          </a:xfrm>
        </p:spPr>
        <p:txBody>
          <a:bodyPr/>
          <a:lstStyle/>
          <a:p>
            <a:r>
              <a:rPr lang="en-US" dirty="0"/>
              <a:t>Thank you! 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CE696-108D-B549-81E7-23FE8E62A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420" y="3892233"/>
            <a:ext cx="11032490" cy="1500187"/>
          </a:xfrm>
        </p:spPr>
        <p:txBody>
          <a:bodyPr>
            <a:normAutofit/>
          </a:bodyPr>
          <a:lstStyle/>
          <a:p>
            <a:r>
              <a:rPr lang="en-US" sz="3200" dirty="0"/>
              <a:t>Email: </a:t>
            </a:r>
            <a:r>
              <a:rPr lang="en-US" sz="3200" dirty="0">
                <a:hlinkClick r:id="rId3"/>
              </a:rPr>
              <a:t>winglam2@Illinois.edu</a:t>
            </a:r>
            <a:endParaRPr lang="en-US" sz="3200" dirty="0"/>
          </a:p>
          <a:p>
            <a:r>
              <a:rPr lang="en-US" sz="3200" dirty="0"/>
              <a:t>Paper &amp; Dataset: </a:t>
            </a:r>
            <a:r>
              <a:rPr lang="en-US" sz="3200" dirty="0">
                <a:hlinkClick r:id="rId4"/>
              </a:rPr>
              <a:t>https://sites.google.com/view/FlakyTestDataset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EED25-640C-C644-AAA9-6D1C68E2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35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6704"/>
            <a:ext cx="11049000" cy="4709646"/>
          </a:xfrm>
        </p:spPr>
        <p:txBody>
          <a:bodyPr>
            <a:noAutofit/>
          </a:bodyPr>
          <a:lstStyle/>
          <a:p>
            <a:r>
              <a:rPr lang="en-US" dirty="0"/>
              <a:t>Flaky tests waste developer’s and machine time</a:t>
            </a:r>
          </a:p>
          <a:p>
            <a:pPr>
              <a:spcBef>
                <a:spcPts val="0"/>
              </a:spcBef>
            </a:pPr>
            <a:endParaRPr lang="en-US" sz="1000" dirty="0"/>
          </a:p>
          <a:p>
            <a:r>
              <a:rPr lang="en-US" dirty="0"/>
              <a:t>This work helps spur research in the topic of flaky tests. More specifically, we present</a:t>
            </a:r>
          </a:p>
          <a:p>
            <a:pPr marL="457200" lvl="1" indent="-227013"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Tool</a:t>
            </a:r>
            <a:r>
              <a:rPr lang="en-US" dirty="0"/>
              <a:t> – easy to integrate tool to detect flaky tests for Maven projects that use JUnit</a:t>
            </a:r>
          </a:p>
          <a:p>
            <a:pPr marL="457200" lvl="1" indent="-227013">
              <a:lnSpc>
                <a:spcPct val="100000"/>
              </a:lnSpc>
              <a:spcBef>
                <a:spcPts val="600"/>
              </a:spcBef>
            </a:pPr>
            <a:r>
              <a:rPr lang="en-US" b="1" dirty="0" err="1"/>
              <a:t>iDFlakies</a:t>
            </a:r>
            <a:r>
              <a:rPr lang="en-US" b="1" dirty="0"/>
              <a:t> framework</a:t>
            </a:r>
            <a:r>
              <a:rPr lang="en-US" dirty="0"/>
              <a:t> – to easily extend and apply our tool to detect and classify flaky tests</a:t>
            </a:r>
          </a:p>
          <a:p>
            <a:pPr marL="457200" lvl="1" indent="-227013"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Dataset</a:t>
            </a:r>
            <a:r>
              <a:rPr lang="en-US" dirty="0"/>
              <a:t> – a collection of artifacts, including Docker images and test-run logs, and list of flaky tests (</a:t>
            </a:r>
            <a:r>
              <a:rPr lang="en-US" dirty="0">
                <a:hlinkClick r:id="rId3"/>
              </a:rPr>
              <a:t>https://sites.google.com/view/flakytestdataset</a:t>
            </a:r>
            <a:r>
              <a:rPr lang="en-US" dirty="0"/>
              <a:t>)</a:t>
            </a:r>
          </a:p>
          <a:p>
            <a:pPr marL="457200" lvl="1" indent="-227013"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Study</a:t>
            </a:r>
            <a:r>
              <a:rPr lang="en-US" dirty="0"/>
              <a:t> – study of flaky tests including the prevalence of OD and NOD tests, and best way to automatically detect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838200" y="6121015"/>
            <a:ext cx="9664337" cy="4178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This work was supported in part by National Science Foundation under grants no. CCF-1421503,   CNS-1513939, CNS-1564274, CNS-1646305, CNS-1740916, CCF-1763788, CCF-1816615, OAC-1839010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59348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38" y="228506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/>
              <a:t>Order-dependent (OD)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38" y="1555072"/>
            <a:ext cx="10172102" cy="1478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A test that is flaky only due to the order in which tests run</a:t>
            </a:r>
          </a:p>
          <a:p>
            <a:pPr marL="0" indent="0">
              <a:buNone/>
            </a:pPr>
            <a:endParaRPr lang="en-US" sz="800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Example OD test from </a:t>
            </a:r>
            <a:r>
              <a:rPr lang="en-US" sz="3200" dirty="0" err="1">
                <a:solidFill>
                  <a:prstClr val="black"/>
                </a:solidFill>
              </a:rPr>
              <a:t>ElasticJob</a:t>
            </a:r>
            <a:r>
              <a:rPr lang="en-US" sz="3200" dirty="0">
                <a:solidFill>
                  <a:prstClr val="black"/>
                </a:solidFill>
              </a:rPr>
              <a:t>/Elastic-Job-Lite: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621B29-36F1-6E46-B7F5-BD66E3532CFB}"/>
              </a:ext>
            </a:extLst>
          </p:cNvPr>
          <p:cNvGrpSpPr/>
          <p:nvPr/>
        </p:nvGrpSpPr>
        <p:grpSpPr>
          <a:xfrm>
            <a:off x="421764" y="3204883"/>
            <a:ext cx="11531352" cy="3221995"/>
            <a:chOff x="421764" y="3204883"/>
            <a:chExt cx="11531352" cy="32219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B5BC91-DFFA-BC4F-A239-7B25990CE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764" y="3204883"/>
              <a:ext cx="11531352" cy="322199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E9D7A2-C543-F74F-8B9E-C0A5DCBD5279}"/>
                </a:ext>
              </a:extLst>
            </p:cNvPr>
            <p:cNvSpPr/>
            <p:nvPr/>
          </p:nvSpPr>
          <p:spPr>
            <a:xfrm>
              <a:off x="690880" y="3316941"/>
              <a:ext cx="168836" cy="1120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1233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38" y="228506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/>
              <a:t>Order-dependent (OD) test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D3A212-82B8-884C-AA8E-B1E9B7B9C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38" y="1555072"/>
            <a:ext cx="10563262" cy="1478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4"/>
                </a:solidFill>
              </a:rPr>
              <a:t>Line 3</a:t>
            </a:r>
            <a:r>
              <a:rPr lang="en-US" sz="3200" dirty="0"/>
              <a:t> checks that an instance of a class variable is shut down</a:t>
            </a:r>
          </a:p>
          <a:p>
            <a:pPr marL="0" indent="0">
              <a:buNone/>
            </a:pPr>
            <a:r>
              <a:rPr lang="en-US" sz="3200" dirty="0"/>
              <a:t>But the instance can be started by other tests (</a:t>
            </a:r>
            <a:r>
              <a:rPr lang="en-US" sz="3200" b="1" dirty="0">
                <a:solidFill>
                  <a:schemeClr val="accent5"/>
                </a:solidFill>
              </a:rPr>
              <a:t>Line 7</a:t>
            </a:r>
            <a:r>
              <a:rPr lang="en-US" sz="3200" dirty="0"/>
              <a:t>)!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5F96EA-9D96-AC49-AF22-59E97A738904}"/>
              </a:ext>
            </a:extLst>
          </p:cNvPr>
          <p:cNvGrpSpPr/>
          <p:nvPr/>
        </p:nvGrpSpPr>
        <p:grpSpPr>
          <a:xfrm>
            <a:off x="421764" y="3204883"/>
            <a:ext cx="11531352" cy="3221995"/>
            <a:chOff x="421764" y="3204883"/>
            <a:chExt cx="11531352" cy="32219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9D60C8-0B4F-034E-97F8-97B369CB5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764" y="3204883"/>
              <a:ext cx="11531352" cy="322199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A768BC-71A3-2444-BA3A-85CF204817D9}"/>
                </a:ext>
              </a:extLst>
            </p:cNvPr>
            <p:cNvSpPr/>
            <p:nvPr/>
          </p:nvSpPr>
          <p:spPr>
            <a:xfrm>
              <a:off x="690880" y="3316941"/>
              <a:ext cx="168836" cy="1120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31B3D5C-A513-2642-A7A6-399D0EE84975}"/>
              </a:ext>
            </a:extLst>
          </p:cNvPr>
          <p:cNvSpPr/>
          <p:nvPr/>
        </p:nvSpPr>
        <p:spPr>
          <a:xfrm>
            <a:off x="238884" y="4648240"/>
            <a:ext cx="11291476" cy="33528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C1DA1D-6F9D-6D42-9E83-7C905485F552}"/>
              </a:ext>
            </a:extLst>
          </p:cNvPr>
          <p:cNvSpPr/>
          <p:nvPr/>
        </p:nvSpPr>
        <p:spPr>
          <a:xfrm>
            <a:off x="238884" y="6071257"/>
            <a:ext cx="11291476" cy="335280"/>
          </a:xfrm>
          <a:prstGeom prst="rect">
            <a:avLst/>
          </a:prstGeom>
          <a:solidFill>
            <a:schemeClr val="accent5">
              <a:lumMod val="40000"/>
              <a:lumOff val="6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37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433133-1A7B-0A41-A6DA-CBCD1A55D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6" y="3055945"/>
            <a:ext cx="11853747" cy="3508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38" y="228506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/>
              <a:t>Non-order-dependent (NOD) test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37" y="1555072"/>
            <a:ext cx="11266479" cy="1478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/>
              <a:t>All other types of flaky tests besides OD</a:t>
            </a:r>
          </a:p>
          <a:p>
            <a:pPr marL="0" indent="0">
              <a:buNone/>
            </a:pPr>
            <a:endParaRPr lang="en-US" sz="80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r>
              <a:rPr lang="en-US" sz="3200">
                <a:solidFill>
                  <a:prstClr val="black"/>
                </a:solidFill>
              </a:rPr>
              <a:t>Example NOD test from TooTallNate/Java-WebSocket: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F32D09-275B-8546-9760-E2CA26415C21}"/>
              </a:ext>
            </a:extLst>
          </p:cNvPr>
          <p:cNvSpPr txBox="1">
            <a:spLocks/>
          </p:cNvSpPr>
          <p:nvPr/>
        </p:nvSpPr>
        <p:spPr>
          <a:xfrm>
            <a:off x="790538" y="4880452"/>
            <a:ext cx="10172102" cy="147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9735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278824-AEB5-DA4E-9CDD-B464CF40A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6" y="3055945"/>
            <a:ext cx="11853747" cy="3508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38" y="228506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/>
              <a:t>Non-order-dependent (NOD)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37" y="1429342"/>
            <a:ext cx="10610926" cy="1478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4"/>
                </a:solidFill>
              </a:rPr>
              <a:t>Line 5-7 </a:t>
            </a:r>
            <a:r>
              <a:rPr lang="en-US" sz="3200" dirty="0"/>
              <a:t>starts multiple threads, stops the server, and waits 100 </a:t>
            </a:r>
            <a:r>
              <a:rPr lang="en-US" sz="3200" dirty="0" err="1"/>
              <a:t>ms</a:t>
            </a:r>
            <a:r>
              <a:rPr lang="en-US" sz="3200" dirty="0"/>
              <a:t> for the stopped server to kill the started threads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5"/>
                </a:solidFill>
              </a:rPr>
              <a:t>Line 9</a:t>
            </a:r>
            <a:r>
              <a:rPr lang="en-US" sz="3200" dirty="0"/>
              <a:t> checks whether any threads is still alive</a:t>
            </a:r>
            <a:endParaRPr lang="en-US" sz="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F32D09-275B-8546-9760-E2CA26415C21}"/>
              </a:ext>
            </a:extLst>
          </p:cNvPr>
          <p:cNvSpPr txBox="1">
            <a:spLocks/>
          </p:cNvSpPr>
          <p:nvPr/>
        </p:nvSpPr>
        <p:spPr>
          <a:xfrm>
            <a:off x="790538" y="4880452"/>
            <a:ext cx="10172102" cy="147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92599E-E821-BA4D-8C02-F93AC83260DC}"/>
              </a:ext>
            </a:extLst>
          </p:cNvPr>
          <p:cNvSpPr/>
          <p:nvPr/>
        </p:nvSpPr>
        <p:spPr>
          <a:xfrm>
            <a:off x="109986" y="4534045"/>
            <a:ext cx="11291476" cy="96908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7D00E6-B9F5-6744-9B2E-EC45564B0328}"/>
              </a:ext>
            </a:extLst>
          </p:cNvPr>
          <p:cNvSpPr/>
          <p:nvPr/>
        </p:nvSpPr>
        <p:spPr>
          <a:xfrm>
            <a:off x="178416" y="5882914"/>
            <a:ext cx="11291476" cy="335280"/>
          </a:xfrm>
          <a:prstGeom prst="rect">
            <a:avLst/>
          </a:prstGeom>
          <a:solidFill>
            <a:schemeClr val="accent5">
              <a:lumMod val="40000"/>
              <a:lumOff val="6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4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278824-AEB5-DA4E-9CDD-B464CF40A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6" y="3055945"/>
            <a:ext cx="11853747" cy="3508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38" y="228506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/>
              <a:t>Non-order-dependent (NOD)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37" y="1555072"/>
            <a:ext cx="10014996" cy="1478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Depending on the load of the machine, the NOD test may take 100+ </a:t>
            </a:r>
            <a:r>
              <a:rPr lang="en-US" sz="3200" dirty="0" err="1"/>
              <a:t>ms</a:t>
            </a:r>
            <a:r>
              <a:rPr lang="en-US" sz="3200" dirty="0"/>
              <a:t> to close all threads!</a:t>
            </a:r>
            <a:endParaRPr lang="en-US" sz="80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F32D09-275B-8546-9760-E2CA26415C21}"/>
              </a:ext>
            </a:extLst>
          </p:cNvPr>
          <p:cNvSpPr txBox="1">
            <a:spLocks/>
          </p:cNvSpPr>
          <p:nvPr/>
        </p:nvSpPr>
        <p:spPr>
          <a:xfrm>
            <a:off x="790538" y="4880452"/>
            <a:ext cx="10172102" cy="147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92599E-E821-BA4D-8C02-F93AC83260DC}"/>
              </a:ext>
            </a:extLst>
          </p:cNvPr>
          <p:cNvSpPr/>
          <p:nvPr/>
        </p:nvSpPr>
        <p:spPr>
          <a:xfrm>
            <a:off x="109986" y="4454329"/>
            <a:ext cx="11291476" cy="1037643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FBED36-ED23-B543-9AE6-ED7F259EB2AF}"/>
              </a:ext>
            </a:extLst>
          </p:cNvPr>
          <p:cNvSpPr/>
          <p:nvPr/>
        </p:nvSpPr>
        <p:spPr>
          <a:xfrm>
            <a:off x="178416" y="5882914"/>
            <a:ext cx="11291476" cy="335280"/>
          </a:xfrm>
          <a:prstGeom prst="rect">
            <a:avLst/>
          </a:prstGeom>
          <a:solidFill>
            <a:schemeClr val="accent5">
              <a:lumMod val="40000"/>
              <a:lumOff val="6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09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7559"/>
            <a:ext cx="10515600" cy="45786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Goal: Help research in the topic of flaky tests</a:t>
            </a:r>
            <a:endParaRPr lang="en-US" sz="800" dirty="0"/>
          </a:p>
          <a:p>
            <a:r>
              <a:rPr lang="en-US" sz="3000" b="1" dirty="0"/>
              <a:t>Tool</a:t>
            </a:r>
            <a:r>
              <a:rPr lang="en-US" sz="3000" dirty="0"/>
              <a:t> – easy to integrate tool to detect flaky tests for Maven projects that use JUnit</a:t>
            </a:r>
          </a:p>
          <a:p>
            <a:r>
              <a:rPr lang="en-US" sz="3000" b="1" dirty="0" err="1"/>
              <a:t>iDFlakies</a:t>
            </a:r>
            <a:r>
              <a:rPr lang="en-US" sz="3000" dirty="0"/>
              <a:t> </a:t>
            </a:r>
            <a:r>
              <a:rPr lang="en-US" sz="3000" b="1" dirty="0"/>
              <a:t>framework</a:t>
            </a:r>
            <a:r>
              <a:rPr lang="en-US" sz="3000" dirty="0"/>
              <a:t> – to easily extend and apply our tool to detect and classify flaky tests</a:t>
            </a:r>
          </a:p>
          <a:p>
            <a:r>
              <a:rPr lang="en-US" sz="3000" b="1" dirty="0"/>
              <a:t>Dataset</a:t>
            </a:r>
            <a:r>
              <a:rPr lang="en-US" sz="3000" dirty="0"/>
              <a:t> [1] – a collection of artifacts, including Docker images and test-run logs, and list of flaky tests</a:t>
            </a:r>
          </a:p>
          <a:p>
            <a:r>
              <a:rPr lang="en-US" sz="3000" b="1" dirty="0"/>
              <a:t>Study</a:t>
            </a:r>
            <a:r>
              <a:rPr lang="en-US" sz="3000" dirty="0"/>
              <a:t> – study of flaky tests including the prevalence of OD and NOD tests, and best way to automatically detect them</a:t>
            </a:r>
          </a:p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84633-21A9-134B-ABEC-6E03B783BF4E}"/>
              </a:ext>
            </a:extLst>
          </p:cNvPr>
          <p:cNvSpPr txBox="1"/>
          <p:nvPr/>
        </p:nvSpPr>
        <p:spPr>
          <a:xfrm>
            <a:off x="1104312" y="6149883"/>
            <a:ext cx="495417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en-US" dirty="0"/>
              <a:t>[1] </a:t>
            </a:r>
            <a:r>
              <a:rPr lang="en-US" dirty="0">
                <a:hlinkClick r:id="rId3"/>
              </a:rPr>
              <a:t>https://sites.google.com/view/flakytestdataset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08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1544</Words>
  <Application>Microsoft Office PowerPoint</Application>
  <PresentationFormat>Widescreen</PresentationFormat>
  <Paragraphs>219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iDFlakies: A Framework for Detecting  and Partially Classifying Flaky Tests</vt:lpstr>
      <vt:lpstr>Flaky tests</vt:lpstr>
      <vt:lpstr>Issues with flaky tests</vt:lpstr>
      <vt:lpstr>Order-dependent (OD) test</vt:lpstr>
      <vt:lpstr>Order-dependent (OD) test</vt:lpstr>
      <vt:lpstr>Non-order-dependent (NOD) test</vt:lpstr>
      <vt:lpstr>Non-order-dependent (NOD) test</vt:lpstr>
      <vt:lpstr>Non-order-dependent (NOD) test</vt:lpstr>
      <vt:lpstr>Contributions</vt:lpstr>
      <vt:lpstr>Tool inputs</vt:lpstr>
      <vt:lpstr>Tool configurations</vt:lpstr>
      <vt:lpstr>Tool configurations – Original-order</vt:lpstr>
      <vt:lpstr>Tool configurations – Reverse-class</vt:lpstr>
      <vt:lpstr>Tool configurations – Reverse-class-method</vt:lpstr>
      <vt:lpstr>Tool configurations – Random-class</vt:lpstr>
      <vt:lpstr>Tool configurations – Random-class-method</vt:lpstr>
      <vt:lpstr>Tool setup step</vt:lpstr>
      <vt:lpstr>Tool running step</vt:lpstr>
      <vt:lpstr>Tool classification step</vt:lpstr>
      <vt:lpstr>Tool outputs</vt:lpstr>
      <vt:lpstr>iDFlakies framework</vt:lpstr>
      <vt:lpstr>iDFlakies framework</vt:lpstr>
      <vt:lpstr>iDFlakies framework</vt:lpstr>
      <vt:lpstr>Study</vt:lpstr>
      <vt:lpstr>Study – Dataset &amp; breakdown of OD/NOD tests</vt:lpstr>
      <vt:lpstr>Study – Probability of flaky test failing round</vt:lpstr>
      <vt:lpstr>Study – Configurations detecting flaky tests</vt:lpstr>
      <vt:lpstr>Study – Findings</vt:lpstr>
      <vt:lpstr>Conclusion</vt:lpstr>
      <vt:lpstr>Thank you! Questions?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iDFlakies: A Framework for Detecting  and Partially Classifying Flaky Tests</dc:title>
  <dc:creator>Wing Lam</dc:creator>
  <cp:lastModifiedBy>Wing Lam</cp:lastModifiedBy>
  <cp:revision>8</cp:revision>
  <dcterms:created xsi:type="dcterms:W3CDTF">2019-04-26T02:02:18Z</dcterms:created>
  <dcterms:modified xsi:type="dcterms:W3CDTF">2019-05-14T23:01:55Z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t-wil@microsoft.com</vt:lpwstr>
  </property>
  <property fmtid="{D5CDD505-2E9C-101B-9397-08002B2CF9AE}" pid="5" name="MSIP_Label_f42aa342-8706-4288-bd11-ebb85995028c_SetDate">
    <vt:lpwstr>2019-05-14T23:01:55.2472994Z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b043c6ef-5b73-4871-9831-ec8d92c0adb5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