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7" r:id="rId4"/>
  </p:sldMasterIdLst>
  <p:notesMasterIdLst>
    <p:notesMasterId r:id="rId23"/>
  </p:notesMasterIdLst>
  <p:sldIdLst>
    <p:sldId id="256" r:id="rId5"/>
    <p:sldId id="449" r:id="rId6"/>
    <p:sldId id="451" r:id="rId7"/>
    <p:sldId id="458" r:id="rId8"/>
    <p:sldId id="450" r:id="rId9"/>
    <p:sldId id="332" r:id="rId10"/>
    <p:sldId id="333" r:id="rId11"/>
    <p:sldId id="441" r:id="rId12"/>
    <p:sldId id="446" r:id="rId13"/>
    <p:sldId id="448" r:id="rId14"/>
    <p:sldId id="425" r:id="rId15"/>
    <p:sldId id="428" r:id="rId16"/>
    <p:sldId id="435" r:id="rId17"/>
    <p:sldId id="438" r:id="rId18"/>
    <p:sldId id="439" r:id="rId19"/>
    <p:sldId id="440" r:id="rId20"/>
    <p:sldId id="430" r:id="rId21"/>
    <p:sldId id="41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D7D31"/>
    <a:srgbClr val="7F7F7F"/>
    <a:srgbClr val="FFC000"/>
    <a:srgbClr val="FFFED6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33" autoAdjust="0"/>
    <p:restoredTop sz="88979"/>
  </p:normalViewPr>
  <p:slideViewPr>
    <p:cSldViewPr snapToGrid="0">
      <p:cViewPr varScale="1">
        <p:scale>
          <a:sx n="130" d="100"/>
          <a:sy n="130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A00F0-4654-B14B-96AB-6E5598F1F420}" type="datetimeFigureOut">
              <a:rPr lang="en-US" smtClean="0"/>
              <a:t>7/7/20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A24F-46AE-C544-9B74-A62404DC3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1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95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93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05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76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88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97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47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9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10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7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96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799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4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78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71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1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9744-F7EA-3F46-A92E-BAF3323ABF93}" type="datetime1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2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405B2-C1D6-AE48-9484-05ACF4CE2824}" type="datetime1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0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55C9-1B62-9B42-B7DC-3A8C3EE29829}" type="datetime1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4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110A-86D2-854C-9B54-4D0D6E262B8C}" type="datetime1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8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BE6A-FE56-4849-AB45-2841132C6F9A}" type="datetime1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/>
              <a:t> / 24</a:t>
            </a:r>
          </a:p>
        </p:txBody>
      </p:sp>
    </p:spTree>
    <p:extLst>
      <p:ext uri="{BB962C8B-B14F-4D97-AF65-F5344CB8AC3E}">
        <p14:creationId xmlns:p14="http://schemas.microsoft.com/office/powerpoint/2010/main" val="340246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3B1B-8B65-AA49-AC6E-BBA2ABBDD518}" type="datetime1">
              <a:rPr lang="en-US" smtClean="0"/>
              <a:t>7/7/20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7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2A8F-232F-FD4F-9283-6C348161C3BA}" type="datetime1">
              <a:rPr lang="en-US" smtClean="0"/>
              <a:t>7/7/20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9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777D-FD62-A24F-82B9-BD711855462B}" type="datetime1">
              <a:rPr lang="en-US" smtClean="0"/>
              <a:t>7/7/20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2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B09A-1983-FB4D-8710-33527272C6D1}" type="datetime1">
              <a:rPr lang="en-US" smtClean="0"/>
              <a:t>7/7/20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2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FE8B2-2158-4E48-B1C1-1666A6B8367D}" type="datetime1">
              <a:rPr lang="en-US" smtClean="0"/>
              <a:t>7/7/20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7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0E32-9EDD-104D-B6FD-F2BC390740CB}" type="datetime1">
              <a:rPr lang="en-US" smtClean="0"/>
              <a:t>7/7/20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3A471-6DA8-2B4A-B25C-3A74D1B3D515}" type="datetime1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E90418-89D0-4497-8C7D-E017A4A3549B}"/>
              </a:ext>
            </a:extLst>
          </p:cNvPr>
          <p:cNvSpPr txBox="1"/>
          <p:nvPr userDrawn="1"/>
        </p:nvSpPr>
        <p:spPr>
          <a:xfrm>
            <a:off x="8218967" y="6465740"/>
            <a:ext cx="3134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/ 18</a:t>
            </a:r>
          </a:p>
        </p:txBody>
      </p:sp>
    </p:spTree>
    <p:extLst>
      <p:ext uri="{BB962C8B-B14F-4D97-AF65-F5344CB8AC3E}">
        <p14:creationId xmlns:p14="http://schemas.microsoft.com/office/powerpoint/2010/main" val="124703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winglam2@Illinois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tiff"/><Relationship Id="rId4" Type="http://schemas.openxmlformats.org/officeDocument/2006/relationships/image" Target="../media/image10.jpeg"/><Relationship Id="rId9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ir.cs.illinois.edu/winglam/publications/2020/LamETAL20FaTB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2CC892D-554F-4765-A68E-A15B85245D94}"/>
              </a:ext>
            </a:extLst>
          </p:cNvPr>
          <p:cNvSpPr/>
          <p:nvPr/>
        </p:nvSpPr>
        <p:spPr>
          <a:xfrm>
            <a:off x="10063084" y="5784533"/>
            <a:ext cx="1923476" cy="1073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439" y="558670"/>
            <a:ext cx="11781121" cy="1789934"/>
          </a:xfrm>
        </p:spPr>
        <p:txBody>
          <a:bodyPr>
            <a:normAutofit/>
          </a:bodyPr>
          <a:lstStyle/>
          <a:p>
            <a:r>
              <a:rPr lang="en-US" dirty="0"/>
              <a:t>A Study on the Lifecycle of Flaky Tests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0CA9F2-3FD3-E348-8676-3DD279C86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681" y="5034905"/>
            <a:ext cx="733411" cy="1057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71AA13-438C-DA46-8864-ABD7AEA66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902" y="4967172"/>
            <a:ext cx="1045070" cy="104507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B6744B8B-0672-4D7F-9D61-27A749151B71}"/>
              </a:ext>
            </a:extLst>
          </p:cNvPr>
          <p:cNvSpPr txBox="1">
            <a:spLocks/>
          </p:cNvSpPr>
          <p:nvPr/>
        </p:nvSpPr>
        <p:spPr>
          <a:xfrm>
            <a:off x="394111" y="2968112"/>
            <a:ext cx="5427568" cy="17899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Wing Lam</a:t>
            </a:r>
          </a:p>
          <a:p>
            <a:endParaRPr lang="en-US" sz="2800" dirty="0"/>
          </a:p>
          <a:p>
            <a:r>
              <a:rPr lang="en" dirty="0">
                <a:solidFill>
                  <a:schemeClr val="dk1"/>
                </a:solidFill>
              </a:rPr>
              <a:t>University of Illinois at Urbana-Champaign</a:t>
            </a:r>
          </a:p>
          <a:p>
            <a:r>
              <a:rPr lang="en-US" dirty="0"/>
              <a:t>winglam2@illinois.edu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82C764B-292C-744C-8529-EBBBD9E6FE88}"/>
              </a:ext>
            </a:extLst>
          </p:cNvPr>
          <p:cNvSpPr txBox="1">
            <a:spLocks/>
          </p:cNvSpPr>
          <p:nvPr/>
        </p:nvSpPr>
        <p:spPr>
          <a:xfrm>
            <a:off x="5821679" y="3072675"/>
            <a:ext cx="6212210" cy="17899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/>
              <a:t>Kıvanç</a:t>
            </a:r>
            <a:r>
              <a:rPr lang="en-US" sz="3600" dirty="0"/>
              <a:t> </a:t>
            </a:r>
            <a:r>
              <a:rPr lang="en-US" sz="3600" dirty="0" err="1"/>
              <a:t>Muşlu</a:t>
            </a:r>
            <a:r>
              <a:rPr lang="en-US" sz="3600" dirty="0"/>
              <a:t>, Hitesh </a:t>
            </a:r>
            <a:r>
              <a:rPr lang="en-US" sz="3600" dirty="0" err="1"/>
              <a:t>Sajnani</a:t>
            </a:r>
            <a:r>
              <a:rPr lang="en-US" sz="3600" dirty="0"/>
              <a:t>, </a:t>
            </a:r>
          </a:p>
          <a:p>
            <a:r>
              <a:rPr lang="en-US" sz="3600" dirty="0"/>
              <a:t>Suresh </a:t>
            </a:r>
            <a:r>
              <a:rPr lang="en-US" sz="3600" dirty="0" err="1"/>
              <a:t>Thummalapenta</a:t>
            </a:r>
            <a:endParaRPr lang="en-US" sz="3600" dirty="0"/>
          </a:p>
          <a:p>
            <a:r>
              <a:rPr lang="en" sz="3100" dirty="0">
                <a:solidFill>
                  <a:schemeClr val="dk1"/>
                </a:solidFill>
              </a:rPr>
              <a:t>Microsoft</a:t>
            </a:r>
          </a:p>
          <a:p>
            <a:r>
              <a:rPr lang="en-US" sz="3100" dirty="0"/>
              <a:t>{</a:t>
            </a:r>
            <a:r>
              <a:rPr lang="en-US" sz="3100" dirty="0" err="1"/>
              <a:t>kivanc.muslu,hitsaj,suthumma</a:t>
            </a:r>
            <a:r>
              <a:rPr lang="en-US" sz="3100" dirty="0"/>
              <a:t>}@</a:t>
            </a:r>
            <a:r>
              <a:rPr lang="en-US" sz="3100" dirty="0" err="1"/>
              <a:t>microsoft.com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53140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217C3-E2A7-AA4C-8DDD-ACE8CA02F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flaky-test fixes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6C644-DF06-264B-88F0-96A9E3FC6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654" y="1690688"/>
            <a:ext cx="73569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6 projects, we find that</a:t>
            </a:r>
          </a:p>
          <a:p>
            <a:r>
              <a:rPr lang="en-US" sz="2600" dirty="0"/>
              <a:t>Majority of fixes (71%) are in the test code </a:t>
            </a:r>
          </a:p>
          <a:p>
            <a:pPr>
              <a:spcBef>
                <a:spcPts val="1600"/>
              </a:spcBef>
            </a:pPr>
            <a:r>
              <a:rPr lang="en-US" sz="2600" dirty="0"/>
              <a:t>Most common category of fixes is Async Wait (78%)</a:t>
            </a:r>
          </a:p>
          <a:p>
            <a:pPr lvl="1"/>
            <a:r>
              <a:rPr lang="en-US" dirty="0"/>
              <a:t>Async Wait flaky tests make an asynchronous call and do not properly wait for the call to return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dirty="0"/>
              <a:t>Our findings in proprietary software confirms what Luo et al. [1] found in open-source ones;</a:t>
            </a:r>
          </a:p>
          <a:p>
            <a:r>
              <a:rPr lang="en-US" sz="2600" dirty="0"/>
              <a:t>Test code is where fixes typically are made</a:t>
            </a:r>
          </a:p>
          <a:p>
            <a:r>
              <a:rPr lang="en-US" sz="2600" dirty="0"/>
              <a:t>Async Wait is the most common category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A11548-09BD-0E44-AFDE-444E3B37A3F3}"/>
              </a:ext>
            </a:extLst>
          </p:cNvPr>
          <p:cNvSpPr txBox="1"/>
          <p:nvPr/>
        </p:nvSpPr>
        <p:spPr>
          <a:xfrm>
            <a:off x="5497606" y="5974172"/>
            <a:ext cx="595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[1]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  <a:cs typeface="Calibri" charset="0"/>
              </a:rPr>
              <a:t>Q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Luo et al. An Empirical Analysis of Flaky Tests. In FSE’14.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6E1A9F-6CD4-A746-A9BD-3F40132F6820}"/>
              </a:ext>
            </a:extLst>
          </p:cNvPr>
          <p:cNvGrpSpPr/>
          <p:nvPr/>
        </p:nvGrpSpPr>
        <p:grpSpPr>
          <a:xfrm>
            <a:off x="464812" y="1425999"/>
            <a:ext cx="3937144" cy="4616486"/>
            <a:chOff x="464812" y="1425999"/>
            <a:chExt cx="3937144" cy="46164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EDF61B-0AE3-3341-8621-AB22F82382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18057"/>
            <a:stretch/>
          </p:blipFill>
          <p:spPr>
            <a:xfrm>
              <a:off x="464812" y="1427291"/>
              <a:ext cx="3880257" cy="461519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FBBE447-E327-7342-8BA3-92927A3C6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7040" r="867"/>
            <a:stretch/>
          </p:blipFill>
          <p:spPr>
            <a:xfrm>
              <a:off x="4302802" y="1425999"/>
              <a:ext cx="99154" cy="461648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EEDF872-6D31-1E46-87B7-8F88637C76CF}"/>
              </a:ext>
            </a:extLst>
          </p:cNvPr>
          <p:cNvSpPr txBox="1"/>
          <p:nvPr/>
        </p:nvSpPr>
        <p:spPr>
          <a:xfrm>
            <a:off x="2001642" y="5964583"/>
            <a:ext cx="3448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* Does not sum to 100% because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   1 test can be in 1+ categories</a:t>
            </a:r>
          </a:p>
        </p:txBody>
      </p:sp>
    </p:spTree>
    <p:extLst>
      <p:ext uri="{BB962C8B-B14F-4D97-AF65-F5344CB8AC3E}">
        <p14:creationId xmlns:p14="http://schemas.microsoft.com/office/powerpoint/2010/main" val="238394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217C3-E2A7-AA4C-8DDD-ACE8CA02F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developers fix Async Wait tests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27CD99-F8C8-364C-85EA-530CB32EF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770" y="1779550"/>
            <a:ext cx="6456679" cy="4351338"/>
          </a:xfrm>
        </p:spPr>
        <p:txBody>
          <a:bodyPr/>
          <a:lstStyle/>
          <a:p>
            <a:r>
              <a:rPr lang="en-US" dirty="0"/>
              <a:t>Fowler [1] proposed three ways to fix Async Wait issues;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Create “synchronous” interface (0%)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Implement callback (28%)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Implement polling (10%)</a:t>
            </a:r>
          </a:p>
          <a:p>
            <a:pPr>
              <a:spcBef>
                <a:spcPts val="1600"/>
              </a:spcBef>
            </a:pPr>
            <a:r>
              <a:rPr lang="en-US" dirty="0"/>
              <a:t>Besides what Fowler proposed, we find </a:t>
            </a:r>
            <a:r>
              <a:rPr lang="en-US" dirty="0">
                <a:solidFill>
                  <a:schemeClr val="accent1"/>
                </a:solidFill>
              </a:rPr>
              <a:t>three other ways</a:t>
            </a:r>
            <a:r>
              <a:rPr lang="en-US" dirty="0"/>
              <a:t>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Increasing wait/timeout (31%)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Removing the code (25%)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Mocking the async calls (15%)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DE23DD-A88A-9741-9536-753ACF43CC82}"/>
              </a:ext>
            </a:extLst>
          </p:cNvPr>
          <p:cNvSpPr txBox="1"/>
          <p:nvPr/>
        </p:nvSpPr>
        <p:spPr>
          <a:xfrm>
            <a:off x="304238" y="6219751"/>
            <a:ext cx="1069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[1]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  <a:cs typeface="Calibri" charset="0"/>
              </a:rPr>
              <a:t>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Fowler. Eradicating non-determinism in tests. https://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martinfowler.com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/articles/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nonDeterminism.html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02FC28-69B1-4249-88A1-154ADF540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03" y="2270555"/>
            <a:ext cx="3440124" cy="29595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F25BE4-30C3-7545-B205-A8996322AAB5}"/>
              </a:ext>
            </a:extLst>
          </p:cNvPr>
          <p:cNvSpPr/>
          <p:nvPr/>
        </p:nvSpPr>
        <p:spPr>
          <a:xfrm>
            <a:off x="903492" y="3044747"/>
            <a:ext cx="3297828" cy="257253"/>
          </a:xfrm>
          <a:prstGeom prst="rect">
            <a:avLst/>
          </a:prstGeom>
          <a:solidFill>
            <a:srgbClr val="5B9BD5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A7900B-1186-3246-B3E1-DD66AD61D487}"/>
              </a:ext>
            </a:extLst>
          </p:cNvPr>
          <p:cNvSpPr/>
          <p:nvPr/>
        </p:nvSpPr>
        <p:spPr>
          <a:xfrm>
            <a:off x="903492" y="4291622"/>
            <a:ext cx="3297828" cy="575346"/>
          </a:xfrm>
          <a:prstGeom prst="rect">
            <a:avLst/>
          </a:prstGeom>
          <a:solidFill>
            <a:srgbClr val="5B9BD5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BFC87B-6A36-1E40-B065-07AD38A7A9B7}"/>
              </a:ext>
            </a:extLst>
          </p:cNvPr>
          <p:cNvSpPr txBox="1"/>
          <p:nvPr/>
        </p:nvSpPr>
        <p:spPr>
          <a:xfrm>
            <a:off x="2205573" y="5175615"/>
            <a:ext cx="3448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* Does not sum to 100% because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   1 test can be in 1+ categories</a:t>
            </a:r>
          </a:p>
        </p:txBody>
      </p:sp>
    </p:spTree>
    <p:extLst>
      <p:ext uri="{BB962C8B-B14F-4D97-AF65-F5344CB8AC3E}">
        <p14:creationId xmlns:p14="http://schemas.microsoft.com/office/powerpoint/2010/main" val="67460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76C3C-57A6-274F-A763-88D7FA83D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Flakiness and Time Balancer (</a:t>
            </a:r>
            <a:r>
              <a:rPr lang="en-US" err="1"/>
              <a:t>FaTB</a:t>
            </a:r>
            <a:r>
              <a:rPr lang="en-US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EE3E7-7C39-8A41-B886-32B25B03E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8529"/>
            <a:ext cx="10668000" cy="4238434"/>
          </a:xfrm>
        </p:spPr>
        <p:txBody>
          <a:bodyPr>
            <a:normAutofit/>
          </a:bodyPr>
          <a:lstStyle/>
          <a:p>
            <a:r>
              <a:rPr lang="en-US" dirty="0"/>
              <a:t>Majority of flaky tests are Async Wait category and majority of fixes performed by developers are increasing wait/timeout</a:t>
            </a:r>
          </a:p>
          <a:p>
            <a:pPr>
              <a:spcBef>
                <a:spcPts val="1600"/>
              </a:spcBef>
            </a:pPr>
            <a:r>
              <a:rPr lang="en-US" b="1" dirty="0"/>
              <a:t>Goal:</a:t>
            </a:r>
            <a:r>
              <a:rPr lang="en-US" dirty="0"/>
              <a:t> suggest time values to wait for asynchronous calls while minimizing rate of flaky-test failures and test runtime</a:t>
            </a:r>
          </a:p>
          <a:p>
            <a:pPr lvl="1"/>
            <a:r>
              <a:rPr lang="en-US" dirty="0"/>
              <a:t>E.g., values for </a:t>
            </a:r>
            <a:r>
              <a:rPr lang="en-US" dirty="0" err="1"/>
              <a:t>Thread.sleep</a:t>
            </a:r>
            <a:r>
              <a:rPr lang="en-US" dirty="0"/>
              <a:t> and timeout annotation</a:t>
            </a:r>
          </a:p>
          <a:p>
            <a:pPr>
              <a:spcBef>
                <a:spcPts val="1600"/>
              </a:spcBef>
            </a:pPr>
            <a:r>
              <a:rPr lang="en-US" dirty="0"/>
              <a:t>Contains two main steps: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Obtain the flaky-test failure rate for the time set by the developer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Generate different time values and for these values, obtain the flaky-test failure rate and runtime of the test</a:t>
            </a:r>
          </a:p>
        </p:txBody>
      </p:sp>
    </p:spTree>
    <p:extLst>
      <p:ext uri="{BB962C8B-B14F-4D97-AF65-F5344CB8AC3E}">
        <p14:creationId xmlns:p14="http://schemas.microsoft.com/office/powerpoint/2010/main" val="277668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27774-03BC-2A47-876B-C8580175B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34433"/>
            <a:ext cx="9965080" cy="4004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E76C3C-57A6-274F-A763-88D7FA83D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FaTB</a:t>
            </a:r>
            <a:r>
              <a:rPr lang="en-US"/>
              <a:t> - Inputs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EE3E7-7C39-8A41-B886-32B25B03E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797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Input: </a:t>
            </a:r>
            <a:r>
              <a:rPr lang="en-US" dirty="0"/>
              <a:t>a flaky test and its dependencies, number of runs to measure frequency of flaky-test failures, and number of time values to try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3757F9-9CB3-C546-BB6C-C305FADEA5D2}"/>
              </a:ext>
            </a:extLst>
          </p:cNvPr>
          <p:cNvSpPr/>
          <p:nvPr/>
        </p:nvSpPr>
        <p:spPr>
          <a:xfrm>
            <a:off x="2523744" y="2634433"/>
            <a:ext cx="6601968" cy="4004746"/>
          </a:xfrm>
          <a:prstGeom prst="roundRect">
            <a:avLst/>
          </a:prstGeom>
          <a:solidFill>
            <a:srgbClr val="ED7D31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6AEFAF0-9430-F24C-8B70-990618468AFC}"/>
              </a:ext>
            </a:extLst>
          </p:cNvPr>
          <p:cNvSpPr/>
          <p:nvPr/>
        </p:nvSpPr>
        <p:spPr>
          <a:xfrm>
            <a:off x="693775" y="2634433"/>
            <a:ext cx="1811681" cy="4004746"/>
          </a:xfrm>
          <a:prstGeom prst="roundRect">
            <a:avLst/>
          </a:prstGeom>
          <a:solidFill>
            <a:srgbClr val="5B9BD5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FF7B1624-F04E-A34D-BA4A-B36619A4CDC7}"/>
              </a:ext>
            </a:extLst>
          </p:cNvPr>
          <p:cNvSpPr/>
          <p:nvPr/>
        </p:nvSpPr>
        <p:spPr>
          <a:xfrm>
            <a:off x="9125712" y="2634433"/>
            <a:ext cx="1648968" cy="4004746"/>
          </a:xfrm>
          <a:prstGeom prst="roundRect">
            <a:avLst/>
          </a:prstGeom>
          <a:solidFill>
            <a:srgbClr val="FFC000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56FF0D-82E3-9B44-98FC-1CF9A7BFCCD0}"/>
              </a:ext>
            </a:extLst>
          </p:cNvPr>
          <p:cNvSpPr/>
          <p:nvPr/>
        </p:nvSpPr>
        <p:spPr>
          <a:xfrm>
            <a:off x="2523744" y="2634433"/>
            <a:ext cx="8269224" cy="4168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1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27774-03BC-2A47-876B-C8580175B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34433"/>
            <a:ext cx="9965080" cy="4004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E76C3C-57A6-274F-A763-88D7FA83D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FaTB</a:t>
            </a:r>
            <a:r>
              <a:rPr lang="en-US"/>
              <a:t> – 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EE3E7-7C39-8A41-B886-32B25B03E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3840"/>
            <a:ext cx="10515600" cy="7974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Run the test 100 times to to measure the flaky-test failure rate with the time value set by the developer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6AEFAF0-9430-F24C-8B70-990618468AFC}"/>
              </a:ext>
            </a:extLst>
          </p:cNvPr>
          <p:cNvSpPr/>
          <p:nvPr/>
        </p:nvSpPr>
        <p:spPr>
          <a:xfrm>
            <a:off x="693775" y="2634433"/>
            <a:ext cx="1811681" cy="4004746"/>
          </a:xfrm>
          <a:prstGeom prst="roundRect">
            <a:avLst/>
          </a:prstGeom>
          <a:solidFill>
            <a:srgbClr val="5B9BD5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FF7B1624-F04E-A34D-BA4A-B36619A4CDC7}"/>
              </a:ext>
            </a:extLst>
          </p:cNvPr>
          <p:cNvSpPr/>
          <p:nvPr/>
        </p:nvSpPr>
        <p:spPr>
          <a:xfrm>
            <a:off x="9125712" y="2634433"/>
            <a:ext cx="1648968" cy="4004746"/>
          </a:xfrm>
          <a:prstGeom prst="roundRect">
            <a:avLst/>
          </a:prstGeom>
          <a:solidFill>
            <a:srgbClr val="FFC000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56FF0D-82E3-9B44-98FC-1CF9A7BFCCD0}"/>
              </a:ext>
            </a:extLst>
          </p:cNvPr>
          <p:cNvSpPr/>
          <p:nvPr/>
        </p:nvSpPr>
        <p:spPr>
          <a:xfrm>
            <a:off x="4809744" y="2634433"/>
            <a:ext cx="5983224" cy="4168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3757F9-9CB3-C546-BB6C-C305FADEA5D2}"/>
              </a:ext>
            </a:extLst>
          </p:cNvPr>
          <p:cNvSpPr/>
          <p:nvPr/>
        </p:nvSpPr>
        <p:spPr>
          <a:xfrm>
            <a:off x="2523744" y="2634433"/>
            <a:ext cx="6601968" cy="4004746"/>
          </a:xfrm>
          <a:prstGeom prst="roundRect">
            <a:avLst/>
          </a:prstGeom>
          <a:solidFill>
            <a:srgbClr val="ED7D31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0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27774-03BC-2A47-876B-C8580175B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34433"/>
            <a:ext cx="9965080" cy="4004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E76C3C-57A6-274F-A763-88D7FA83D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FaTB</a:t>
            </a:r>
            <a:r>
              <a:rPr lang="en-US"/>
              <a:t> – 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EE3E7-7C39-8A41-B886-32B25B03E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171"/>
            <a:ext cx="10515600" cy="98032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Generate a new time value (NTV) based on the previous time value (PTV) and that value’s flaky-test failure rate (PFR)</a:t>
            </a:r>
          </a:p>
          <a:p>
            <a:pPr lvl="1"/>
            <a:r>
              <a:rPr lang="en-US" dirty="0"/>
              <a:t>E.g., if PTV = 300ms and PFR = 0, then NTV = 150ms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6AEFAF0-9430-F24C-8B70-990618468AFC}"/>
              </a:ext>
            </a:extLst>
          </p:cNvPr>
          <p:cNvSpPr/>
          <p:nvPr/>
        </p:nvSpPr>
        <p:spPr>
          <a:xfrm>
            <a:off x="693775" y="2634433"/>
            <a:ext cx="1811681" cy="4004746"/>
          </a:xfrm>
          <a:prstGeom prst="roundRect">
            <a:avLst/>
          </a:prstGeom>
          <a:solidFill>
            <a:srgbClr val="5B9BD5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FF7B1624-F04E-A34D-BA4A-B36619A4CDC7}"/>
              </a:ext>
            </a:extLst>
          </p:cNvPr>
          <p:cNvSpPr/>
          <p:nvPr/>
        </p:nvSpPr>
        <p:spPr>
          <a:xfrm>
            <a:off x="9144000" y="2634433"/>
            <a:ext cx="1648968" cy="4004746"/>
          </a:xfrm>
          <a:prstGeom prst="roundRect">
            <a:avLst/>
          </a:prstGeom>
          <a:solidFill>
            <a:srgbClr val="FFC000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3757F9-9CB3-C546-BB6C-C305FADEA5D2}"/>
              </a:ext>
            </a:extLst>
          </p:cNvPr>
          <p:cNvSpPr/>
          <p:nvPr/>
        </p:nvSpPr>
        <p:spPr>
          <a:xfrm>
            <a:off x="2523744" y="2634433"/>
            <a:ext cx="6601968" cy="4004746"/>
          </a:xfrm>
          <a:prstGeom prst="roundRect">
            <a:avLst/>
          </a:prstGeom>
          <a:solidFill>
            <a:srgbClr val="ED7D31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56FF0D-82E3-9B44-98FC-1CF9A7BFCCD0}"/>
              </a:ext>
            </a:extLst>
          </p:cNvPr>
          <p:cNvSpPr/>
          <p:nvPr/>
        </p:nvSpPr>
        <p:spPr>
          <a:xfrm>
            <a:off x="9144000" y="2634433"/>
            <a:ext cx="1648968" cy="4168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8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27774-03BC-2A47-876B-C8580175B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34433"/>
            <a:ext cx="9965080" cy="4004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E76C3C-57A6-274F-A763-88D7FA83D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FaTB</a:t>
            </a:r>
            <a:r>
              <a:rPr lang="en-US"/>
              <a:t> – Output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EE3E7-7C39-8A41-B886-32B25B03E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207"/>
            <a:ext cx="10515600" cy="106302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accent5"/>
                </a:solidFill>
              </a:rPr>
              <a:t>Input: </a:t>
            </a:r>
            <a:r>
              <a:rPr lang="en-US" sz="2200" dirty="0"/>
              <a:t>a flaky test and its dependencies, number of runs to measure frequency of flaky-test failures, and number of time values to try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accent4"/>
                </a:solidFill>
              </a:rPr>
              <a:t>Output:</a:t>
            </a:r>
            <a:r>
              <a:rPr lang="en-US" sz="2200" dirty="0">
                <a:solidFill>
                  <a:schemeClr val="accent4"/>
                </a:solidFill>
              </a:rPr>
              <a:t> </a:t>
            </a:r>
            <a:r>
              <a:rPr lang="en-US" sz="2200" dirty="0"/>
              <a:t>for each time value </a:t>
            </a:r>
            <a:r>
              <a:rPr lang="en-US" sz="2200" dirty="0" err="1"/>
              <a:t>FaTB</a:t>
            </a:r>
            <a:r>
              <a:rPr lang="en-US" sz="2200" dirty="0"/>
              <a:t> tried, the runtime of the test and flaky-test failure rate</a:t>
            </a:r>
            <a:endParaRPr lang="en-US" sz="2200" dirty="0">
              <a:solidFill>
                <a:schemeClr val="accent4"/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6AEFAF0-9430-F24C-8B70-990618468AFC}"/>
              </a:ext>
            </a:extLst>
          </p:cNvPr>
          <p:cNvSpPr/>
          <p:nvPr/>
        </p:nvSpPr>
        <p:spPr>
          <a:xfrm>
            <a:off x="693775" y="2634433"/>
            <a:ext cx="1811681" cy="4004746"/>
          </a:xfrm>
          <a:prstGeom prst="roundRect">
            <a:avLst/>
          </a:prstGeom>
          <a:solidFill>
            <a:srgbClr val="5B9BD5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FF7B1624-F04E-A34D-BA4A-B36619A4CDC7}"/>
              </a:ext>
            </a:extLst>
          </p:cNvPr>
          <p:cNvSpPr/>
          <p:nvPr/>
        </p:nvSpPr>
        <p:spPr>
          <a:xfrm>
            <a:off x="9144000" y="2634433"/>
            <a:ext cx="1648968" cy="4004746"/>
          </a:xfrm>
          <a:prstGeom prst="roundRect">
            <a:avLst/>
          </a:prstGeom>
          <a:solidFill>
            <a:srgbClr val="FFC000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3757F9-9CB3-C546-BB6C-C305FADEA5D2}"/>
              </a:ext>
            </a:extLst>
          </p:cNvPr>
          <p:cNvSpPr/>
          <p:nvPr/>
        </p:nvSpPr>
        <p:spPr>
          <a:xfrm>
            <a:off x="2523744" y="2634433"/>
            <a:ext cx="6601968" cy="4004746"/>
          </a:xfrm>
          <a:prstGeom prst="roundRect">
            <a:avLst/>
          </a:prstGeom>
          <a:solidFill>
            <a:srgbClr val="ED7D31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1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A2E7DB-8BB9-3E47-9E53-478069758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13" y="1388045"/>
            <a:ext cx="3976900" cy="521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E76C3C-57A6-274F-A763-88D7FA83D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FaTB</a:t>
            </a:r>
            <a:r>
              <a:rPr lang="en-US"/>
              <a:t> -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EE3E7-7C39-8A41-B886-32B25B03E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86" y="1415011"/>
            <a:ext cx="6513436" cy="50315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5 Async Wait fixes that increase wait/timeout </a:t>
            </a:r>
          </a:p>
          <a:p>
            <a:pPr lvl="1"/>
            <a:r>
              <a:rPr lang="en-US" dirty="0"/>
              <a:t>Version 0 is time value fix from developers</a:t>
            </a:r>
          </a:p>
          <a:p>
            <a:pPr>
              <a:spcBef>
                <a:spcPts val="1600"/>
              </a:spcBef>
            </a:pPr>
            <a:r>
              <a:rPr lang="en-US" dirty="0"/>
              <a:t>On average, </a:t>
            </a:r>
            <a:r>
              <a:rPr lang="en-US" dirty="0" err="1"/>
              <a:t>FaTB</a:t>
            </a:r>
            <a:r>
              <a:rPr lang="en-US" dirty="0"/>
              <a:t> reduced running times of tests by </a:t>
            </a:r>
            <a:r>
              <a:rPr lang="en-US" b="1" dirty="0"/>
              <a:t>38%</a:t>
            </a:r>
            <a:r>
              <a:rPr lang="en-US" dirty="0"/>
              <a:t> while keeping rate of failures at 0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Test5’s running time was reduced by </a:t>
            </a:r>
            <a:r>
              <a:rPr lang="en-US" b="1" dirty="0">
                <a:solidFill>
                  <a:srgbClr val="C00000"/>
                </a:solidFill>
              </a:rPr>
              <a:t>78%</a:t>
            </a:r>
            <a:r>
              <a:rPr lang="en-US" dirty="0">
                <a:solidFill>
                  <a:srgbClr val="C00000"/>
                </a:solidFill>
              </a:rPr>
              <a:t>!</a:t>
            </a:r>
          </a:p>
          <a:p>
            <a:pPr>
              <a:spcBef>
                <a:spcPts val="1600"/>
              </a:spcBef>
            </a:pPr>
            <a:r>
              <a:rPr lang="en-US" dirty="0">
                <a:solidFill>
                  <a:schemeClr val="accent4"/>
                </a:solidFill>
              </a:rPr>
              <a:t>4 out of 5 tests does not appear to be affected by the time value change!</a:t>
            </a:r>
            <a:endParaRPr lang="en-US" dirty="0"/>
          </a:p>
          <a:p>
            <a:pPr>
              <a:spcBef>
                <a:spcPts val="1600"/>
              </a:spcBef>
            </a:pPr>
            <a:r>
              <a:rPr lang="en-US" dirty="0"/>
              <a:t>Manual investigation of fix information finds that developers really thought that increasing the time would reduce failures!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7611A4-0061-9547-ADD0-0E98CFAFEEDE}"/>
              </a:ext>
            </a:extLst>
          </p:cNvPr>
          <p:cNvSpPr/>
          <p:nvPr/>
        </p:nvSpPr>
        <p:spPr>
          <a:xfrm>
            <a:off x="950871" y="5609083"/>
            <a:ext cx="3881410" cy="945844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7475DD-85F0-E84E-9D4A-918B2EA1C664}"/>
              </a:ext>
            </a:extLst>
          </p:cNvPr>
          <p:cNvSpPr/>
          <p:nvPr/>
        </p:nvSpPr>
        <p:spPr>
          <a:xfrm>
            <a:off x="950867" y="2762865"/>
            <a:ext cx="3881410" cy="379476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5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DC894B-1A0E-4CB5-8C94-9515BB5E4956}"/>
              </a:ext>
            </a:extLst>
          </p:cNvPr>
          <p:cNvSpPr/>
          <p:nvPr/>
        </p:nvSpPr>
        <p:spPr>
          <a:xfrm>
            <a:off x="10038478" y="5636943"/>
            <a:ext cx="1923476" cy="1073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536DC-8D47-E44E-AA80-A00CFA75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80" y="0"/>
            <a:ext cx="10515600" cy="1325563"/>
          </a:xfrm>
        </p:spPr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3DEC3-0155-9D45-A86E-E539AF20B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80" y="1165021"/>
            <a:ext cx="10574952" cy="5044305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None/>
              <a:defRPr/>
            </a:pPr>
            <a:r>
              <a:rPr lang="en-US" sz="2600" dirty="0"/>
              <a:t>Takeaways: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  <a:defRPr/>
            </a:pPr>
            <a:r>
              <a:rPr lang="en-US" sz="2400" dirty="0"/>
              <a:t>Detecting flakiness is still very challenging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  <a:defRPr/>
            </a:pPr>
            <a:r>
              <a:rPr lang="en-US" sz="2400" dirty="0"/>
              <a:t>What developers claim as “fixes” for flaky tests are often unreliable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  <a:defRPr/>
            </a:pPr>
            <a:r>
              <a:rPr lang="en-US" sz="2400" dirty="0"/>
              <a:t>Async Wait is one of the most common category of flaky tests in </a:t>
            </a:r>
            <a:r>
              <a:rPr lang="en-US" sz="2400" u="sng" dirty="0"/>
              <a:t>both</a:t>
            </a:r>
            <a:r>
              <a:rPr lang="en-US" sz="2400" dirty="0"/>
              <a:t>          open-source and proprietary software</a:t>
            </a:r>
          </a:p>
          <a:p>
            <a:pPr marL="0" indent="0">
              <a:lnSpc>
                <a:spcPct val="125000"/>
              </a:lnSpc>
              <a:buNone/>
              <a:defRPr/>
            </a:pPr>
            <a:r>
              <a:rPr lang="en-US" sz="2400" dirty="0"/>
              <a:t>To help proprietary software developers with flaky tests, I present</a:t>
            </a:r>
          </a:p>
          <a:p>
            <a:pPr lvl="1">
              <a:lnSpc>
                <a:spcPct val="100000"/>
              </a:lnSpc>
            </a:pPr>
            <a:r>
              <a:rPr lang="en-US" b="1" dirty="0"/>
              <a:t>Study </a:t>
            </a:r>
            <a:r>
              <a:rPr lang="en-US" dirty="0"/>
              <a:t>– characterizing flaky tests in proprietary software, demonstrating their prevalence, detectability, characteristics, categories, and resolution</a:t>
            </a:r>
          </a:p>
          <a:p>
            <a:pPr lvl="1">
              <a:lnSpc>
                <a:spcPct val="100000"/>
              </a:lnSpc>
            </a:pPr>
            <a:r>
              <a:rPr lang="en-US" b="1" dirty="0" err="1"/>
              <a:t>FaTB</a:t>
            </a:r>
            <a:r>
              <a:rPr lang="en-US" b="1" dirty="0"/>
              <a:t> </a:t>
            </a:r>
            <a:r>
              <a:rPr lang="en-US" dirty="0"/>
              <a:t>– approach to balance the runtime and frequency of flaky-test failures caused by asynchronous calls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0CAECF-1FF4-40B0-AEC0-5DC575D42A0E}"/>
              </a:ext>
            </a:extLst>
          </p:cNvPr>
          <p:cNvSpPr/>
          <p:nvPr/>
        </p:nvSpPr>
        <p:spPr>
          <a:xfrm>
            <a:off x="8024155" y="6009271"/>
            <a:ext cx="3260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/>
              <a:t>Email: </a:t>
            </a:r>
            <a:r>
              <a:rPr lang="en-US" sz="2000">
                <a:hlinkClick r:id="rId3"/>
              </a:rPr>
              <a:t>winglam2@Illinois.edu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0434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02BE95-1DF3-ED49-8578-9E095A46D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624" y="1614439"/>
            <a:ext cx="6932150" cy="4932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558" y="0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Flaky test –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559" y="1326566"/>
            <a:ext cx="4289461" cy="4649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ysClr val="windowText" lastClr="000000"/>
                </a:solidFill>
              </a:rPr>
              <a:t>A test is considered </a:t>
            </a:r>
            <a:r>
              <a:rPr lang="en-US" i="1" dirty="0">
                <a:solidFill>
                  <a:sysClr val="windowText" lastClr="000000"/>
                </a:solidFill>
              </a:rPr>
              <a:t>flaky</a:t>
            </a:r>
            <a:r>
              <a:rPr lang="en-US" dirty="0">
                <a:solidFill>
                  <a:sysClr val="windowText" lastClr="000000"/>
                </a:solidFill>
              </a:rPr>
              <a:t> if it </a:t>
            </a:r>
            <a:r>
              <a:rPr lang="en-US" b="1" dirty="0">
                <a:solidFill>
                  <a:srgbClr val="38761D"/>
                </a:solidFill>
              </a:rPr>
              <a:t>passes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and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rgbClr val="CC0000"/>
                </a:solidFill>
              </a:rPr>
              <a:t>fails</a:t>
            </a:r>
            <a:r>
              <a:rPr lang="en-US" dirty="0">
                <a:solidFill>
                  <a:sysClr val="windowText" lastClr="000000"/>
                </a:solidFill>
              </a:rPr>
              <a:t> when run in the same test scenario</a:t>
            </a:r>
            <a:endParaRPr lang="en-US" sz="700" dirty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Test in total contains 100+ lines just in this test class</a:t>
            </a:r>
          </a:p>
          <a:p>
            <a:pPr marL="0" lvl="0" indent="0">
              <a:buNone/>
            </a:pPr>
            <a:endParaRPr lang="en-US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Problem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Line 20</a:t>
            </a:r>
            <a:r>
              <a:rPr lang="en-US" dirty="0">
                <a:solidFill>
                  <a:prstClr val="black"/>
                </a:solidFill>
              </a:rPr>
              <a:t> can pass and fail. How come?? </a:t>
            </a: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72636-6CCD-3C45-B5DA-6246ADF42A65}"/>
              </a:ext>
            </a:extLst>
          </p:cNvPr>
          <p:cNvSpPr/>
          <p:nvPr/>
        </p:nvSpPr>
        <p:spPr>
          <a:xfrm>
            <a:off x="5073020" y="4281115"/>
            <a:ext cx="95624" cy="89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D98628-0ACF-DE49-81FF-09742F67098C}"/>
              </a:ext>
            </a:extLst>
          </p:cNvPr>
          <p:cNvSpPr/>
          <p:nvPr/>
        </p:nvSpPr>
        <p:spPr>
          <a:xfrm>
            <a:off x="5073020" y="2610691"/>
            <a:ext cx="95624" cy="89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01DDF3-D829-477D-BE4F-ED5E7039FA1E}"/>
              </a:ext>
            </a:extLst>
          </p:cNvPr>
          <p:cNvSpPr/>
          <p:nvPr/>
        </p:nvSpPr>
        <p:spPr>
          <a:xfrm>
            <a:off x="5281350" y="1108262"/>
            <a:ext cx="3519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Flaky test at Microsoft:</a:t>
            </a:r>
          </a:p>
        </p:txBody>
      </p:sp>
      <p:pic>
        <p:nvPicPr>
          <p:cNvPr id="16" name="Graphic 15" descr="Angry face with no fill">
            <a:extLst>
              <a:ext uri="{FF2B5EF4-FFF2-40B4-BE49-F238E27FC236}">
                <a16:creationId xmlns:a16="http://schemas.microsoft.com/office/drawing/2014/main" id="{BC8D4C77-B84A-9947-918C-F899F78D3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2003" y="4843360"/>
            <a:ext cx="457894" cy="45789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1BD97D8-E9F1-4E2C-B4B7-E814DD04C8F7}"/>
              </a:ext>
            </a:extLst>
          </p:cNvPr>
          <p:cNvSpPr/>
          <p:nvPr/>
        </p:nvSpPr>
        <p:spPr>
          <a:xfrm>
            <a:off x="5175624" y="6052145"/>
            <a:ext cx="7016376" cy="263138"/>
          </a:xfrm>
          <a:prstGeom prst="rect">
            <a:avLst/>
          </a:prstGeom>
          <a:solidFill>
            <a:schemeClr val="accent4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  <a:highlight>
                <a:srgbClr val="ED7D3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0791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C2874C7-5597-F042-B44C-3F3CB1532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624" y="1614439"/>
            <a:ext cx="6932150" cy="4932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558" y="0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Flaky test –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560" y="1326566"/>
            <a:ext cx="4129386" cy="464927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prstClr val="black"/>
                </a:solidFill>
              </a:rPr>
              <a:t>Contents of test:</a:t>
            </a: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Lines 3-4: Setup database (</a:t>
            </a:r>
            <a:r>
              <a:rPr lang="en-US" sz="2400" dirty="0" err="1">
                <a:solidFill>
                  <a:prstClr val="black"/>
                </a:solidFill>
              </a:rPr>
              <a:t>db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Lines 6-8: Add content to </a:t>
            </a:r>
            <a:r>
              <a:rPr lang="en-US" sz="2400" dirty="0" err="1">
                <a:solidFill>
                  <a:prstClr val="black"/>
                </a:solidFill>
              </a:rPr>
              <a:t>db</a:t>
            </a:r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Line 10: Shutdown </a:t>
            </a:r>
            <a:r>
              <a:rPr lang="en-US" sz="2400" dirty="0" err="1">
                <a:solidFill>
                  <a:prstClr val="black"/>
                </a:solidFill>
              </a:rPr>
              <a:t>db</a:t>
            </a:r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Line 13: ????????????????????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</a:rPr>
              <a:t>????????</a:t>
            </a: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Lines 14-15: Ensure file reader is killed before using it</a:t>
            </a: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Lines 17-20: Check whether expected content was logged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5B9BD5"/>
                </a:solidFill>
              </a:rPr>
              <a:t>Why would expected content be missing sometimes?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72636-6CCD-3C45-B5DA-6246ADF42A65}"/>
              </a:ext>
            </a:extLst>
          </p:cNvPr>
          <p:cNvSpPr/>
          <p:nvPr/>
        </p:nvSpPr>
        <p:spPr>
          <a:xfrm>
            <a:off x="5073020" y="4281115"/>
            <a:ext cx="95624" cy="89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D98628-0ACF-DE49-81FF-09742F67098C}"/>
              </a:ext>
            </a:extLst>
          </p:cNvPr>
          <p:cNvSpPr/>
          <p:nvPr/>
        </p:nvSpPr>
        <p:spPr>
          <a:xfrm>
            <a:off x="5073020" y="2610691"/>
            <a:ext cx="95624" cy="89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01DDF3-D829-477D-BE4F-ED5E7039FA1E}"/>
              </a:ext>
            </a:extLst>
          </p:cNvPr>
          <p:cNvSpPr/>
          <p:nvPr/>
        </p:nvSpPr>
        <p:spPr>
          <a:xfrm>
            <a:off x="5281350" y="1108262"/>
            <a:ext cx="3519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Flaky test at Microsoft: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849DF6-4474-5441-9D3D-AD007661276A}"/>
              </a:ext>
            </a:extLst>
          </p:cNvPr>
          <p:cNvSpPr/>
          <p:nvPr/>
        </p:nvSpPr>
        <p:spPr>
          <a:xfrm>
            <a:off x="5175624" y="2045895"/>
            <a:ext cx="7016376" cy="492438"/>
          </a:xfrm>
          <a:prstGeom prst="rect">
            <a:avLst/>
          </a:prstGeom>
          <a:solidFill>
            <a:srgbClr val="5B9BD5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84271-F6FA-DF44-9D8B-7065CAD6F54F}"/>
              </a:ext>
            </a:extLst>
          </p:cNvPr>
          <p:cNvSpPr/>
          <p:nvPr/>
        </p:nvSpPr>
        <p:spPr>
          <a:xfrm>
            <a:off x="5175624" y="2775259"/>
            <a:ext cx="7016376" cy="697354"/>
          </a:xfrm>
          <a:prstGeom prst="rect">
            <a:avLst/>
          </a:prstGeom>
          <a:solidFill>
            <a:srgbClr val="5B9BD5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400128-D1CF-6041-A825-8821C024AF3E}"/>
              </a:ext>
            </a:extLst>
          </p:cNvPr>
          <p:cNvSpPr/>
          <p:nvPr/>
        </p:nvSpPr>
        <p:spPr>
          <a:xfrm>
            <a:off x="5175624" y="3698735"/>
            <a:ext cx="7016376" cy="263138"/>
          </a:xfrm>
          <a:prstGeom prst="rect">
            <a:avLst/>
          </a:prstGeom>
          <a:solidFill>
            <a:srgbClr val="5B9BD5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1A0A90-6A3F-4E47-9C29-A1DA95287B14}"/>
              </a:ext>
            </a:extLst>
          </p:cNvPr>
          <p:cNvSpPr/>
          <p:nvPr/>
        </p:nvSpPr>
        <p:spPr>
          <a:xfrm>
            <a:off x="5175624" y="4404935"/>
            <a:ext cx="7016376" cy="263138"/>
          </a:xfrm>
          <a:prstGeom prst="rect">
            <a:avLst/>
          </a:prstGeom>
          <a:solidFill>
            <a:srgbClr val="5B9BD5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1077AF-DCB1-B542-96D9-FC96664C1AC3}"/>
              </a:ext>
            </a:extLst>
          </p:cNvPr>
          <p:cNvSpPr/>
          <p:nvPr/>
        </p:nvSpPr>
        <p:spPr>
          <a:xfrm>
            <a:off x="5175624" y="4648339"/>
            <a:ext cx="7016376" cy="492438"/>
          </a:xfrm>
          <a:prstGeom prst="rect">
            <a:avLst/>
          </a:prstGeom>
          <a:solidFill>
            <a:srgbClr val="5B9BD5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E978B2-3AF9-F64A-B4EB-488306597D26}"/>
              </a:ext>
            </a:extLst>
          </p:cNvPr>
          <p:cNvSpPr/>
          <p:nvPr/>
        </p:nvSpPr>
        <p:spPr>
          <a:xfrm>
            <a:off x="5175624" y="5366899"/>
            <a:ext cx="7016376" cy="928646"/>
          </a:xfrm>
          <a:prstGeom prst="rect">
            <a:avLst/>
          </a:prstGeom>
          <a:solidFill>
            <a:srgbClr val="5B9BD5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39B8C0E-6B82-A049-897A-C38770A21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624" y="1614439"/>
            <a:ext cx="6932150" cy="4932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558" y="0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Flaky test –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560" y="1326566"/>
            <a:ext cx="4129386" cy="464927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prstClr val="black"/>
                </a:solidFill>
              </a:rPr>
              <a:t>Contents of test:</a:t>
            </a: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Lines 3-4: Setup database (</a:t>
            </a:r>
            <a:r>
              <a:rPr lang="en-US" sz="2400" dirty="0" err="1">
                <a:solidFill>
                  <a:prstClr val="black"/>
                </a:solidFill>
              </a:rPr>
              <a:t>db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Lines 6-8: Add content to </a:t>
            </a:r>
            <a:r>
              <a:rPr lang="en-US" sz="2400" dirty="0" err="1">
                <a:solidFill>
                  <a:prstClr val="black"/>
                </a:solidFill>
              </a:rPr>
              <a:t>db</a:t>
            </a:r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Line 10: Shutdown </a:t>
            </a:r>
            <a:r>
              <a:rPr lang="en-US" sz="2400" dirty="0" err="1">
                <a:solidFill>
                  <a:prstClr val="black"/>
                </a:solidFill>
              </a:rPr>
              <a:t>db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Line 13</a:t>
            </a:r>
            <a:r>
              <a:rPr lang="en-US" sz="2400" dirty="0">
                <a:solidFill>
                  <a:prstClr val="black"/>
                </a:solidFill>
              </a:rPr>
              <a:t>: Wait for added content to be logged to a trace file</a:t>
            </a: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Lines 14-15: Ensure file reader is killed before using it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Lines 17-20</a:t>
            </a:r>
            <a:r>
              <a:rPr lang="en-US" sz="2400" dirty="0">
                <a:solidFill>
                  <a:prstClr val="black"/>
                </a:solidFill>
              </a:rPr>
              <a:t>: Check whether expected content was logged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72636-6CCD-3C45-B5DA-6246ADF42A65}"/>
              </a:ext>
            </a:extLst>
          </p:cNvPr>
          <p:cNvSpPr/>
          <p:nvPr/>
        </p:nvSpPr>
        <p:spPr>
          <a:xfrm>
            <a:off x="5073020" y="4281115"/>
            <a:ext cx="95624" cy="89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D98628-0ACF-DE49-81FF-09742F67098C}"/>
              </a:ext>
            </a:extLst>
          </p:cNvPr>
          <p:cNvSpPr/>
          <p:nvPr/>
        </p:nvSpPr>
        <p:spPr>
          <a:xfrm>
            <a:off x="5073020" y="2610691"/>
            <a:ext cx="95624" cy="89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01DDF3-D829-477D-BE4F-ED5E7039FA1E}"/>
              </a:ext>
            </a:extLst>
          </p:cNvPr>
          <p:cNvSpPr/>
          <p:nvPr/>
        </p:nvSpPr>
        <p:spPr>
          <a:xfrm>
            <a:off x="5281350" y="1108262"/>
            <a:ext cx="3519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Flaky test at Microsoft:</a:t>
            </a:r>
          </a:p>
        </p:txBody>
      </p:sp>
      <p:pic>
        <p:nvPicPr>
          <p:cNvPr id="16" name="Graphic 15" descr="Smiling face with no fill">
            <a:extLst>
              <a:ext uri="{FF2B5EF4-FFF2-40B4-BE49-F238E27FC236}">
                <a16:creationId xmlns:a16="http://schemas.microsoft.com/office/drawing/2014/main" id="{F8E66707-E576-0041-BC74-32D560888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5701" y="3432785"/>
            <a:ext cx="436835" cy="43683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4B32424-18F1-2B46-AD3D-3ED96E8807DE}"/>
              </a:ext>
            </a:extLst>
          </p:cNvPr>
          <p:cNvSpPr/>
          <p:nvPr/>
        </p:nvSpPr>
        <p:spPr>
          <a:xfrm>
            <a:off x="5175624" y="4404563"/>
            <a:ext cx="7016376" cy="263138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260490-6E2D-404A-BE54-6B1A85F949E3}"/>
              </a:ext>
            </a:extLst>
          </p:cNvPr>
          <p:cNvSpPr/>
          <p:nvPr/>
        </p:nvSpPr>
        <p:spPr>
          <a:xfrm>
            <a:off x="5175624" y="6052145"/>
            <a:ext cx="7016376" cy="263138"/>
          </a:xfrm>
          <a:prstGeom prst="rect">
            <a:avLst/>
          </a:prstGeom>
          <a:solidFill>
            <a:schemeClr val="accent4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E10812-8FE8-434D-B331-2AF7ABCCD91E}"/>
              </a:ext>
            </a:extLst>
          </p:cNvPr>
          <p:cNvSpPr/>
          <p:nvPr/>
        </p:nvSpPr>
        <p:spPr>
          <a:xfrm>
            <a:off x="782334" y="3205680"/>
            <a:ext cx="4129386" cy="657361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76C12D-C88C-4048-A70C-3267659D616F}"/>
              </a:ext>
            </a:extLst>
          </p:cNvPr>
          <p:cNvSpPr/>
          <p:nvPr/>
        </p:nvSpPr>
        <p:spPr>
          <a:xfrm>
            <a:off x="782335" y="4743039"/>
            <a:ext cx="4129386" cy="705485"/>
          </a:xfrm>
          <a:prstGeom prst="rect">
            <a:avLst/>
          </a:prstGeom>
          <a:solidFill>
            <a:schemeClr val="accent4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2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F81C4BC-FA75-5845-8A89-55B0E21DF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624" y="1614439"/>
            <a:ext cx="6932150" cy="4932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558" y="0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Flaky test – Fix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559" y="1326566"/>
            <a:ext cx="4392065" cy="4649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Developer’s fix to reduce flakiness is to increase sleep time</a:t>
            </a:r>
          </a:p>
          <a:p>
            <a:r>
              <a:rPr lang="en-US" sz="2400" b="1" dirty="0"/>
              <a:t> </a:t>
            </a:r>
            <a:r>
              <a:rPr lang="en-US" sz="2400" b="1" dirty="0">
                <a:solidFill>
                  <a:srgbClr val="FFC000"/>
                </a:solidFill>
              </a:rPr>
              <a:t>Line 13</a:t>
            </a:r>
            <a:r>
              <a:rPr lang="en-US" sz="2400" dirty="0">
                <a:solidFill>
                  <a:prstClr val="black"/>
                </a:solidFill>
              </a:rPr>
              <a:t> (300 -&gt; 600)</a:t>
            </a:r>
          </a:p>
          <a:p>
            <a:r>
              <a:rPr lang="en-US" sz="2400" dirty="0">
                <a:solidFill>
                  <a:prstClr val="black"/>
                </a:solidFill>
              </a:rPr>
              <a:t>“Fixed flakiness by increasing wait time before checking content” – Developer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2400" dirty="0"/>
              <a:t>Luo et al. [1] categorized such flaky tests as Async Wait</a:t>
            </a:r>
          </a:p>
          <a:p>
            <a:pPr marL="457200" lvl="1"/>
            <a:r>
              <a:rPr lang="en-US" sz="2000" dirty="0"/>
              <a:t>Async Wait flaky tests make an asynchronous call and do not properly wait for the call to return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72636-6CCD-3C45-B5DA-6246ADF42A65}"/>
              </a:ext>
            </a:extLst>
          </p:cNvPr>
          <p:cNvSpPr/>
          <p:nvPr/>
        </p:nvSpPr>
        <p:spPr>
          <a:xfrm>
            <a:off x="5073020" y="4281115"/>
            <a:ext cx="95624" cy="89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D98628-0ACF-DE49-81FF-09742F67098C}"/>
              </a:ext>
            </a:extLst>
          </p:cNvPr>
          <p:cNvSpPr/>
          <p:nvPr/>
        </p:nvSpPr>
        <p:spPr>
          <a:xfrm>
            <a:off x="5073020" y="2610691"/>
            <a:ext cx="95624" cy="89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01DDF3-D829-477D-BE4F-ED5E7039FA1E}"/>
              </a:ext>
            </a:extLst>
          </p:cNvPr>
          <p:cNvSpPr/>
          <p:nvPr/>
        </p:nvSpPr>
        <p:spPr>
          <a:xfrm>
            <a:off x="5281350" y="1108262"/>
            <a:ext cx="3519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Flaky test at Microsoft: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0CBE4B-83C2-3145-AE0B-9016F3F86577}"/>
              </a:ext>
            </a:extLst>
          </p:cNvPr>
          <p:cNvSpPr txBox="1"/>
          <p:nvPr/>
        </p:nvSpPr>
        <p:spPr>
          <a:xfrm>
            <a:off x="133560" y="5808882"/>
            <a:ext cx="498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[1]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  <a:cs typeface="Calibri" charset="0"/>
              </a:rPr>
              <a:t>Q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Luo et al. An Empirical Analysis of Flaky Tests. In FSE’14.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6633ED-E850-B140-A707-6AE024D7A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325" y="4415759"/>
            <a:ext cx="2671034" cy="2480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AA788B-1794-D64B-97BF-2499B23CF04A}"/>
              </a:ext>
            </a:extLst>
          </p:cNvPr>
          <p:cNvSpPr/>
          <p:nvPr/>
        </p:nvSpPr>
        <p:spPr>
          <a:xfrm>
            <a:off x="5168644" y="4397663"/>
            <a:ext cx="7016376" cy="263138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2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7F80-CEAB-C24F-92D9-D7D16992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>
                <a:solidFill>
                  <a:sysClr val="windowText" lastClr="000000"/>
                </a:solidFill>
              </a:rPr>
              <a:t>Issues with flaky tests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F8FD016-1721-A34D-A98A-E57F3BA06184}"/>
              </a:ext>
            </a:extLst>
          </p:cNvPr>
          <p:cNvSpPr txBox="1"/>
          <p:nvPr/>
        </p:nvSpPr>
        <p:spPr>
          <a:xfrm>
            <a:off x="525930" y="4446234"/>
            <a:ext cx="11504962" cy="166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7340" indent="-307340" defTabSz="1005840">
              <a:lnSpc>
                <a:spcPct val="125000"/>
              </a:lnSpc>
              <a:buSzPts val="2400"/>
              <a:buFont typeface="Arial" panose="020B0604020202020204" pitchFamily="34" charset="0"/>
              <a:buChar char="●"/>
              <a:defRPr/>
            </a:pPr>
            <a:r>
              <a:rPr lang="en-US" sz="2800">
                <a:solidFill>
                  <a:sysClr val="windowText" lastClr="000000"/>
                </a:solidFill>
              </a:rPr>
              <a:t>May not be real faults in current changes; reduce developers’ trust in results</a:t>
            </a:r>
          </a:p>
          <a:p>
            <a:pPr marL="307340" indent="-307340" defTabSz="1005840">
              <a:lnSpc>
                <a:spcPct val="125000"/>
              </a:lnSpc>
              <a:buSzPts val="2400"/>
              <a:buFont typeface="Arial" panose="020B0604020202020204" pitchFamily="34" charset="0"/>
              <a:buChar char="●"/>
              <a:defRPr/>
            </a:pPr>
            <a:r>
              <a:rPr lang="en-US" sz="2800">
                <a:solidFill>
                  <a:sysClr val="windowText" lastClr="000000"/>
                </a:solidFill>
              </a:rPr>
              <a:t>Wastes developer’s and machine time—may manually debug a nonexistent fault in current changes and rerun tests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801D7A1-257E-F94B-8642-CA40EB7C9B72}"/>
              </a:ext>
            </a:extLst>
          </p:cNvPr>
          <p:cNvGrpSpPr/>
          <p:nvPr/>
        </p:nvGrpSpPr>
        <p:grpSpPr>
          <a:xfrm>
            <a:off x="1889477" y="1005455"/>
            <a:ext cx="9339577" cy="3300585"/>
            <a:chOff x="102950" y="1372900"/>
            <a:chExt cx="14279637" cy="5046390"/>
          </a:xfrm>
        </p:grpSpPr>
        <p:pic>
          <p:nvPicPr>
            <p:cNvPr id="110" name="Picture 2" descr="Programmer, Programming, Code, Work, Computer, Internet">
              <a:extLst>
                <a:ext uri="{FF2B5EF4-FFF2-40B4-BE49-F238E27FC236}">
                  <a16:creationId xmlns:a16="http://schemas.microsoft.com/office/drawing/2014/main" id="{9A1A6D52-A591-A845-9A29-9FCA18BF08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77" t="41956" r="26937"/>
            <a:stretch/>
          </p:blipFill>
          <p:spPr bwMode="auto">
            <a:xfrm>
              <a:off x="1078467" y="3938586"/>
              <a:ext cx="2466567" cy="2221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Thought Bubble: Cloud 3">
              <a:extLst>
                <a:ext uri="{FF2B5EF4-FFF2-40B4-BE49-F238E27FC236}">
                  <a16:creationId xmlns:a16="http://schemas.microsoft.com/office/drawing/2014/main" id="{F85859B4-E698-2D42-92BE-D71CC1961C7B}"/>
                </a:ext>
              </a:extLst>
            </p:cNvPr>
            <p:cNvSpPr/>
            <p:nvPr/>
          </p:nvSpPr>
          <p:spPr>
            <a:xfrm>
              <a:off x="102950" y="1415470"/>
              <a:ext cx="3149668" cy="2352164"/>
            </a:xfrm>
            <a:prstGeom prst="cloudCallout">
              <a:avLst>
                <a:gd name="adj1" fmla="val 14312"/>
                <a:gd name="adj2" fmla="val 7576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>
                  <a:solidFill>
                    <a:schemeClr val="tx1"/>
                  </a:solidFill>
                </a:rPr>
                <a:t>Source code	</a:t>
              </a:r>
            </a:p>
          </p:txBody>
        </p:sp>
        <p:pic>
          <p:nvPicPr>
            <p:cNvPr id="112" name="Picture 4" descr="Source Code, Code, Programming, C, Coding, Digital">
              <a:extLst>
                <a:ext uri="{FF2B5EF4-FFF2-40B4-BE49-F238E27FC236}">
                  <a16:creationId xmlns:a16="http://schemas.microsoft.com/office/drawing/2014/main" id="{67A81B07-7490-1F41-B166-15BBF6CB91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43"/>
            <a:stretch/>
          </p:blipFill>
          <p:spPr bwMode="auto">
            <a:xfrm>
              <a:off x="1314360" y="2356512"/>
              <a:ext cx="1045170" cy="107179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6" descr="Code, Programming, Hacking, Html, Web, Data, Design">
              <a:extLst>
                <a:ext uri="{FF2B5EF4-FFF2-40B4-BE49-F238E27FC236}">
                  <a16:creationId xmlns:a16="http://schemas.microsoft.com/office/drawing/2014/main" id="{930C484A-50BD-4049-ABAA-799AD106E6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54" t="41859" r="14180"/>
            <a:stretch/>
          </p:blipFill>
          <p:spPr bwMode="auto">
            <a:xfrm>
              <a:off x="3323490" y="2291818"/>
              <a:ext cx="1705067" cy="99885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Arrow: Right 5">
              <a:extLst>
                <a:ext uri="{FF2B5EF4-FFF2-40B4-BE49-F238E27FC236}">
                  <a16:creationId xmlns:a16="http://schemas.microsoft.com/office/drawing/2014/main" id="{2CBC22D2-101C-6349-A00A-87CEA91FD7BE}"/>
                </a:ext>
              </a:extLst>
            </p:cNvPr>
            <p:cNvSpPr/>
            <p:nvPr/>
          </p:nvSpPr>
          <p:spPr>
            <a:xfrm rot="1522185">
              <a:off x="4396605" y="3941896"/>
              <a:ext cx="928613" cy="5116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5D314851-B024-2E43-9F1B-4FF141116124}"/>
                </a:ext>
              </a:extLst>
            </p:cNvPr>
            <p:cNvGrpSpPr/>
            <p:nvPr/>
          </p:nvGrpSpPr>
          <p:grpSpPr>
            <a:xfrm>
              <a:off x="6714593" y="4467939"/>
              <a:ext cx="574474" cy="877078"/>
              <a:chOff x="2466217" y="5365103"/>
              <a:chExt cx="770701" cy="1191208"/>
            </a:xfrm>
          </p:grpSpPr>
          <p:pic>
            <p:nvPicPr>
              <p:cNvPr id="116" name="Picture 16" descr="http://www.pngall.com/wp-content/uploads/2016/04/Server.png">
                <a:extLst>
                  <a:ext uri="{FF2B5EF4-FFF2-40B4-BE49-F238E27FC236}">
                    <a16:creationId xmlns:a16="http://schemas.microsoft.com/office/drawing/2014/main" id="{2DF17A29-45C2-6247-A27F-F92D9C1243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6217" y="5365103"/>
                <a:ext cx="770701" cy="119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18" descr="http://i377.photobucket.com/albums/oo218/tally3tally/icon_small_settings1.png">
                <a:extLst>
                  <a:ext uri="{FF2B5EF4-FFF2-40B4-BE49-F238E27FC236}">
                    <a16:creationId xmlns:a16="http://schemas.microsoft.com/office/drawing/2014/main" id="{9E5F3940-98EC-4D41-B605-6D6B53D19A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7455" y="5687153"/>
                <a:ext cx="610903" cy="6573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7B271EC-BE9A-F543-9D52-A0BE85EF0C04}"/>
                </a:ext>
              </a:extLst>
            </p:cNvPr>
            <p:cNvGrpSpPr/>
            <p:nvPr/>
          </p:nvGrpSpPr>
          <p:grpSpPr>
            <a:xfrm>
              <a:off x="5762443" y="4990213"/>
              <a:ext cx="574474" cy="877078"/>
              <a:chOff x="2466217" y="5365103"/>
              <a:chExt cx="770701" cy="1191208"/>
            </a:xfrm>
          </p:grpSpPr>
          <p:pic>
            <p:nvPicPr>
              <p:cNvPr id="119" name="Picture 16" descr="http://www.pngall.com/wp-content/uploads/2016/04/Server.png">
                <a:extLst>
                  <a:ext uri="{FF2B5EF4-FFF2-40B4-BE49-F238E27FC236}">
                    <a16:creationId xmlns:a16="http://schemas.microsoft.com/office/drawing/2014/main" id="{9BB028BA-1F09-2D46-9490-140A5BF3DB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6217" y="5365103"/>
                <a:ext cx="770701" cy="119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18" descr="http://i377.photobucket.com/albums/oo218/tally3tally/icon_small_settings1.png">
                <a:extLst>
                  <a:ext uri="{FF2B5EF4-FFF2-40B4-BE49-F238E27FC236}">
                    <a16:creationId xmlns:a16="http://schemas.microsoft.com/office/drawing/2014/main" id="{7294D8C4-A3BE-7E44-899F-787EBBBBCF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7455" y="5687153"/>
                <a:ext cx="610903" cy="6573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0991CAB1-D99C-FD48-9C3B-2052190F58AE}"/>
                </a:ext>
              </a:extLst>
            </p:cNvPr>
            <p:cNvGrpSpPr/>
            <p:nvPr/>
          </p:nvGrpSpPr>
          <p:grpSpPr>
            <a:xfrm>
              <a:off x="5769653" y="4027389"/>
              <a:ext cx="574474" cy="877078"/>
              <a:chOff x="2466217" y="5365103"/>
              <a:chExt cx="770701" cy="1191208"/>
            </a:xfrm>
          </p:grpSpPr>
          <p:pic>
            <p:nvPicPr>
              <p:cNvPr id="122" name="Picture 121" descr="http://www.pngall.com/wp-content/uploads/2016/04/Server.png">
                <a:extLst>
                  <a:ext uri="{FF2B5EF4-FFF2-40B4-BE49-F238E27FC236}">
                    <a16:creationId xmlns:a16="http://schemas.microsoft.com/office/drawing/2014/main" id="{F99F00C9-0232-9C4D-828D-360C66BB28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6217" y="5365103"/>
                <a:ext cx="770701" cy="119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18" descr="http://i377.photobucket.com/albums/oo218/tally3tally/icon_small_settings1.png">
                <a:extLst>
                  <a:ext uri="{FF2B5EF4-FFF2-40B4-BE49-F238E27FC236}">
                    <a16:creationId xmlns:a16="http://schemas.microsoft.com/office/drawing/2014/main" id="{6A548F8F-B683-E24D-BEBA-CA02F6B6B6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7455" y="5687153"/>
                <a:ext cx="610903" cy="6573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4" name="Thought Bubble: Cloud 18">
              <a:extLst>
                <a:ext uri="{FF2B5EF4-FFF2-40B4-BE49-F238E27FC236}">
                  <a16:creationId xmlns:a16="http://schemas.microsoft.com/office/drawing/2014/main" id="{8219EC4F-7DF3-6E46-B2A3-DE0A7CC494EA}"/>
                </a:ext>
              </a:extLst>
            </p:cNvPr>
            <p:cNvSpPr/>
            <p:nvPr/>
          </p:nvSpPr>
          <p:spPr>
            <a:xfrm>
              <a:off x="2989027" y="1372900"/>
              <a:ext cx="2730827" cy="2268700"/>
            </a:xfrm>
            <a:prstGeom prst="cloudCallout">
              <a:avLst>
                <a:gd name="adj1" fmla="val -73956"/>
                <a:gd name="adj2" fmla="val 782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>
                  <a:solidFill>
                    <a:schemeClr val="tx1"/>
                  </a:solidFill>
                </a:rPr>
                <a:t>Test code	</a:t>
              </a:r>
            </a:p>
          </p:txBody>
        </p:sp>
        <p:sp>
          <p:nvSpPr>
            <p:cNvPr id="125" name="Arrow: Right 21">
              <a:extLst>
                <a:ext uri="{FF2B5EF4-FFF2-40B4-BE49-F238E27FC236}">
                  <a16:creationId xmlns:a16="http://schemas.microsoft.com/office/drawing/2014/main" id="{1DE45FF9-6079-8C4B-AF3D-7590B8455D13}"/>
                </a:ext>
              </a:extLst>
            </p:cNvPr>
            <p:cNvSpPr/>
            <p:nvPr/>
          </p:nvSpPr>
          <p:spPr>
            <a:xfrm rot="18438230">
              <a:off x="6716458" y="3138328"/>
              <a:ext cx="928613" cy="5116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2" descr="Programmer, Programming, Code, Work, Computer, Internet">
              <a:extLst>
                <a:ext uri="{FF2B5EF4-FFF2-40B4-BE49-F238E27FC236}">
                  <a16:creationId xmlns:a16="http://schemas.microsoft.com/office/drawing/2014/main" id="{244777A0-4D19-EB40-A9D0-18064CCB82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77" t="41956" r="26937"/>
            <a:stretch/>
          </p:blipFill>
          <p:spPr bwMode="auto">
            <a:xfrm>
              <a:off x="11549368" y="3868118"/>
              <a:ext cx="2833219" cy="255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Arrow: Right 25">
              <a:extLst>
                <a:ext uri="{FF2B5EF4-FFF2-40B4-BE49-F238E27FC236}">
                  <a16:creationId xmlns:a16="http://schemas.microsoft.com/office/drawing/2014/main" id="{7BD79884-0740-7C46-A5DB-F02C045BE3EA}"/>
                </a:ext>
              </a:extLst>
            </p:cNvPr>
            <p:cNvSpPr/>
            <p:nvPr/>
          </p:nvSpPr>
          <p:spPr>
            <a:xfrm rot="3045426">
              <a:off x="10848925" y="3056840"/>
              <a:ext cx="928613" cy="5116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9" name="Picture 8" descr="Feedback, Survey, Questionnaire, Employee, Satisfaction">
              <a:extLst>
                <a:ext uri="{FF2B5EF4-FFF2-40B4-BE49-F238E27FC236}">
                  <a16:creationId xmlns:a16="http://schemas.microsoft.com/office/drawing/2014/main" id="{35F5B004-0F03-5845-8DF2-AFFAB7F2D2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95" t="63430" r="43573" b="21977"/>
            <a:stretch/>
          </p:blipFill>
          <p:spPr bwMode="auto">
            <a:xfrm>
              <a:off x="12360285" y="4090329"/>
              <a:ext cx="1040556" cy="1000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183AF1F-7E03-D142-B108-6833E06DF065}"/>
                </a:ext>
              </a:extLst>
            </p:cNvPr>
            <p:cNvSpPr txBox="1"/>
            <p:nvPr/>
          </p:nvSpPr>
          <p:spPr>
            <a:xfrm rot="1315548">
              <a:off x="13045466" y="3367526"/>
              <a:ext cx="4219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?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E5E8D28-2A88-BC4C-9755-28383C681CE3}"/>
                </a:ext>
              </a:extLst>
            </p:cNvPr>
            <p:cNvSpPr txBox="1"/>
            <p:nvPr/>
          </p:nvSpPr>
          <p:spPr>
            <a:xfrm rot="20591941">
              <a:off x="12124984" y="3502955"/>
              <a:ext cx="4219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?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BA2D8A5-7A9D-E546-B82C-B2E0CE0EE743}"/>
                </a:ext>
              </a:extLst>
            </p:cNvPr>
            <p:cNvSpPr txBox="1"/>
            <p:nvPr/>
          </p:nvSpPr>
          <p:spPr>
            <a:xfrm>
              <a:off x="12552795" y="3308659"/>
              <a:ext cx="4219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?</a:t>
              </a:r>
            </a:p>
          </p:txBody>
        </p:sp>
      </p:grpSp>
      <p:sp>
        <p:nvSpPr>
          <p:cNvPr id="135" name="Frame 134">
            <a:extLst>
              <a:ext uri="{FF2B5EF4-FFF2-40B4-BE49-F238E27FC236}">
                <a16:creationId xmlns:a16="http://schemas.microsoft.com/office/drawing/2014/main" id="{D979C3CB-D9B4-1B47-BF07-02925B1D92B4}"/>
              </a:ext>
            </a:extLst>
          </p:cNvPr>
          <p:cNvSpPr/>
          <p:nvPr/>
        </p:nvSpPr>
        <p:spPr>
          <a:xfrm>
            <a:off x="7041141" y="1205684"/>
            <a:ext cx="1655920" cy="1799085"/>
          </a:xfrm>
          <a:prstGeom prst="frame">
            <a:avLst>
              <a:gd name="adj1" fmla="val 3034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135F555-7DEB-904B-AAA0-0DB9929E8BCD}"/>
              </a:ext>
            </a:extLst>
          </p:cNvPr>
          <p:cNvSpPr txBox="1"/>
          <p:nvPr/>
        </p:nvSpPr>
        <p:spPr>
          <a:xfrm>
            <a:off x="7162757" y="1379809"/>
            <a:ext cx="6383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T1:</a:t>
            </a:r>
          </a:p>
          <a:p>
            <a:r>
              <a:rPr lang="en-US" sz="2800"/>
              <a:t>T2:</a:t>
            </a:r>
          </a:p>
          <a:p>
            <a:r>
              <a:rPr lang="en-US" sz="2800"/>
              <a:t>…</a:t>
            </a: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66FEB1D7-AF05-E349-8B17-3B110B1E47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2863" y="1300533"/>
            <a:ext cx="560241" cy="486175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0C339E80-BB48-2941-8C19-F14CFA5BA6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2885" y="1839398"/>
            <a:ext cx="410410" cy="41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3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32434"/>
            <a:ext cx="11136088" cy="45786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Goal: Help proprietary software developers with flaky tests</a:t>
            </a:r>
          </a:p>
          <a:p>
            <a:pPr marL="0" indent="0">
              <a:buNone/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n-US" sz="3000" b="1" dirty="0"/>
              <a:t>Study </a:t>
            </a:r>
            <a:r>
              <a:rPr lang="en-US" sz="3000" dirty="0"/>
              <a:t>– characterizing flaky tests in proprietary software, demonstrating their prevalence, detectability, characteristics, categories, and resolution</a:t>
            </a:r>
          </a:p>
          <a:p>
            <a:pPr>
              <a:lnSpc>
                <a:spcPct val="100000"/>
              </a:lnSpc>
            </a:pPr>
            <a:endParaRPr lang="en-US" sz="1200" b="1" dirty="0"/>
          </a:p>
          <a:p>
            <a:pPr>
              <a:lnSpc>
                <a:spcPct val="100000"/>
              </a:lnSpc>
            </a:pPr>
            <a:r>
              <a:rPr lang="en-US" sz="3000" b="1" dirty="0" err="1"/>
              <a:t>FaTB</a:t>
            </a:r>
            <a:r>
              <a:rPr lang="en-US" sz="3000" b="1" dirty="0"/>
              <a:t> </a:t>
            </a:r>
            <a:r>
              <a:rPr lang="en-US" sz="3000" dirty="0"/>
              <a:t>– approach to balance the runtime and frequency of flaky-test failures caused by asynchronous calls (the most prominent cause)</a:t>
            </a:r>
          </a:p>
          <a:p>
            <a:pPr>
              <a:lnSpc>
                <a:spcPct val="100000"/>
              </a:lnSpc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3910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42FE-D0EA-DC4A-82C7-D3506C21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– Research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21D24-B870-AC41-9B55-442A0F594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57895"/>
            <a:ext cx="10852574" cy="4351338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sz="2600" b="1" dirty="0"/>
              <a:t>Prevalence</a:t>
            </a:r>
            <a:r>
              <a:rPr lang="en-US" sz="2600" dirty="0"/>
              <a:t> – How prevalent are flaky tests and to what extent do they impact developers’ workflow? </a:t>
            </a:r>
          </a:p>
          <a:p>
            <a:pPr>
              <a:spcAft>
                <a:spcPts val="900"/>
              </a:spcAft>
            </a:pPr>
            <a:r>
              <a:rPr lang="en-US" sz="2600" b="1" dirty="0"/>
              <a:t>Detectability</a:t>
            </a:r>
            <a:r>
              <a:rPr lang="en-US" sz="2600" dirty="0"/>
              <a:t> – How many runs are needed to detect flaky tests? </a:t>
            </a:r>
          </a:p>
          <a:p>
            <a:pPr>
              <a:spcAft>
                <a:spcPts val="900"/>
              </a:spcAft>
            </a:pPr>
            <a:r>
              <a:rPr lang="en-US" sz="2600" b="1" dirty="0"/>
              <a:t>Characteristics</a:t>
            </a:r>
            <a:r>
              <a:rPr lang="en-US" sz="2600" dirty="0"/>
              <a:t> – Does test flakiness reoccur after fixes? How does the runtime of a flaky test differ between passing and failing runs? </a:t>
            </a:r>
          </a:p>
          <a:p>
            <a:pPr>
              <a:spcAft>
                <a:spcPts val="900"/>
              </a:spcAft>
            </a:pPr>
            <a:r>
              <a:rPr lang="en-US" sz="2600" b="1" dirty="0"/>
              <a:t>Categories </a:t>
            </a:r>
            <a:r>
              <a:rPr lang="en-US" sz="2600" dirty="0"/>
              <a:t>– What are the categories (e.g., root cause, location) of flaky-test fixes? </a:t>
            </a:r>
          </a:p>
          <a:p>
            <a:pPr>
              <a:spcAft>
                <a:spcPts val="900"/>
              </a:spcAft>
            </a:pPr>
            <a:r>
              <a:rPr lang="en-US" sz="2600" b="1" dirty="0"/>
              <a:t>Resolution</a:t>
            </a:r>
            <a:r>
              <a:rPr lang="en-US" sz="2600" dirty="0"/>
              <a:t> – How much time do developers take to fix flaky tests? How are developers fixing timing-related Async Wait issues in flaky tests? </a:t>
            </a:r>
          </a:p>
        </p:txBody>
      </p:sp>
    </p:spTree>
    <p:extLst>
      <p:ext uri="{BB962C8B-B14F-4D97-AF65-F5344CB8AC3E}">
        <p14:creationId xmlns:p14="http://schemas.microsoft.com/office/powerpoint/2010/main" val="14741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42FE-D0EA-DC4A-82C7-D3506C21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– Research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21D24-B870-AC41-9B55-442A0F594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57895"/>
            <a:ext cx="10852574" cy="4351338"/>
          </a:xfrm>
        </p:spPr>
        <p:txBody>
          <a:bodyPr>
            <a:normAutofit fontScale="92500"/>
          </a:bodyPr>
          <a:lstStyle/>
          <a:p>
            <a:pPr>
              <a:spcAft>
                <a:spcPts val="900"/>
              </a:spcAft>
            </a:pPr>
            <a:r>
              <a:rPr lang="en-US" b="1" dirty="0">
                <a:solidFill>
                  <a:srgbClr val="7F7F7F"/>
                </a:solidFill>
              </a:rPr>
              <a:t>Prevalence</a:t>
            </a:r>
            <a:r>
              <a:rPr lang="en-US" dirty="0">
                <a:solidFill>
                  <a:srgbClr val="7F7F7F"/>
                </a:solidFill>
              </a:rPr>
              <a:t> – How prevalent are flaky tests and to what extent do they impact developers’ workflow? </a:t>
            </a:r>
            <a:r>
              <a:rPr lang="en-US" dirty="0">
                <a:solidFill>
                  <a:srgbClr val="C00000"/>
                </a:solidFill>
              </a:rPr>
              <a:t>See paper</a:t>
            </a:r>
            <a:endParaRPr lang="en-US" dirty="0">
              <a:solidFill>
                <a:srgbClr val="7F7F7F"/>
              </a:solidFill>
            </a:endParaRPr>
          </a:p>
          <a:p>
            <a:pPr>
              <a:spcAft>
                <a:spcPts val="900"/>
              </a:spcAft>
            </a:pPr>
            <a:r>
              <a:rPr lang="en-US" b="1" dirty="0">
                <a:solidFill>
                  <a:srgbClr val="7F7F7F"/>
                </a:solidFill>
              </a:rPr>
              <a:t>Detectability</a:t>
            </a:r>
            <a:r>
              <a:rPr lang="en-US" dirty="0">
                <a:solidFill>
                  <a:srgbClr val="7F7F7F"/>
                </a:solidFill>
              </a:rPr>
              <a:t> – How many runs are needed to detect flaky tests? </a:t>
            </a:r>
            <a:r>
              <a:rPr lang="en-US" dirty="0">
                <a:solidFill>
                  <a:srgbClr val="C00000"/>
                </a:solidFill>
              </a:rPr>
              <a:t>See paper</a:t>
            </a:r>
            <a:endParaRPr lang="en-US" dirty="0">
              <a:solidFill>
                <a:srgbClr val="7F7F7F"/>
              </a:solidFill>
            </a:endParaRPr>
          </a:p>
          <a:p>
            <a:pPr>
              <a:spcAft>
                <a:spcPts val="900"/>
              </a:spcAft>
            </a:pPr>
            <a:r>
              <a:rPr lang="en-US" b="1" dirty="0">
                <a:solidFill>
                  <a:srgbClr val="7F7F7F"/>
                </a:solidFill>
              </a:rPr>
              <a:t>Characteristics</a:t>
            </a:r>
            <a:r>
              <a:rPr lang="en-US" dirty="0">
                <a:solidFill>
                  <a:srgbClr val="7F7F7F"/>
                </a:solidFill>
              </a:rPr>
              <a:t> – Does test flakiness reoccur after fixes? How does the runtime of a flaky test differ between passing and failing runs? </a:t>
            </a:r>
            <a:r>
              <a:rPr lang="en-US" dirty="0">
                <a:solidFill>
                  <a:srgbClr val="C00000"/>
                </a:solidFill>
              </a:rPr>
              <a:t>See paper</a:t>
            </a:r>
            <a:endParaRPr lang="en-US" dirty="0">
              <a:solidFill>
                <a:srgbClr val="7F7F7F"/>
              </a:solidFill>
            </a:endParaRPr>
          </a:p>
          <a:p>
            <a:pPr>
              <a:spcAft>
                <a:spcPts val="900"/>
              </a:spcAft>
            </a:pPr>
            <a:r>
              <a:rPr lang="en-US" b="1" dirty="0"/>
              <a:t>Categories </a:t>
            </a:r>
            <a:r>
              <a:rPr lang="en-US" dirty="0"/>
              <a:t>– What are the categories (e.g., root cause, location) of flaky-test fixes? </a:t>
            </a:r>
          </a:p>
          <a:p>
            <a:pPr>
              <a:spcAft>
                <a:spcPts val="900"/>
              </a:spcAft>
            </a:pPr>
            <a:r>
              <a:rPr lang="en-US" b="1" dirty="0"/>
              <a:t>Resolution</a:t>
            </a:r>
            <a:r>
              <a:rPr lang="en-US" dirty="0"/>
              <a:t> – </a:t>
            </a:r>
            <a:r>
              <a:rPr lang="en-US" dirty="0">
                <a:solidFill>
                  <a:srgbClr val="7F7F7F"/>
                </a:solidFill>
              </a:rPr>
              <a:t>How much time do developers take to fix flaky tests?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See paper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/>
              <a:t>How are developers fixing timing-related Async Wait issues in flaky tests?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5FE683-7537-4E4D-BAB4-43A55C7CF4DF}"/>
              </a:ext>
            </a:extLst>
          </p:cNvPr>
          <p:cNvSpPr txBox="1"/>
          <p:nvPr/>
        </p:nvSpPr>
        <p:spPr>
          <a:xfrm>
            <a:off x="350518" y="6240479"/>
            <a:ext cx="934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Paper: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http://mir.cs.illinois.edu/winglam/publications/2020/LamETAL20FaTB.pdf</a:t>
            </a:r>
            <a:endParaRPr lang="en-US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34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A9A20BFD86E8498E666A19548A63CB" ma:contentTypeVersion="5" ma:contentTypeDescription="Create a new document." ma:contentTypeScope="" ma:versionID="17fbd730e1551929229249a58ee61027">
  <xsd:schema xmlns:xsd="http://www.w3.org/2001/XMLSchema" xmlns:xs="http://www.w3.org/2001/XMLSchema" xmlns:p="http://schemas.microsoft.com/office/2006/metadata/properties" xmlns:ns3="cb9b0978-30e0-4366-a8d4-4e279f04e3e3" xmlns:ns4="b3583cb9-cb07-47c5-905e-26a722e38483" targetNamespace="http://schemas.microsoft.com/office/2006/metadata/properties" ma:root="true" ma:fieldsID="bc796c635e7a1671786d8d8261534007" ns3:_="" ns4:_="">
    <xsd:import namespace="cb9b0978-30e0-4366-a8d4-4e279f04e3e3"/>
    <xsd:import namespace="b3583cb9-cb07-47c5-905e-26a722e3848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b0978-30e0-4366-a8d4-4e279f04e3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83cb9-cb07-47c5-905e-26a722e384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0BE466-3A53-4CA8-A364-1E6F81E56C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71872E-E2AE-49DE-B586-67F518C28E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9b0978-30e0-4366-a8d4-4e279f04e3e3"/>
    <ds:schemaRef ds:uri="b3583cb9-cb07-47c5-905e-26a722e384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F9B90E-97AB-4659-AB83-4F97A9AC1BE8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b3583cb9-cb07-47c5-905e-26a722e38483"/>
    <ds:schemaRef ds:uri="http://schemas.microsoft.com/office/infopath/2007/PartnerControls"/>
    <ds:schemaRef ds:uri="cb9b0978-30e0-4366-a8d4-4e279f04e3e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38786</TotalTime>
  <Words>1319</Words>
  <Application>Microsoft Macintosh PowerPoint</Application>
  <PresentationFormat>Widescreen</PresentationFormat>
  <Paragraphs>145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 Study on the Lifecycle of Flaky Tests</vt:lpstr>
      <vt:lpstr>Flaky test – Example</vt:lpstr>
      <vt:lpstr>Flaky test – Content</vt:lpstr>
      <vt:lpstr>Flaky test – Content</vt:lpstr>
      <vt:lpstr>Flaky test – Fix</vt:lpstr>
      <vt:lpstr>Issues with flaky tests</vt:lpstr>
      <vt:lpstr>Contributions</vt:lpstr>
      <vt:lpstr>Study – Research questions </vt:lpstr>
      <vt:lpstr>Study – Research questions </vt:lpstr>
      <vt:lpstr>Categories of flaky-test fixes</vt:lpstr>
      <vt:lpstr>How developers fix Async Wait tests</vt:lpstr>
      <vt:lpstr>Flakiness and Time Balancer (FaTB)</vt:lpstr>
      <vt:lpstr>FaTB - Inputs</vt:lpstr>
      <vt:lpstr>FaTB – Step 1</vt:lpstr>
      <vt:lpstr>FaTB – Step 2</vt:lpstr>
      <vt:lpstr>FaTB – Output </vt:lpstr>
      <vt:lpstr>FaTB - Results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iDFlakies: A Framework for Detecting  and Partially Classifying Flaky Tests</dc:title>
  <dc:creator>Wing Lam</dc:creator>
  <cp:lastModifiedBy>Wing Lam</cp:lastModifiedBy>
  <cp:revision>319</cp:revision>
  <dcterms:created xsi:type="dcterms:W3CDTF">2019-04-26T02:02:18Z</dcterms:created>
  <dcterms:modified xsi:type="dcterms:W3CDTF">2020-07-07T16:36:08Z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t-wil@microsoft.com</vt:lpwstr>
  </property>
  <property fmtid="{D5CDD505-2E9C-101B-9397-08002B2CF9AE}" pid="5" name="MSIP_Label_f42aa342-8706-4288-bd11-ebb85995028c_SetDate">
    <vt:lpwstr>2019-05-14T23:01:55.2472994Z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b043c6ef-5b73-4871-9831-ec8d92c0adb5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0x0101009CA9A20BFD86E8498E666A19548A63CB</vt:lpwstr>
  </property>
</Properties>
</file>