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sldIdLst>
    <p:sldId id="257" r:id="rId2"/>
    <p:sldId id="332" r:id="rId3"/>
    <p:sldId id="258" r:id="rId4"/>
    <p:sldId id="429" r:id="rId5"/>
    <p:sldId id="260" r:id="rId6"/>
    <p:sldId id="379" r:id="rId7"/>
    <p:sldId id="390" r:id="rId8"/>
    <p:sldId id="380" r:id="rId9"/>
    <p:sldId id="388" r:id="rId10"/>
    <p:sldId id="438" r:id="rId11"/>
    <p:sldId id="385" r:id="rId12"/>
    <p:sldId id="437" r:id="rId13"/>
    <p:sldId id="421" r:id="rId14"/>
    <p:sldId id="420" r:id="rId15"/>
    <p:sldId id="436" r:id="rId16"/>
    <p:sldId id="391" r:id="rId17"/>
    <p:sldId id="435" r:id="rId18"/>
    <p:sldId id="38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g Lam" initials="WL" lastIdx="1" clrIdx="0">
    <p:extLst>
      <p:ext uri="{19B8F6BF-5375-455C-9EA6-DF929625EA0E}">
        <p15:presenceInfo xmlns:p15="http://schemas.microsoft.com/office/powerpoint/2012/main" userId="34ad9d3476d3d18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C2F5"/>
    <a:srgbClr val="FFD867"/>
    <a:srgbClr val="FFD866"/>
    <a:srgbClr val="EA9899"/>
    <a:srgbClr val="00FF06"/>
    <a:srgbClr val="4472C4"/>
    <a:srgbClr val="FFC000"/>
    <a:srgbClr val="2D4F8B"/>
    <a:srgbClr val="FFFFFF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162B8E-CFC3-4D46-BF7A-BE5BA707A50E}" v="81" dt="2020-09-30T02:30:47.489"/>
    <p1510:client id="{C05CF464-0AD6-3748-BA69-60202ADE391B}" v="526" dt="2020-10-01T01:27:10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8"/>
    <p:restoredTop sz="92492"/>
  </p:normalViewPr>
  <p:slideViewPr>
    <p:cSldViewPr snapToGrid="0" snapToObjects="1">
      <p:cViewPr varScale="1">
        <p:scale>
          <a:sx n="202" d="100"/>
          <a:sy n="202" d="100"/>
        </p:scale>
        <p:origin x="1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D20EF-7FD5-A647-B563-4B3D4F3440C6}" type="datetimeFigureOut">
              <a:rPr lang="en-US" smtClean="0"/>
              <a:t>9/30/20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55D4A-3BF3-3047-8C2F-72320BCF46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110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43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55D4A-3BF3-3047-8C2F-72320BCF46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90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55D4A-3BF3-3047-8C2F-72320BCF46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3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55D4A-3BF3-3047-8C2F-72320BCF46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817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55D4A-3BF3-3047-8C2F-72320BCF46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92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55D4A-3BF3-3047-8C2F-72320BCF46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971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55D4A-3BF3-3047-8C2F-72320BCF46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88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55D4A-3BF3-3047-8C2F-72320BCF46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347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55D4A-3BF3-3047-8C2F-72320BCF46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103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55D4A-3BF3-3047-8C2F-72320BCF46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07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2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55D4A-3BF3-3047-8C2F-72320BCF46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24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55D4A-3BF3-3047-8C2F-72320BCF46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9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55D4A-3BF3-3047-8C2F-72320BCF46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10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55D4A-3BF3-3047-8C2F-72320BCF46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48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BA24F-46AE-C544-9B74-A62404DC3C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860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55D4A-3BF3-3047-8C2F-72320BCF46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8114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A55D4A-3BF3-3047-8C2F-72320BCF46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58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188F4-BABA-114E-9F2E-809C7BEC0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055CBA-B4EF-4D48-B069-387AAEE99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9FB51-7E91-D146-AF80-F4192C50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901D-FE38-EA4E-89D9-8AE5DC3A2EB6}" type="datetime1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CAEE80-CAB3-3D4C-9413-86529E9DE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6E840-2F50-4F45-9658-21A40416A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55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717F8-DCE6-C047-9BB2-C62E861B4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FF7081-82BC-834F-8E2D-B45EEE52BD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C11BDF-CC14-0C45-83BC-2E830A89C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39A94-B0D8-DB4D-9CE6-DDFB77FBC509}" type="datetime1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D2F703-E685-0444-B430-D52FD142E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41C80-2F75-5F4F-B8EB-77E9A5B63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77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7C4AA1-1672-B445-8DC7-BFFA4561F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78A52F-3958-9741-830F-1677850769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367B97-4CA6-1A45-9AF5-FB83F3A5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F692F-1827-5043-A8DB-98275BA5FEAC}" type="datetime1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596369-D673-1A42-BCE0-28B37A610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EE350-2FAD-CC4F-AEB2-9F9637F6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998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E9239-D356-8D48-8822-98E261575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21E3E-AAB2-B74D-95CB-E975B2F77F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1BA95-A59A-FB49-9E18-BC17BCE0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AE7DF-56B3-A84F-8130-1E4CB496EA92}" type="datetime1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5B67AA-FB73-AA43-A363-45BEA6A8E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785B1-09D7-7D4C-A229-28470AF53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3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E0856-7D49-CA4E-BE9C-0D6D8CA9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BBC84F-FA81-F64E-9067-713F6B52C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AA0A3-9BE2-1E4A-83FB-E3DD07CEE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64F37-A099-A340-BD4E-553EB039FEA0}" type="datetime1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5C061-F87E-A646-ADEF-6513E5CB2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0D0BA-EEAF-2C47-B51A-2942AE482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6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18C91-7B7B-BE44-8C15-D16EF2945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F3AB62-AC51-5C44-9F1B-47A4BAD51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921584-064C-2B4A-A4C0-06A8782165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25765-9DFE-8141-AF19-8FB1DC0B6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2D02-C674-0F43-8CF4-499A1E2B2BDF}" type="datetime1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80CCC2-A219-8B42-AF13-1F87C298F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3A63D-4E66-1C49-A16D-41D17B176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0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D9E0-E44A-BB49-A31C-0595C37CA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3FE0E-FC29-A84A-AF17-A1FFA3B065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4A2E7-9A09-FB4E-81F8-92D33B87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2DE05A-7587-544C-B0B8-83F2D7404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94FE6B-8C66-0843-8352-929E2ECF9A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12AC5F-D3E9-4B48-A1BA-1C67C4FB7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A340-FCFE-8C4F-AB46-33CF2CF4C99A}" type="datetime1">
              <a:rPr lang="en-US" smtClean="0"/>
              <a:t>9/30/20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01EC0-6A03-B344-8079-6F1656743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82E846-74C3-8E47-98F5-3CE87B3EC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65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CFEA8-67F4-EA44-8EFF-295F3F70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F17E1A-AA5D-C34C-ABE5-372ED10C2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5CD01-EF8B-1246-A92D-E570EAC50C53}" type="datetime1">
              <a:rPr lang="en-US" smtClean="0"/>
              <a:t>9/30/20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62CF22-96B8-DB4B-9A80-F376C95B0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25903E-39F3-0441-BF71-9326EF27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2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A6C6C6-7DAA-994A-A90C-75230C8B0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48BE6-3941-9B4B-801A-6B28FE8EEDDC}" type="datetime1">
              <a:rPr lang="en-US" smtClean="0"/>
              <a:t>9/30/20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9345AB-207E-DB41-992B-83B5B2925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DA3E8-05B5-1440-9A5C-33354F9D9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8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F8FF3-E362-B84C-B38E-61CDD2D4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81141-2E0B-DA41-B5BF-DE3D04EC5A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1EC73-4EA0-9246-8C13-EF480B55C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255E30-6DC7-6142-BEF8-254B1A6E3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B481F-1AD0-5F4E-BF20-1B6EE70CE976}" type="datetime1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E21529-DC1B-8449-A484-F0113C98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8EB19-CC30-F44A-AD76-D284C71ED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12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0096-BF85-064D-9180-05A458E7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F694A0-054D-BB47-A64C-F123A06035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A4704E-9F80-8541-AC89-2FB2E65396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84DBF4-DD58-BA40-B4AB-C07D1A1B6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8649-5521-AE4A-9157-D723D536EECC}" type="datetime1">
              <a:rPr lang="en-US" smtClean="0"/>
              <a:t>9/30/20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BAEFC-3A4F-4643-90FE-F728A309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ABDF30-197B-E144-80F3-E5CBE37BE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57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019860-3F3A-D041-B398-8C49CD6F6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23D2B-6063-CC43-9031-FF8E5660D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9579D-0C72-E84B-A77F-D82477E7C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91B5D-FA44-3845-A37F-A75C4DBC50DB}" type="datetime1">
              <a:rPr lang="en-US" smtClean="0"/>
              <a:t>9/30/20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9C15-9CF2-5F44-A660-6ED1FF851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F4118-B4A4-3444-B595-128B4558B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74480-F96D-4A44-92E3-DCFB94BE8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851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tif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winglam2@Illinois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tiff"/><Relationship Id="rId4" Type="http://schemas.openxmlformats.org/officeDocument/2006/relationships/image" Target="../media/image7.jpeg"/><Relationship Id="rId9" Type="http://schemas.openxmlformats.org/officeDocument/2006/relationships/image" Target="../media/image1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95" y="890634"/>
            <a:ext cx="11548413" cy="1789934"/>
          </a:xfrm>
        </p:spPr>
        <p:txBody>
          <a:bodyPr>
            <a:normAutofit fontScale="90000"/>
          </a:bodyPr>
          <a:lstStyle/>
          <a:p>
            <a:r>
              <a:rPr lang="en-US" dirty="0"/>
              <a:t>Understanding Reproducibility and Characteristics of Flaky Tests Through Test Reruns in Java Projects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8" y="3035300"/>
            <a:ext cx="9144000" cy="2224049"/>
          </a:xfrm>
        </p:spPr>
        <p:txBody>
          <a:bodyPr>
            <a:normAutofit/>
          </a:bodyPr>
          <a:lstStyle/>
          <a:p>
            <a:r>
              <a:rPr lang="en-US" sz="2800" b="1" dirty="0"/>
              <a:t>Wing Lam	      </a:t>
            </a:r>
            <a:r>
              <a:rPr lang="en-US" sz="2800" dirty="0"/>
              <a:t>Stefan Winter	    </a:t>
            </a:r>
            <a:r>
              <a:rPr lang="en-US" sz="2800" dirty="0" err="1"/>
              <a:t>Angello</a:t>
            </a:r>
            <a:r>
              <a:rPr lang="en-US" sz="2800" dirty="0"/>
              <a:t> </a:t>
            </a:r>
            <a:r>
              <a:rPr lang="en-US" sz="2800" dirty="0" err="1"/>
              <a:t>Astorga</a:t>
            </a:r>
            <a:r>
              <a:rPr lang="en-US" sz="2800" dirty="0"/>
              <a:t> </a:t>
            </a:r>
          </a:p>
          <a:p>
            <a:r>
              <a:rPr lang="en-US" sz="2800" dirty="0"/>
              <a:t>Victoria </a:t>
            </a:r>
            <a:r>
              <a:rPr lang="en-US" sz="2800" dirty="0" err="1"/>
              <a:t>Stodden</a:t>
            </a:r>
            <a:r>
              <a:rPr lang="en-US" sz="2800" dirty="0"/>
              <a:t>               Darko </a:t>
            </a:r>
            <a:r>
              <a:rPr lang="en-US" sz="2800" dirty="0" err="1"/>
              <a:t>Marinov</a:t>
            </a:r>
            <a:endParaRPr lang="en-US" sz="2800" baseline="30000" dirty="0"/>
          </a:p>
          <a:p>
            <a:r>
              <a:rPr lang="en-US" sz="2800" dirty="0"/>
              <a:t>winglam2@illinois.edu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0CA9F2-3FD3-E348-8676-3DD279C86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426" y="3643751"/>
            <a:ext cx="911144" cy="131430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D0B42B8-D48F-B047-8A1B-B31F88A85065}"/>
              </a:ext>
            </a:extLst>
          </p:cNvPr>
          <p:cNvSpPr txBox="1">
            <a:spLocks/>
          </p:cNvSpPr>
          <p:nvPr/>
        </p:nvSpPr>
        <p:spPr>
          <a:xfrm>
            <a:off x="10667998" y="6058444"/>
            <a:ext cx="1670863" cy="4178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CCF-1763788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/>
              <a:t>OAC-1839010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</p:txBody>
      </p:sp>
      <p:pic>
        <p:nvPicPr>
          <p:cNvPr id="15" name="Picture 10" descr="Image result for nsf logo">
            <a:extLst>
              <a:ext uri="{FF2B5EF4-FFF2-40B4-BE49-F238E27FC236}">
                <a16:creationId xmlns:a16="http://schemas.microsoft.com/office/drawing/2014/main" id="{ABEC4613-0014-6A40-9A16-04A2634A4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6157" y="5917113"/>
            <a:ext cx="836946" cy="84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sit by Dr. Magdalena Wolska – UKP – Technical University of Darmstadt">
            <a:extLst>
              <a:ext uri="{FF2B5EF4-FFF2-40B4-BE49-F238E27FC236}">
                <a16:creationId xmlns:a16="http://schemas.microsoft.com/office/drawing/2014/main" id="{8A13944A-1848-6343-8269-568DBF294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2851" y="3643751"/>
            <a:ext cx="1210294" cy="151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90FBD3-A781-7841-BBC5-7066B1078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3065" y="5971067"/>
            <a:ext cx="733411" cy="733411"/>
          </a:xfrm>
          <a:prstGeom prst="rect">
            <a:avLst/>
          </a:prstGeom>
        </p:spPr>
      </p:pic>
      <p:pic>
        <p:nvPicPr>
          <p:cNvPr id="1028" name="Picture 4" descr="Download Facebook Icon vector (.EPS + .AI) - Seeklogo.net | Facebook icons,  Facebook icon vector, Logo facebook">
            <a:extLst>
              <a:ext uri="{FF2B5EF4-FFF2-40B4-BE49-F238E27FC236}">
                <a16:creationId xmlns:a16="http://schemas.microsoft.com/office/drawing/2014/main" id="{E9C6CB90-EECC-C74D-BF1D-2C349004D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3589" y="5817543"/>
            <a:ext cx="1040457" cy="104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193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11901-F656-C045-B045-69C1CF37A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G1: Detection of flaky tests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6207EF-E6C9-BC4F-AF71-90B660E14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0746" y="3923186"/>
            <a:ext cx="6858000" cy="10287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FA4BF4-C354-F44A-90F3-04EE36C3B107}"/>
              </a:ext>
            </a:extLst>
          </p:cNvPr>
          <p:cNvSpPr txBox="1"/>
          <p:nvPr/>
        </p:nvSpPr>
        <p:spPr>
          <a:xfrm>
            <a:off x="3656880" y="4951886"/>
            <a:ext cx="529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Percentages of failing TCOs for flaky tests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DA62C-4631-9241-8122-FDBF01D7FE52}"/>
              </a:ext>
            </a:extLst>
          </p:cNvPr>
          <p:cNvSpPr txBox="1"/>
          <p:nvPr/>
        </p:nvSpPr>
        <p:spPr>
          <a:xfrm>
            <a:off x="434601" y="1772975"/>
            <a:ext cx="1150304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Our results show that failures appear in a small % of test-class orders (TCOs) for majority of tests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For </a:t>
            </a:r>
            <a:r>
              <a:rPr lang="en-US" sz="2800" b="1" dirty="0"/>
              <a:t>75% </a:t>
            </a:r>
            <a:r>
              <a:rPr lang="en-US" sz="2800" dirty="0"/>
              <a:t>of tests, </a:t>
            </a:r>
            <a:r>
              <a:rPr lang="en-US" sz="2800" b="1" dirty="0"/>
              <a:t>50+%</a:t>
            </a:r>
            <a:r>
              <a:rPr lang="en-US" sz="2800" dirty="0"/>
              <a:t> of their TCOs have </a:t>
            </a:r>
            <a:r>
              <a:rPr lang="en-US" sz="2800" b="1" dirty="0"/>
              <a:t>no failures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(unexpected if failures were independent of TCO)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6FB1C-07D5-8148-8A4F-77340FFDB72A}"/>
              </a:ext>
            </a:extLst>
          </p:cNvPr>
          <p:cNvSpPr txBox="1"/>
          <p:nvPr/>
        </p:nvSpPr>
        <p:spPr>
          <a:xfrm>
            <a:off x="434601" y="5521237"/>
            <a:ext cx="10940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ꭓ</a:t>
            </a:r>
            <a:r>
              <a:rPr lang="en-US" sz="2800" baseline="30000" dirty="0"/>
              <a:t>2</a:t>
            </a:r>
            <a:r>
              <a:rPr lang="en-US" sz="2800" dirty="0"/>
              <a:t> statistical test finds </a:t>
            </a:r>
            <a:r>
              <a:rPr lang="en-US" sz="2800" b="1" u="sng" dirty="0"/>
              <a:t>72%</a:t>
            </a:r>
            <a:r>
              <a:rPr lang="en-US" sz="2800" dirty="0"/>
              <a:t> of tests are likely NDOD, remaining unclear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We inspected 21 NOD tests to confirm NDOD or NDOI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0E12C6-DBFC-5744-B342-6A8DC0CF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10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377040E-EFE2-4B4C-8DB1-8BC172A450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2B6B98-DA4A-444C-AB54-B6BE59ED726B}"/>
              </a:ext>
            </a:extLst>
          </p:cNvPr>
          <p:cNvSpPr txBox="1"/>
          <p:nvPr/>
        </p:nvSpPr>
        <p:spPr>
          <a:xfrm>
            <a:off x="1769622" y="2510033"/>
            <a:ext cx="9067887" cy="282630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US" sz="3200" dirty="0"/>
              <a:t>We find that many NOD tests are </a:t>
            </a:r>
            <a:r>
              <a:rPr lang="en-US" sz="3200" b="1" dirty="0"/>
              <a:t>likely NDOD</a:t>
            </a:r>
            <a:r>
              <a:rPr lang="en-US" sz="3200" dirty="0"/>
              <a:t>; </a:t>
            </a:r>
          </a:p>
          <a:p>
            <a:r>
              <a:rPr lang="en-US" sz="3200" dirty="0"/>
              <a:t>to detect whether a test suite contains flaky tests, </a:t>
            </a:r>
          </a:p>
          <a:p>
            <a:r>
              <a:rPr lang="en-US" sz="3200" dirty="0"/>
              <a:t>it is better to </a:t>
            </a:r>
            <a:r>
              <a:rPr lang="en-US" sz="3200" b="1" dirty="0"/>
              <a:t>run test suites in more test orders </a:t>
            </a:r>
            <a:r>
              <a:rPr lang="en-US" sz="3200" dirty="0"/>
              <a:t>with </a:t>
            </a:r>
            <a:r>
              <a:rPr lang="en-US" sz="3200" b="1" dirty="0"/>
              <a:t>fewer times each </a:t>
            </a:r>
            <a:r>
              <a:rPr lang="en-US" sz="3200" dirty="0"/>
              <a:t>than in fewer test orders with more times each.</a:t>
            </a:r>
          </a:p>
        </p:txBody>
      </p:sp>
    </p:spTree>
    <p:extLst>
      <p:ext uri="{BB962C8B-B14F-4D97-AF65-F5344CB8AC3E}">
        <p14:creationId xmlns:p14="http://schemas.microsoft.com/office/powerpoint/2010/main" val="4108632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C3528-C458-7540-A188-E14D21CF1C23}"/>
              </a:ext>
            </a:extLst>
          </p:cNvPr>
          <p:cNvGrpSpPr/>
          <p:nvPr/>
        </p:nvGrpSpPr>
        <p:grpSpPr>
          <a:xfrm>
            <a:off x="6217774" y="1375703"/>
            <a:ext cx="5758326" cy="4947895"/>
            <a:chOff x="6217774" y="1375703"/>
            <a:chExt cx="5758326" cy="494789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170665-FFF8-3043-B964-BDD3D7BE0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774" y="1375703"/>
              <a:ext cx="5758326" cy="4947895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0F0FD8E-7106-B649-80A8-83606A3E2011}"/>
                </a:ext>
              </a:extLst>
            </p:cNvPr>
            <p:cNvSpPr/>
            <p:nvPr/>
          </p:nvSpPr>
          <p:spPr>
            <a:xfrm>
              <a:off x="9563101" y="4775199"/>
              <a:ext cx="1875770" cy="4572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30ADF5E-3E2D-114E-9D69-6E850CBCC11F}"/>
                </a:ext>
              </a:extLst>
            </p:cNvPr>
            <p:cNvSpPr/>
            <p:nvPr/>
          </p:nvSpPr>
          <p:spPr>
            <a:xfrm>
              <a:off x="9404623" y="4775199"/>
              <a:ext cx="22325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Test-suite ordering (TSO)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C64E0B-EBDD-2344-B7F4-841BA7527270}"/>
                </a:ext>
              </a:extLst>
            </p:cNvPr>
            <p:cNvSpPr/>
            <p:nvPr/>
          </p:nvSpPr>
          <p:spPr>
            <a:xfrm>
              <a:off x="9404623" y="5003799"/>
              <a:ext cx="20548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Isolated ordering (ISO)</a:t>
              </a:r>
              <a:endParaRPr lang="en-US" sz="2400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C7C69AB-49CF-BE4A-9183-4BE8EEF1A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7916" t="9747" r="4066" b="70606"/>
            <a:stretch/>
          </p:blipFill>
          <p:spPr>
            <a:xfrm>
              <a:off x="8973785" y="1854200"/>
              <a:ext cx="2764970" cy="97943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14F8123-D937-FF44-AE97-64150BE688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648" t="9747" r="4066" b="70606"/>
            <a:stretch/>
          </p:blipFill>
          <p:spPr>
            <a:xfrm>
              <a:off x="7590977" y="1854199"/>
              <a:ext cx="1974270" cy="97943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E743E42-0BC8-9542-BE52-0ADFC01AB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648" t="9059" r="4066" b="84647"/>
            <a:stretch/>
          </p:blipFill>
          <p:spPr>
            <a:xfrm>
              <a:off x="9764485" y="1671029"/>
              <a:ext cx="1974270" cy="31367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F75F46C-E3C9-304D-8E50-13BCAE82AA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323" t="12550" r="4066" b="84647"/>
            <a:stretch/>
          </p:blipFill>
          <p:spPr>
            <a:xfrm>
              <a:off x="7685314" y="1763354"/>
              <a:ext cx="1877787" cy="13971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EC2219A-137D-DB4B-B43C-5448BACE1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323" t="12550" r="4066" b="84647"/>
            <a:stretch/>
          </p:blipFill>
          <p:spPr>
            <a:xfrm>
              <a:off x="7685316" y="1687289"/>
              <a:ext cx="1877787" cy="13971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E30C867-F2CB-4442-95E0-8C49507B1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323" t="12550" r="4066" b="84647"/>
            <a:stretch/>
          </p:blipFill>
          <p:spPr>
            <a:xfrm>
              <a:off x="8991746" y="1770708"/>
              <a:ext cx="1877787" cy="13971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C40D38C-EB6E-3E44-9796-A37A43D2A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903" t="20182" r="70629" b="60172"/>
            <a:stretch/>
          </p:blipFill>
          <p:spPr>
            <a:xfrm>
              <a:off x="7485635" y="2371114"/>
              <a:ext cx="199679" cy="97943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62534B3-E7C3-DD4F-B8E5-F50CB44A7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890" t="17563" r="72280" b="75986"/>
            <a:stretch/>
          </p:blipFill>
          <p:spPr>
            <a:xfrm>
              <a:off x="7485635" y="2121538"/>
              <a:ext cx="105342" cy="32161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46F0FE3-22C5-F040-B73D-F669F416F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914" t="27350" r="70630" b="60172"/>
            <a:stretch/>
          </p:blipFill>
          <p:spPr>
            <a:xfrm>
              <a:off x="7428717" y="2724138"/>
              <a:ext cx="256600" cy="622089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7A597E4-DBE5-5244-A7CA-F1450ADE6959}"/>
                </a:ext>
              </a:extLst>
            </p:cNvPr>
            <p:cNvGrpSpPr/>
            <p:nvPr/>
          </p:nvGrpSpPr>
          <p:grpSpPr>
            <a:xfrm>
              <a:off x="10722183" y="1629884"/>
              <a:ext cx="1157469" cy="45720"/>
              <a:chOff x="9777535" y="2781434"/>
              <a:chExt cx="1157469" cy="45720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42152270-2A61-E64D-AE3C-142B36DAC9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9777535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A724FC33-54C1-EA4C-BB71-126EF74DA5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163358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DFFE9C92-6FEF-924C-A805-9E4713CCEC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549181" y="2781434"/>
                <a:ext cx="385823" cy="45719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39D12FD-0BBB-D748-812D-6A0A282E7A6D}"/>
                </a:ext>
              </a:extLst>
            </p:cNvPr>
            <p:cNvGrpSpPr/>
            <p:nvPr/>
          </p:nvGrpSpPr>
          <p:grpSpPr>
            <a:xfrm rot="5400000">
              <a:off x="6834152" y="3078363"/>
              <a:ext cx="1157469" cy="45720"/>
              <a:chOff x="9777535" y="2781434"/>
              <a:chExt cx="1157469" cy="45720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61CEEF08-7C61-5E41-86A9-564BE1BA2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9777535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C2AFBD50-4638-324D-AC99-03B3616A17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163358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E4424072-C05A-504C-B749-A12ABF3F3F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549181" y="2781434"/>
                <a:ext cx="385823" cy="45719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2E7715E-87F9-A241-B35E-06D9A11C3920}"/>
                </a:ext>
              </a:extLst>
            </p:cNvPr>
            <p:cNvGrpSpPr/>
            <p:nvPr/>
          </p:nvGrpSpPr>
          <p:grpSpPr>
            <a:xfrm rot="16200000">
              <a:off x="6778224" y="4227095"/>
              <a:ext cx="1157469" cy="45720"/>
              <a:chOff x="9777535" y="2781434"/>
              <a:chExt cx="1157469" cy="45720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C2605490-52E3-D349-B9AD-4075E4E062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9777535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087DF728-F653-1C46-B8C2-5B042ABE41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163358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57C4335C-A141-F44F-B4DA-3E70B63017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549181" y="2781434"/>
                <a:ext cx="385823" cy="45719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37EAC54-533A-2C48-BF4F-65E2DD9E2B3B}"/>
                </a:ext>
              </a:extLst>
            </p:cNvPr>
            <p:cNvGrpSpPr/>
            <p:nvPr/>
          </p:nvGrpSpPr>
          <p:grpSpPr>
            <a:xfrm rot="16200000">
              <a:off x="7009275" y="5153956"/>
              <a:ext cx="695367" cy="45719"/>
              <a:chOff x="9777535" y="2781434"/>
              <a:chExt cx="1157469" cy="45720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0BC1F9CC-2BF7-8E46-AE6D-B451FF2BF9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9777535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5D99E8C3-E883-6241-AB03-D939325DD8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163358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0118566-CD33-9042-A7BD-73C8AF98BD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549181" y="2781434"/>
                <a:ext cx="385823" cy="45719"/>
              </a:xfrm>
              <a:prstGeom prst="rect">
                <a:avLst/>
              </a:prstGeom>
            </p:spPr>
          </p:pic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ED0F2B9-55CE-FF40-9267-7B95FFE47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86" t="18873" r="78185" b="79611"/>
            <a:stretch/>
          </p:blipFill>
          <p:spPr>
            <a:xfrm>
              <a:off x="7327147" y="3642320"/>
              <a:ext cx="105342" cy="7500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7E5DB4E-4EA6-6843-80B9-B487CBAE2C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954" t="5080" r="74422" b="93494"/>
            <a:stretch/>
          </p:blipFill>
          <p:spPr>
            <a:xfrm rot="10800000">
              <a:off x="7290941" y="5470320"/>
              <a:ext cx="93544" cy="7055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104A4F1-42E0-9A44-B9DE-7CDBA5567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192" t="5110" r="53209" b="93966"/>
            <a:stretch/>
          </p:blipFill>
          <p:spPr>
            <a:xfrm>
              <a:off x="7157991" y="5482297"/>
              <a:ext cx="159109" cy="4571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D28B86D-66F6-F943-87E6-61C5C75C0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481" t="18874" r="17792" b="54058"/>
            <a:stretch/>
          </p:blipFill>
          <p:spPr>
            <a:xfrm>
              <a:off x="8846916" y="4240192"/>
              <a:ext cx="2978547" cy="133923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DED06F-BD84-4743-A767-7297B721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G2: Number of reruns to check if test failures are from flaky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2AD3A-4E63-A742-BB8E-2888ABE14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8964" cy="4351338"/>
          </a:xfrm>
        </p:spPr>
        <p:txBody>
          <a:bodyPr>
            <a:normAutofit/>
          </a:bodyPr>
          <a:lstStyle/>
          <a:p>
            <a:r>
              <a:rPr lang="en-US" dirty="0"/>
              <a:t>Some software organizations</a:t>
            </a:r>
            <a:r>
              <a:rPr lang="en-US" baseline="30000" dirty="0"/>
              <a:t>1,2</a:t>
            </a:r>
            <a:r>
              <a:rPr lang="en-US" dirty="0"/>
              <a:t> rerun tests </a:t>
            </a:r>
            <a:r>
              <a:rPr lang="en-US" b="1" dirty="0"/>
              <a:t>10 times </a:t>
            </a:r>
            <a:r>
              <a:rPr lang="en-US" dirty="0"/>
              <a:t>after a test failure to see if the tests are flaky</a:t>
            </a:r>
          </a:p>
          <a:p>
            <a:r>
              <a:rPr lang="en-US" dirty="0"/>
              <a:t>Burst length: # of times a flaky test fails consecutively</a:t>
            </a:r>
          </a:p>
          <a:p>
            <a:r>
              <a:rPr lang="en-US" dirty="0"/>
              <a:t>We study maximal burst length, </a:t>
            </a:r>
            <a:br>
              <a:rPr lang="en-US" dirty="0"/>
            </a:br>
            <a:r>
              <a:rPr lang="en-US" dirty="0"/>
              <a:t>to obtain a worst-case estimate</a:t>
            </a:r>
          </a:p>
          <a:p>
            <a:r>
              <a:rPr lang="en-US" dirty="0"/>
              <a:t>At </a:t>
            </a:r>
            <a:r>
              <a:rPr lang="en-US" b="1" dirty="0">
                <a:solidFill>
                  <a:schemeClr val="accent4"/>
                </a:solidFill>
              </a:rPr>
              <a:t>2 reruns</a:t>
            </a:r>
            <a:r>
              <a:rPr lang="en-US" dirty="0"/>
              <a:t>, 82% of tests will pass</a:t>
            </a:r>
          </a:p>
          <a:p>
            <a:r>
              <a:rPr lang="en-US" dirty="0"/>
              <a:t>At </a:t>
            </a:r>
            <a:r>
              <a:rPr lang="en-US" b="1" dirty="0">
                <a:solidFill>
                  <a:schemeClr val="accent5"/>
                </a:solidFill>
              </a:rPr>
              <a:t>5 reruns</a:t>
            </a:r>
            <a:r>
              <a:rPr lang="en-US" dirty="0"/>
              <a:t>, 98% of tests will pass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56B5B91-05AE-724C-8A0E-9B5B3BA3A885}"/>
              </a:ext>
            </a:extLst>
          </p:cNvPr>
          <p:cNvSpPr/>
          <p:nvPr/>
        </p:nvSpPr>
        <p:spPr>
          <a:xfrm>
            <a:off x="7324407" y="1507997"/>
            <a:ext cx="440735" cy="449519"/>
          </a:xfrm>
          <a:prstGeom prst="ellipse">
            <a:avLst/>
          </a:prstGeom>
          <a:solidFill>
            <a:srgbClr val="5B9BD5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6EAF7C3-5A58-4F45-849A-C56F577A001F}"/>
              </a:ext>
            </a:extLst>
          </p:cNvPr>
          <p:cNvSpPr/>
          <p:nvPr/>
        </p:nvSpPr>
        <p:spPr>
          <a:xfrm>
            <a:off x="7189311" y="2081157"/>
            <a:ext cx="440735" cy="449519"/>
          </a:xfrm>
          <a:prstGeom prst="ellipse">
            <a:avLst/>
          </a:prstGeom>
          <a:solidFill>
            <a:schemeClr val="accent4">
              <a:alpha val="50196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B876C-7086-414F-99B0-F81C754C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11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944903-C37A-1242-A25D-1022E16351BF}"/>
              </a:ext>
            </a:extLst>
          </p:cNvPr>
          <p:cNvCxnSpPr>
            <a:cxnSpLocks/>
          </p:cNvCxnSpPr>
          <p:nvPr/>
        </p:nvCxnSpPr>
        <p:spPr>
          <a:xfrm flipV="1">
            <a:off x="7403964" y="2343917"/>
            <a:ext cx="0" cy="3345465"/>
          </a:xfrm>
          <a:prstGeom prst="line">
            <a:avLst/>
          </a:prstGeom>
          <a:ln w="57150">
            <a:solidFill>
              <a:srgbClr val="FFC000">
                <a:alpha val="6509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A6AA5A-D1C0-0D4A-A117-994A1361EE05}"/>
              </a:ext>
            </a:extLst>
          </p:cNvPr>
          <p:cNvCxnSpPr>
            <a:cxnSpLocks/>
          </p:cNvCxnSpPr>
          <p:nvPr/>
        </p:nvCxnSpPr>
        <p:spPr>
          <a:xfrm flipV="1">
            <a:off x="7537188" y="1729382"/>
            <a:ext cx="0" cy="3975893"/>
          </a:xfrm>
          <a:prstGeom prst="line">
            <a:avLst/>
          </a:prstGeom>
          <a:ln w="57150">
            <a:solidFill>
              <a:schemeClr val="accent5">
                <a:alpha val="65098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98EA67-7369-E245-869A-211A411FAB8A}"/>
              </a:ext>
            </a:extLst>
          </p:cNvPr>
          <p:cNvSpPr txBox="1"/>
          <p:nvPr/>
        </p:nvSpPr>
        <p:spPr>
          <a:xfrm>
            <a:off x="336551" y="6117128"/>
            <a:ext cx="648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Micco, “The state of continuous integration testing at Google”. ICST 2017.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D2B1E9-DAB0-3542-867B-C0EE82E4740C}"/>
              </a:ext>
            </a:extLst>
          </p:cNvPr>
          <p:cNvSpPr txBox="1"/>
          <p:nvPr/>
        </p:nvSpPr>
        <p:spPr>
          <a:xfrm>
            <a:off x="336550" y="6412365"/>
            <a:ext cx="7784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2</a:t>
            </a:r>
            <a:r>
              <a:rPr lang="en-US" sz="1600" dirty="0"/>
              <a:t>Shah, “Athena: Our automated build health management system - Dropbox”. Online 2019.</a:t>
            </a:r>
          </a:p>
        </p:txBody>
      </p:sp>
    </p:spTree>
    <p:extLst>
      <p:ext uri="{BB962C8B-B14F-4D97-AF65-F5344CB8AC3E}">
        <p14:creationId xmlns:p14="http://schemas.microsoft.com/office/powerpoint/2010/main" val="154552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9AC3528-C458-7540-A188-E14D21CF1C23}"/>
              </a:ext>
            </a:extLst>
          </p:cNvPr>
          <p:cNvGrpSpPr/>
          <p:nvPr/>
        </p:nvGrpSpPr>
        <p:grpSpPr>
          <a:xfrm>
            <a:off x="6217774" y="1375703"/>
            <a:ext cx="5758326" cy="4947895"/>
            <a:chOff x="6217774" y="1375703"/>
            <a:chExt cx="5758326" cy="4947895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5170665-FFF8-3043-B964-BDD3D7BE0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774" y="1375703"/>
              <a:ext cx="5758326" cy="4947895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0F0FD8E-7106-B649-80A8-83606A3E2011}"/>
                </a:ext>
              </a:extLst>
            </p:cNvPr>
            <p:cNvSpPr/>
            <p:nvPr/>
          </p:nvSpPr>
          <p:spPr>
            <a:xfrm>
              <a:off x="9563101" y="4775199"/>
              <a:ext cx="1875770" cy="4572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30ADF5E-3E2D-114E-9D69-6E850CBCC11F}"/>
                </a:ext>
              </a:extLst>
            </p:cNvPr>
            <p:cNvSpPr/>
            <p:nvPr/>
          </p:nvSpPr>
          <p:spPr>
            <a:xfrm>
              <a:off x="9404623" y="4775199"/>
              <a:ext cx="22325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Test-suite ordering (TSO)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2C64E0B-EBDD-2344-B7F4-841BA7527270}"/>
                </a:ext>
              </a:extLst>
            </p:cNvPr>
            <p:cNvSpPr/>
            <p:nvPr/>
          </p:nvSpPr>
          <p:spPr>
            <a:xfrm>
              <a:off x="9404623" y="5003799"/>
              <a:ext cx="20548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Isolated ordering (ISO)</a:t>
              </a:r>
              <a:endParaRPr lang="en-US" sz="2400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C7C69AB-49CF-BE4A-9183-4BE8EEF1AA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7916" t="9747" r="4066" b="70606"/>
            <a:stretch/>
          </p:blipFill>
          <p:spPr>
            <a:xfrm>
              <a:off x="8973785" y="1854200"/>
              <a:ext cx="2764970" cy="97943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14F8123-D937-FF44-AE97-64150BE688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648" t="9747" r="4066" b="70606"/>
            <a:stretch/>
          </p:blipFill>
          <p:spPr>
            <a:xfrm>
              <a:off x="7590977" y="1854199"/>
              <a:ext cx="1974270" cy="979437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E743E42-0BC8-9542-BE52-0ADFC01ABA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648" t="9059" r="4066" b="84647"/>
            <a:stretch/>
          </p:blipFill>
          <p:spPr>
            <a:xfrm>
              <a:off x="9764485" y="1671029"/>
              <a:ext cx="1974270" cy="313672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F75F46C-E3C9-304D-8E50-13BCAE82AA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323" t="12550" r="4066" b="84647"/>
            <a:stretch/>
          </p:blipFill>
          <p:spPr>
            <a:xfrm>
              <a:off x="7685314" y="1763354"/>
              <a:ext cx="1877787" cy="139713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EC2219A-137D-DB4B-B43C-5448BACE18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323" t="12550" r="4066" b="84647"/>
            <a:stretch/>
          </p:blipFill>
          <p:spPr>
            <a:xfrm>
              <a:off x="7685316" y="1687289"/>
              <a:ext cx="1877787" cy="139713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E30C867-F2CB-4442-95E0-8C49507B1C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323" t="12550" r="4066" b="84647"/>
            <a:stretch/>
          </p:blipFill>
          <p:spPr>
            <a:xfrm>
              <a:off x="8991746" y="1770708"/>
              <a:ext cx="1877787" cy="139713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C40D38C-EB6E-3E44-9796-A37A43D2A6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903" t="20182" r="70629" b="60172"/>
            <a:stretch/>
          </p:blipFill>
          <p:spPr>
            <a:xfrm>
              <a:off x="7485635" y="2371114"/>
              <a:ext cx="199679" cy="979438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62534B3-E7C3-DD4F-B8E5-F50CB44A7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890" t="17563" r="72280" b="75986"/>
            <a:stretch/>
          </p:blipFill>
          <p:spPr>
            <a:xfrm>
              <a:off x="7485635" y="2121538"/>
              <a:ext cx="105342" cy="321617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246F0FE3-22C5-F040-B73D-F669F416FA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914" t="27350" r="70630" b="60172"/>
            <a:stretch/>
          </p:blipFill>
          <p:spPr>
            <a:xfrm>
              <a:off x="7428717" y="2724138"/>
              <a:ext cx="256600" cy="622089"/>
            </a:xfrm>
            <a:prstGeom prst="rect">
              <a:avLst/>
            </a:prstGeom>
          </p:spPr>
        </p:pic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7A597E4-DBE5-5244-A7CA-F1450ADE6959}"/>
                </a:ext>
              </a:extLst>
            </p:cNvPr>
            <p:cNvGrpSpPr/>
            <p:nvPr/>
          </p:nvGrpSpPr>
          <p:grpSpPr>
            <a:xfrm>
              <a:off x="10722183" y="1629884"/>
              <a:ext cx="1157469" cy="45720"/>
              <a:chOff x="9777535" y="2781434"/>
              <a:chExt cx="1157469" cy="45720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42152270-2A61-E64D-AE3C-142B36DAC9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9777535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A724FC33-54C1-EA4C-BB71-126EF74DA5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163358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DFFE9C92-6FEF-924C-A805-9E4713CCEC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549181" y="2781434"/>
                <a:ext cx="385823" cy="45719"/>
              </a:xfrm>
              <a:prstGeom prst="rect">
                <a:avLst/>
              </a:prstGeom>
            </p:spPr>
          </p:pic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439D12FD-0BBB-D748-812D-6A0A282E7A6D}"/>
                </a:ext>
              </a:extLst>
            </p:cNvPr>
            <p:cNvGrpSpPr/>
            <p:nvPr/>
          </p:nvGrpSpPr>
          <p:grpSpPr>
            <a:xfrm rot="5400000">
              <a:off x="6834152" y="3078363"/>
              <a:ext cx="1157469" cy="45720"/>
              <a:chOff x="9777535" y="2781434"/>
              <a:chExt cx="1157469" cy="45720"/>
            </a:xfrm>
          </p:grpSpPr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61CEEF08-7C61-5E41-86A9-564BE1BA2A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9777535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C2AFBD50-4638-324D-AC99-03B3616A17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163358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56" name="Picture 55">
                <a:extLst>
                  <a:ext uri="{FF2B5EF4-FFF2-40B4-BE49-F238E27FC236}">
                    <a16:creationId xmlns:a16="http://schemas.microsoft.com/office/drawing/2014/main" id="{E4424072-C05A-504C-B749-A12ABF3F3F2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549181" y="2781434"/>
                <a:ext cx="385823" cy="45719"/>
              </a:xfrm>
              <a:prstGeom prst="rect">
                <a:avLst/>
              </a:prstGeom>
            </p:spPr>
          </p:pic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2E7715E-87F9-A241-B35E-06D9A11C3920}"/>
                </a:ext>
              </a:extLst>
            </p:cNvPr>
            <p:cNvGrpSpPr/>
            <p:nvPr/>
          </p:nvGrpSpPr>
          <p:grpSpPr>
            <a:xfrm rot="16200000">
              <a:off x="6778224" y="4227095"/>
              <a:ext cx="1157469" cy="45720"/>
              <a:chOff x="9777535" y="2781434"/>
              <a:chExt cx="1157469" cy="45720"/>
            </a:xfrm>
          </p:grpSpPr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C2605490-52E3-D349-B9AD-4075E4E0621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9777535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087DF728-F653-1C46-B8C2-5B042ABE41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163358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53" name="Picture 52">
                <a:extLst>
                  <a:ext uri="{FF2B5EF4-FFF2-40B4-BE49-F238E27FC236}">
                    <a16:creationId xmlns:a16="http://schemas.microsoft.com/office/drawing/2014/main" id="{57C4335C-A141-F44F-B4DA-3E70B630171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549181" y="2781434"/>
                <a:ext cx="385823" cy="45719"/>
              </a:xfrm>
              <a:prstGeom prst="rect">
                <a:avLst/>
              </a:prstGeom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37EAC54-533A-2C48-BF4F-65E2DD9E2B3B}"/>
                </a:ext>
              </a:extLst>
            </p:cNvPr>
            <p:cNvGrpSpPr/>
            <p:nvPr/>
          </p:nvGrpSpPr>
          <p:grpSpPr>
            <a:xfrm rot="16200000">
              <a:off x="7009275" y="5153956"/>
              <a:ext cx="695367" cy="45719"/>
              <a:chOff x="9777535" y="2781434"/>
              <a:chExt cx="1157469" cy="45720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0BC1F9CC-2BF7-8E46-AE6D-B451FF2BF9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9777535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5D99E8C3-E883-6241-AB03-D939325DD8F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163358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70118566-CD33-9042-A7BD-73C8AF98BD3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549181" y="2781434"/>
                <a:ext cx="385823" cy="45719"/>
              </a:xfrm>
              <a:prstGeom prst="rect">
                <a:avLst/>
              </a:prstGeom>
            </p:spPr>
          </p:pic>
        </p:grp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ED0F2B9-55CE-FF40-9267-7B95FFE471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86" t="18873" r="78185" b="79611"/>
            <a:stretch/>
          </p:blipFill>
          <p:spPr>
            <a:xfrm>
              <a:off x="7327147" y="3642320"/>
              <a:ext cx="105342" cy="75009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F7E5DB4E-4EA6-6843-80B9-B487CBAE2C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954" t="5080" r="74422" b="93494"/>
            <a:stretch/>
          </p:blipFill>
          <p:spPr>
            <a:xfrm rot="10800000">
              <a:off x="7290941" y="5470320"/>
              <a:ext cx="93544" cy="70555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104A4F1-42E0-9A44-B9DE-7CDBA5567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192" t="5110" r="53209" b="93966"/>
            <a:stretch/>
          </p:blipFill>
          <p:spPr>
            <a:xfrm>
              <a:off x="7157991" y="5482297"/>
              <a:ext cx="159109" cy="45719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CD28B86D-66F6-F943-87E6-61C5C75C0D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481" t="18874" r="17792" b="54058"/>
            <a:stretch/>
          </p:blipFill>
          <p:spPr>
            <a:xfrm>
              <a:off x="8846916" y="4240192"/>
              <a:ext cx="2978547" cy="1339232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FDED06F-BD84-4743-A767-7297B721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G2: Number of reruns to check if test failures are from flaky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2AD3A-4E63-A742-BB8E-2888ABE14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58964" cy="4351338"/>
          </a:xfrm>
        </p:spPr>
        <p:txBody>
          <a:bodyPr>
            <a:normAutofit/>
          </a:bodyPr>
          <a:lstStyle/>
          <a:p>
            <a:r>
              <a:rPr lang="en-US" dirty="0"/>
              <a:t>Some software organizations</a:t>
            </a:r>
            <a:r>
              <a:rPr lang="en-US" baseline="30000" dirty="0"/>
              <a:t>1,2</a:t>
            </a:r>
            <a:r>
              <a:rPr lang="en-US" dirty="0"/>
              <a:t> rerun tests </a:t>
            </a:r>
            <a:r>
              <a:rPr lang="en-US" b="1" dirty="0"/>
              <a:t>10 times </a:t>
            </a:r>
            <a:r>
              <a:rPr lang="en-US" dirty="0"/>
              <a:t>after a test failure to see if the tests are flaky</a:t>
            </a:r>
          </a:p>
          <a:p>
            <a:r>
              <a:rPr lang="en-US" dirty="0"/>
              <a:t>Burst length: # of times a flaky test fails consecutively</a:t>
            </a:r>
          </a:p>
          <a:p>
            <a:r>
              <a:rPr lang="en-US" dirty="0"/>
              <a:t>We study maximal burst length, </a:t>
            </a:r>
            <a:br>
              <a:rPr lang="en-US" dirty="0"/>
            </a:br>
            <a:r>
              <a:rPr lang="en-US" dirty="0"/>
              <a:t>to obtain a worst-case estimate</a:t>
            </a:r>
          </a:p>
          <a:p>
            <a:r>
              <a:rPr lang="en-US" dirty="0"/>
              <a:t>At </a:t>
            </a:r>
            <a:r>
              <a:rPr lang="en-US" b="1" dirty="0">
                <a:solidFill>
                  <a:schemeClr val="accent4"/>
                </a:solidFill>
              </a:rPr>
              <a:t>2 reruns</a:t>
            </a:r>
            <a:r>
              <a:rPr lang="en-US" dirty="0"/>
              <a:t>, 82% of tests will pass</a:t>
            </a:r>
          </a:p>
          <a:p>
            <a:r>
              <a:rPr lang="en-US" dirty="0"/>
              <a:t>At </a:t>
            </a:r>
            <a:r>
              <a:rPr lang="en-US" b="1" dirty="0">
                <a:solidFill>
                  <a:schemeClr val="accent5"/>
                </a:solidFill>
              </a:rPr>
              <a:t>5 reruns</a:t>
            </a:r>
            <a:r>
              <a:rPr lang="en-US" dirty="0"/>
              <a:t>, 98% of tests will pass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56B5B91-05AE-724C-8A0E-9B5B3BA3A885}"/>
              </a:ext>
            </a:extLst>
          </p:cNvPr>
          <p:cNvSpPr/>
          <p:nvPr/>
        </p:nvSpPr>
        <p:spPr>
          <a:xfrm>
            <a:off x="7324407" y="1507997"/>
            <a:ext cx="440735" cy="449519"/>
          </a:xfrm>
          <a:prstGeom prst="ellipse">
            <a:avLst/>
          </a:prstGeom>
          <a:solidFill>
            <a:srgbClr val="5B9BD5">
              <a:alpha val="50196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6EAF7C3-5A58-4F45-849A-C56F577A001F}"/>
              </a:ext>
            </a:extLst>
          </p:cNvPr>
          <p:cNvSpPr/>
          <p:nvPr/>
        </p:nvSpPr>
        <p:spPr>
          <a:xfrm>
            <a:off x="7189311" y="2081157"/>
            <a:ext cx="440735" cy="449519"/>
          </a:xfrm>
          <a:prstGeom prst="ellipse">
            <a:avLst/>
          </a:prstGeom>
          <a:solidFill>
            <a:schemeClr val="accent4">
              <a:alpha val="50196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1B876C-7086-414F-99B0-F81C754C7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12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944903-C37A-1242-A25D-1022E16351BF}"/>
              </a:ext>
            </a:extLst>
          </p:cNvPr>
          <p:cNvCxnSpPr>
            <a:cxnSpLocks/>
          </p:cNvCxnSpPr>
          <p:nvPr/>
        </p:nvCxnSpPr>
        <p:spPr>
          <a:xfrm flipV="1">
            <a:off x="7403964" y="2343917"/>
            <a:ext cx="0" cy="3345465"/>
          </a:xfrm>
          <a:prstGeom prst="line">
            <a:avLst/>
          </a:prstGeom>
          <a:ln w="57150">
            <a:solidFill>
              <a:srgbClr val="FFC000">
                <a:alpha val="6509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FA6AA5A-D1C0-0D4A-A117-994A1361EE05}"/>
              </a:ext>
            </a:extLst>
          </p:cNvPr>
          <p:cNvCxnSpPr>
            <a:cxnSpLocks/>
          </p:cNvCxnSpPr>
          <p:nvPr/>
        </p:nvCxnSpPr>
        <p:spPr>
          <a:xfrm flipV="1">
            <a:off x="7537188" y="1729382"/>
            <a:ext cx="0" cy="3975893"/>
          </a:xfrm>
          <a:prstGeom prst="line">
            <a:avLst/>
          </a:prstGeom>
          <a:ln w="57150">
            <a:solidFill>
              <a:schemeClr val="accent5">
                <a:alpha val="65098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98EA67-7369-E245-869A-211A411FAB8A}"/>
              </a:ext>
            </a:extLst>
          </p:cNvPr>
          <p:cNvSpPr txBox="1"/>
          <p:nvPr/>
        </p:nvSpPr>
        <p:spPr>
          <a:xfrm>
            <a:off x="336551" y="6117128"/>
            <a:ext cx="64897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Micco, “The state of continuous integration testing at Google”. ICST 2017.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D2B1E9-DAB0-3542-867B-C0EE82E4740C}"/>
              </a:ext>
            </a:extLst>
          </p:cNvPr>
          <p:cNvSpPr txBox="1"/>
          <p:nvPr/>
        </p:nvSpPr>
        <p:spPr>
          <a:xfrm>
            <a:off x="336550" y="6412365"/>
            <a:ext cx="7784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2</a:t>
            </a:r>
            <a:r>
              <a:rPr lang="en-US" sz="1600" dirty="0"/>
              <a:t>Shah, “Athena: Our automated build health management system - Dropbox”. Online 2019.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5FC36ED-AE57-8747-9014-7DE4BC370F1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8AF6296-7B9D-AC48-87BE-2E1C983664AC}"/>
              </a:ext>
            </a:extLst>
          </p:cNvPr>
          <p:cNvSpPr txBox="1"/>
          <p:nvPr/>
        </p:nvSpPr>
        <p:spPr>
          <a:xfrm>
            <a:off x="1994238" y="2491692"/>
            <a:ext cx="8402568" cy="228147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To check if test failures are due to flaky tests, </a:t>
            </a:r>
          </a:p>
          <a:p>
            <a:r>
              <a:rPr lang="en-US" sz="3200" b="1" dirty="0"/>
              <a:t>one can use 2</a:t>
            </a:r>
            <a:r>
              <a:rPr lang="en-US" sz="3200" b="1" dirty="0">
                <a:solidFill>
                  <a:prstClr val="black"/>
                </a:solidFill>
              </a:rPr>
              <a:t>–</a:t>
            </a:r>
            <a:r>
              <a:rPr lang="en-US" sz="3200" b="1" dirty="0"/>
              <a:t>5 reruns</a:t>
            </a:r>
            <a:r>
              <a:rPr lang="en-US" sz="3200" dirty="0"/>
              <a:t> (50+% fewer than some SW organization’s default 10 reruns) and still </a:t>
            </a:r>
          </a:p>
          <a:p>
            <a:r>
              <a:rPr lang="en-US" sz="3200" b="1" dirty="0"/>
              <a:t>check correctly most of the time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4812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D06F-BD84-4743-A767-7297B721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G3: Reproducing flaky-test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2AD3A-4E63-A742-BB8E-2888ABE14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564"/>
            <a:ext cx="5379574" cy="4611399"/>
          </a:xfrm>
        </p:spPr>
        <p:txBody>
          <a:bodyPr>
            <a:normAutofit/>
          </a:bodyPr>
          <a:lstStyle/>
          <a:p>
            <a:r>
              <a:rPr lang="en-US" dirty="0"/>
              <a:t>When developers observe test failures from running test suite (TSO), common next step is running the test in isolation (ISO)</a:t>
            </a:r>
          </a:p>
          <a:p>
            <a:pPr>
              <a:spcBef>
                <a:spcPts val="1600"/>
              </a:spcBef>
            </a:pPr>
            <a:r>
              <a:rPr lang="en-US" dirty="0"/>
              <a:t>53% of flaky tests from TSO do not fail in ISO with 4000 runs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C0792C-B92F-3E4F-BBFE-B5F912F0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13</a:t>
            </a:fld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DD0848-183F-AF41-95C1-2DAE25FF218E}"/>
              </a:ext>
            </a:extLst>
          </p:cNvPr>
          <p:cNvGrpSpPr/>
          <p:nvPr/>
        </p:nvGrpSpPr>
        <p:grpSpPr>
          <a:xfrm>
            <a:off x="6217774" y="1375703"/>
            <a:ext cx="5758326" cy="4947895"/>
            <a:chOff x="6217774" y="1375703"/>
            <a:chExt cx="5758326" cy="494789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67B7E82-CD14-E148-A0BF-8B916EC9AE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7774" y="1375703"/>
              <a:ext cx="5758326" cy="4947895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DB21071-B9F3-E644-8D60-34A8F53080D9}"/>
                </a:ext>
              </a:extLst>
            </p:cNvPr>
            <p:cNvSpPr/>
            <p:nvPr/>
          </p:nvSpPr>
          <p:spPr>
            <a:xfrm>
              <a:off x="9563101" y="4775199"/>
              <a:ext cx="1875770" cy="4572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6BBA516-0F2A-C74C-B164-9F0E85EC70D2}"/>
                </a:ext>
              </a:extLst>
            </p:cNvPr>
            <p:cNvSpPr/>
            <p:nvPr/>
          </p:nvSpPr>
          <p:spPr>
            <a:xfrm>
              <a:off x="9404623" y="4775199"/>
              <a:ext cx="22325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Test-suite ordering (TSO)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4E86037-51A8-4A40-9FCC-50E2F5A41D3E}"/>
                </a:ext>
              </a:extLst>
            </p:cNvPr>
            <p:cNvSpPr/>
            <p:nvPr/>
          </p:nvSpPr>
          <p:spPr>
            <a:xfrm>
              <a:off x="9404623" y="5003799"/>
              <a:ext cx="20548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aseline="30000" dirty="0"/>
                <a:t>Isolated ordering (ISO)</a:t>
              </a:r>
              <a:endParaRPr lang="en-US" sz="2400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515A4E7-7126-D042-BDEC-F26AB37F5E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7916" t="9747" r="4066" b="70606"/>
            <a:stretch/>
          </p:blipFill>
          <p:spPr>
            <a:xfrm>
              <a:off x="8973785" y="1854200"/>
              <a:ext cx="2764970" cy="97943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44FD244C-CF01-F04B-B0DA-622EC887E4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648" t="9747" r="4066" b="70606"/>
            <a:stretch/>
          </p:blipFill>
          <p:spPr>
            <a:xfrm>
              <a:off x="7590977" y="1854199"/>
              <a:ext cx="1974270" cy="97943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CB8AF7EF-4779-1D46-9F7D-80CA7D26EC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1648" t="9059" r="4066" b="84647"/>
            <a:stretch/>
          </p:blipFill>
          <p:spPr>
            <a:xfrm>
              <a:off x="9764485" y="1671029"/>
              <a:ext cx="1974270" cy="31367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1705016-23C2-D849-9999-1D22E4EDBC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323" t="12550" r="4066" b="84647"/>
            <a:stretch/>
          </p:blipFill>
          <p:spPr>
            <a:xfrm>
              <a:off x="7685314" y="1763354"/>
              <a:ext cx="1877787" cy="139713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1E27638-EC6D-C649-8300-1D27A4D0D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323" t="12550" r="4066" b="84647"/>
            <a:stretch/>
          </p:blipFill>
          <p:spPr>
            <a:xfrm>
              <a:off x="7685316" y="1687289"/>
              <a:ext cx="1877787" cy="139713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4BE5911-F90A-7341-951B-96D93C346C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323" t="12550" r="4066" b="84647"/>
            <a:stretch/>
          </p:blipFill>
          <p:spPr>
            <a:xfrm>
              <a:off x="8991746" y="1770708"/>
              <a:ext cx="1877787" cy="139713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A1487A04-D8D2-4245-B5FB-6E60E7DAA5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903" t="20182" r="70629" b="60172"/>
            <a:stretch/>
          </p:blipFill>
          <p:spPr>
            <a:xfrm>
              <a:off x="7485635" y="2371114"/>
              <a:ext cx="199679" cy="979438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E80E7AB-50F9-134B-B746-1E6BFF2993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890" t="17563" r="72280" b="75986"/>
            <a:stretch/>
          </p:blipFill>
          <p:spPr>
            <a:xfrm>
              <a:off x="7485635" y="2121538"/>
              <a:ext cx="105342" cy="321617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CD819D28-47CC-F54E-8FA3-54294F8514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4914" t="27350" r="70630" b="60172"/>
            <a:stretch/>
          </p:blipFill>
          <p:spPr>
            <a:xfrm>
              <a:off x="7428717" y="2724138"/>
              <a:ext cx="256600" cy="622089"/>
            </a:xfrm>
            <a:prstGeom prst="rect">
              <a:avLst/>
            </a:prstGeom>
          </p:spPr>
        </p:pic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39D84385-E91E-3A48-8DA3-DEE7CA0975B7}"/>
                </a:ext>
              </a:extLst>
            </p:cNvPr>
            <p:cNvGrpSpPr/>
            <p:nvPr/>
          </p:nvGrpSpPr>
          <p:grpSpPr>
            <a:xfrm>
              <a:off x="10722183" y="1629884"/>
              <a:ext cx="1157469" cy="45720"/>
              <a:chOff x="9777535" y="2781434"/>
              <a:chExt cx="1157469" cy="45720"/>
            </a:xfrm>
          </p:grpSpPr>
          <p:pic>
            <p:nvPicPr>
              <p:cNvPr id="50" name="Picture 49">
                <a:extLst>
                  <a:ext uri="{FF2B5EF4-FFF2-40B4-BE49-F238E27FC236}">
                    <a16:creationId xmlns:a16="http://schemas.microsoft.com/office/drawing/2014/main" id="{EBAE0CA7-D251-B548-93B2-8F7687C9F81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9777535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BCEB12F4-B9F4-444E-8D83-679D329A7C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163358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09DE23D2-5CF3-8A44-BAF2-52E4E0F61D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549181" y="2781434"/>
                <a:ext cx="385823" cy="45719"/>
              </a:xfrm>
              <a:prstGeom prst="rect">
                <a:avLst/>
              </a:prstGeom>
            </p:spPr>
          </p:pic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9B503C5-1F60-AD41-BEBD-26F8EEC0FEC6}"/>
                </a:ext>
              </a:extLst>
            </p:cNvPr>
            <p:cNvGrpSpPr/>
            <p:nvPr/>
          </p:nvGrpSpPr>
          <p:grpSpPr>
            <a:xfrm rot="5400000">
              <a:off x="6834152" y="3078363"/>
              <a:ext cx="1157469" cy="45720"/>
              <a:chOff x="9777535" y="2781434"/>
              <a:chExt cx="1157469" cy="45720"/>
            </a:xfrm>
          </p:grpSpPr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92C6453F-9E8D-D346-BD70-3EFD82CAC4D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9777535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9FB1BCDC-72FC-204A-BA5B-C5162BCFF1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163358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F6E2A429-8CD4-BD43-BF37-485AB800E30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549181" y="2781434"/>
                <a:ext cx="385823" cy="45719"/>
              </a:xfrm>
              <a:prstGeom prst="rect">
                <a:avLst/>
              </a:prstGeom>
            </p:spPr>
          </p:pic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F638306-3BF3-5C42-9DDE-743FD0A69115}"/>
                </a:ext>
              </a:extLst>
            </p:cNvPr>
            <p:cNvGrpSpPr/>
            <p:nvPr/>
          </p:nvGrpSpPr>
          <p:grpSpPr>
            <a:xfrm rot="16200000">
              <a:off x="6778224" y="4227095"/>
              <a:ext cx="1157469" cy="45720"/>
              <a:chOff x="9777535" y="2781434"/>
              <a:chExt cx="1157469" cy="45720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79C205C2-055A-F846-872C-7600BF9ABD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9777535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DB4E4F5-2202-AE4F-A428-2A1DB0622D9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163358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DAB9A7F1-D8E3-C543-8544-B4B9626CC5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549181" y="2781434"/>
                <a:ext cx="385823" cy="45719"/>
              </a:xfrm>
              <a:prstGeom prst="rect">
                <a:avLst/>
              </a:prstGeom>
            </p:spPr>
          </p:pic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10D0BB3-0077-1246-80F0-47534B391D9A}"/>
                </a:ext>
              </a:extLst>
            </p:cNvPr>
            <p:cNvGrpSpPr/>
            <p:nvPr/>
          </p:nvGrpSpPr>
          <p:grpSpPr>
            <a:xfrm rot="16200000">
              <a:off x="7009275" y="5153956"/>
              <a:ext cx="695367" cy="45719"/>
              <a:chOff x="9777535" y="2781434"/>
              <a:chExt cx="1157469" cy="4572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74087DCC-8E5E-0A44-8195-1DE609127B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9777535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B59F406B-51E0-2E49-988D-1B0F2D8177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163358" y="2781435"/>
                <a:ext cx="385823" cy="45719"/>
              </a:xfrm>
              <a:prstGeom prst="rect">
                <a:avLst/>
              </a:prstGeom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DCED15A6-BC4E-A543-A82B-415FD92EF4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2192" t="5110" r="51108" b="93966"/>
              <a:stretch/>
            </p:blipFill>
            <p:spPr>
              <a:xfrm>
                <a:off x="10549181" y="2781434"/>
                <a:ext cx="385823" cy="45719"/>
              </a:xfrm>
              <a:prstGeom prst="rect">
                <a:avLst/>
              </a:prstGeom>
            </p:spPr>
          </p:pic>
        </p:grp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BD0D5E6-657C-F146-B020-8C167E801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9986" t="18873" r="78185" b="79611"/>
            <a:stretch/>
          </p:blipFill>
          <p:spPr>
            <a:xfrm>
              <a:off x="7327147" y="3642320"/>
              <a:ext cx="105342" cy="75009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DBC9449D-4177-9C42-9A98-EFC5A6F0B1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3954" t="5080" r="74422" b="93494"/>
            <a:stretch/>
          </p:blipFill>
          <p:spPr>
            <a:xfrm rot="10800000">
              <a:off x="7290941" y="5470320"/>
              <a:ext cx="93544" cy="7055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D5D8DDD-B845-FB47-B38A-75C999ED48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2192" t="5110" r="53209" b="93966"/>
            <a:stretch/>
          </p:blipFill>
          <p:spPr>
            <a:xfrm>
              <a:off x="7157991" y="5482297"/>
              <a:ext cx="159109" cy="45719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C18CC4EB-1CF4-F448-8ACE-20B49C6C10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481" t="18874" r="17792" b="54058"/>
            <a:stretch/>
          </p:blipFill>
          <p:spPr>
            <a:xfrm>
              <a:off x="8846916" y="4240192"/>
              <a:ext cx="2978547" cy="1339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924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D06F-BD84-4743-A767-7297B721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G3: Reproducing flaky-test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2AD3A-4E63-A742-BB8E-2888ABE14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564"/>
            <a:ext cx="5379574" cy="4611399"/>
          </a:xfrm>
        </p:spPr>
        <p:txBody>
          <a:bodyPr>
            <a:normAutofit/>
          </a:bodyPr>
          <a:lstStyle/>
          <a:p>
            <a:r>
              <a:rPr lang="en-US" dirty="0"/>
              <a:t>When developers observe test failures from running test suite (TSO), common next step is running the test in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isolation (ISO)</a:t>
            </a:r>
          </a:p>
          <a:p>
            <a:pPr>
              <a:spcBef>
                <a:spcPts val="1600"/>
              </a:spcBef>
            </a:pPr>
            <a:r>
              <a:rPr lang="en-US" dirty="0"/>
              <a:t>53% of flaky tests from TSO do not fail in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ISO</a:t>
            </a:r>
            <a:r>
              <a:rPr lang="en-US" dirty="0"/>
              <a:t> with 4000 runs</a:t>
            </a:r>
          </a:p>
          <a:p>
            <a:pPr>
              <a:spcBef>
                <a:spcPts val="1600"/>
              </a:spcBef>
            </a:pPr>
            <a:r>
              <a:rPr lang="en-US" dirty="0"/>
              <a:t>For tests that do fail, the maximal burst length for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ISO</a:t>
            </a:r>
            <a:r>
              <a:rPr lang="en-US" dirty="0"/>
              <a:t> is longer</a:t>
            </a:r>
          </a:p>
          <a:p>
            <a:pPr marL="517525" lvl="1" indent="-231775"/>
            <a:r>
              <a:rPr lang="en-US" b="1" dirty="0"/>
              <a:t>82% of tests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/>
              <a:t>will pass for TSO with</a:t>
            </a:r>
            <a:r>
              <a:rPr lang="en-US" b="1" dirty="0"/>
              <a:t>     </a:t>
            </a:r>
            <a:r>
              <a:rPr lang="en-US" b="1" dirty="0">
                <a:solidFill>
                  <a:schemeClr val="accent4"/>
                </a:solidFill>
              </a:rPr>
              <a:t>2 reruns</a:t>
            </a:r>
            <a:r>
              <a:rPr lang="en-US" dirty="0"/>
              <a:t>, but for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ISO</a:t>
            </a:r>
            <a:r>
              <a:rPr lang="en-US" b="1" dirty="0"/>
              <a:t> </a:t>
            </a:r>
            <a:r>
              <a:rPr lang="en-US" dirty="0"/>
              <a:t>it needs </a:t>
            </a:r>
            <a:r>
              <a:rPr lang="en-US" b="1" dirty="0">
                <a:solidFill>
                  <a:schemeClr val="accent5"/>
                </a:solidFill>
              </a:rPr>
              <a:t>5 reruns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ABE27E-DAF2-0541-BBC1-4D17E33E4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774" y="1375703"/>
            <a:ext cx="5758326" cy="49478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914F5DA-1DF3-3546-8379-6C506A31261A}"/>
              </a:ext>
            </a:extLst>
          </p:cNvPr>
          <p:cNvSpPr/>
          <p:nvPr/>
        </p:nvSpPr>
        <p:spPr>
          <a:xfrm>
            <a:off x="9563101" y="4775199"/>
            <a:ext cx="1875770" cy="457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020AF8-1928-DE4F-9255-7D488374B73D}"/>
              </a:ext>
            </a:extLst>
          </p:cNvPr>
          <p:cNvSpPr/>
          <p:nvPr/>
        </p:nvSpPr>
        <p:spPr>
          <a:xfrm>
            <a:off x="9404623" y="4775199"/>
            <a:ext cx="1982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Test-suite order (TSO)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A35F1A-1A6B-7046-966D-F5752AFBB3C8}"/>
              </a:ext>
            </a:extLst>
          </p:cNvPr>
          <p:cNvSpPr/>
          <p:nvPr/>
        </p:nvSpPr>
        <p:spPr>
          <a:xfrm>
            <a:off x="9404623" y="5003799"/>
            <a:ext cx="1804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Isolated order (ISO)</a:t>
            </a:r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5D0C7C-CF34-BC43-A24F-23431D827119}"/>
              </a:ext>
            </a:extLst>
          </p:cNvPr>
          <p:cNvCxnSpPr>
            <a:cxnSpLocks/>
          </p:cNvCxnSpPr>
          <p:nvPr/>
        </p:nvCxnSpPr>
        <p:spPr>
          <a:xfrm flipV="1">
            <a:off x="7403391" y="2328800"/>
            <a:ext cx="0" cy="3380515"/>
          </a:xfrm>
          <a:prstGeom prst="line">
            <a:avLst/>
          </a:prstGeom>
          <a:ln w="57150">
            <a:solidFill>
              <a:srgbClr val="FFC000">
                <a:alpha val="6509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55C6B2-2C12-7244-A68B-97B40CF71E64}"/>
              </a:ext>
            </a:extLst>
          </p:cNvPr>
          <p:cNvCxnSpPr>
            <a:cxnSpLocks/>
          </p:cNvCxnSpPr>
          <p:nvPr/>
        </p:nvCxnSpPr>
        <p:spPr>
          <a:xfrm flipV="1">
            <a:off x="7550728" y="2341412"/>
            <a:ext cx="0" cy="3352800"/>
          </a:xfrm>
          <a:prstGeom prst="line">
            <a:avLst/>
          </a:prstGeom>
          <a:ln w="57150">
            <a:solidFill>
              <a:schemeClr val="accent5">
                <a:alpha val="65098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C0792C-B92F-3E4F-BBFE-B5F912F0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14</a:t>
            </a:fld>
            <a:endParaRPr lang="en-US"/>
          </a:p>
        </p:txBody>
      </p:sp>
      <p:sp>
        <p:nvSpPr>
          <p:cNvPr id="21" name="Pie 20">
            <a:extLst>
              <a:ext uri="{FF2B5EF4-FFF2-40B4-BE49-F238E27FC236}">
                <a16:creationId xmlns:a16="http://schemas.microsoft.com/office/drawing/2014/main" id="{2EFA1583-5ECE-6E48-BE63-3CBF82023511}"/>
              </a:ext>
            </a:extLst>
          </p:cNvPr>
          <p:cNvSpPr/>
          <p:nvPr/>
        </p:nvSpPr>
        <p:spPr>
          <a:xfrm rot="10800000">
            <a:off x="7158156" y="2099392"/>
            <a:ext cx="610476" cy="622643"/>
          </a:xfrm>
          <a:prstGeom prst="pie">
            <a:avLst>
              <a:gd name="adj1" fmla="val 5329934"/>
              <a:gd name="adj2" fmla="val 16200000"/>
            </a:avLst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e 21">
            <a:extLst>
              <a:ext uri="{FF2B5EF4-FFF2-40B4-BE49-F238E27FC236}">
                <a16:creationId xmlns:a16="http://schemas.microsoft.com/office/drawing/2014/main" id="{28EE5AB9-FAE7-5B4F-B3FD-88B66C0BB0E6}"/>
              </a:ext>
            </a:extLst>
          </p:cNvPr>
          <p:cNvSpPr/>
          <p:nvPr/>
        </p:nvSpPr>
        <p:spPr>
          <a:xfrm>
            <a:off x="7153158" y="2099392"/>
            <a:ext cx="610476" cy="622643"/>
          </a:xfrm>
          <a:prstGeom prst="pie">
            <a:avLst>
              <a:gd name="adj1" fmla="val 5317114"/>
              <a:gd name="adj2" fmla="val 16200000"/>
            </a:avLst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F85367-D5D9-C54F-9E1F-F3D6CDFF6580}"/>
              </a:ext>
            </a:extLst>
          </p:cNvPr>
          <p:cNvSpPr/>
          <p:nvPr/>
        </p:nvSpPr>
        <p:spPr>
          <a:xfrm>
            <a:off x="7153158" y="2099392"/>
            <a:ext cx="610476" cy="6104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1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ED06F-BD84-4743-A767-7297B7216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G3: Reproducing flaky-test failures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2AD3A-4E63-A742-BB8E-2888ABE141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5564"/>
            <a:ext cx="5379574" cy="4611399"/>
          </a:xfrm>
        </p:spPr>
        <p:txBody>
          <a:bodyPr>
            <a:normAutofit/>
          </a:bodyPr>
          <a:lstStyle/>
          <a:p>
            <a:r>
              <a:rPr lang="en-US" dirty="0"/>
              <a:t>When developers observe test failures from running test suite (TSO), common next step is running the test in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isolation (ISO)</a:t>
            </a:r>
          </a:p>
          <a:p>
            <a:pPr>
              <a:spcBef>
                <a:spcPts val="1600"/>
              </a:spcBef>
            </a:pPr>
            <a:r>
              <a:rPr lang="en-US" dirty="0"/>
              <a:t>53% of flaky tests from TSO do not fail in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ISO</a:t>
            </a:r>
            <a:r>
              <a:rPr lang="en-US" dirty="0"/>
              <a:t> with 4000 runs</a:t>
            </a:r>
          </a:p>
          <a:p>
            <a:pPr>
              <a:spcBef>
                <a:spcPts val="1600"/>
              </a:spcBef>
            </a:pPr>
            <a:r>
              <a:rPr lang="en-US" dirty="0"/>
              <a:t>For tests that do fail, the maximal burst length for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ISO</a:t>
            </a:r>
            <a:r>
              <a:rPr lang="en-US" dirty="0"/>
              <a:t> is longer</a:t>
            </a:r>
          </a:p>
          <a:p>
            <a:pPr marL="517525" lvl="1" indent="-231775"/>
            <a:r>
              <a:rPr lang="en-US" b="1" dirty="0"/>
              <a:t>82% of tests</a:t>
            </a:r>
            <a:r>
              <a:rPr lang="en-US" b="1" dirty="0">
                <a:solidFill>
                  <a:schemeClr val="accent4"/>
                </a:solidFill>
              </a:rPr>
              <a:t> </a:t>
            </a:r>
            <a:r>
              <a:rPr lang="en-US" dirty="0"/>
              <a:t>will pass for TSO with</a:t>
            </a:r>
            <a:r>
              <a:rPr lang="en-US" b="1" dirty="0"/>
              <a:t>     </a:t>
            </a:r>
            <a:r>
              <a:rPr lang="en-US" b="1" dirty="0">
                <a:solidFill>
                  <a:schemeClr val="accent4"/>
                </a:solidFill>
              </a:rPr>
              <a:t>2 reruns</a:t>
            </a:r>
            <a:r>
              <a:rPr lang="en-US" dirty="0"/>
              <a:t>, but for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ISO</a:t>
            </a:r>
            <a:r>
              <a:rPr lang="en-US" b="1" dirty="0"/>
              <a:t> </a:t>
            </a:r>
            <a:r>
              <a:rPr lang="en-US" dirty="0"/>
              <a:t>it needs </a:t>
            </a:r>
            <a:r>
              <a:rPr lang="en-US" b="1" dirty="0">
                <a:solidFill>
                  <a:schemeClr val="accent5"/>
                </a:solidFill>
              </a:rPr>
              <a:t>5 reruns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ABE27E-DAF2-0541-BBC1-4D17E33E4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774" y="1375703"/>
            <a:ext cx="5758326" cy="49478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914F5DA-1DF3-3546-8379-6C506A31261A}"/>
              </a:ext>
            </a:extLst>
          </p:cNvPr>
          <p:cNvSpPr/>
          <p:nvPr/>
        </p:nvSpPr>
        <p:spPr>
          <a:xfrm>
            <a:off x="9563101" y="4775199"/>
            <a:ext cx="1875770" cy="4572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020AF8-1928-DE4F-9255-7D488374B73D}"/>
              </a:ext>
            </a:extLst>
          </p:cNvPr>
          <p:cNvSpPr/>
          <p:nvPr/>
        </p:nvSpPr>
        <p:spPr>
          <a:xfrm>
            <a:off x="9404623" y="4775199"/>
            <a:ext cx="1982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Test-suite order (TSO)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A35F1A-1A6B-7046-966D-F5752AFBB3C8}"/>
              </a:ext>
            </a:extLst>
          </p:cNvPr>
          <p:cNvSpPr/>
          <p:nvPr/>
        </p:nvSpPr>
        <p:spPr>
          <a:xfrm>
            <a:off x="9404623" y="5003799"/>
            <a:ext cx="1804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/>
              <a:t>Isolated order (ISO)</a:t>
            </a:r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5D0C7C-CF34-BC43-A24F-23431D827119}"/>
              </a:ext>
            </a:extLst>
          </p:cNvPr>
          <p:cNvCxnSpPr>
            <a:cxnSpLocks/>
          </p:cNvCxnSpPr>
          <p:nvPr/>
        </p:nvCxnSpPr>
        <p:spPr>
          <a:xfrm flipV="1">
            <a:off x="7403391" y="2328800"/>
            <a:ext cx="0" cy="3380515"/>
          </a:xfrm>
          <a:prstGeom prst="line">
            <a:avLst/>
          </a:prstGeom>
          <a:ln w="57150">
            <a:solidFill>
              <a:srgbClr val="FFC000">
                <a:alpha val="65098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E55C6B2-2C12-7244-A68B-97B40CF71E64}"/>
              </a:ext>
            </a:extLst>
          </p:cNvPr>
          <p:cNvCxnSpPr>
            <a:cxnSpLocks/>
          </p:cNvCxnSpPr>
          <p:nvPr/>
        </p:nvCxnSpPr>
        <p:spPr>
          <a:xfrm flipV="1">
            <a:off x="7550728" y="2341412"/>
            <a:ext cx="0" cy="3352800"/>
          </a:xfrm>
          <a:prstGeom prst="line">
            <a:avLst/>
          </a:prstGeom>
          <a:ln w="57150">
            <a:solidFill>
              <a:schemeClr val="accent5">
                <a:alpha val="65098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6C0792C-B92F-3E4F-BBFE-B5F912F0A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15</a:t>
            </a:fld>
            <a:endParaRPr lang="en-US"/>
          </a:p>
        </p:txBody>
      </p:sp>
      <p:sp>
        <p:nvSpPr>
          <p:cNvPr id="21" name="Pie 20">
            <a:extLst>
              <a:ext uri="{FF2B5EF4-FFF2-40B4-BE49-F238E27FC236}">
                <a16:creationId xmlns:a16="http://schemas.microsoft.com/office/drawing/2014/main" id="{2EFA1583-5ECE-6E48-BE63-3CBF82023511}"/>
              </a:ext>
            </a:extLst>
          </p:cNvPr>
          <p:cNvSpPr/>
          <p:nvPr/>
        </p:nvSpPr>
        <p:spPr>
          <a:xfrm rot="10800000">
            <a:off x="7158156" y="2099392"/>
            <a:ext cx="610476" cy="622643"/>
          </a:xfrm>
          <a:prstGeom prst="pie">
            <a:avLst>
              <a:gd name="adj1" fmla="val 5329934"/>
              <a:gd name="adj2" fmla="val 16200000"/>
            </a:avLst>
          </a:prstGeom>
          <a:solidFill>
            <a:srgbClr val="5B9BD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e 21">
            <a:extLst>
              <a:ext uri="{FF2B5EF4-FFF2-40B4-BE49-F238E27FC236}">
                <a16:creationId xmlns:a16="http://schemas.microsoft.com/office/drawing/2014/main" id="{28EE5AB9-FAE7-5B4F-B3FD-88B66C0BB0E6}"/>
              </a:ext>
            </a:extLst>
          </p:cNvPr>
          <p:cNvSpPr/>
          <p:nvPr/>
        </p:nvSpPr>
        <p:spPr>
          <a:xfrm>
            <a:off x="7153158" y="2099392"/>
            <a:ext cx="610476" cy="622643"/>
          </a:xfrm>
          <a:prstGeom prst="pie">
            <a:avLst>
              <a:gd name="adj1" fmla="val 5317114"/>
              <a:gd name="adj2" fmla="val 16200000"/>
            </a:avLst>
          </a:prstGeom>
          <a:solidFill>
            <a:schemeClr val="accent4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5F85367-D5D9-C54F-9E1F-F3D6CDFF6580}"/>
              </a:ext>
            </a:extLst>
          </p:cNvPr>
          <p:cNvSpPr/>
          <p:nvPr/>
        </p:nvSpPr>
        <p:spPr>
          <a:xfrm>
            <a:off x="7153158" y="2099392"/>
            <a:ext cx="610476" cy="61047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040F3AB-14AB-8548-8D2A-30436E6407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6C2E41-2CC5-6649-8CA5-341EE0844E8D}"/>
              </a:ext>
            </a:extLst>
          </p:cNvPr>
          <p:cNvSpPr txBox="1"/>
          <p:nvPr/>
        </p:nvSpPr>
        <p:spPr>
          <a:xfrm>
            <a:off x="1047269" y="2697031"/>
            <a:ext cx="10097461" cy="173664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To debug flaky tests, </a:t>
            </a:r>
            <a:r>
              <a:rPr lang="en-US" sz="3200" b="1" dirty="0"/>
              <a:t>one should first run tests in isolation</a:t>
            </a:r>
            <a:r>
              <a:rPr lang="en-US" sz="3200" dirty="0"/>
              <a:t>, because tests tend to run faster and are more likely to fail consecutively, </a:t>
            </a:r>
            <a:r>
              <a:rPr lang="en-US" sz="3200" b="1" dirty="0"/>
              <a:t>before running the tests in a test suite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86033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3A57E-C095-B844-928B-0162477F3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2636" cy="1325563"/>
          </a:xfrm>
        </p:spPr>
        <p:txBody>
          <a:bodyPr/>
          <a:lstStyle/>
          <a:p>
            <a:r>
              <a:rPr lang="en-US" dirty="0"/>
              <a:t>G4: Prioritizing the debugging of flaky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58B12-035B-324D-B873-36ECF61F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4094"/>
            <a:ext cx="10301840" cy="4351338"/>
          </a:xfrm>
        </p:spPr>
        <p:txBody>
          <a:bodyPr/>
          <a:lstStyle/>
          <a:p>
            <a:r>
              <a:rPr lang="en-US" dirty="0"/>
              <a:t>Even 1 flaky-test failure in a </a:t>
            </a:r>
            <a:r>
              <a:rPr lang="en-US" i="1" dirty="0"/>
              <a:t>test-suite run (TSR)</a:t>
            </a:r>
            <a:r>
              <a:rPr lang="en-US" dirty="0"/>
              <a:t> could prevent developers from merging their code changes</a:t>
            </a:r>
          </a:p>
          <a:p>
            <a:r>
              <a:rPr lang="en-US" dirty="0"/>
              <a:t>Our experiments show that a TSR failure due to flaky test(s) happens </a:t>
            </a:r>
            <a:br>
              <a:rPr lang="en-US" dirty="0"/>
            </a:br>
            <a:r>
              <a:rPr lang="en-US" b="1" dirty="0"/>
              <a:t>5.4%</a:t>
            </a:r>
            <a:r>
              <a:rPr lang="en-US" dirty="0"/>
              <a:t> of the time on average</a:t>
            </a:r>
          </a:p>
          <a:p>
            <a:r>
              <a:rPr lang="en-US" dirty="0"/>
              <a:t>By studying how often flaky tests fail together, we find that up to    </a:t>
            </a:r>
            <a:r>
              <a:rPr lang="en-US" b="1" dirty="0"/>
              <a:t>57% </a:t>
            </a:r>
            <a:r>
              <a:rPr lang="en-US" dirty="0"/>
              <a:t>of test suites have flaky tests that are likely related!</a:t>
            </a:r>
          </a:p>
          <a:p>
            <a:pPr lvl="1"/>
            <a:r>
              <a:rPr lang="en-US" dirty="0"/>
              <a:t>E.g., two flaky tests that both pass or both fail if a network port is available</a:t>
            </a:r>
          </a:p>
          <a:p>
            <a:r>
              <a:rPr lang="en-US" dirty="0"/>
              <a:t>Flaky-test management systems could present historical related flaky-test failures to help developers prioritize which tests to fix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0698A-94BD-D141-8DF4-ABBC6540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4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3A57E-C095-B844-928B-0162477F3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02636" cy="1325563"/>
          </a:xfrm>
        </p:spPr>
        <p:txBody>
          <a:bodyPr/>
          <a:lstStyle/>
          <a:p>
            <a:r>
              <a:rPr lang="en-US" dirty="0"/>
              <a:t>G4: Prioritizing the debugging of flaky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58B12-035B-324D-B873-36ECF61F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4094"/>
            <a:ext cx="10301840" cy="4351338"/>
          </a:xfrm>
        </p:spPr>
        <p:txBody>
          <a:bodyPr/>
          <a:lstStyle/>
          <a:p>
            <a:r>
              <a:rPr lang="en-US" dirty="0"/>
              <a:t>Even 1 flaky-test failure in a </a:t>
            </a:r>
            <a:r>
              <a:rPr lang="en-US" i="1" dirty="0"/>
              <a:t>test-suite run (TSR)</a:t>
            </a:r>
            <a:r>
              <a:rPr lang="en-US" dirty="0"/>
              <a:t> could prevent developers from merging their code changes</a:t>
            </a:r>
          </a:p>
          <a:p>
            <a:r>
              <a:rPr lang="en-US" dirty="0"/>
              <a:t>Our experiments show that a TSR failure due to flaky test(s) happens </a:t>
            </a:r>
            <a:br>
              <a:rPr lang="en-US" dirty="0"/>
            </a:br>
            <a:r>
              <a:rPr lang="en-US" b="1" dirty="0"/>
              <a:t>5.4%</a:t>
            </a:r>
            <a:r>
              <a:rPr lang="en-US" dirty="0"/>
              <a:t> of the time on average</a:t>
            </a:r>
          </a:p>
          <a:p>
            <a:r>
              <a:rPr lang="en-US" dirty="0"/>
              <a:t>By studying how often flaky tests fail together, we find that up to    </a:t>
            </a:r>
            <a:r>
              <a:rPr lang="en-US" b="1" dirty="0"/>
              <a:t>57% </a:t>
            </a:r>
            <a:r>
              <a:rPr lang="en-US" dirty="0"/>
              <a:t>of test suites have flaky tests that are likely related!</a:t>
            </a:r>
          </a:p>
          <a:p>
            <a:pPr lvl="1"/>
            <a:r>
              <a:rPr lang="en-US" dirty="0"/>
              <a:t>E.g., two flaky tests that both pass or both fail if a network port is available</a:t>
            </a:r>
          </a:p>
          <a:p>
            <a:r>
              <a:rPr lang="en-US" dirty="0"/>
              <a:t>Flaky-test management systems could present historical related flaky-test failures to help developers prioritize which tests to fix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0698A-94BD-D141-8DF4-ABBC65402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741202-8029-034C-99E9-344C76EAC8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1A163D-5C35-B94F-85B5-3DEA86854053}"/>
              </a:ext>
            </a:extLst>
          </p:cNvPr>
          <p:cNvSpPr txBox="1"/>
          <p:nvPr/>
        </p:nvSpPr>
        <p:spPr>
          <a:xfrm>
            <a:off x="947885" y="2324105"/>
            <a:ext cx="10082469" cy="2826306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To prioritize debugging, flaky-test management systems could </a:t>
            </a:r>
            <a:r>
              <a:rPr lang="en-US" sz="3200" b="1" dirty="0"/>
              <a:t>present related flaky-test failures</a:t>
            </a:r>
            <a:r>
              <a:rPr lang="en-US" sz="3200" dirty="0"/>
              <a:t> </a:t>
            </a:r>
            <a:br>
              <a:rPr lang="en-US" sz="3200" dirty="0"/>
            </a:br>
            <a:r>
              <a:rPr lang="en-US" sz="3200" dirty="0"/>
              <a:t>(as many test suites have flaky tests that are likely related) to help developers prioritize which tests to fix, </a:t>
            </a:r>
            <a:br>
              <a:rPr lang="en-US" sz="3200" dirty="0"/>
            </a:br>
            <a:r>
              <a:rPr lang="en-US" sz="3200" dirty="0"/>
              <a:t>e.g., first fix flaky tests that are related.</a:t>
            </a:r>
          </a:p>
        </p:txBody>
      </p:sp>
    </p:spTree>
    <p:extLst>
      <p:ext uri="{BB962C8B-B14F-4D97-AF65-F5344CB8AC3E}">
        <p14:creationId xmlns:p14="http://schemas.microsoft.com/office/powerpoint/2010/main" val="2315546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EBDCFD-3F58-4245-A5B7-8756C7581147}"/>
              </a:ext>
            </a:extLst>
          </p:cNvPr>
          <p:cNvSpPr txBox="1">
            <a:spLocks/>
          </p:cNvSpPr>
          <p:nvPr/>
        </p:nvSpPr>
        <p:spPr>
          <a:xfrm>
            <a:off x="838200" y="1506613"/>
            <a:ext cx="10744200" cy="482455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We </a:t>
            </a:r>
            <a:r>
              <a:rPr lang="en-US" b="1" dirty="0"/>
              <a:t>refine the categorization</a:t>
            </a:r>
            <a:r>
              <a:rPr lang="en-US" dirty="0"/>
              <a:t> of non-order-dependent (NOD) flaky tests into:              </a:t>
            </a:r>
          </a:p>
          <a:p>
            <a:r>
              <a:rPr lang="en-US" sz="2600" dirty="0"/>
              <a:t>Non-Deterministic Order-Dependent (NDOD) </a:t>
            </a:r>
          </a:p>
          <a:p>
            <a:r>
              <a:rPr lang="en-US" sz="2600" dirty="0"/>
              <a:t>Non-Deterministic Order-Independent (NDOI) </a:t>
            </a:r>
          </a:p>
          <a:p>
            <a:pPr marL="0" indent="0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US" dirty="0"/>
              <a:t>We provide the following guidelines:</a:t>
            </a:r>
            <a:endParaRPr lang="en-US" b="1" dirty="0"/>
          </a:p>
          <a:p>
            <a:r>
              <a:rPr lang="en-US" sz="2600" dirty="0"/>
              <a:t>To detect flaky tests, one should </a:t>
            </a:r>
            <a:r>
              <a:rPr lang="en-US" sz="2600" b="1" dirty="0"/>
              <a:t>run test suites in more test orders </a:t>
            </a:r>
            <a:r>
              <a:rPr lang="en-US" sz="2600" dirty="0"/>
              <a:t>with </a:t>
            </a:r>
            <a:br>
              <a:rPr lang="en-US" sz="2600" dirty="0"/>
            </a:br>
            <a:r>
              <a:rPr lang="en-US" sz="2600" b="1" dirty="0"/>
              <a:t>fewer times each </a:t>
            </a:r>
            <a:r>
              <a:rPr lang="en-US" sz="2600" dirty="0"/>
              <a:t>because </a:t>
            </a:r>
            <a:r>
              <a:rPr lang="en-US" sz="2600" b="1" dirty="0"/>
              <a:t>many NOD tests are likely</a:t>
            </a:r>
            <a:r>
              <a:rPr lang="en-US" sz="2600" dirty="0"/>
              <a:t> </a:t>
            </a:r>
            <a:r>
              <a:rPr lang="en-US" sz="2600" b="1" dirty="0"/>
              <a:t>NDOD</a:t>
            </a:r>
            <a:endParaRPr lang="en-US" sz="2600" dirty="0"/>
          </a:p>
          <a:p>
            <a:pPr>
              <a:spcBef>
                <a:spcPts val="1300"/>
              </a:spcBef>
            </a:pPr>
            <a:r>
              <a:rPr lang="en-US" sz="2600" dirty="0"/>
              <a:t>To check if test failures are due to flaky tests, </a:t>
            </a:r>
            <a:r>
              <a:rPr lang="en-US" sz="2600" b="1" dirty="0"/>
              <a:t>one can use 2</a:t>
            </a:r>
            <a:r>
              <a:rPr lang="en-US" b="1" dirty="0">
                <a:solidFill>
                  <a:prstClr val="black"/>
                </a:solidFill>
              </a:rPr>
              <a:t>–</a:t>
            </a:r>
            <a:r>
              <a:rPr lang="en-US" sz="2600" b="1" dirty="0"/>
              <a:t>5 reruns</a:t>
            </a:r>
            <a:r>
              <a:rPr lang="en-US" sz="2600" dirty="0"/>
              <a:t> (50+% fewer than some SW organization’s 10 reruns) and still </a:t>
            </a:r>
            <a:r>
              <a:rPr lang="en-US" sz="2600" b="1" dirty="0"/>
              <a:t>check correctly most of the time</a:t>
            </a:r>
            <a:endParaRPr lang="en-US" sz="2600" dirty="0"/>
          </a:p>
          <a:p>
            <a:pPr>
              <a:spcBef>
                <a:spcPts val="1300"/>
              </a:spcBef>
            </a:pPr>
            <a:r>
              <a:rPr lang="en-US" sz="2600" dirty="0"/>
              <a:t>To debug flaky tests, </a:t>
            </a:r>
            <a:r>
              <a:rPr lang="en-US" sz="2600" b="1" dirty="0"/>
              <a:t>one should first run tests in isolation then in a test suite</a:t>
            </a:r>
            <a:r>
              <a:rPr lang="en-US" sz="2600" dirty="0"/>
              <a:t>, because tests tend to run faster and are more likely to fail consecutively in isolation</a:t>
            </a:r>
          </a:p>
          <a:p>
            <a:pPr>
              <a:spcBef>
                <a:spcPts val="1300"/>
              </a:spcBef>
            </a:pPr>
            <a:r>
              <a:rPr lang="en-US" sz="2600" dirty="0"/>
              <a:t>To prioritize debugging, flaky-test management systems could </a:t>
            </a:r>
            <a:r>
              <a:rPr lang="en-US" sz="2600" b="1" dirty="0"/>
              <a:t>present related flaky-test failures</a:t>
            </a:r>
            <a:r>
              <a:rPr lang="en-US" sz="2600" dirty="0"/>
              <a:t> as many test suites have flaky tests that are likely related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502830-C32C-8641-9F20-87104494B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923AB0-3012-CC46-A65B-047F12AA8489}"/>
              </a:ext>
            </a:extLst>
          </p:cNvPr>
          <p:cNvSpPr/>
          <p:nvPr/>
        </p:nvSpPr>
        <p:spPr>
          <a:xfrm>
            <a:off x="7991371" y="6292820"/>
            <a:ext cx="32608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Email: </a:t>
            </a:r>
            <a:r>
              <a:rPr lang="en-US" sz="2000" dirty="0">
                <a:hlinkClick r:id="rId3"/>
              </a:rPr>
              <a:t>winglam2@Illinois.edu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46206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07F80-CEAB-C24F-92D9-D7D16992E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dirty="0">
                <a:solidFill>
                  <a:sysClr val="windowText" lastClr="000000"/>
                </a:solidFill>
              </a:rPr>
              <a:t>Flaky tests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BF8FD016-1721-A34D-A98A-E57F3BA06184}"/>
              </a:ext>
            </a:extLst>
          </p:cNvPr>
          <p:cNvSpPr txBox="1"/>
          <p:nvPr/>
        </p:nvSpPr>
        <p:spPr>
          <a:xfrm>
            <a:off x="510277" y="5373302"/>
            <a:ext cx="11414760" cy="1129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7340" indent="-307340" defTabSz="1005840">
              <a:lnSpc>
                <a:spcPct val="125000"/>
              </a:lnSpc>
              <a:buSzPts val="2400"/>
              <a:buFont typeface="Arial" panose="020B0604020202020204" pitchFamily="34" charset="0"/>
              <a:buChar char="●"/>
              <a:defRPr/>
            </a:pPr>
            <a:r>
              <a:rPr lang="en-US" sz="2800" dirty="0">
                <a:solidFill>
                  <a:sysClr val="windowText" lastClr="000000"/>
                </a:solidFill>
              </a:rPr>
              <a:t>May not be faults in current changes; reduces trust in testing</a:t>
            </a:r>
          </a:p>
          <a:p>
            <a:pPr marL="307340" indent="-307340" defTabSz="1005840">
              <a:lnSpc>
                <a:spcPct val="125000"/>
              </a:lnSpc>
              <a:buSzPts val="2400"/>
              <a:buFont typeface="Arial" panose="020B0604020202020204" pitchFamily="34" charset="0"/>
              <a:buChar char="●"/>
              <a:defRPr/>
            </a:pPr>
            <a:r>
              <a:rPr lang="en-US" sz="2800" dirty="0">
                <a:solidFill>
                  <a:sysClr val="windowText" lastClr="000000"/>
                </a:solidFill>
              </a:rPr>
              <a:t>Wastes time—developers may manually debug nonexistent fault in changes</a:t>
            </a:r>
          </a:p>
        </p:txBody>
      </p: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5801D7A1-257E-F94B-8642-CA40EB7C9B72}"/>
              </a:ext>
            </a:extLst>
          </p:cNvPr>
          <p:cNvGrpSpPr/>
          <p:nvPr/>
        </p:nvGrpSpPr>
        <p:grpSpPr>
          <a:xfrm>
            <a:off x="1336952" y="2050483"/>
            <a:ext cx="9339577" cy="3300585"/>
            <a:chOff x="102950" y="1372900"/>
            <a:chExt cx="14279637" cy="5046390"/>
          </a:xfrm>
        </p:grpSpPr>
        <p:pic>
          <p:nvPicPr>
            <p:cNvPr id="110" name="Picture 2" descr="Programmer, Programming, Code, Work, Computer, Internet">
              <a:extLst>
                <a:ext uri="{FF2B5EF4-FFF2-40B4-BE49-F238E27FC236}">
                  <a16:creationId xmlns:a16="http://schemas.microsoft.com/office/drawing/2014/main" id="{9A1A6D52-A591-A845-9A29-9FCA18BF08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77" t="41956" r="26937"/>
            <a:stretch/>
          </p:blipFill>
          <p:spPr bwMode="auto">
            <a:xfrm>
              <a:off x="1078467" y="3938586"/>
              <a:ext cx="2466567" cy="2221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1" name="Thought Bubble: Cloud 3">
              <a:extLst>
                <a:ext uri="{FF2B5EF4-FFF2-40B4-BE49-F238E27FC236}">
                  <a16:creationId xmlns:a16="http://schemas.microsoft.com/office/drawing/2014/main" id="{F85859B4-E698-2D42-92BE-D71CC1961C7B}"/>
                </a:ext>
              </a:extLst>
            </p:cNvPr>
            <p:cNvSpPr/>
            <p:nvPr/>
          </p:nvSpPr>
          <p:spPr>
            <a:xfrm>
              <a:off x="102950" y="1415470"/>
              <a:ext cx="3149668" cy="2352164"/>
            </a:xfrm>
            <a:prstGeom prst="cloudCallout">
              <a:avLst>
                <a:gd name="adj1" fmla="val 14312"/>
                <a:gd name="adj2" fmla="val 7576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/>
                  </a:solidFill>
                </a:rPr>
                <a:t>Code under test</a:t>
              </a:r>
            </a:p>
          </p:txBody>
        </p:sp>
        <p:pic>
          <p:nvPicPr>
            <p:cNvPr id="112" name="Picture 4" descr="Source Code, Code, Programming, C, Coding, Digital">
              <a:extLst>
                <a:ext uri="{FF2B5EF4-FFF2-40B4-BE49-F238E27FC236}">
                  <a16:creationId xmlns:a16="http://schemas.microsoft.com/office/drawing/2014/main" id="{67A81B07-7490-1F41-B166-15BBF6CB912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43"/>
            <a:stretch/>
          </p:blipFill>
          <p:spPr bwMode="auto">
            <a:xfrm>
              <a:off x="1314360" y="2356512"/>
              <a:ext cx="1045170" cy="1071798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3" name="Picture 6" descr="Code, Programming, Hacking, Html, Web, Data, Design">
              <a:extLst>
                <a:ext uri="{FF2B5EF4-FFF2-40B4-BE49-F238E27FC236}">
                  <a16:creationId xmlns:a16="http://schemas.microsoft.com/office/drawing/2014/main" id="{930C484A-50BD-4049-ABAA-799AD106E6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654" t="41859" r="14180"/>
            <a:stretch/>
          </p:blipFill>
          <p:spPr bwMode="auto">
            <a:xfrm>
              <a:off x="3323490" y="2291818"/>
              <a:ext cx="1705067" cy="99885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Arrow: Right 5">
              <a:extLst>
                <a:ext uri="{FF2B5EF4-FFF2-40B4-BE49-F238E27FC236}">
                  <a16:creationId xmlns:a16="http://schemas.microsoft.com/office/drawing/2014/main" id="{2CBC22D2-101C-6349-A00A-87CEA91FD7BE}"/>
                </a:ext>
              </a:extLst>
            </p:cNvPr>
            <p:cNvSpPr/>
            <p:nvPr/>
          </p:nvSpPr>
          <p:spPr>
            <a:xfrm rot="1522185">
              <a:off x="4396605" y="3941896"/>
              <a:ext cx="928613" cy="5116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5D314851-B024-2E43-9F1B-4FF141116124}"/>
                </a:ext>
              </a:extLst>
            </p:cNvPr>
            <p:cNvGrpSpPr/>
            <p:nvPr/>
          </p:nvGrpSpPr>
          <p:grpSpPr>
            <a:xfrm>
              <a:off x="6714593" y="4467939"/>
              <a:ext cx="574474" cy="877078"/>
              <a:chOff x="2466217" y="5365103"/>
              <a:chExt cx="770701" cy="1191208"/>
            </a:xfrm>
          </p:grpSpPr>
          <p:pic>
            <p:nvPicPr>
              <p:cNvPr id="116" name="Picture 16" descr="http://www.pngall.com/wp-content/uploads/2016/04/Server.png">
                <a:extLst>
                  <a:ext uri="{FF2B5EF4-FFF2-40B4-BE49-F238E27FC236}">
                    <a16:creationId xmlns:a16="http://schemas.microsoft.com/office/drawing/2014/main" id="{2DF17A29-45C2-6247-A27F-F92D9C12432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6217" y="5365103"/>
                <a:ext cx="770701" cy="119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" name="Picture 18" descr="http://i377.photobucket.com/albums/oo218/tally3tally/icon_small_settings1.png">
                <a:extLst>
                  <a:ext uri="{FF2B5EF4-FFF2-40B4-BE49-F238E27FC236}">
                    <a16:creationId xmlns:a16="http://schemas.microsoft.com/office/drawing/2014/main" id="{9E5F3940-98EC-4D41-B605-6D6B53D19A1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7455" y="5687153"/>
                <a:ext cx="610903" cy="6573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D7B271EC-BE9A-F543-9D52-A0BE85EF0C04}"/>
                </a:ext>
              </a:extLst>
            </p:cNvPr>
            <p:cNvGrpSpPr/>
            <p:nvPr/>
          </p:nvGrpSpPr>
          <p:grpSpPr>
            <a:xfrm>
              <a:off x="5762443" y="4990213"/>
              <a:ext cx="574474" cy="877078"/>
              <a:chOff x="2466217" y="5365103"/>
              <a:chExt cx="770701" cy="1191208"/>
            </a:xfrm>
          </p:grpSpPr>
          <p:pic>
            <p:nvPicPr>
              <p:cNvPr id="119" name="Picture 16" descr="http://www.pngall.com/wp-content/uploads/2016/04/Server.png">
                <a:extLst>
                  <a:ext uri="{FF2B5EF4-FFF2-40B4-BE49-F238E27FC236}">
                    <a16:creationId xmlns:a16="http://schemas.microsoft.com/office/drawing/2014/main" id="{9BB028BA-1F09-2D46-9490-140A5BF3DB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6217" y="5365103"/>
                <a:ext cx="770701" cy="119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0" name="Picture 18" descr="http://i377.photobucket.com/albums/oo218/tally3tally/icon_small_settings1.png">
                <a:extLst>
                  <a:ext uri="{FF2B5EF4-FFF2-40B4-BE49-F238E27FC236}">
                    <a16:creationId xmlns:a16="http://schemas.microsoft.com/office/drawing/2014/main" id="{7294D8C4-A3BE-7E44-899F-787EBBBBCF7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7455" y="5687153"/>
                <a:ext cx="610903" cy="6573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0991CAB1-D99C-FD48-9C3B-2052190F58AE}"/>
                </a:ext>
              </a:extLst>
            </p:cNvPr>
            <p:cNvGrpSpPr/>
            <p:nvPr/>
          </p:nvGrpSpPr>
          <p:grpSpPr>
            <a:xfrm>
              <a:off x="5769653" y="4027389"/>
              <a:ext cx="574474" cy="877078"/>
              <a:chOff x="2466217" y="5365103"/>
              <a:chExt cx="770701" cy="1191208"/>
            </a:xfrm>
          </p:grpSpPr>
          <p:pic>
            <p:nvPicPr>
              <p:cNvPr id="122" name="Picture 121" descr="http://www.pngall.com/wp-content/uploads/2016/04/Server.png">
                <a:extLst>
                  <a:ext uri="{FF2B5EF4-FFF2-40B4-BE49-F238E27FC236}">
                    <a16:creationId xmlns:a16="http://schemas.microsoft.com/office/drawing/2014/main" id="{F99F00C9-0232-9C4D-828D-360C66BB28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66217" y="5365103"/>
                <a:ext cx="770701" cy="11912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3" name="Picture 18" descr="http://i377.photobucket.com/albums/oo218/tally3tally/icon_small_settings1.png">
                <a:extLst>
                  <a:ext uri="{FF2B5EF4-FFF2-40B4-BE49-F238E27FC236}">
                    <a16:creationId xmlns:a16="http://schemas.microsoft.com/office/drawing/2014/main" id="{6A548F8F-B683-E24D-BEBA-CA02F6B6B6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27455" y="5687153"/>
                <a:ext cx="610903" cy="6573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4" name="Thought Bubble: Cloud 18">
              <a:extLst>
                <a:ext uri="{FF2B5EF4-FFF2-40B4-BE49-F238E27FC236}">
                  <a16:creationId xmlns:a16="http://schemas.microsoft.com/office/drawing/2014/main" id="{8219EC4F-7DF3-6E46-B2A3-DE0A7CC494EA}"/>
                </a:ext>
              </a:extLst>
            </p:cNvPr>
            <p:cNvSpPr/>
            <p:nvPr/>
          </p:nvSpPr>
          <p:spPr>
            <a:xfrm>
              <a:off x="2989027" y="1372900"/>
              <a:ext cx="2730827" cy="2268700"/>
            </a:xfrm>
            <a:prstGeom prst="cloudCallout">
              <a:avLst>
                <a:gd name="adj1" fmla="val -73956"/>
                <a:gd name="adj2" fmla="val 78258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>
                  <a:solidFill>
                    <a:schemeClr val="tx1"/>
                  </a:solidFill>
                </a:rPr>
                <a:t>Test code	</a:t>
              </a:r>
            </a:p>
          </p:txBody>
        </p:sp>
        <p:sp>
          <p:nvSpPr>
            <p:cNvPr id="125" name="Arrow: Right 21">
              <a:extLst>
                <a:ext uri="{FF2B5EF4-FFF2-40B4-BE49-F238E27FC236}">
                  <a16:creationId xmlns:a16="http://schemas.microsoft.com/office/drawing/2014/main" id="{1DE45FF9-6079-8C4B-AF3D-7590B8455D13}"/>
                </a:ext>
              </a:extLst>
            </p:cNvPr>
            <p:cNvSpPr/>
            <p:nvPr/>
          </p:nvSpPr>
          <p:spPr>
            <a:xfrm rot="18438230">
              <a:off x="6716458" y="3138328"/>
              <a:ext cx="928613" cy="5116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7" name="Picture 2" descr="Programmer, Programming, Code, Work, Computer, Internet">
              <a:extLst>
                <a:ext uri="{FF2B5EF4-FFF2-40B4-BE49-F238E27FC236}">
                  <a16:creationId xmlns:a16="http://schemas.microsoft.com/office/drawing/2014/main" id="{244777A0-4D19-EB40-A9D0-18064CCB825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277" t="41956" r="26937"/>
            <a:stretch/>
          </p:blipFill>
          <p:spPr bwMode="auto">
            <a:xfrm>
              <a:off x="11549368" y="3868118"/>
              <a:ext cx="2833219" cy="25511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8" name="Arrow: Right 25">
              <a:extLst>
                <a:ext uri="{FF2B5EF4-FFF2-40B4-BE49-F238E27FC236}">
                  <a16:creationId xmlns:a16="http://schemas.microsoft.com/office/drawing/2014/main" id="{7BD79884-0740-7C46-A5DB-F02C045BE3EA}"/>
                </a:ext>
              </a:extLst>
            </p:cNvPr>
            <p:cNvSpPr/>
            <p:nvPr/>
          </p:nvSpPr>
          <p:spPr>
            <a:xfrm rot="3045426">
              <a:off x="10848925" y="3056840"/>
              <a:ext cx="928613" cy="51168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9" name="Picture 8" descr="Feedback, Survey, Questionnaire, Employee, Satisfaction">
              <a:extLst>
                <a:ext uri="{FF2B5EF4-FFF2-40B4-BE49-F238E27FC236}">
                  <a16:creationId xmlns:a16="http://schemas.microsoft.com/office/drawing/2014/main" id="{35F5B004-0F03-5845-8DF2-AFFAB7F2D2C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95" t="63430" r="43573" b="21977"/>
            <a:stretch/>
          </p:blipFill>
          <p:spPr bwMode="auto">
            <a:xfrm>
              <a:off x="12360285" y="4090329"/>
              <a:ext cx="1040556" cy="10007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183AF1F-7E03-D142-B108-6833E06DF065}"/>
                </a:ext>
              </a:extLst>
            </p:cNvPr>
            <p:cNvSpPr txBox="1"/>
            <p:nvPr/>
          </p:nvSpPr>
          <p:spPr>
            <a:xfrm rot="1315548">
              <a:off x="13045466" y="3367526"/>
              <a:ext cx="4219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?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0E5E8D28-2A88-BC4C-9755-28383C681CE3}"/>
                </a:ext>
              </a:extLst>
            </p:cNvPr>
            <p:cNvSpPr txBox="1"/>
            <p:nvPr/>
          </p:nvSpPr>
          <p:spPr>
            <a:xfrm rot="20591941">
              <a:off x="12124984" y="3502955"/>
              <a:ext cx="4219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?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ABA2D8A5-7A9D-E546-B82C-B2E0CE0EE743}"/>
                </a:ext>
              </a:extLst>
            </p:cNvPr>
            <p:cNvSpPr txBox="1"/>
            <p:nvPr/>
          </p:nvSpPr>
          <p:spPr>
            <a:xfrm>
              <a:off x="12552795" y="3308659"/>
              <a:ext cx="42191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/>
                <a:t>?</a:t>
              </a:r>
            </a:p>
          </p:txBody>
        </p:sp>
      </p:grpSp>
      <p:sp>
        <p:nvSpPr>
          <p:cNvPr id="135" name="Frame 134">
            <a:extLst>
              <a:ext uri="{FF2B5EF4-FFF2-40B4-BE49-F238E27FC236}">
                <a16:creationId xmlns:a16="http://schemas.microsoft.com/office/drawing/2014/main" id="{D979C3CB-D9B4-1B47-BF07-02925B1D92B4}"/>
              </a:ext>
            </a:extLst>
          </p:cNvPr>
          <p:cNvSpPr/>
          <p:nvPr/>
        </p:nvSpPr>
        <p:spPr>
          <a:xfrm>
            <a:off x="6488616" y="2250712"/>
            <a:ext cx="1655920" cy="1799085"/>
          </a:xfrm>
          <a:prstGeom prst="frame">
            <a:avLst>
              <a:gd name="adj1" fmla="val 3034"/>
            </a:avLst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E135F555-7DEB-904B-AAA0-0DB9929E8BCD}"/>
              </a:ext>
            </a:extLst>
          </p:cNvPr>
          <p:cNvSpPr txBox="1"/>
          <p:nvPr/>
        </p:nvSpPr>
        <p:spPr>
          <a:xfrm>
            <a:off x="6610232" y="2424837"/>
            <a:ext cx="6383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T1:</a:t>
            </a:r>
          </a:p>
          <a:p>
            <a:r>
              <a:rPr lang="en-US" sz="2800" dirty="0"/>
              <a:t>T2:</a:t>
            </a:r>
          </a:p>
          <a:p>
            <a:r>
              <a:rPr lang="en-US" sz="2800" dirty="0"/>
              <a:t>…</a:t>
            </a:r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66FEB1D7-AF05-E349-8B17-3B110B1E47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30338" y="2345561"/>
            <a:ext cx="560241" cy="486175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0C339E80-BB48-2941-8C19-F14CFA5BA63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80360" y="2884426"/>
            <a:ext cx="410410" cy="410410"/>
          </a:xfrm>
          <a:prstGeom prst="rect">
            <a:avLst/>
          </a:prstGeom>
        </p:spPr>
      </p:pic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8CD4644B-46F9-FD4B-B4D9-269B6F088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601"/>
            <a:ext cx="10515600" cy="612521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ysClr val="windowText" lastClr="000000"/>
                </a:solidFill>
              </a:rPr>
              <a:t>A test is </a:t>
            </a:r>
            <a:r>
              <a:rPr lang="en-US" i="1" dirty="0">
                <a:solidFill>
                  <a:sysClr val="windowText" lastClr="000000"/>
                </a:solidFill>
              </a:rPr>
              <a:t>flaky</a:t>
            </a:r>
            <a:r>
              <a:rPr lang="en-US" dirty="0">
                <a:solidFill>
                  <a:sysClr val="windowText" lastClr="000000"/>
                </a:solidFill>
              </a:rPr>
              <a:t> if it can </a:t>
            </a:r>
            <a:r>
              <a:rPr lang="en-US" b="1" dirty="0">
                <a:solidFill>
                  <a:srgbClr val="38761D"/>
                </a:solidFill>
              </a:rPr>
              <a:t>pass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ysClr val="windowText" lastClr="000000"/>
                </a:solidFill>
              </a:rPr>
              <a:t>and</a:t>
            </a:r>
            <a:r>
              <a:rPr lang="en-US" dirty="0">
                <a:solidFill>
                  <a:sysClr val="windowText" lastClr="000000"/>
                </a:solidFill>
              </a:rPr>
              <a:t> </a:t>
            </a:r>
            <a:r>
              <a:rPr lang="en-US" b="1" dirty="0">
                <a:solidFill>
                  <a:srgbClr val="CC0000"/>
                </a:solidFill>
              </a:rPr>
              <a:t>fail</a:t>
            </a:r>
            <a:r>
              <a:rPr lang="en-US" dirty="0">
                <a:solidFill>
                  <a:sysClr val="windowText" lastClr="000000"/>
                </a:solidFill>
              </a:rPr>
              <a:t> when run in the same test scenario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94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2F68-F761-2545-8B2E-5EE450F9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Flaky test – Example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ACDD9-82BD-7B46-9B3F-67E29D902B26}"/>
              </a:ext>
            </a:extLst>
          </p:cNvPr>
          <p:cNvSpPr/>
          <p:nvPr/>
        </p:nvSpPr>
        <p:spPr>
          <a:xfrm>
            <a:off x="838200" y="1690688"/>
            <a:ext cx="11024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Example flaky test from https://</a:t>
            </a:r>
            <a:r>
              <a:rPr lang="en-US" sz="2800" dirty="0" err="1"/>
              <a:t>github.com</a:t>
            </a:r>
            <a:r>
              <a:rPr lang="en-US" sz="2800" dirty="0"/>
              <a:t>/</a:t>
            </a:r>
            <a:r>
              <a:rPr lang="en-US" sz="2800" dirty="0" err="1"/>
              <a:t>zalando</a:t>
            </a:r>
            <a:r>
              <a:rPr lang="en-US" sz="2800" dirty="0"/>
              <a:t>/riptide: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30EE7C-59F9-1748-B71D-AB474B090A70}"/>
              </a:ext>
            </a:extLst>
          </p:cNvPr>
          <p:cNvSpPr/>
          <p:nvPr/>
        </p:nvSpPr>
        <p:spPr>
          <a:xfrm>
            <a:off x="838200" y="3877410"/>
            <a:ext cx="106264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4"/>
                </a:solidFill>
              </a:rPr>
              <a:t>Line 4</a:t>
            </a:r>
            <a:r>
              <a:rPr lang="en-US" sz="2800" dirty="0"/>
              <a:t> launches a server which takes some time: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some other tests run before this test, the test takes ~1000ms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Without the other tests, the test takes ~1500ms and </a:t>
            </a:r>
            <a:r>
              <a:rPr lang="en-US" sz="2800" i="1" dirty="0"/>
              <a:t>may</a:t>
            </a:r>
            <a:r>
              <a:rPr lang="en-US" sz="2800" dirty="0"/>
              <a:t> fail due to the timeout (</a:t>
            </a:r>
            <a:r>
              <a:rPr lang="en-US" sz="2800" b="1" dirty="0">
                <a:solidFill>
                  <a:schemeClr val="accent5"/>
                </a:solidFill>
              </a:rPr>
              <a:t>Line 1</a:t>
            </a:r>
            <a:r>
              <a:rPr lang="en-US" sz="2800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C1556-B892-C648-AA41-3BB122B1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3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C29398-036E-C84C-8B0F-32E488967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18" y="2363460"/>
            <a:ext cx="10892657" cy="13304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700D010-3BDA-7341-A5D8-F793920090AA}"/>
              </a:ext>
            </a:extLst>
          </p:cNvPr>
          <p:cNvSpPr/>
          <p:nvPr/>
        </p:nvSpPr>
        <p:spPr>
          <a:xfrm>
            <a:off x="882717" y="3130968"/>
            <a:ext cx="10936200" cy="335280"/>
          </a:xfrm>
          <a:prstGeom prst="rect">
            <a:avLst/>
          </a:prstGeom>
          <a:solidFill>
            <a:schemeClr val="accent4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EA346E-80DF-024B-9A95-D3B81747138A}"/>
              </a:ext>
            </a:extLst>
          </p:cNvPr>
          <p:cNvSpPr/>
          <p:nvPr/>
        </p:nvSpPr>
        <p:spPr>
          <a:xfrm>
            <a:off x="882717" y="2318796"/>
            <a:ext cx="10936199" cy="335280"/>
          </a:xfrm>
          <a:prstGeom prst="rect">
            <a:avLst/>
          </a:prstGeom>
          <a:solidFill>
            <a:schemeClr val="accent5">
              <a:lumMod val="75000"/>
              <a:alpha val="2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02F68-F761-2545-8B2E-5EE450F9A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Flaky test – Example failure rates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1ACDD9-82BD-7B46-9B3F-67E29D902B26}"/>
              </a:ext>
            </a:extLst>
          </p:cNvPr>
          <p:cNvSpPr/>
          <p:nvPr/>
        </p:nvSpPr>
        <p:spPr>
          <a:xfrm>
            <a:off x="838200" y="1690688"/>
            <a:ext cx="110242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Example flaky test from https://</a:t>
            </a:r>
            <a:r>
              <a:rPr lang="en-US" sz="2800" dirty="0" err="1"/>
              <a:t>github.com</a:t>
            </a:r>
            <a:r>
              <a:rPr lang="en-US" sz="2800" dirty="0"/>
              <a:t>/</a:t>
            </a:r>
            <a:r>
              <a:rPr lang="en-US" sz="2800" dirty="0" err="1"/>
              <a:t>zalando</a:t>
            </a:r>
            <a:r>
              <a:rPr lang="en-US" sz="2800" dirty="0"/>
              <a:t>/riptide: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C1556-B892-C648-AA41-3BB122B1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4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C29398-036E-C84C-8B0F-32E488967B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718" y="2363460"/>
            <a:ext cx="10892657" cy="133047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1D20FEF-6B8F-2846-8282-5D69A37915B7}"/>
              </a:ext>
            </a:extLst>
          </p:cNvPr>
          <p:cNvSpPr/>
          <p:nvPr/>
        </p:nvSpPr>
        <p:spPr>
          <a:xfrm>
            <a:off x="838200" y="3836466"/>
            <a:ext cx="103300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When the test is run with other tests in different test orders, </a:t>
            </a:r>
            <a:br>
              <a:rPr lang="en-US" sz="2800" dirty="0"/>
            </a:br>
            <a:r>
              <a:rPr lang="en-US" sz="2800" dirty="0"/>
              <a:t>its </a:t>
            </a:r>
            <a:r>
              <a:rPr lang="en-US" sz="2800" i="1" dirty="0"/>
              <a:t>failure rate</a:t>
            </a:r>
            <a:r>
              <a:rPr lang="en-US" sz="2800" dirty="0"/>
              <a:t> is between </a:t>
            </a:r>
            <a:r>
              <a:rPr lang="en-US" sz="2800" u="sng" dirty="0"/>
              <a:t>0</a:t>
            </a:r>
            <a:r>
              <a:rPr lang="en-US" u="sng" dirty="0"/>
              <a:t>—</a:t>
            </a:r>
            <a:r>
              <a:rPr lang="en-US" sz="2800" u="sng" dirty="0"/>
              <a:t>20%</a:t>
            </a:r>
            <a:r>
              <a:rPr lang="en-US" sz="28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Failure rate: ratio of # failed runs over # total runs for a test order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BCEE5F-9F51-B347-819F-4D60FB7AFAAD}"/>
              </a:ext>
            </a:extLst>
          </p:cNvPr>
          <p:cNvSpPr/>
          <p:nvPr/>
        </p:nvSpPr>
        <p:spPr>
          <a:xfrm>
            <a:off x="882717" y="5316492"/>
            <a:ext cx="1012198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To understand flaky tests, prior work categorized flaky tests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What category would this test be?</a:t>
            </a:r>
          </a:p>
        </p:txBody>
      </p:sp>
    </p:spTree>
    <p:extLst>
      <p:ext uri="{BB962C8B-B14F-4D97-AF65-F5344CB8AC3E}">
        <p14:creationId xmlns:p14="http://schemas.microsoft.com/office/powerpoint/2010/main" val="408947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58190-5CFA-8949-A54D-6C4F0C64E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Categories of flaky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DF7D92-880E-2C4A-8EF2-440E0863D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765" y="1692237"/>
            <a:ext cx="10489035" cy="600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Prior work</a:t>
            </a:r>
            <a:r>
              <a:rPr lang="en-US" baseline="30000" dirty="0"/>
              <a:t>1</a:t>
            </a:r>
            <a:r>
              <a:rPr lang="en-US" dirty="0"/>
              <a:t> automatically categorized flaky tests into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6A5154-C20E-5242-9807-733F00FE13D8}"/>
              </a:ext>
            </a:extLst>
          </p:cNvPr>
          <p:cNvSpPr/>
          <p:nvPr/>
        </p:nvSpPr>
        <p:spPr>
          <a:xfrm>
            <a:off x="2701505" y="4942146"/>
            <a:ext cx="681555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What about nondeterministic tests that </a:t>
            </a:r>
          </a:p>
          <a:p>
            <a:pPr algn="ctr"/>
            <a:r>
              <a:rPr lang="en-US" sz="3200" dirty="0"/>
              <a:t>do depend on the test order?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B7CB9-E2B9-4247-947E-3B4DF883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AA6CB-119B-0A46-AE56-AEF888B2CD86}"/>
              </a:ext>
            </a:extLst>
          </p:cNvPr>
          <p:cNvSpPr txBox="1"/>
          <p:nvPr/>
        </p:nvSpPr>
        <p:spPr>
          <a:xfrm>
            <a:off x="203200" y="6323598"/>
            <a:ext cx="825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Lam et al., “</a:t>
            </a:r>
            <a:r>
              <a:rPr lang="en-US" sz="1600" dirty="0" err="1"/>
              <a:t>iDFlakies</a:t>
            </a:r>
            <a:r>
              <a:rPr lang="en-US" sz="1600" dirty="0"/>
              <a:t>: A Framework for Detecting and Partially Classifying Flaky Tests”. ICST 2019.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8531E5-2C0A-634D-8353-EBB509BA6CD4}"/>
              </a:ext>
            </a:extLst>
          </p:cNvPr>
          <p:cNvSpPr/>
          <p:nvPr/>
        </p:nvSpPr>
        <p:spPr>
          <a:xfrm>
            <a:off x="7773771" y="3801202"/>
            <a:ext cx="1240966" cy="941358"/>
          </a:xfrm>
          <a:prstGeom prst="rect">
            <a:avLst/>
          </a:prstGeom>
          <a:solidFill>
            <a:srgbClr val="A3C2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TestOrder1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B31D4F-4BF6-8F4E-8501-264A19BD63A8}"/>
              </a:ext>
            </a:extLst>
          </p:cNvPr>
          <p:cNvSpPr/>
          <p:nvPr/>
        </p:nvSpPr>
        <p:spPr>
          <a:xfrm>
            <a:off x="7871739" y="4140273"/>
            <a:ext cx="478972" cy="497746"/>
          </a:xfrm>
          <a:prstGeom prst="rect">
            <a:avLst/>
          </a:prstGeom>
          <a:solidFill>
            <a:srgbClr val="00FF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405681-16EF-B34D-BEEC-507E49976E22}"/>
              </a:ext>
            </a:extLst>
          </p:cNvPr>
          <p:cNvSpPr/>
          <p:nvPr/>
        </p:nvSpPr>
        <p:spPr>
          <a:xfrm>
            <a:off x="8448133" y="4140273"/>
            <a:ext cx="478972" cy="497746"/>
          </a:xfrm>
          <a:prstGeom prst="rect">
            <a:avLst/>
          </a:prstGeom>
          <a:solidFill>
            <a:srgbClr val="00FF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6717E8-838A-2E4B-B286-81119D78CD2F}"/>
              </a:ext>
            </a:extLst>
          </p:cNvPr>
          <p:cNvSpPr/>
          <p:nvPr/>
        </p:nvSpPr>
        <p:spPr>
          <a:xfrm>
            <a:off x="9987817" y="3801202"/>
            <a:ext cx="1240966" cy="941358"/>
          </a:xfrm>
          <a:prstGeom prst="rect">
            <a:avLst/>
          </a:prstGeom>
          <a:solidFill>
            <a:srgbClr val="A3C2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TestOrder1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DFA75EF-8ED4-B44F-AEC4-ED9F6156FD9A}"/>
              </a:ext>
            </a:extLst>
          </p:cNvPr>
          <p:cNvSpPr/>
          <p:nvPr/>
        </p:nvSpPr>
        <p:spPr>
          <a:xfrm>
            <a:off x="10085785" y="4140273"/>
            <a:ext cx="478972" cy="497746"/>
          </a:xfrm>
          <a:prstGeom prst="rect">
            <a:avLst/>
          </a:prstGeom>
          <a:solidFill>
            <a:srgbClr val="00FF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92B61-1D66-A146-B0C6-2AA315BD8678}"/>
              </a:ext>
            </a:extLst>
          </p:cNvPr>
          <p:cNvSpPr/>
          <p:nvPr/>
        </p:nvSpPr>
        <p:spPr>
          <a:xfrm>
            <a:off x="10662179" y="4140273"/>
            <a:ext cx="478972" cy="497746"/>
          </a:xfrm>
          <a:prstGeom prst="rect">
            <a:avLst/>
          </a:prstGeom>
          <a:solidFill>
            <a:srgbClr val="EA98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30CE2B-412E-DF4F-8469-AADA1559684C}"/>
              </a:ext>
            </a:extLst>
          </p:cNvPr>
          <p:cNvSpPr/>
          <p:nvPr/>
        </p:nvSpPr>
        <p:spPr>
          <a:xfrm>
            <a:off x="7773771" y="2411023"/>
            <a:ext cx="1240966" cy="941358"/>
          </a:xfrm>
          <a:prstGeom prst="rect">
            <a:avLst/>
          </a:prstGeom>
          <a:solidFill>
            <a:srgbClr val="A3C2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TestOrder1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E4EC3B-3537-2A49-90E7-0118C3B08901}"/>
              </a:ext>
            </a:extLst>
          </p:cNvPr>
          <p:cNvSpPr/>
          <p:nvPr/>
        </p:nvSpPr>
        <p:spPr>
          <a:xfrm>
            <a:off x="7871739" y="2750094"/>
            <a:ext cx="478972" cy="497746"/>
          </a:xfrm>
          <a:prstGeom prst="rect">
            <a:avLst/>
          </a:prstGeom>
          <a:solidFill>
            <a:srgbClr val="00FF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07B4395-EE22-4F4A-AB8E-CF2A9720A752}"/>
              </a:ext>
            </a:extLst>
          </p:cNvPr>
          <p:cNvSpPr/>
          <p:nvPr/>
        </p:nvSpPr>
        <p:spPr>
          <a:xfrm>
            <a:off x="8448133" y="2750094"/>
            <a:ext cx="478972" cy="497746"/>
          </a:xfrm>
          <a:prstGeom prst="rect">
            <a:avLst/>
          </a:prstGeom>
          <a:solidFill>
            <a:srgbClr val="00FF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394F5C7-8B55-6F45-BB19-3EE23F39D790}"/>
              </a:ext>
            </a:extLst>
          </p:cNvPr>
          <p:cNvSpPr/>
          <p:nvPr/>
        </p:nvSpPr>
        <p:spPr>
          <a:xfrm>
            <a:off x="9987817" y="2411023"/>
            <a:ext cx="1240966" cy="941358"/>
          </a:xfrm>
          <a:prstGeom prst="rect">
            <a:avLst/>
          </a:prstGeom>
          <a:solidFill>
            <a:srgbClr val="FFD8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TestOrder2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B69574-802D-704C-BA64-3E166E4DDCF3}"/>
              </a:ext>
            </a:extLst>
          </p:cNvPr>
          <p:cNvSpPr/>
          <p:nvPr/>
        </p:nvSpPr>
        <p:spPr>
          <a:xfrm>
            <a:off x="10085785" y="2750094"/>
            <a:ext cx="478972" cy="497746"/>
          </a:xfrm>
          <a:prstGeom prst="rect">
            <a:avLst/>
          </a:prstGeom>
          <a:solidFill>
            <a:srgbClr val="00FF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AA070D-8576-EC4C-B05D-90DBDA02694C}"/>
              </a:ext>
            </a:extLst>
          </p:cNvPr>
          <p:cNvSpPr/>
          <p:nvPr/>
        </p:nvSpPr>
        <p:spPr>
          <a:xfrm>
            <a:off x="10662179" y="2750094"/>
            <a:ext cx="478972" cy="497746"/>
          </a:xfrm>
          <a:prstGeom prst="rect">
            <a:avLst/>
          </a:prstGeom>
          <a:solidFill>
            <a:srgbClr val="EA98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8CC6DB-2F49-184F-8053-1AE97F9216C4}"/>
              </a:ext>
            </a:extLst>
          </p:cNvPr>
          <p:cNvSpPr txBox="1"/>
          <p:nvPr/>
        </p:nvSpPr>
        <p:spPr>
          <a:xfrm>
            <a:off x="6980021" y="2750094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94ED71-7720-3149-AFC9-BFCB21F46CDB}"/>
              </a:ext>
            </a:extLst>
          </p:cNvPr>
          <p:cNvSpPr txBox="1"/>
          <p:nvPr/>
        </p:nvSpPr>
        <p:spPr>
          <a:xfrm>
            <a:off x="9184093" y="2750094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2: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D6ED6BB-D518-E943-B8E5-5EFE898D9165}"/>
              </a:ext>
            </a:extLst>
          </p:cNvPr>
          <p:cNvSpPr/>
          <p:nvPr/>
        </p:nvSpPr>
        <p:spPr>
          <a:xfrm>
            <a:off x="838201" y="3756722"/>
            <a:ext cx="62266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2200"/>
              </a:spcBef>
              <a:buFont typeface="Arial" panose="020B0604020202020204" pitchFamily="34" charset="0"/>
              <a:buChar char="•"/>
            </a:pPr>
            <a:r>
              <a:rPr lang="en-US" sz="2800" b="1" dirty="0"/>
              <a:t>Non-order-dependent</a:t>
            </a:r>
            <a:r>
              <a:rPr lang="en-US" sz="2800" dirty="0"/>
              <a:t> (NOD): a test with 1+ rate neither 0% nor 100%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213B0B1-A1BC-BA4C-838E-21A34E3611F2}"/>
              </a:ext>
            </a:extLst>
          </p:cNvPr>
          <p:cNvSpPr/>
          <p:nvPr/>
        </p:nvSpPr>
        <p:spPr>
          <a:xfrm>
            <a:off x="864765" y="2232041"/>
            <a:ext cx="5971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Order-dependent</a:t>
            </a:r>
            <a:r>
              <a:rPr lang="en-US" sz="2800" dirty="0"/>
              <a:t> (OD): a test with failure rates either 0% or 100%, and 1+ rate being 0% &amp; 1+ being 100%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3455D9-DDA3-2E45-ABB2-E20268A9FD44}"/>
              </a:ext>
            </a:extLst>
          </p:cNvPr>
          <p:cNvSpPr txBox="1"/>
          <p:nvPr/>
        </p:nvSpPr>
        <p:spPr>
          <a:xfrm>
            <a:off x="6975630" y="408500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1: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FC23DBF-5224-2F4E-A650-F770676D6BC0}"/>
              </a:ext>
            </a:extLst>
          </p:cNvPr>
          <p:cNvSpPr txBox="1"/>
          <p:nvPr/>
        </p:nvSpPr>
        <p:spPr>
          <a:xfrm>
            <a:off x="9179702" y="4085001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Run 2:</a:t>
            </a:r>
          </a:p>
        </p:txBody>
      </p:sp>
    </p:spTree>
    <p:extLst>
      <p:ext uri="{BB962C8B-B14F-4D97-AF65-F5344CB8AC3E}">
        <p14:creationId xmlns:p14="http://schemas.microsoft.com/office/powerpoint/2010/main" val="46123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62681-BAE6-1245-806B-650703F5E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Refining the categorization of NOD tests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8FDBD-969B-C444-8D83-48E62BBC1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156207" cy="2873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propose that NOD tests should be refined to</a:t>
            </a:r>
          </a:p>
          <a:p>
            <a:r>
              <a:rPr lang="en-US" b="1" dirty="0"/>
              <a:t>Non-Deterministic Order-Dependent</a:t>
            </a:r>
            <a:r>
              <a:rPr lang="en-US" dirty="0"/>
              <a:t> (NDOD): a test </a:t>
            </a:r>
            <a:r>
              <a:rPr lang="en-US" u="sng" dirty="0"/>
              <a:t>with 1+ failure rate</a:t>
            </a:r>
            <a:r>
              <a:rPr lang="en-US" b="1" dirty="0"/>
              <a:t> </a:t>
            </a:r>
            <a:r>
              <a:rPr lang="en-US" dirty="0"/>
              <a:t>that significantly* differs</a:t>
            </a:r>
            <a:r>
              <a:rPr lang="en-US" i="1" dirty="0"/>
              <a:t> </a:t>
            </a:r>
            <a:r>
              <a:rPr lang="en-US" dirty="0"/>
              <a:t>from other rates</a:t>
            </a:r>
            <a:endParaRPr lang="en-US" i="1" dirty="0"/>
          </a:p>
          <a:p>
            <a:r>
              <a:rPr lang="en-US" b="1" dirty="0"/>
              <a:t>Non-Deterministic Order-Independent</a:t>
            </a:r>
            <a:r>
              <a:rPr lang="en-US" dirty="0"/>
              <a:t> (NDOI): a test </a:t>
            </a:r>
            <a:r>
              <a:rPr lang="en-US" u="sng" dirty="0"/>
              <a:t>with no failure rates</a:t>
            </a:r>
            <a:r>
              <a:rPr lang="en-US" dirty="0"/>
              <a:t> that significantly* differs from other rates</a:t>
            </a:r>
          </a:p>
          <a:p>
            <a:pPr marL="0" indent="0">
              <a:buNone/>
            </a:pPr>
            <a:r>
              <a:rPr lang="en-US" sz="2400" dirty="0"/>
              <a:t>*Significance can be determined with statistical tests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2DC3FD-22B5-5646-8E94-A76A7FE9D21A}"/>
              </a:ext>
            </a:extLst>
          </p:cNvPr>
          <p:cNvSpPr/>
          <p:nvPr/>
        </p:nvSpPr>
        <p:spPr>
          <a:xfrm>
            <a:off x="858411" y="4833937"/>
            <a:ext cx="106251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Our flaky test example is </a:t>
            </a:r>
            <a:r>
              <a:rPr lang="en-US" sz="2800" b="1" dirty="0"/>
              <a:t>NDOD. </a:t>
            </a:r>
          </a:p>
          <a:p>
            <a:r>
              <a:rPr lang="en-US" sz="2800" dirty="0"/>
              <a:t>ꭓ</a:t>
            </a:r>
            <a:r>
              <a:rPr lang="en-US" sz="2800" baseline="30000" dirty="0"/>
              <a:t>2</a:t>
            </a:r>
            <a:r>
              <a:rPr lang="en-US" sz="2800" dirty="0"/>
              <a:t> statistical test with # of failures and # runs for various test orders shows p-value = 2.2E-16 (p-value &lt; 0.05 suggests a test is likely NDOD)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040E63-B7D9-804A-849C-0A03136A0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contributions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55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/>
              <a:t>We empirically study NOD tests and </a:t>
            </a:r>
            <a:r>
              <a:rPr lang="en-US" sz="3000" b="1" dirty="0"/>
              <a:t>refine their categorization</a:t>
            </a:r>
            <a:r>
              <a:rPr lang="en-US" sz="3000" dirty="0"/>
              <a:t> </a:t>
            </a:r>
          </a:p>
          <a:p>
            <a:pPr marL="0" indent="0">
              <a:buNone/>
            </a:pPr>
            <a:r>
              <a:rPr lang="en-US" sz="3000" dirty="0"/>
              <a:t>From our experiments with 44 test suites, each run 4000 times,  we distill </a:t>
            </a:r>
            <a:r>
              <a:rPr lang="en-US" sz="3000" b="1" dirty="0"/>
              <a:t>guidelines</a:t>
            </a:r>
            <a:r>
              <a:rPr lang="en-US" sz="3000" dirty="0"/>
              <a:t> on how one should:</a:t>
            </a:r>
            <a:endParaRPr lang="en-US" sz="3000" b="1" dirty="0"/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sz="3000" dirty="0"/>
              <a:t>G1: </a:t>
            </a:r>
            <a:r>
              <a:rPr lang="en-US" sz="3000" u="sng" dirty="0"/>
              <a:t>run test suites</a:t>
            </a:r>
            <a:r>
              <a:rPr lang="en-US" sz="3000" dirty="0"/>
              <a:t> to detect flaky tests using a limited # of runs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sz="3000" dirty="0"/>
              <a:t>G2: </a:t>
            </a:r>
            <a:r>
              <a:rPr lang="en-US" sz="3000" u="sng" dirty="0"/>
              <a:t>use reruns</a:t>
            </a:r>
            <a:r>
              <a:rPr lang="en-US" sz="3000" dirty="0"/>
              <a:t> to check if test failures are from flaky tests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sz="3000" dirty="0"/>
              <a:t>G3: </a:t>
            </a:r>
            <a:r>
              <a:rPr lang="en-US" sz="3000" u="sng" dirty="0"/>
              <a:t>reproduce flaky-test failures</a:t>
            </a:r>
            <a:r>
              <a:rPr lang="en-US" sz="3000" dirty="0"/>
              <a:t> observed from test-suite runs</a:t>
            </a:r>
          </a:p>
          <a:p>
            <a:pPr>
              <a:spcBef>
                <a:spcPts val="1600"/>
              </a:spcBef>
              <a:spcAft>
                <a:spcPts val="600"/>
              </a:spcAft>
            </a:pPr>
            <a:r>
              <a:rPr lang="en-US" sz="3000" dirty="0"/>
              <a:t>G4: </a:t>
            </a:r>
            <a:r>
              <a:rPr lang="en-US" sz="3000" u="sng" dirty="0"/>
              <a:t>prioritize debugging</a:t>
            </a:r>
            <a:r>
              <a:rPr lang="en-US" sz="3000" dirty="0"/>
              <a:t> of flaky tests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926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CC3EF-FE7C-FE41-8A3C-D26605FE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setup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23CE91-35F6-DA4A-A1EB-A55AFDE4FFE1}"/>
              </a:ext>
            </a:extLst>
          </p:cNvPr>
          <p:cNvSpPr txBox="1"/>
          <p:nvPr/>
        </p:nvSpPr>
        <p:spPr>
          <a:xfrm>
            <a:off x="838200" y="1690688"/>
            <a:ext cx="10312400" cy="539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Goal</a:t>
            </a:r>
            <a:r>
              <a:rPr lang="en-US" sz="2800" dirty="0"/>
              <a:t>: study NOD tests by many runs of many test orders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44 test suites from Maven-based, Java projects available in </a:t>
            </a:r>
            <a:br>
              <a:rPr lang="en-US" sz="2800" dirty="0"/>
            </a:br>
            <a:r>
              <a:rPr lang="en-US" sz="2800" dirty="0"/>
              <a:t>public dataset collected in our prior work</a:t>
            </a:r>
            <a:r>
              <a:rPr lang="en-US" sz="2800" baseline="30000" dirty="0"/>
              <a:t>1</a:t>
            </a:r>
            <a:r>
              <a:rPr lang="en-US" sz="2800" dirty="0"/>
              <a:t>  </a:t>
            </a:r>
          </a:p>
          <a:p>
            <a:pPr marL="285750" lvl="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Each test suite is run in ~20 </a:t>
            </a:r>
            <a:r>
              <a:rPr lang="en-US" sz="2800" i="1" dirty="0">
                <a:solidFill>
                  <a:prstClr val="black"/>
                </a:solidFill>
              </a:rPr>
              <a:t>test-class orders (TCOs)</a:t>
            </a:r>
            <a:endParaRPr lang="en-US" sz="2800" dirty="0">
              <a:solidFill>
                <a:prstClr val="black"/>
              </a:solidFill>
            </a:endParaRPr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The test suite is run 100+ times for each TCO</a:t>
            </a:r>
            <a:endParaRPr lang="en-US" sz="2800" dirty="0"/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In total, </a:t>
            </a:r>
            <a:r>
              <a:rPr lang="en-US" sz="2800" b="1" dirty="0"/>
              <a:t>each test suite</a:t>
            </a:r>
            <a:r>
              <a:rPr lang="en-US" sz="2800" dirty="0"/>
              <a:t> is run exactly </a:t>
            </a:r>
            <a:r>
              <a:rPr lang="en-US" sz="2800" b="1" dirty="0"/>
              <a:t>4000 times </a:t>
            </a:r>
            <a:r>
              <a:rPr lang="en-US" sz="2800" dirty="0"/>
              <a:t>in </a:t>
            </a:r>
            <a:r>
              <a:rPr lang="en-US" sz="2800" b="1" dirty="0"/>
              <a:t>~20 TCOs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Our runs find </a:t>
            </a:r>
            <a:r>
              <a:rPr lang="en-US" sz="2800" b="1" dirty="0"/>
              <a:t>107 flaky tests </a:t>
            </a:r>
            <a:r>
              <a:rPr lang="en-US" sz="2800" dirty="0"/>
              <a:t>that we use for our study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We inspected 21 NOD tests in detail (see paper)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aseline="30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9938C-B82D-AB4E-9316-1CCF3870DD58}"/>
              </a:ext>
            </a:extLst>
          </p:cNvPr>
          <p:cNvSpPr txBox="1"/>
          <p:nvPr/>
        </p:nvSpPr>
        <p:spPr>
          <a:xfrm>
            <a:off x="203200" y="6323598"/>
            <a:ext cx="825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/>
              <a:t>1</a:t>
            </a:r>
            <a:r>
              <a:rPr lang="en-US" sz="1600" dirty="0"/>
              <a:t>Lam et al., “</a:t>
            </a:r>
            <a:r>
              <a:rPr lang="en-US" sz="1600" dirty="0" err="1"/>
              <a:t>iDFlakies</a:t>
            </a:r>
            <a:r>
              <a:rPr lang="en-US" sz="1600" dirty="0"/>
              <a:t>: A Framework for Detecting and Partially Classifying Flaky Tests”. ICST 2019.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7B2483-463B-E748-9ED5-AD080D55F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6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11901-F656-C045-B045-69C1CF37A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G1: Detection of flaky tests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6207EF-E6C9-BC4F-AF71-90B660E14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00746" y="3923186"/>
            <a:ext cx="6858000" cy="10287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FA4BF4-C354-F44A-90F3-04EE36C3B107}"/>
              </a:ext>
            </a:extLst>
          </p:cNvPr>
          <p:cNvSpPr txBox="1"/>
          <p:nvPr/>
        </p:nvSpPr>
        <p:spPr>
          <a:xfrm>
            <a:off x="3656880" y="4951886"/>
            <a:ext cx="52933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Percentages of failing TCOs for flaky tests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3DA62C-4631-9241-8122-FDBF01D7FE52}"/>
              </a:ext>
            </a:extLst>
          </p:cNvPr>
          <p:cNvSpPr txBox="1"/>
          <p:nvPr/>
        </p:nvSpPr>
        <p:spPr>
          <a:xfrm>
            <a:off x="434601" y="1772975"/>
            <a:ext cx="1150304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Our results show that failures appear in a small % of test-class orders (TCOs) for majority of tests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800" dirty="0"/>
              <a:t>For </a:t>
            </a:r>
            <a:r>
              <a:rPr lang="en-US" sz="2800" b="1" dirty="0"/>
              <a:t>75% </a:t>
            </a:r>
            <a:r>
              <a:rPr lang="en-US" sz="2800" dirty="0"/>
              <a:t>of tests, </a:t>
            </a:r>
            <a:r>
              <a:rPr lang="en-US" sz="2800" b="1" dirty="0"/>
              <a:t>50+%</a:t>
            </a:r>
            <a:r>
              <a:rPr lang="en-US" sz="2800" dirty="0"/>
              <a:t> of their TCOs have </a:t>
            </a:r>
            <a:r>
              <a:rPr lang="en-US" sz="2800" b="1" dirty="0"/>
              <a:t>no failures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(unexpected if failures were independent of TCO)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76FB1C-07D5-8148-8A4F-77340FFDB72A}"/>
              </a:ext>
            </a:extLst>
          </p:cNvPr>
          <p:cNvSpPr txBox="1"/>
          <p:nvPr/>
        </p:nvSpPr>
        <p:spPr>
          <a:xfrm>
            <a:off x="434601" y="5521237"/>
            <a:ext cx="109401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ꭓ</a:t>
            </a:r>
            <a:r>
              <a:rPr lang="en-US" sz="2800" baseline="30000" dirty="0"/>
              <a:t>2</a:t>
            </a:r>
            <a:r>
              <a:rPr lang="en-US" sz="2800" dirty="0"/>
              <a:t> statistical test finds </a:t>
            </a:r>
            <a:r>
              <a:rPr lang="en-US" sz="2800" b="1" u="sng" dirty="0"/>
              <a:t>72%</a:t>
            </a:r>
            <a:r>
              <a:rPr lang="en-US" sz="2800" dirty="0"/>
              <a:t> of tests are likely NDOD, remaining unclear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800" dirty="0"/>
              <a:t>We inspected 21 NOD tests to confirm NDOD or NDOI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0E12C6-DBFC-5744-B342-6A8DC0CF9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274480-F96D-4A44-92E3-DCFB94BE89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12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5840</TotalTime>
  <Words>1830</Words>
  <Application>Microsoft Macintosh PowerPoint</Application>
  <PresentationFormat>Widescreen</PresentationFormat>
  <Paragraphs>190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Understanding Reproducibility and Characteristics of Flaky Tests Through Test Reruns in Java Projects</vt:lpstr>
      <vt:lpstr>Flaky tests</vt:lpstr>
      <vt:lpstr>Flaky test – Example</vt:lpstr>
      <vt:lpstr>Flaky test – Example failure rates</vt:lpstr>
      <vt:lpstr>Categories of flaky tests</vt:lpstr>
      <vt:lpstr>Refining the categorization of NOD tests</vt:lpstr>
      <vt:lpstr>Our contributions</vt:lpstr>
      <vt:lpstr>Study setup</vt:lpstr>
      <vt:lpstr>G1: Detection of flaky tests</vt:lpstr>
      <vt:lpstr>G1: Detection of flaky tests</vt:lpstr>
      <vt:lpstr>G2: Number of reruns to check if test failures are from flaky tests</vt:lpstr>
      <vt:lpstr>G2: Number of reruns to check if test failures are from flaky tests</vt:lpstr>
      <vt:lpstr>G3: Reproducing flaky-test failures</vt:lpstr>
      <vt:lpstr>G3: Reproducing flaky-test failures</vt:lpstr>
      <vt:lpstr>G3: Reproducing flaky-test failures</vt:lpstr>
      <vt:lpstr>G4: Prioritizing the debugging of flaky tests</vt:lpstr>
      <vt:lpstr>G4: Prioritizing the debugging of flaky tests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UnderstandingReproducibility and Characteristics of Flaky Tests Through Test Reruns in Java Projects</dc:title>
  <dc:creator>Wing Lam</dc:creator>
  <cp:lastModifiedBy>Wing Lam</cp:lastModifiedBy>
  <cp:revision>121</cp:revision>
  <dcterms:created xsi:type="dcterms:W3CDTF">2020-09-19T18:05:52Z</dcterms:created>
  <dcterms:modified xsi:type="dcterms:W3CDTF">2020-10-01T02:12:27Z</dcterms:modified>
</cp:coreProperties>
</file>