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439" r:id="rId2"/>
    <p:sldId id="332" r:id="rId3"/>
    <p:sldId id="462" r:id="rId4"/>
    <p:sldId id="463" r:id="rId5"/>
    <p:sldId id="464" r:id="rId6"/>
    <p:sldId id="465" r:id="rId7"/>
    <p:sldId id="466" r:id="rId8"/>
    <p:sldId id="477" r:id="rId9"/>
    <p:sldId id="478" r:id="rId10"/>
    <p:sldId id="479" r:id="rId11"/>
    <p:sldId id="480" r:id="rId12"/>
    <p:sldId id="482" r:id="rId13"/>
    <p:sldId id="481" r:id="rId14"/>
    <p:sldId id="471" r:id="rId15"/>
    <p:sldId id="490" r:id="rId16"/>
    <p:sldId id="483" r:id="rId17"/>
    <p:sldId id="485" r:id="rId18"/>
    <p:sldId id="484" r:id="rId19"/>
    <p:sldId id="486" r:id="rId20"/>
    <p:sldId id="487" r:id="rId21"/>
    <p:sldId id="488" r:id="rId22"/>
    <p:sldId id="489" r:id="rId23"/>
    <p:sldId id="3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g Lam" initials="WL" lastIdx="1" clrIdx="0">
    <p:extLst>
      <p:ext uri="{19B8F6BF-5375-455C-9EA6-DF929625EA0E}">
        <p15:presenceInfo xmlns:p15="http://schemas.microsoft.com/office/powerpoint/2012/main" userId="34ad9d3476d3d18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E9"/>
    <a:srgbClr val="FF7F7A"/>
    <a:srgbClr val="FF7E79"/>
    <a:srgbClr val="FFC000"/>
    <a:srgbClr val="DFA901"/>
    <a:srgbClr val="CDAFB3"/>
    <a:srgbClr val="B39799"/>
    <a:srgbClr val="F4CCCD"/>
    <a:srgbClr val="F5CCCC"/>
    <a:srgbClr val="D8E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857"/>
    <p:restoredTop sz="83546"/>
  </p:normalViewPr>
  <p:slideViewPr>
    <p:cSldViewPr snapToGrid="0" snapToObjects="1">
      <p:cViewPr varScale="1">
        <p:scale>
          <a:sx n="181" d="100"/>
          <a:sy n="181" d="100"/>
        </p:scale>
        <p:origin x="27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D20EF-7FD5-A647-B563-4B3D4F3440C6}" type="datetimeFigureOut">
              <a:rPr lang="en-US" smtClean="0"/>
              <a:t>10/31/20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55D4A-3BF3-3047-8C2F-72320BCF4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1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89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5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44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3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9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75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9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3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89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314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554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2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80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4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702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0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7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00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46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63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78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99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55D4A-3BF3-3047-8C2F-72320BCF462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83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188F4-BABA-114E-9F2E-809C7BEC0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055CBA-B4EF-4D48-B069-387AAEE99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9FB51-7E91-D146-AF80-F4192C50C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901D-FE38-EA4E-89D9-8AE5DC3A2EB6}" type="datetime1">
              <a:rPr lang="en-US" smtClean="0"/>
              <a:t>10/31/20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AEE80-CAB3-3D4C-9413-86529E9D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6E840-2F50-4F45-9658-21A40416A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5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717F8-DCE6-C047-9BB2-C62E861B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F7081-82BC-834F-8E2D-B45EEE52B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11BDF-CC14-0C45-83BC-2E830A89C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39A94-B0D8-DB4D-9CE6-DDFB77FBC509}" type="datetime1">
              <a:rPr lang="en-US" smtClean="0"/>
              <a:t>10/31/20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2F703-E685-0444-B430-D52FD142E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41C80-2F75-5F4F-B8EB-77E9A5B6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77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C4AA1-1672-B445-8DC7-BFFA4561F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8A52F-3958-9741-830F-167785076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67B97-4CA6-1A45-9AF5-FB83F3A5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F692F-1827-5043-A8DB-98275BA5FEAC}" type="datetime1">
              <a:rPr lang="en-US" smtClean="0"/>
              <a:t>10/31/20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96369-D673-1A42-BCE0-28B37A610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EE350-2FAD-CC4F-AEB2-9F9637F6F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9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E9239-D356-8D48-8822-98E261575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21E3E-AAB2-B74D-95CB-E975B2F77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1BA95-A59A-FB49-9E18-BC17BCE02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AE7DF-56B3-A84F-8130-1E4CB496EA92}" type="datetime1">
              <a:rPr lang="en-US" smtClean="0"/>
              <a:t>10/31/20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B67AA-FB73-AA43-A363-45BEA6A8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785B1-09D7-7D4C-A229-28470AF5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3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0856-7D49-CA4E-BE9C-0D6D8CA9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BC84F-FA81-F64E-9067-713F6B52C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AA0A3-9BE2-1E4A-83FB-E3DD07CE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64F37-A099-A340-BD4E-553EB039FEA0}" type="datetime1">
              <a:rPr lang="en-US" smtClean="0"/>
              <a:t>10/31/20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5C061-F87E-A646-ADEF-6513E5CB2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0D0BA-EEAF-2C47-B51A-2942AE482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18C91-7B7B-BE44-8C15-D16EF294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3AB62-AC51-5C44-9F1B-47A4BAD51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921584-064C-2B4A-A4C0-06A8782165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25765-9DFE-8141-AF19-8FB1DC0B6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12D02-C674-0F43-8CF4-499A1E2B2BDF}" type="datetime1">
              <a:rPr lang="en-US" smtClean="0"/>
              <a:t>10/31/20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80CCC2-A219-8B42-AF13-1F87C298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3A63D-4E66-1C49-A16D-41D17B176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0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D9E0-E44A-BB49-A31C-0595C37CA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FE0E-FC29-A84A-AF17-A1FFA3B06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4A2E7-9A09-FB4E-81F8-92D33B876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DE05A-7587-544C-B0B8-83F2D7404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94FE6B-8C66-0843-8352-929E2ECF9A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2AC5F-D3E9-4B48-A1BA-1C67C4FB7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0A340-FCFE-8C4F-AB46-33CF2CF4C99A}" type="datetime1">
              <a:rPr lang="en-US" smtClean="0"/>
              <a:t>10/31/20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01EC0-6A03-B344-8079-6F165674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82E846-74C3-8E47-98F5-3CE87B3E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53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FEA8-67F4-EA44-8EFF-295F3F70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17E1A-AA5D-C34C-ABE5-372ED10C2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5CD01-EF8B-1246-A92D-E570EAC50C53}" type="datetime1">
              <a:rPr lang="en-US" smtClean="0"/>
              <a:t>10/31/20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2CF22-96B8-DB4B-9A80-F376C95B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25903E-39F3-0441-BF71-9326EF27D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22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A6C6C6-7DAA-994A-A90C-75230C8B0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48BE6-3941-9B4B-801A-6B28FE8EEDDC}" type="datetime1">
              <a:rPr lang="en-US" smtClean="0"/>
              <a:t>10/31/20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345AB-207E-DB41-992B-83B5B292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EDA3E8-05B5-1440-9A5C-33354F9D9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8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8FF3-E362-B84C-B38E-61CDD2D4D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81141-2E0B-DA41-B5BF-DE3D04EC5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1EC73-4EA0-9246-8C13-EF480B55C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55E30-6DC7-6142-BEF8-254B1A6E3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481F-1AD0-5F4E-BF20-1B6EE70CE976}" type="datetime1">
              <a:rPr lang="en-US" smtClean="0"/>
              <a:t>10/31/20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21529-DC1B-8449-A484-F0113C98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EB19-CC30-F44A-AD76-D284C71E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1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0096-BF85-064D-9180-05A458E73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694A0-054D-BB47-A64C-F123A06035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A4704E-9F80-8541-AC89-2FB2E65396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4DBF4-DD58-BA40-B4AB-C07D1A1B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18649-5521-AE4A-9157-D723D536EECC}" type="datetime1">
              <a:rPr lang="en-US" smtClean="0"/>
              <a:t>10/31/20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6BAEFC-3A4F-4643-90FE-F728A309A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BDF30-197B-E144-80F3-E5CBE37B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5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19860-3F3A-D041-B398-8C49CD6F6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23D2B-6063-CC43-9031-FF8E5660D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9579D-0C72-E84B-A77F-D82477E7C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91B5D-FA44-3845-A37F-A75C4DBC50DB}" type="datetime1">
              <a:rPr lang="en-US" smtClean="0"/>
              <a:t>10/31/20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9C15-9CF2-5F44-A660-6ED1FF851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F4118-B4A4-3444-B595-128B4558B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74480-F96D-4A44-92E3-DCFB94BE8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5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gi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tiff"/><Relationship Id="rId4" Type="http://schemas.openxmlformats.org/officeDocument/2006/relationships/image" Target="../media/image9.jpeg"/><Relationship Id="rId9" Type="http://schemas.openxmlformats.org/officeDocument/2006/relationships/image" Target="../media/image1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winglam2@Illinois.ed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Our%20dataset%20of%20when%20flaky%20tests%20become%20flaky%20is%20available:%20https:/sites.google.com/view/first-commit-flaky-tes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791" y="631988"/>
            <a:ext cx="11548413" cy="1789934"/>
          </a:xfrm>
        </p:spPr>
        <p:txBody>
          <a:bodyPr>
            <a:normAutofit/>
          </a:bodyPr>
          <a:lstStyle/>
          <a:p>
            <a:r>
              <a:rPr lang="en-US" dirty="0"/>
              <a:t>A Large-Scale Longitudinal Study</a:t>
            </a:r>
            <a:br>
              <a:rPr lang="en-US" dirty="0"/>
            </a:br>
            <a:r>
              <a:rPr lang="en-US" dirty="0"/>
              <a:t> of Flaky Tests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97176"/>
            <a:ext cx="9144000" cy="2224049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     Tao </a:t>
            </a:r>
            <a:r>
              <a:rPr lang="en-US" sz="2800" dirty="0" err="1"/>
              <a:t>Xie</a:t>
            </a:r>
            <a:r>
              <a:rPr lang="en-US" sz="2800" dirty="0"/>
              <a:t>       Darko </a:t>
            </a:r>
            <a:r>
              <a:rPr lang="en-US" sz="2800" dirty="0" err="1"/>
              <a:t>Marinov</a:t>
            </a:r>
            <a:r>
              <a:rPr lang="en-US" sz="2800" dirty="0"/>
              <a:t>      Jonathan Bell</a:t>
            </a:r>
            <a:endParaRPr lang="en-US" sz="2800" baseline="30000" dirty="0"/>
          </a:p>
          <a:p>
            <a:r>
              <a:rPr lang="en-US" sz="2800" dirty="0"/>
              <a:t>winglam2@illinois.edu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CA9F2-3FD3-E348-8676-3DD279C86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31" y="2889164"/>
            <a:ext cx="911144" cy="1314305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0B42B8-D48F-B047-8A1B-B31F88A85065}"/>
              </a:ext>
            </a:extLst>
          </p:cNvPr>
          <p:cNvSpPr txBox="1">
            <a:spLocks/>
          </p:cNvSpPr>
          <p:nvPr/>
        </p:nvSpPr>
        <p:spPr>
          <a:xfrm>
            <a:off x="10667998" y="5467945"/>
            <a:ext cx="1670863" cy="417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CNS-1564274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CCF-1763788 CCF-1763822 CCF-1816615 CCF-1844880</a:t>
            </a:r>
          </a:p>
        </p:txBody>
      </p:sp>
      <p:pic>
        <p:nvPicPr>
          <p:cNvPr id="15" name="Picture 10" descr="Image result for nsf logo">
            <a:extLst>
              <a:ext uri="{FF2B5EF4-FFF2-40B4-BE49-F238E27FC236}">
                <a16:creationId xmlns:a16="http://schemas.microsoft.com/office/drawing/2014/main" id="{ABEC4613-0014-6A40-9A16-04A2634A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57" y="5917113"/>
            <a:ext cx="836946" cy="8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isit by Dr. Magdalena Wolska – UKP – Technical University of Darmstadt">
            <a:extLst>
              <a:ext uri="{FF2B5EF4-FFF2-40B4-BE49-F238E27FC236}">
                <a16:creationId xmlns:a16="http://schemas.microsoft.com/office/drawing/2014/main" id="{8A13944A-1848-6343-8269-568DBF294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888" y="2789224"/>
            <a:ext cx="1210294" cy="15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90FBD3-A781-7841-BBC5-7066B1078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3065" y="5971067"/>
            <a:ext cx="733411" cy="733411"/>
          </a:xfrm>
          <a:prstGeom prst="rect">
            <a:avLst/>
          </a:prstGeom>
        </p:spPr>
      </p:pic>
      <p:pic>
        <p:nvPicPr>
          <p:cNvPr id="1028" name="Picture 4" descr="Download Facebook Icon vector (.EPS + .AI) - Seeklogo.net | Facebook icons,  Facebook icon vector, Logo facebook">
            <a:extLst>
              <a:ext uri="{FF2B5EF4-FFF2-40B4-BE49-F238E27FC236}">
                <a16:creationId xmlns:a16="http://schemas.microsoft.com/office/drawing/2014/main" id="{E9C6CB90-EECC-C74D-BF1D-2C349004D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589" y="5817543"/>
            <a:ext cx="1040457" cy="104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ortheastern University - Wikipedia">
            <a:extLst>
              <a:ext uri="{FF2B5EF4-FFF2-40B4-BE49-F238E27FC236}">
                <a16:creationId xmlns:a16="http://schemas.microsoft.com/office/drawing/2014/main" id="{08F6516B-5BE8-2143-BD40-4BA7BB7F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483" y="4147324"/>
            <a:ext cx="1456441" cy="14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11475-B0CE-7C48-8917-F15ADE19BE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5965" y="4220452"/>
            <a:ext cx="1456441" cy="14564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3262DB-1F3C-4249-A6EB-5837F3B9EDC6}"/>
              </a:ext>
            </a:extLst>
          </p:cNvPr>
          <p:cNvSpPr/>
          <p:nvPr/>
        </p:nvSpPr>
        <p:spPr>
          <a:xfrm>
            <a:off x="2361987" y="2700203"/>
            <a:ext cx="7823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Wing Lam	        </a:t>
            </a:r>
            <a:r>
              <a:rPr lang="en-US" sz="2800" dirty="0"/>
              <a:t>Stefan Winter               </a:t>
            </a:r>
            <a:r>
              <a:rPr lang="en-US" sz="2800" dirty="0" err="1"/>
              <a:t>Anjiang</a:t>
            </a:r>
            <a:r>
              <a:rPr lang="en-US" sz="2800" dirty="0"/>
              <a:t> Wei </a:t>
            </a:r>
          </a:p>
        </p:txBody>
      </p:sp>
    </p:spTree>
    <p:extLst>
      <p:ext uri="{BB962C8B-B14F-4D97-AF65-F5344CB8AC3E}">
        <p14:creationId xmlns:p14="http://schemas.microsoft.com/office/powerpoint/2010/main" val="2596841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2C33470-011F-384D-9032-CB1E8DD64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5396" y="1463461"/>
            <a:ext cx="8768595" cy="3136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Overview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1090448" y="4599920"/>
            <a:ext cx="1031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4-step approach to accomplish 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find flaky tests in </a:t>
            </a:r>
            <a:r>
              <a:rPr lang="en-US" sz="2400" dirty="0">
                <a:solidFill>
                  <a:srgbClr val="FF7E79"/>
                </a:solidFill>
              </a:rPr>
              <a:t>latest commit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C10A8-C751-E04A-9EB4-6D8299A78A3A}"/>
              </a:ext>
            </a:extLst>
          </p:cNvPr>
          <p:cNvSpPr txBox="1"/>
          <p:nvPr/>
        </p:nvSpPr>
        <p:spPr>
          <a:xfrm>
            <a:off x="4414345" y="1227972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Timeline for each flaky test: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C493F-9844-7947-9A1B-ECF877BFDB8F}"/>
              </a:ext>
            </a:extLst>
          </p:cNvPr>
          <p:cNvGrpSpPr/>
          <p:nvPr/>
        </p:nvGrpSpPr>
        <p:grpSpPr>
          <a:xfrm>
            <a:off x="1772044" y="3525169"/>
            <a:ext cx="2538341" cy="1015299"/>
            <a:chOff x="1772044" y="3525169"/>
            <a:chExt cx="2538341" cy="1015299"/>
          </a:xfrm>
          <a:solidFill>
            <a:schemeClr val="bg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8A4F4F-9FEC-3246-BF03-A9B832DEF061}"/>
                </a:ext>
              </a:extLst>
            </p:cNvPr>
            <p:cNvSpPr/>
            <p:nvPr/>
          </p:nvSpPr>
          <p:spPr>
            <a:xfrm>
              <a:off x="1772044" y="3525169"/>
              <a:ext cx="2017986" cy="1015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80B9CF-2F06-1348-B54B-DDB57374CEEC}"/>
                </a:ext>
              </a:extLst>
            </p:cNvPr>
            <p:cNvSpPr/>
            <p:nvPr/>
          </p:nvSpPr>
          <p:spPr>
            <a:xfrm>
              <a:off x="2386992" y="3740631"/>
              <a:ext cx="1923393" cy="2259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2F4CB8-90E5-FB40-9338-1043BFBB187C}"/>
              </a:ext>
            </a:extLst>
          </p:cNvPr>
          <p:cNvSpPr/>
          <p:nvPr/>
        </p:nvSpPr>
        <p:spPr>
          <a:xfrm>
            <a:off x="7088177" y="3159410"/>
            <a:ext cx="2163029" cy="148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50DE40-5750-D843-9EB4-E5A076B72E6C}"/>
              </a:ext>
            </a:extLst>
          </p:cNvPr>
          <p:cNvSpPr/>
          <p:nvPr/>
        </p:nvSpPr>
        <p:spPr>
          <a:xfrm>
            <a:off x="3090041" y="2252366"/>
            <a:ext cx="4100705" cy="202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3186D99-EEEB-2A41-B950-76472B110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448" y="1254060"/>
            <a:ext cx="9343846" cy="33422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AEF52A-3782-A046-8AD7-8E4B991212B8}"/>
              </a:ext>
            </a:extLst>
          </p:cNvPr>
          <p:cNvSpPr/>
          <p:nvPr/>
        </p:nvSpPr>
        <p:spPr>
          <a:xfrm>
            <a:off x="5264150" y="2226928"/>
            <a:ext cx="126365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83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2C33470-011F-384D-9032-CB1E8DD64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5396" y="1463461"/>
            <a:ext cx="8768595" cy="3136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Overview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1090448" y="4599920"/>
            <a:ext cx="1031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4-step approach to accomplish 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find flaky tests in </a:t>
            </a:r>
            <a:r>
              <a:rPr lang="en-US" sz="2400" dirty="0">
                <a:solidFill>
                  <a:srgbClr val="FF7E79"/>
                </a:solidFill>
              </a:rPr>
              <a:t>latest commit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categorize flaky tests at </a:t>
            </a:r>
            <a:r>
              <a:rPr lang="en-US" sz="2400" dirty="0">
                <a:solidFill>
                  <a:srgbClr val="FF7E79"/>
                </a:solidFill>
              </a:rPr>
              <a:t>latest commit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C10A8-C751-E04A-9EB4-6D8299A78A3A}"/>
              </a:ext>
            </a:extLst>
          </p:cNvPr>
          <p:cNvSpPr txBox="1"/>
          <p:nvPr/>
        </p:nvSpPr>
        <p:spPr>
          <a:xfrm>
            <a:off x="4414345" y="1227972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Timeline for each flaky test: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C493F-9844-7947-9A1B-ECF877BFDB8F}"/>
              </a:ext>
            </a:extLst>
          </p:cNvPr>
          <p:cNvGrpSpPr/>
          <p:nvPr/>
        </p:nvGrpSpPr>
        <p:grpSpPr>
          <a:xfrm>
            <a:off x="1772044" y="3525169"/>
            <a:ext cx="2538341" cy="1015299"/>
            <a:chOff x="1772044" y="3525169"/>
            <a:chExt cx="2538341" cy="1015299"/>
          </a:xfrm>
          <a:solidFill>
            <a:schemeClr val="bg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8A4F4F-9FEC-3246-BF03-A9B832DEF061}"/>
                </a:ext>
              </a:extLst>
            </p:cNvPr>
            <p:cNvSpPr/>
            <p:nvPr/>
          </p:nvSpPr>
          <p:spPr>
            <a:xfrm>
              <a:off x="1772044" y="3525169"/>
              <a:ext cx="2017986" cy="1015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80B9CF-2F06-1348-B54B-DDB57374CEEC}"/>
                </a:ext>
              </a:extLst>
            </p:cNvPr>
            <p:cNvSpPr/>
            <p:nvPr/>
          </p:nvSpPr>
          <p:spPr>
            <a:xfrm>
              <a:off x="2386992" y="3740631"/>
              <a:ext cx="1923393" cy="2259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A897538-70AE-BA4E-9A5B-2F6741AAEF14}"/>
              </a:ext>
            </a:extLst>
          </p:cNvPr>
          <p:cNvSpPr/>
          <p:nvPr/>
        </p:nvSpPr>
        <p:spPr>
          <a:xfrm>
            <a:off x="3090041" y="2252366"/>
            <a:ext cx="4100705" cy="202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960F98-ED48-1A4F-8D9C-E7DF0AE7E453}"/>
              </a:ext>
            </a:extLst>
          </p:cNvPr>
          <p:cNvSpPr/>
          <p:nvPr/>
        </p:nvSpPr>
        <p:spPr>
          <a:xfrm>
            <a:off x="4048584" y="3462109"/>
            <a:ext cx="4100705" cy="1015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E05020A-016E-7747-B83D-67E9DD215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448" y="1254060"/>
            <a:ext cx="9343846" cy="33422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5C7D637-8E7E-2040-AF61-F1BA76D4B129}"/>
              </a:ext>
            </a:extLst>
          </p:cNvPr>
          <p:cNvSpPr/>
          <p:nvPr/>
        </p:nvSpPr>
        <p:spPr>
          <a:xfrm>
            <a:off x="5264150" y="2226928"/>
            <a:ext cx="126365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25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2C33470-011F-384D-9032-CB1E8DD64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5396" y="1463461"/>
            <a:ext cx="8768595" cy="3136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Overview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1090448" y="4599920"/>
            <a:ext cx="1031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4-step approach to accomplish 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find flaky tests in </a:t>
            </a:r>
            <a:r>
              <a:rPr lang="en-US" sz="2400" dirty="0">
                <a:solidFill>
                  <a:srgbClr val="FF7E79"/>
                </a:solidFill>
              </a:rPr>
              <a:t>latest commit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categorize flaky tests at </a:t>
            </a:r>
            <a:r>
              <a:rPr lang="en-US" sz="2400" dirty="0">
                <a:solidFill>
                  <a:srgbClr val="FF7E79"/>
                </a:solidFill>
              </a:rPr>
              <a:t>latest commit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check if tests are flaky when they are introduced (</a:t>
            </a:r>
            <a:r>
              <a:rPr lang="en-US" sz="2400" dirty="0">
                <a:solidFill>
                  <a:schemeClr val="accent4"/>
                </a:solidFill>
              </a:rPr>
              <a:t>TIC</a:t>
            </a:r>
            <a:r>
              <a:rPr lang="en-US" sz="24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C10A8-C751-E04A-9EB4-6D8299A78A3A}"/>
              </a:ext>
            </a:extLst>
          </p:cNvPr>
          <p:cNvSpPr txBox="1"/>
          <p:nvPr/>
        </p:nvSpPr>
        <p:spPr>
          <a:xfrm>
            <a:off x="4414345" y="1227972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Timeline for each flaky test: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C493F-9844-7947-9A1B-ECF877BFDB8F}"/>
              </a:ext>
            </a:extLst>
          </p:cNvPr>
          <p:cNvGrpSpPr/>
          <p:nvPr/>
        </p:nvGrpSpPr>
        <p:grpSpPr>
          <a:xfrm>
            <a:off x="1772044" y="3525169"/>
            <a:ext cx="2538341" cy="1015299"/>
            <a:chOff x="1772044" y="3525169"/>
            <a:chExt cx="2538341" cy="1015299"/>
          </a:xfrm>
          <a:solidFill>
            <a:schemeClr val="bg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8A4F4F-9FEC-3246-BF03-A9B832DEF061}"/>
                </a:ext>
              </a:extLst>
            </p:cNvPr>
            <p:cNvSpPr/>
            <p:nvPr/>
          </p:nvSpPr>
          <p:spPr>
            <a:xfrm>
              <a:off x="1772044" y="3525169"/>
              <a:ext cx="2017986" cy="1015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80B9CF-2F06-1348-B54B-DDB57374CEEC}"/>
                </a:ext>
              </a:extLst>
            </p:cNvPr>
            <p:cNvSpPr/>
            <p:nvPr/>
          </p:nvSpPr>
          <p:spPr>
            <a:xfrm>
              <a:off x="2386992" y="3740631"/>
              <a:ext cx="1923393" cy="2259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0AC8F-E73B-D642-B4C2-BC59F91D00E9}"/>
              </a:ext>
            </a:extLst>
          </p:cNvPr>
          <p:cNvGrpSpPr/>
          <p:nvPr/>
        </p:nvGrpSpPr>
        <p:grpSpPr>
          <a:xfrm>
            <a:off x="4119004" y="2228298"/>
            <a:ext cx="3208808" cy="1325564"/>
            <a:chOff x="1772044" y="3525169"/>
            <a:chExt cx="2538341" cy="1015299"/>
          </a:xfrm>
          <a:solidFill>
            <a:schemeClr val="bg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A79599-81A9-A847-8EC9-C89E3993C6C7}"/>
                </a:ext>
              </a:extLst>
            </p:cNvPr>
            <p:cNvSpPr/>
            <p:nvPr/>
          </p:nvSpPr>
          <p:spPr>
            <a:xfrm>
              <a:off x="1772044" y="3525169"/>
              <a:ext cx="2017986" cy="1015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2069BB3-3B26-6343-AAF0-BCC1A054F1D5}"/>
                </a:ext>
              </a:extLst>
            </p:cNvPr>
            <p:cNvSpPr/>
            <p:nvPr/>
          </p:nvSpPr>
          <p:spPr>
            <a:xfrm>
              <a:off x="2386992" y="3740631"/>
              <a:ext cx="1923393" cy="2259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0E02AA22-85EF-DC40-A265-B8117143C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448" y="1254060"/>
            <a:ext cx="9343846" cy="3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36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2C33470-011F-384D-9032-CB1E8DD64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5396" y="1463461"/>
            <a:ext cx="8768595" cy="3136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Overview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1090448" y="4599920"/>
            <a:ext cx="1031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4-step approach to accomplish 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find flaky tests in </a:t>
            </a:r>
            <a:r>
              <a:rPr lang="en-US" sz="2400" dirty="0">
                <a:solidFill>
                  <a:srgbClr val="FF7E79"/>
                </a:solidFill>
              </a:rPr>
              <a:t>latest commit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categorize flaky tests at </a:t>
            </a:r>
            <a:r>
              <a:rPr lang="en-US" sz="2400" dirty="0">
                <a:solidFill>
                  <a:srgbClr val="FF7E79"/>
                </a:solidFill>
              </a:rPr>
              <a:t>latest commit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check if tests are flaky when they are introduced (</a:t>
            </a:r>
            <a:r>
              <a:rPr lang="en-US" sz="2400" dirty="0">
                <a:solidFill>
                  <a:schemeClr val="accent4"/>
                </a:solidFill>
              </a:rPr>
              <a:t>TIC</a:t>
            </a:r>
            <a:r>
              <a:rPr lang="en-US" sz="24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(optional) find commit when test becomes flaky (</a:t>
            </a:r>
            <a:r>
              <a:rPr lang="en-US" sz="2400" dirty="0">
                <a:solidFill>
                  <a:schemeClr val="accent6"/>
                </a:solidFill>
              </a:rPr>
              <a:t>FIC</a:t>
            </a:r>
            <a:r>
              <a:rPr lang="en-US" sz="2400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C10A8-C751-E04A-9EB4-6D8299A78A3A}"/>
              </a:ext>
            </a:extLst>
          </p:cNvPr>
          <p:cNvSpPr txBox="1"/>
          <p:nvPr/>
        </p:nvSpPr>
        <p:spPr>
          <a:xfrm>
            <a:off x="4414345" y="1227972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Timeline for each flaky test: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C493F-9844-7947-9A1B-ECF877BFDB8F}"/>
              </a:ext>
            </a:extLst>
          </p:cNvPr>
          <p:cNvGrpSpPr/>
          <p:nvPr/>
        </p:nvGrpSpPr>
        <p:grpSpPr>
          <a:xfrm>
            <a:off x="1772044" y="3525169"/>
            <a:ext cx="2538341" cy="1015299"/>
            <a:chOff x="1772044" y="3525169"/>
            <a:chExt cx="2538341" cy="1015299"/>
          </a:xfrm>
          <a:solidFill>
            <a:schemeClr val="bg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8A4F4F-9FEC-3246-BF03-A9B832DEF061}"/>
                </a:ext>
              </a:extLst>
            </p:cNvPr>
            <p:cNvSpPr/>
            <p:nvPr/>
          </p:nvSpPr>
          <p:spPr>
            <a:xfrm>
              <a:off x="1772044" y="3525169"/>
              <a:ext cx="2017986" cy="1015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80B9CF-2F06-1348-B54B-DDB57374CEEC}"/>
                </a:ext>
              </a:extLst>
            </p:cNvPr>
            <p:cNvSpPr/>
            <p:nvPr/>
          </p:nvSpPr>
          <p:spPr>
            <a:xfrm>
              <a:off x="2386992" y="3740631"/>
              <a:ext cx="1923393" cy="2259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11E9A4B8-1862-7346-A4E6-25CDB6079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448" y="1254060"/>
            <a:ext cx="9343846" cy="3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96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Step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838200" y="1690688"/>
            <a:ext cx="103124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/>
              <a:t>Goal</a:t>
            </a:r>
            <a:r>
              <a:rPr lang="en-US" sz="2800" dirty="0"/>
              <a:t>: find flaky tests in </a:t>
            </a:r>
            <a:r>
              <a:rPr lang="en-US" sz="2800" dirty="0">
                <a:solidFill>
                  <a:srgbClr val="FF7E79"/>
                </a:solidFill>
              </a:rPr>
              <a:t>latest commit</a:t>
            </a: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2 tools selected to find flaky tests: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iDFlakies</a:t>
            </a:r>
            <a:r>
              <a:rPr lang="en-US" sz="2800" baseline="30000" dirty="0"/>
              <a:t>1</a:t>
            </a:r>
            <a:r>
              <a:rPr lang="en-US" sz="2800" dirty="0"/>
              <a:t> – tool that randomizes test orders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NonDex</a:t>
            </a:r>
            <a:r>
              <a:rPr lang="en-US" sz="2800" baseline="30000" dirty="0"/>
              <a:t>2</a:t>
            </a:r>
            <a:r>
              <a:rPr lang="en-US" sz="2800" dirty="0"/>
              <a:t> – tool that changes underlying implementation of an underdetermined specification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938C-B82D-AB4E-9316-1CCF3870DD58}"/>
              </a:ext>
            </a:extLst>
          </p:cNvPr>
          <p:cNvSpPr txBox="1"/>
          <p:nvPr/>
        </p:nvSpPr>
        <p:spPr>
          <a:xfrm>
            <a:off x="231481" y="6017796"/>
            <a:ext cx="825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Lam et al., “</a:t>
            </a:r>
            <a:r>
              <a:rPr lang="en-US" sz="1600" dirty="0" err="1"/>
              <a:t>iDFlakies</a:t>
            </a:r>
            <a:r>
              <a:rPr lang="en-US" sz="1600" dirty="0"/>
              <a:t>: A Framework for Detecting and Partially Classifying Flaky Tests”. ICST 2019.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40DD07-1C49-3941-A86D-98CDB6AAF364}"/>
              </a:ext>
            </a:extLst>
          </p:cNvPr>
          <p:cNvSpPr txBox="1"/>
          <p:nvPr/>
        </p:nvSpPr>
        <p:spPr>
          <a:xfrm>
            <a:off x="231481" y="6323598"/>
            <a:ext cx="9855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2</a:t>
            </a:r>
            <a:r>
              <a:rPr lang="en-US" sz="1600" dirty="0"/>
              <a:t>Shi et al., “Detecting assumptions on deterministic implementations of non-deterministic specifications”. ICST 2016.</a:t>
            </a:r>
          </a:p>
        </p:txBody>
      </p:sp>
    </p:spTree>
    <p:extLst>
      <p:ext uri="{BB962C8B-B14F-4D97-AF65-F5344CB8AC3E}">
        <p14:creationId xmlns:p14="http://schemas.microsoft.com/office/powerpoint/2010/main" val="3263599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Step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838200" y="1690688"/>
            <a:ext cx="1063625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/>
              <a:t>Goal</a:t>
            </a:r>
            <a:r>
              <a:rPr lang="en-US" sz="2800" dirty="0"/>
              <a:t>: find flaky tests in </a:t>
            </a:r>
            <a:r>
              <a:rPr lang="en-US" sz="2800" dirty="0">
                <a:solidFill>
                  <a:srgbClr val="FF7E79"/>
                </a:solidFill>
              </a:rPr>
              <a:t>latest commit</a:t>
            </a: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2 tools selected to find flaky tests: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err="1"/>
              <a:t>iDFlakies</a:t>
            </a:r>
            <a:r>
              <a:rPr lang="en-US" sz="2800" dirty="0"/>
              <a:t> can detect 3 categories of flaky tests: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Order-dependent brittle (</a:t>
            </a:r>
            <a:r>
              <a:rPr lang="en-US" sz="2400" b="1" dirty="0"/>
              <a:t>OD Brit</a:t>
            </a:r>
            <a:r>
              <a:rPr lang="en-US" sz="2400" dirty="0"/>
              <a:t>) – tests that fail when run in isolation but pass when run after some specific tests. E.g., </a:t>
            </a:r>
            <a:r>
              <a:rPr lang="en-US" sz="2400" dirty="0" err="1"/>
              <a:t>testMwDailyDumpFileProcessing</a:t>
            </a:r>
            <a:r>
              <a:rPr lang="en-US" sz="2400" dirty="0"/>
              <a:t> from example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Order-dependent victim (</a:t>
            </a:r>
            <a:r>
              <a:rPr lang="en-US" sz="2400" b="1" dirty="0"/>
              <a:t>OD Vic</a:t>
            </a:r>
            <a:r>
              <a:rPr lang="en-US" sz="2400" dirty="0"/>
              <a:t>) – tests that pass when run in isolation but fail when run after some specific tests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Non-deterministic (</a:t>
            </a:r>
            <a:r>
              <a:rPr lang="en-US" sz="2400" b="1" dirty="0"/>
              <a:t>ND</a:t>
            </a:r>
            <a:r>
              <a:rPr lang="en-US" sz="2400" dirty="0"/>
              <a:t>) – tests that non-deterministically pass or fail with no changes to test execution order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Step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838200" y="1690688"/>
            <a:ext cx="103124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/>
              <a:t>Goal</a:t>
            </a:r>
            <a:r>
              <a:rPr lang="en-US" sz="2800" dirty="0"/>
              <a:t>: find flaky tests in </a:t>
            </a:r>
            <a:r>
              <a:rPr lang="en-US" sz="2800" dirty="0">
                <a:solidFill>
                  <a:srgbClr val="FF7E79"/>
                </a:solidFill>
              </a:rPr>
              <a:t>latest commit</a:t>
            </a:r>
            <a:endParaRPr lang="en-US" sz="2800" dirty="0"/>
          </a:p>
          <a:p>
            <a:pPr>
              <a:spcBef>
                <a:spcPts val="1200"/>
              </a:spcBef>
            </a:pPr>
            <a:r>
              <a:rPr lang="en-US" sz="2800" dirty="0"/>
              <a:t>2 tools selected to find flaky tests: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err="1"/>
              <a:t>NonDex</a:t>
            </a:r>
            <a:r>
              <a:rPr lang="en-US" sz="2800" dirty="0"/>
              <a:t> – can detect 2 categories of flaky tests: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Implementation-dependent (</a:t>
            </a:r>
            <a:r>
              <a:rPr lang="en-US" sz="2400" b="1" dirty="0"/>
              <a:t>ID</a:t>
            </a:r>
            <a:r>
              <a:rPr lang="en-US" sz="2400" dirty="0"/>
              <a:t>) – tests that depend on specific implementation of API whose specification admits other implementations (e.g., iteration order of HashSet)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Non-deterministic (</a:t>
            </a:r>
            <a:r>
              <a:rPr lang="en-US" sz="2400" b="1" dirty="0"/>
              <a:t>ND</a:t>
            </a:r>
            <a:r>
              <a:rPr lang="en-US" sz="2400" dirty="0"/>
              <a:t>) – tests that non-deterministically pass or fail with no changes to test execution order or implementation of test dependencies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5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Steps 2–4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838199" y="1690688"/>
            <a:ext cx="106012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/>
              <a:t>Goal</a:t>
            </a:r>
            <a:r>
              <a:rPr lang="en-US" sz="2800" dirty="0"/>
              <a:t>: categorize and confirm if test is flaky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control machine cost to run and human cost to inspect, we do not use </a:t>
            </a:r>
            <a:r>
              <a:rPr lang="en-US" sz="2800" dirty="0" err="1"/>
              <a:t>iDFlakies</a:t>
            </a:r>
            <a:r>
              <a:rPr lang="en-US" sz="2800" dirty="0"/>
              <a:t> as random orders can miss confirmation of test as flaky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2 tools to replace </a:t>
            </a:r>
            <a:r>
              <a:rPr lang="en-US" sz="2800" dirty="0" err="1"/>
              <a:t>iDFlakies</a:t>
            </a:r>
            <a:r>
              <a:rPr lang="en-US" sz="2800" dirty="0"/>
              <a:t> for Steps 2–4: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Isolation – running every test by itself. Can detect: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OD Brits</a:t>
            </a:r>
            <a:r>
              <a:rPr lang="en-US" sz="2800" dirty="0"/>
              <a:t> (tests that fail by themselves) and </a:t>
            </a:r>
            <a:r>
              <a:rPr lang="en-US" sz="2800" b="1" dirty="0"/>
              <a:t>NDs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One-By-One (OBO) – running every test before flaky test. Can detect: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OD </a:t>
            </a:r>
            <a:r>
              <a:rPr lang="en-US" sz="2800" b="1" dirty="0" err="1"/>
              <a:t>Vics</a:t>
            </a:r>
            <a:r>
              <a:rPr lang="en-US" sz="2800" dirty="0"/>
              <a:t> (tests that fail when another test runs before it) and </a:t>
            </a:r>
            <a:r>
              <a:rPr lang="en-US" sz="2800" b="1" dirty="0"/>
              <a:t>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EA18A78-9FA4-494C-B5F0-E441D7940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5397" y="1463461"/>
            <a:ext cx="8768592" cy="31364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Overview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1090448" y="4599920"/>
            <a:ext cx="1031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4-step approach to accomplish goal: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find flaky tests in </a:t>
            </a:r>
            <a:r>
              <a:rPr lang="en-US" sz="2400" dirty="0">
                <a:solidFill>
                  <a:srgbClr val="FF7E79"/>
                </a:solidFill>
              </a:rPr>
              <a:t>latest commit </a:t>
            </a:r>
            <a:r>
              <a:rPr lang="en-US" sz="2400" b="1" dirty="0"/>
              <a:t>with </a:t>
            </a:r>
            <a:r>
              <a:rPr lang="en-US" sz="2400" b="1" dirty="0" err="1"/>
              <a:t>iDFlakies</a:t>
            </a:r>
            <a:r>
              <a:rPr lang="en-US" sz="2400" b="1" dirty="0"/>
              <a:t> and </a:t>
            </a:r>
            <a:r>
              <a:rPr lang="en-US" sz="2400" b="1" dirty="0" err="1"/>
              <a:t>NonDex</a:t>
            </a:r>
            <a:endParaRPr lang="en-US" sz="2400" b="1" dirty="0">
              <a:solidFill>
                <a:srgbClr val="FF7E79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categorize flaky tests at </a:t>
            </a:r>
            <a:r>
              <a:rPr lang="en-US" sz="2400" dirty="0">
                <a:solidFill>
                  <a:srgbClr val="FF7E79"/>
                </a:solidFill>
              </a:rPr>
              <a:t>latest commit </a:t>
            </a:r>
            <a:r>
              <a:rPr lang="en-US" sz="2400" b="1" dirty="0"/>
              <a:t>with 3 tools</a:t>
            </a:r>
            <a:endParaRPr lang="en-US" sz="2400" b="1" dirty="0">
              <a:solidFill>
                <a:srgbClr val="FF7E79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check if tests are flaky when they are introduced (</a:t>
            </a:r>
            <a:r>
              <a:rPr lang="en-US" sz="2400" dirty="0">
                <a:solidFill>
                  <a:schemeClr val="accent4"/>
                </a:solidFill>
              </a:rPr>
              <a:t>TIC</a:t>
            </a:r>
            <a:r>
              <a:rPr lang="en-US" sz="2400" dirty="0"/>
              <a:t>) </a:t>
            </a:r>
            <a:r>
              <a:rPr lang="en-US" sz="2400" b="1" dirty="0"/>
              <a:t>with 3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(optional) find commit when test becomes flaky (</a:t>
            </a:r>
            <a:r>
              <a:rPr lang="en-US" sz="2400" dirty="0">
                <a:solidFill>
                  <a:schemeClr val="accent6"/>
                </a:solidFill>
              </a:rPr>
              <a:t>FIC</a:t>
            </a:r>
            <a:r>
              <a:rPr lang="en-US" sz="2400" dirty="0"/>
              <a:t>) </a:t>
            </a:r>
            <a:r>
              <a:rPr lang="en-US" sz="2400" b="1" dirty="0"/>
              <a:t>with 3 tools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C10A8-C751-E04A-9EB4-6D8299A78A3A}"/>
              </a:ext>
            </a:extLst>
          </p:cNvPr>
          <p:cNvSpPr txBox="1"/>
          <p:nvPr/>
        </p:nvSpPr>
        <p:spPr>
          <a:xfrm>
            <a:off x="4414345" y="1227972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Timeline for each flaky test: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C493F-9844-7947-9A1B-ECF877BFDB8F}"/>
              </a:ext>
            </a:extLst>
          </p:cNvPr>
          <p:cNvGrpSpPr/>
          <p:nvPr/>
        </p:nvGrpSpPr>
        <p:grpSpPr>
          <a:xfrm>
            <a:off x="1772044" y="3525169"/>
            <a:ext cx="2538341" cy="1015299"/>
            <a:chOff x="1772044" y="3525169"/>
            <a:chExt cx="2538341" cy="1015299"/>
          </a:xfrm>
          <a:solidFill>
            <a:schemeClr val="bg1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8A4F4F-9FEC-3246-BF03-A9B832DEF061}"/>
                </a:ext>
              </a:extLst>
            </p:cNvPr>
            <p:cNvSpPr/>
            <p:nvPr/>
          </p:nvSpPr>
          <p:spPr>
            <a:xfrm>
              <a:off x="1772044" y="3525169"/>
              <a:ext cx="2017986" cy="1015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80B9CF-2F06-1348-B54B-DDB57374CEEC}"/>
                </a:ext>
              </a:extLst>
            </p:cNvPr>
            <p:cNvSpPr/>
            <p:nvPr/>
          </p:nvSpPr>
          <p:spPr>
            <a:xfrm>
              <a:off x="2386992" y="3740631"/>
              <a:ext cx="1923393" cy="2259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C2F507B6-62D7-6F49-8D0F-FD1E960F0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448" y="1254060"/>
            <a:ext cx="9343846" cy="3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3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Flaky tests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23CE91-35F6-DA4A-A1EB-A55AFDE4FFE1}"/>
              </a:ext>
            </a:extLst>
          </p:cNvPr>
          <p:cNvSpPr txBox="1"/>
          <p:nvPr/>
        </p:nvSpPr>
        <p:spPr>
          <a:xfrm>
            <a:off x="838199" y="1690688"/>
            <a:ext cx="10684933" cy="495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Goal</a:t>
            </a:r>
            <a:r>
              <a:rPr lang="en-US" sz="2800" dirty="0"/>
              <a:t>: obtain flaky-test dataset and use 4-step approach to understand </a:t>
            </a:r>
            <a:r>
              <a:rPr lang="en-US" sz="2800" i="1" dirty="0"/>
              <a:t>when </a:t>
            </a:r>
            <a:r>
              <a:rPr lang="en-US" sz="2800" dirty="0"/>
              <a:t>flaky tests become flaky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68 popular Maven-based, Java projects available in public dataset collected in our prior work</a:t>
            </a:r>
            <a:r>
              <a:rPr lang="en-US" sz="2800" baseline="30000" dirty="0"/>
              <a:t>1</a:t>
            </a:r>
            <a:endParaRPr lang="en-US" sz="2800" dirty="0"/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Apply </a:t>
            </a:r>
            <a:r>
              <a:rPr lang="en-US" sz="2800" dirty="0" err="1">
                <a:solidFill>
                  <a:prstClr val="black"/>
                </a:solidFill>
              </a:rPr>
              <a:t>iDFlakies</a:t>
            </a:r>
            <a:r>
              <a:rPr lang="en-US" sz="2800" dirty="0">
                <a:solidFill>
                  <a:prstClr val="black"/>
                </a:solidFill>
              </a:rPr>
              <a:t> and </a:t>
            </a:r>
            <a:r>
              <a:rPr lang="en-US" sz="2800" dirty="0" err="1">
                <a:solidFill>
                  <a:prstClr val="black"/>
                </a:solidFill>
              </a:rPr>
              <a:t>NonDex</a:t>
            </a:r>
            <a:r>
              <a:rPr lang="en-US" sz="2800" dirty="0">
                <a:solidFill>
                  <a:prstClr val="black"/>
                </a:solidFill>
              </a:rPr>
              <a:t>, detected </a:t>
            </a:r>
            <a:r>
              <a:rPr lang="en-US" sz="2800" b="1" dirty="0">
                <a:solidFill>
                  <a:prstClr val="black"/>
                </a:solidFill>
              </a:rPr>
              <a:t>684 </a:t>
            </a:r>
            <a:r>
              <a:rPr lang="en-US" sz="2800" dirty="0">
                <a:solidFill>
                  <a:prstClr val="black"/>
                </a:solidFill>
              </a:rPr>
              <a:t>flaky tests</a:t>
            </a:r>
            <a:endParaRPr lang="en-US" sz="2800" b="1" dirty="0">
              <a:solidFill>
                <a:prstClr val="black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Some flaky tests cannot be evaluated on Test-Introducing Commit (TIC)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E.g., Maven could not compile due to unavailable dependencies</a:t>
            </a:r>
            <a:endParaRPr lang="en-US" sz="2800" dirty="0">
              <a:solidFill>
                <a:prstClr val="black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In total,</a:t>
            </a:r>
            <a:r>
              <a:rPr lang="en-US" sz="2800" b="1" dirty="0">
                <a:solidFill>
                  <a:prstClr val="black"/>
                </a:solidFill>
              </a:rPr>
              <a:t> 245 </a:t>
            </a:r>
            <a:r>
              <a:rPr lang="en-US" sz="2800" dirty="0">
                <a:solidFill>
                  <a:prstClr val="black"/>
                </a:solidFill>
              </a:rPr>
              <a:t>flaky tests evaluated on their TIC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9938C-B82D-AB4E-9316-1CCF3870DD58}"/>
              </a:ext>
            </a:extLst>
          </p:cNvPr>
          <p:cNvSpPr txBox="1"/>
          <p:nvPr/>
        </p:nvSpPr>
        <p:spPr>
          <a:xfrm>
            <a:off x="203200" y="6323598"/>
            <a:ext cx="825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Lam et al., “</a:t>
            </a:r>
            <a:r>
              <a:rPr lang="en-US" sz="1600" dirty="0" err="1"/>
              <a:t>iDFlakies</a:t>
            </a:r>
            <a:r>
              <a:rPr lang="en-US" sz="1600" dirty="0"/>
              <a:t>: A Framework for Detecting and Partially Classifying Flaky Tests”. ICST 2019.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7F80-CEAB-C24F-92D9-D7D16992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dirty="0">
                <a:solidFill>
                  <a:sysClr val="windowText" lastClr="000000"/>
                </a:solidFill>
              </a:rPr>
              <a:t>Flaky tests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F8FD016-1721-A34D-A98A-E57F3BA06184}"/>
              </a:ext>
            </a:extLst>
          </p:cNvPr>
          <p:cNvSpPr txBox="1"/>
          <p:nvPr/>
        </p:nvSpPr>
        <p:spPr>
          <a:xfrm>
            <a:off x="1281409" y="4739387"/>
            <a:ext cx="10168248" cy="13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7340" indent="-307340" defTabSz="1005840">
              <a:lnSpc>
                <a:spcPct val="125000"/>
              </a:lnSpc>
              <a:buSzPts val="2400"/>
              <a:buFont typeface="Arial" panose="020B0604020202020204" pitchFamily="34" charset="0"/>
              <a:buChar char="●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Reduces trust in testing—failures may not indicate faults in changes</a:t>
            </a:r>
          </a:p>
          <a:p>
            <a:pPr marL="307340" indent="-307340" defTabSz="1005840">
              <a:buSzPts val="2400"/>
              <a:buFont typeface="Arial" panose="020B0604020202020204" pitchFamily="34" charset="0"/>
              <a:buChar char="●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Wastes time—developers may manually debug nonexistent fault in changes</a:t>
            </a:r>
          </a:p>
          <a:p>
            <a:pPr marL="307340" indent="-307340" defTabSz="1005840">
              <a:lnSpc>
                <a:spcPct val="125000"/>
              </a:lnSpc>
              <a:buSzPts val="2400"/>
              <a:buFont typeface="Arial" panose="020B0604020202020204" pitchFamily="34" charset="0"/>
              <a:buChar char="●"/>
              <a:defRPr/>
            </a:pPr>
            <a:r>
              <a:rPr lang="en-US" sz="2400" dirty="0">
                <a:solidFill>
                  <a:sysClr val="windowText" lastClr="000000"/>
                </a:solidFill>
              </a:rPr>
              <a:t>Many organizations</a:t>
            </a:r>
            <a:r>
              <a:rPr lang="en-US" sz="2400" baseline="30000" dirty="0">
                <a:solidFill>
                  <a:sysClr val="windowText" lastClr="000000"/>
                </a:solidFill>
              </a:rPr>
              <a:t>1,2,3,4</a:t>
            </a:r>
            <a:r>
              <a:rPr lang="en-US" sz="2400" dirty="0">
                <a:solidFill>
                  <a:sysClr val="windowText" lastClr="000000"/>
                </a:solidFill>
              </a:rPr>
              <a:t> have reported on the problem of flaky tests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D1A8D5-33FF-2A49-B65E-80F09150B4A8}"/>
              </a:ext>
            </a:extLst>
          </p:cNvPr>
          <p:cNvGrpSpPr/>
          <p:nvPr/>
        </p:nvGrpSpPr>
        <p:grpSpPr>
          <a:xfrm>
            <a:off x="1679251" y="1778292"/>
            <a:ext cx="8833498" cy="2964032"/>
            <a:chOff x="1336952" y="2050483"/>
            <a:chExt cx="9339578" cy="3133843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5801D7A1-257E-F94B-8642-CA40EB7C9B72}"/>
                </a:ext>
              </a:extLst>
            </p:cNvPr>
            <p:cNvGrpSpPr/>
            <p:nvPr/>
          </p:nvGrpSpPr>
          <p:grpSpPr>
            <a:xfrm>
              <a:off x="1336952" y="2050483"/>
              <a:ext cx="9339578" cy="3133843"/>
              <a:chOff x="102950" y="1372900"/>
              <a:chExt cx="14279638" cy="4791454"/>
            </a:xfrm>
          </p:grpSpPr>
          <p:pic>
            <p:nvPicPr>
              <p:cNvPr id="110" name="Picture 2" descr="Programmer, Programming, Code, Work, Computer, Internet">
                <a:extLst>
                  <a:ext uri="{FF2B5EF4-FFF2-40B4-BE49-F238E27FC236}">
                    <a16:creationId xmlns:a16="http://schemas.microsoft.com/office/drawing/2014/main" id="{9A1A6D52-A591-A845-9A29-9FCA18BF08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7" t="41956" r="26937"/>
              <a:stretch/>
            </p:blipFill>
            <p:spPr bwMode="auto">
              <a:xfrm>
                <a:off x="1078467" y="3938586"/>
                <a:ext cx="2466567" cy="22210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" name="Thought Bubble: Cloud 3">
                <a:extLst>
                  <a:ext uri="{FF2B5EF4-FFF2-40B4-BE49-F238E27FC236}">
                    <a16:creationId xmlns:a16="http://schemas.microsoft.com/office/drawing/2014/main" id="{F85859B4-E698-2D42-92BE-D71CC1961C7B}"/>
                  </a:ext>
                </a:extLst>
              </p:cNvPr>
              <p:cNvSpPr/>
              <p:nvPr/>
            </p:nvSpPr>
            <p:spPr>
              <a:xfrm>
                <a:off x="102950" y="1415470"/>
                <a:ext cx="3149668" cy="2352164"/>
              </a:xfrm>
              <a:prstGeom prst="cloudCallout">
                <a:avLst>
                  <a:gd name="adj1" fmla="val 14312"/>
                  <a:gd name="adj2" fmla="val 75762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Code under test</a:t>
                </a:r>
              </a:p>
            </p:txBody>
          </p:sp>
          <p:pic>
            <p:nvPicPr>
              <p:cNvPr id="112" name="Picture 4" descr="Source Code, Code, Programming, C, Coding, Digital">
                <a:extLst>
                  <a:ext uri="{FF2B5EF4-FFF2-40B4-BE49-F238E27FC236}">
                    <a16:creationId xmlns:a16="http://schemas.microsoft.com/office/drawing/2014/main" id="{67A81B07-7490-1F41-B166-15BBF6CB91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843"/>
              <a:stretch/>
            </p:blipFill>
            <p:spPr bwMode="auto">
              <a:xfrm>
                <a:off x="1314360" y="2356512"/>
                <a:ext cx="1045170" cy="1071798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6" descr="Code, Programming, Hacking, Html, Web, Data, Design">
                <a:extLst>
                  <a:ext uri="{FF2B5EF4-FFF2-40B4-BE49-F238E27FC236}">
                    <a16:creationId xmlns:a16="http://schemas.microsoft.com/office/drawing/2014/main" id="{930C484A-50BD-4049-ABAA-799AD106E6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54" t="41859" r="14180"/>
              <a:stretch/>
            </p:blipFill>
            <p:spPr bwMode="auto">
              <a:xfrm>
                <a:off x="3323490" y="2291818"/>
                <a:ext cx="1705067" cy="998851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4" name="Arrow: Right 5">
                <a:extLst>
                  <a:ext uri="{FF2B5EF4-FFF2-40B4-BE49-F238E27FC236}">
                    <a16:creationId xmlns:a16="http://schemas.microsoft.com/office/drawing/2014/main" id="{2CBC22D2-101C-6349-A00A-87CEA91FD7BE}"/>
                  </a:ext>
                </a:extLst>
              </p:cNvPr>
              <p:cNvSpPr/>
              <p:nvPr/>
            </p:nvSpPr>
            <p:spPr>
              <a:xfrm rot="1522185">
                <a:off x="4396605" y="3941896"/>
                <a:ext cx="928613" cy="5116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5D314851-B024-2E43-9F1B-4FF141116124}"/>
                  </a:ext>
                </a:extLst>
              </p:cNvPr>
              <p:cNvGrpSpPr/>
              <p:nvPr/>
            </p:nvGrpSpPr>
            <p:grpSpPr>
              <a:xfrm>
                <a:off x="6714593" y="4467939"/>
                <a:ext cx="574474" cy="877078"/>
                <a:chOff x="2466217" y="5365103"/>
                <a:chExt cx="770701" cy="1191208"/>
              </a:xfrm>
            </p:grpSpPr>
            <p:pic>
              <p:nvPicPr>
                <p:cNvPr id="116" name="Picture 16" descr="http://www.pngall.com/wp-content/uploads/2016/04/Server.png">
                  <a:extLst>
                    <a:ext uri="{FF2B5EF4-FFF2-40B4-BE49-F238E27FC236}">
                      <a16:creationId xmlns:a16="http://schemas.microsoft.com/office/drawing/2014/main" id="{2DF17A29-45C2-6247-A27F-F92D9C12432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66217" y="5365103"/>
                  <a:ext cx="770701" cy="11912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7" name="Picture 18" descr="http://i377.photobucket.com/albums/oo218/tally3tally/icon_small_settings1.png">
                  <a:extLst>
                    <a:ext uri="{FF2B5EF4-FFF2-40B4-BE49-F238E27FC236}">
                      <a16:creationId xmlns:a16="http://schemas.microsoft.com/office/drawing/2014/main" id="{9E5F3940-98EC-4D41-B605-6D6B53D19A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7455" y="5687153"/>
                  <a:ext cx="610903" cy="657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D7B271EC-BE9A-F543-9D52-A0BE85EF0C04}"/>
                  </a:ext>
                </a:extLst>
              </p:cNvPr>
              <p:cNvGrpSpPr/>
              <p:nvPr/>
            </p:nvGrpSpPr>
            <p:grpSpPr>
              <a:xfrm>
                <a:off x="5762443" y="4990213"/>
                <a:ext cx="574474" cy="877078"/>
                <a:chOff x="2466217" y="5365103"/>
                <a:chExt cx="770701" cy="1191208"/>
              </a:xfrm>
            </p:grpSpPr>
            <p:pic>
              <p:nvPicPr>
                <p:cNvPr id="119" name="Picture 16" descr="http://www.pngall.com/wp-content/uploads/2016/04/Server.png">
                  <a:extLst>
                    <a:ext uri="{FF2B5EF4-FFF2-40B4-BE49-F238E27FC236}">
                      <a16:creationId xmlns:a16="http://schemas.microsoft.com/office/drawing/2014/main" id="{9BB028BA-1F09-2D46-9490-140A5BF3D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66217" y="5365103"/>
                  <a:ext cx="770701" cy="11912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0" name="Picture 18" descr="http://i377.photobucket.com/albums/oo218/tally3tally/icon_small_settings1.png">
                  <a:extLst>
                    <a:ext uri="{FF2B5EF4-FFF2-40B4-BE49-F238E27FC236}">
                      <a16:creationId xmlns:a16="http://schemas.microsoft.com/office/drawing/2014/main" id="{7294D8C4-A3BE-7E44-899F-787EBBBBCF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7455" y="5687153"/>
                  <a:ext cx="610903" cy="657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991CAB1-D99C-FD48-9C3B-2052190F58AE}"/>
                  </a:ext>
                </a:extLst>
              </p:cNvPr>
              <p:cNvGrpSpPr/>
              <p:nvPr/>
            </p:nvGrpSpPr>
            <p:grpSpPr>
              <a:xfrm>
                <a:off x="5769653" y="4027389"/>
                <a:ext cx="574474" cy="877078"/>
                <a:chOff x="2466217" y="5365103"/>
                <a:chExt cx="770701" cy="1191208"/>
              </a:xfrm>
            </p:grpSpPr>
            <p:pic>
              <p:nvPicPr>
                <p:cNvPr id="122" name="Picture 121" descr="http://www.pngall.com/wp-content/uploads/2016/04/Server.png">
                  <a:extLst>
                    <a:ext uri="{FF2B5EF4-FFF2-40B4-BE49-F238E27FC236}">
                      <a16:creationId xmlns:a16="http://schemas.microsoft.com/office/drawing/2014/main" id="{F99F00C9-0232-9C4D-828D-360C66BB28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66217" y="5365103"/>
                  <a:ext cx="770701" cy="119120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3" name="Picture 18" descr="http://i377.photobucket.com/albums/oo218/tally3tally/icon_small_settings1.png">
                  <a:extLst>
                    <a:ext uri="{FF2B5EF4-FFF2-40B4-BE49-F238E27FC236}">
                      <a16:creationId xmlns:a16="http://schemas.microsoft.com/office/drawing/2014/main" id="{6A548F8F-B683-E24D-BEBA-CA02F6B6B6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27455" y="5687153"/>
                  <a:ext cx="610903" cy="6573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4" name="Thought Bubble: Cloud 18">
                <a:extLst>
                  <a:ext uri="{FF2B5EF4-FFF2-40B4-BE49-F238E27FC236}">
                    <a16:creationId xmlns:a16="http://schemas.microsoft.com/office/drawing/2014/main" id="{8219EC4F-7DF3-6E46-B2A3-DE0A7CC494EA}"/>
                  </a:ext>
                </a:extLst>
              </p:cNvPr>
              <p:cNvSpPr/>
              <p:nvPr/>
            </p:nvSpPr>
            <p:spPr>
              <a:xfrm>
                <a:off x="2989027" y="1372900"/>
                <a:ext cx="2730827" cy="2268700"/>
              </a:xfrm>
              <a:prstGeom prst="cloudCallout">
                <a:avLst>
                  <a:gd name="adj1" fmla="val -73956"/>
                  <a:gd name="adj2" fmla="val 78258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Test code	</a:t>
                </a:r>
              </a:p>
            </p:txBody>
          </p:sp>
          <p:sp>
            <p:nvSpPr>
              <p:cNvPr id="125" name="Arrow: Right 21">
                <a:extLst>
                  <a:ext uri="{FF2B5EF4-FFF2-40B4-BE49-F238E27FC236}">
                    <a16:creationId xmlns:a16="http://schemas.microsoft.com/office/drawing/2014/main" id="{1DE45FF9-6079-8C4B-AF3D-7590B8455D13}"/>
                  </a:ext>
                </a:extLst>
              </p:cNvPr>
              <p:cNvSpPr/>
              <p:nvPr/>
            </p:nvSpPr>
            <p:spPr>
              <a:xfrm rot="18438230">
                <a:off x="6716458" y="3138328"/>
                <a:ext cx="928613" cy="5116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7" name="Picture 2" descr="Programmer, Programming, Code, Work, Computer, Internet">
                <a:extLst>
                  <a:ext uri="{FF2B5EF4-FFF2-40B4-BE49-F238E27FC236}">
                    <a16:creationId xmlns:a16="http://schemas.microsoft.com/office/drawing/2014/main" id="{244777A0-4D19-EB40-A9D0-18064CCB82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277" t="41956" r="26937"/>
              <a:stretch/>
            </p:blipFill>
            <p:spPr bwMode="auto">
              <a:xfrm>
                <a:off x="11549369" y="3613181"/>
                <a:ext cx="2833219" cy="25511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8" name="Arrow: Right 25">
                <a:extLst>
                  <a:ext uri="{FF2B5EF4-FFF2-40B4-BE49-F238E27FC236}">
                    <a16:creationId xmlns:a16="http://schemas.microsoft.com/office/drawing/2014/main" id="{7BD79884-0740-7C46-A5DB-F02C045BE3EA}"/>
                  </a:ext>
                </a:extLst>
              </p:cNvPr>
              <p:cNvSpPr/>
              <p:nvPr/>
            </p:nvSpPr>
            <p:spPr>
              <a:xfrm rot="3045426">
                <a:off x="10698871" y="2722438"/>
                <a:ext cx="928612" cy="51168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9" name="Picture 8" descr="Feedback, Survey, Questionnaire, Employee, Satisfaction">
                <a:extLst>
                  <a:ext uri="{FF2B5EF4-FFF2-40B4-BE49-F238E27FC236}">
                    <a16:creationId xmlns:a16="http://schemas.microsoft.com/office/drawing/2014/main" id="{35F5B004-0F03-5845-8DF2-AFFAB7F2D2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95" t="63430" r="43573" b="21977"/>
              <a:stretch/>
            </p:blipFill>
            <p:spPr bwMode="auto">
              <a:xfrm>
                <a:off x="12360286" y="3835391"/>
                <a:ext cx="1040556" cy="10007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183AF1F-7E03-D142-B108-6833E06DF065}"/>
                  </a:ext>
                </a:extLst>
              </p:cNvPr>
              <p:cNvSpPr txBox="1"/>
              <p:nvPr/>
            </p:nvSpPr>
            <p:spPr>
              <a:xfrm rot="1315548">
                <a:off x="13045468" y="3112590"/>
                <a:ext cx="42191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/>
                  <a:t>?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0E5E8D28-2A88-BC4C-9755-28383C681CE3}"/>
                  </a:ext>
                </a:extLst>
              </p:cNvPr>
              <p:cNvSpPr txBox="1"/>
              <p:nvPr/>
            </p:nvSpPr>
            <p:spPr>
              <a:xfrm rot="20591941">
                <a:off x="12124985" y="3248018"/>
                <a:ext cx="42191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/>
                  <a:t>?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BA2D8A5-7A9D-E546-B82C-B2E0CE0EE743}"/>
                  </a:ext>
                </a:extLst>
              </p:cNvPr>
              <p:cNvSpPr txBox="1"/>
              <p:nvPr/>
            </p:nvSpPr>
            <p:spPr>
              <a:xfrm>
                <a:off x="12552796" y="3053722"/>
                <a:ext cx="42191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/>
                  <a:t>?</a:t>
                </a:r>
              </a:p>
            </p:txBody>
          </p:sp>
        </p:grpSp>
        <p:sp>
          <p:nvSpPr>
            <p:cNvPr id="135" name="Frame 134">
              <a:extLst>
                <a:ext uri="{FF2B5EF4-FFF2-40B4-BE49-F238E27FC236}">
                  <a16:creationId xmlns:a16="http://schemas.microsoft.com/office/drawing/2014/main" id="{D979C3CB-D9B4-1B47-BF07-02925B1D92B4}"/>
                </a:ext>
              </a:extLst>
            </p:cNvPr>
            <p:cNvSpPr/>
            <p:nvPr/>
          </p:nvSpPr>
          <p:spPr>
            <a:xfrm>
              <a:off x="6488616" y="2250712"/>
              <a:ext cx="1655920" cy="1799085"/>
            </a:xfrm>
            <a:prstGeom prst="frame">
              <a:avLst>
                <a:gd name="adj1" fmla="val 3034"/>
              </a:avLst>
            </a:prstGeom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135F555-7DEB-904B-AAA0-0DB9929E8BCD}"/>
                </a:ext>
              </a:extLst>
            </p:cNvPr>
            <p:cNvSpPr txBox="1"/>
            <p:nvPr/>
          </p:nvSpPr>
          <p:spPr>
            <a:xfrm>
              <a:off x="6610232" y="2424837"/>
              <a:ext cx="638316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T1:</a:t>
              </a:r>
            </a:p>
            <a:p>
              <a:r>
                <a:rPr lang="en-US" sz="2800" dirty="0"/>
                <a:t>T2:</a:t>
              </a:r>
            </a:p>
            <a:p>
              <a:r>
                <a:rPr lang="en-US" sz="2800" dirty="0"/>
                <a:t>…</a:t>
              </a:r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66FEB1D7-AF05-E349-8B17-3B110B1E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30338" y="2345561"/>
              <a:ext cx="560241" cy="486175"/>
            </a:xfrm>
            <a:prstGeom prst="rect">
              <a:avLst/>
            </a:prstGeom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0C339E80-BB48-2941-8C19-F14CFA5B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80360" y="2884426"/>
              <a:ext cx="410410" cy="410410"/>
            </a:xfrm>
            <a:prstGeom prst="rect">
              <a:avLst/>
            </a:prstGeom>
          </p:spPr>
        </p:pic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CD4644B-46F9-FD4B-B4D9-269B6F088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8762"/>
            <a:ext cx="10515600" cy="61252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A test is </a:t>
            </a:r>
            <a:r>
              <a:rPr lang="en-US" i="1" dirty="0">
                <a:solidFill>
                  <a:sysClr val="windowText" lastClr="000000"/>
                </a:solidFill>
              </a:rPr>
              <a:t>flaky</a:t>
            </a:r>
            <a:r>
              <a:rPr lang="en-US" dirty="0">
                <a:solidFill>
                  <a:sysClr val="windowText" lastClr="000000"/>
                </a:solidFill>
              </a:rPr>
              <a:t> if it can </a:t>
            </a:r>
            <a:r>
              <a:rPr lang="en-US" b="1" dirty="0">
                <a:solidFill>
                  <a:srgbClr val="38761D"/>
                </a:solidFill>
              </a:rPr>
              <a:t>pass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and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fail</a:t>
            </a:r>
            <a:r>
              <a:rPr lang="en-US" dirty="0">
                <a:solidFill>
                  <a:sysClr val="windowText" lastClr="000000"/>
                </a:solidFill>
              </a:rPr>
              <a:t> when run in the same test scenario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99DE46-FF35-EF46-AF2D-325C2DDAE785}"/>
              </a:ext>
            </a:extLst>
          </p:cNvPr>
          <p:cNvSpPr txBox="1"/>
          <p:nvPr/>
        </p:nvSpPr>
        <p:spPr>
          <a:xfrm>
            <a:off x="199599" y="6128453"/>
            <a:ext cx="6063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Lam et al., “A Study on the Lifecycle of Flaky Tests”. ICSE 2020. (</a:t>
            </a:r>
            <a:r>
              <a:rPr lang="en-US" sz="1200" b="1" dirty="0"/>
              <a:t>Microsoft</a:t>
            </a:r>
            <a:r>
              <a:rPr lang="en-US" sz="1200" dirty="0"/>
              <a:t>)</a:t>
            </a:r>
            <a:endParaRPr lang="en-US" sz="1200" baseline="30000" dirty="0"/>
          </a:p>
          <a:p>
            <a:r>
              <a:rPr lang="en-US" sz="1200" baseline="30000" dirty="0"/>
              <a:t>2</a:t>
            </a:r>
            <a:r>
              <a:rPr lang="en-US" sz="1200" dirty="0"/>
              <a:t>Eck et al., “Understanding Flaky Tests: The Developer’s Perspective”. ESEC/FSE 2019. (</a:t>
            </a:r>
            <a:r>
              <a:rPr lang="en-US" sz="1200" b="1" dirty="0"/>
              <a:t>Mozilla</a:t>
            </a:r>
            <a:r>
              <a:rPr lang="en-US" sz="1200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0F0496-2386-ED41-8E41-7886104388CD}"/>
              </a:ext>
            </a:extLst>
          </p:cNvPr>
          <p:cNvSpPr/>
          <p:nvPr/>
        </p:nvSpPr>
        <p:spPr>
          <a:xfrm>
            <a:off x="6365533" y="6128453"/>
            <a:ext cx="54540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aseline="30000" dirty="0"/>
              <a:t>3</a:t>
            </a:r>
            <a:r>
              <a:rPr lang="en-US" sz="1200" dirty="0"/>
              <a:t>Harman and </a:t>
            </a:r>
            <a:r>
              <a:rPr lang="en-US" sz="1200" dirty="0" err="1"/>
              <a:t>O’Hearn</a:t>
            </a:r>
            <a:r>
              <a:rPr lang="en-US" sz="1200" dirty="0"/>
              <a:t>, “From Start-ups to Scale-ups: Opportunities and Open Problems for Static and Dynamic Program Analysis”. SCAM 2018. (</a:t>
            </a:r>
            <a:r>
              <a:rPr lang="en-US" sz="1200" b="1" dirty="0"/>
              <a:t>Facebook</a:t>
            </a:r>
            <a:r>
              <a:rPr lang="en-US" sz="1200" dirty="0"/>
              <a:t>)</a:t>
            </a:r>
          </a:p>
          <a:p>
            <a:r>
              <a:rPr lang="en-US" sz="1200" baseline="30000" dirty="0"/>
              <a:t>4</a:t>
            </a:r>
            <a:r>
              <a:rPr lang="en-US" sz="1200" dirty="0"/>
              <a:t>Memon et al., “Taming Google-Scale Continuous Testing”. ICSE-SEIP 2017. (</a:t>
            </a:r>
            <a:r>
              <a:rPr lang="en-US" sz="1200" b="1" dirty="0"/>
              <a:t>Google</a:t>
            </a:r>
            <a:r>
              <a:rPr lang="en-US" sz="1200" dirty="0"/>
              <a:t>)</a:t>
            </a:r>
            <a:endParaRPr lang="en-US" sz="1200" baseline="300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9694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9F4E-6C0B-7342-B3AE-854FDCCF1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RQ1 &amp; RQ2</a:t>
            </a:r>
            <a:r>
              <a:rPr lang="en-US" dirty="0"/>
              <a:t>: Effectiveness of detectors on added tests and variation across categories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EA8C2-EB07-D345-82CA-11FD585A92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977431"/>
              </p:ext>
            </p:extLst>
          </p:nvPr>
        </p:nvGraphicFramePr>
        <p:xfrm>
          <a:off x="838200" y="2349041"/>
          <a:ext cx="10515600" cy="951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193144163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5259688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4822292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47963665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901686323"/>
                    </a:ext>
                  </a:extLst>
                </a:gridCol>
              </a:tblGrid>
              <a:tr h="3347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OD Vic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OD Brit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290539"/>
                  </a:ext>
                </a:extLst>
              </a:tr>
              <a:tr h="58589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48/80 (60%)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15/19 (79%)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29/33 (88%)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92/113 (81%)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184/245 (75%)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3598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6D48E-BF06-4845-8985-66D92A7E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20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F9DE3A-7C87-E94F-B9A6-5D4D8F90ED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Breakdown of whether 245 tests are flaky on TIC: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A8C63B2-CD81-4347-AAC9-214DC37ADB03}"/>
              </a:ext>
            </a:extLst>
          </p:cNvPr>
          <p:cNvSpPr txBox="1">
            <a:spLocks/>
          </p:cNvSpPr>
          <p:nvPr/>
        </p:nvSpPr>
        <p:spPr>
          <a:xfrm>
            <a:off x="838200" y="3450410"/>
            <a:ext cx="10847201" cy="3076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Our results show that </a:t>
            </a:r>
            <a:r>
              <a:rPr lang="en-US" sz="2400" dirty="0">
                <a:solidFill>
                  <a:schemeClr val="accent4"/>
                </a:solidFill>
              </a:rPr>
              <a:t>75%</a:t>
            </a:r>
            <a:r>
              <a:rPr lang="en-US" sz="2400" dirty="0"/>
              <a:t> of flaky tests are flaky when newly added</a:t>
            </a:r>
          </a:p>
          <a:p>
            <a:r>
              <a:rPr lang="en-US" sz="2400" dirty="0"/>
              <a:t>OD </a:t>
            </a:r>
            <a:r>
              <a:rPr lang="en-US" sz="2400" dirty="0" err="1"/>
              <a:t>Vics</a:t>
            </a:r>
            <a:r>
              <a:rPr lang="en-US" sz="2400" dirty="0"/>
              <a:t> are least likely (</a:t>
            </a:r>
            <a:r>
              <a:rPr lang="en-US" sz="2400" dirty="0">
                <a:solidFill>
                  <a:srgbClr val="FF7E79"/>
                </a:solidFill>
              </a:rPr>
              <a:t>60%</a:t>
            </a:r>
            <a:r>
              <a:rPr lang="en-US" sz="2400" dirty="0"/>
              <a:t>) to be flaky at TICs</a:t>
            </a:r>
          </a:p>
          <a:p>
            <a:pPr lvl="1"/>
            <a:r>
              <a:rPr lang="en-US" sz="2000" dirty="0"/>
              <a:t>OD </a:t>
            </a:r>
            <a:r>
              <a:rPr lang="en-US" sz="2000" dirty="0" err="1"/>
              <a:t>Vics</a:t>
            </a:r>
            <a:r>
              <a:rPr lang="en-US" sz="2000" dirty="0"/>
              <a:t> fail when run after some other test(s)</a:t>
            </a:r>
          </a:p>
          <a:p>
            <a:pPr lvl="1"/>
            <a:r>
              <a:rPr lang="en-US" sz="2000" dirty="0"/>
              <a:t>Our inspections find TICs of OD </a:t>
            </a:r>
            <a:r>
              <a:rPr lang="en-US" sz="2000" dirty="0" err="1"/>
              <a:t>Vics</a:t>
            </a:r>
            <a:r>
              <a:rPr lang="en-US" sz="2000" dirty="0"/>
              <a:t> are often </a:t>
            </a:r>
            <a:r>
              <a:rPr lang="en-US" sz="2000" u="sng" dirty="0"/>
              <a:t>missing</a:t>
            </a:r>
            <a:r>
              <a:rPr lang="en-US" sz="2000" dirty="0"/>
              <a:t> test(s) to make OD </a:t>
            </a:r>
            <a:r>
              <a:rPr lang="en-US" sz="2000" dirty="0" err="1"/>
              <a:t>Vics</a:t>
            </a:r>
            <a:r>
              <a:rPr lang="en-US" sz="2000" dirty="0"/>
              <a:t> fail</a:t>
            </a:r>
          </a:p>
          <a:p>
            <a:r>
              <a:rPr lang="en-US" sz="2400" b="1" dirty="0"/>
              <a:t>Implication</a:t>
            </a:r>
            <a:r>
              <a:rPr lang="en-US" sz="2400" dirty="0"/>
              <a:t>: running detectors on only newly added tests is effective</a:t>
            </a:r>
          </a:p>
          <a:p>
            <a:pPr lvl="1"/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BECFE2-1AA9-0348-BEA5-61130063B73F}"/>
              </a:ext>
            </a:extLst>
          </p:cNvPr>
          <p:cNvSpPr/>
          <p:nvPr/>
        </p:nvSpPr>
        <p:spPr>
          <a:xfrm>
            <a:off x="9656720" y="2739452"/>
            <a:ext cx="1697080" cy="359037"/>
          </a:xfrm>
          <a:prstGeom prst="rect">
            <a:avLst/>
          </a:prstGeom>
          <a:solidFill>
            <a:srgbClr val="FFC000">
              <a:alpha val="4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FBDB72-EC29-B24F-8A34-19FFE816EFD6}"/>
              </a:ext>
            </a:extLst>
          </p:cNvPr>
          <p:cNvSpPr/>
          <p:nvPr/>
        </p:nvSpPr>
        <p:spPr>
          <a:xfrm>
            <a:off x="1226373" y="2739452"/>
            <a:ext cx="1697080" cy="359037"/>
          </a:xfrm>
          <a:prstGeom prst="rect">
            <a:avLst/>
          </a:prstGeom>
          <a:solidFill>
            <a:srgbClr val="FF7F7A">
              <a:alpha val="4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B20BA8-5958-E14E-8CCE-7576E5CC9093}"/>
              </a:ext>
            </a:extLst>
          </p:cNvPr>
          <p:cNvSpPr/>
          <p:nvPr/>
        </p:nvSpPr>
        <p:spPr>
          <a:xfrm>
            <a:off x="672400" y="5525353"/>
            <a:ext cx="1084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What about remaining 25% (61 / 245) of flaky tests? </a:t>
            </a:r>
          </a:p>
          <a:p>
            <a:pPr algn="ctr"/>
            <a:r>
              <a:rPr lang="en-US" sz="2400" dirty="0"/>
              <a:t>Are they flaky at TIC? How could detectors detect them ASAP?</a:t>
            </a:r>
          </a:p>
        </p:txBody>
      </p:sp>
    </p:spTree>
    <p:extLst>
      <p:ext uri="{BB962C8B-B14F-4D97-AF65-F5344CB8AC3E}">
        <p14:creationId xmlns:p14="http://schemas.microsoft.com/office/powerpoint/2010/main" val="301893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D904-BD40-964A-A4C2-457196FE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RQ3</a:t>
            </a:r>
            <a:r>
              <a:rPr lang="en-US" dirty="0"/>
              <a:t>: When should one run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CF915-90FA-5246-95C8-8F46034A6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233"/>
            <a:ext cx="1089134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Flakiness-Introducing Commit (FIC) methodology:</a:t>
            </a:r>
          </a:p>
          <a:p>
            <a:pPr>
              <a:spcBef>
                <a:spcPts val="400"/>
              </a:spcBef>
            </a:pPr>
            <a:r>
              <a:rPr lang="en-US" dirty="0"/>
              <a:t>Manually inspect all 61 flaky tests to find FIC. All </a:t>
            </a:r>
            <a:r>
              <a:rPr lang="en-US" b="1" dirty="0"/>
              <a:t>61</a:t>
            </a:r>
            <a:r>
              <a:rPr lang="en-US" dirty="0"/>
              <a:t> are not flaky at TIC </a:t>
            </a:r>
          </a:p>
          <a:p>
            <a:pPr>
              <a:spcBef>
                <a:spcPts val="400"/>
              </a:spcBef>
            </a:pPr>
            <a:r>
              <a:rPr lang="en-US" dirty="0"/>
              <a:t>For each test, we record # of commits from TIC to FIC and files 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BA76E-02A9-EE4E-AAEA-8A704BB0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0A3645-C581-FD4C-ADD3-0263BD9D8B7B}"/>
              </a:ext>
            </a:extLst>
          </p:cNvPr>
          <p:cNvSpPr/>
          <p:nvPr/>
        </p:nvSpPr>
        <p:spPr>
          <a:xfrm>
            <a:off x="838200" y="2905780"/>
            <a:ext cx="11024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Example flaky test from 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wikidata</a:t>
            </a:r>
            <a:r>
              <a:rPr lang="en-US" sz="2800" dirty="0"/>
              <a:t>/</a:t>
            </a:r>
            <a:r>
              <a:rPr lang="en-US" sz="2800" dirty="0" err="1"/>
              <a:t>wikidata</a:t>
            </a:r>
            <a:r>
              <a:rPr lang="en-US" sz="2800" dirty="0"/>
              <a:t>-toolkit: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7C5F2F-F932-E146-8DC2-29FAA417ABE9}"/>
              </a:ext>
            </a:extLst>
          </p:cNvPr>
          <p:cNvGrpSpPr/>
          <p:nvPr/>
        </p:nvGrpSpPr>
        <p:grpSpPr>
          <a:xfrm>
            <a:off x="838200" y="3424384"/>
            <a:ext cx="10936199" cy="2677583"/>
            <a:chOff x="838200" y="3574042"/>
            <a:chExt cx="10936199" cy="26775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3E901C-19DD-F540-A0FC-EB2D85191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3574042"/>
              <a:ext cx="10419020" cy="267758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FEBA04-0BCF-3D4B-B397-7F44F0F3AA62}"/>
                </a:ext>
              </a:extLst>
            </p:cNvPr>
            <p:cNvSpPr/>
            <p:nvPr/>
          </p:nvSpPr>
          <p:spPr>
            <a:xfrm>
              <a:off x="838200" y="5044348"/>
              <a:ext cx="10936199" cy="11631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816FAA-25EA-F242-B649-010E6291694F}"/>
              </a:ext>
            </a:extLst>
          </p:cNvPr>
          <p:cNvSpPr txBox="1">
            <a:spLocks/>
          </p:cNvSpPr>
          <p:nvPr/>
        </p:nvSpPr>
        <p:spPr>
          <a:xfrm>
            <a:off x="705285" y="5025512"/>
            <a:ext cx="1089134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FIC is 522 commits after TIC, only </a:t>
            </a:r>
            <a:r>
              <a:rPr lang="en-US" sz="2400" b="1" dirty="0"/>
              <a:t>30</a:t>
            </a:r>
            <a:r>
              <a:rPr lang="en-US" sz="2400" dirty="0"/>
              <a:t> / 522 commits change flaky-test class</a:t>
            </a:r>
          </a:p>
          <a:p>
            <a:pPr marL="0" indent="0">
              <a:buNone/>
            </a:pPr>
            <a:r>
              <a:rPr lang="en-US" sz="2400" dirty="0"/>
              <a:t>FIC changes: </a:t>
            </a:r>
            <a:r>
              <a:rPr lang="en-US" sz="2400" u="sng" dirty="0"/>
              <a:t>flaky-test class</a:t>
            </a:r>
            <a:r>
              <a:rPr lang="en-US" sz="2400" dirty="0"/>
              <a:t>, other test classes, code under test</a:t>
            </a:r>
          </a:p>
          <a:p>
            <a:pPr marL="0" indent="0">
              <a:buNone/>
            </a:pPr>
            <a:r>
              <a:rPr lang="en-US" sz="2400" dirty="0"/>
              <a:t>Running detectors when test class is modified would effectively detect this flaky test!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115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D904-BD40-964A-A4C2-457196FE5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RQ3</a:t>
            </a:r>
            <a:r>
              <a:rPr lang="en-US" dirty="0"/>
              <a:t>: When should one run detectors?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CF915-90FA-5246-95C8-8F46034A6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232"/>
            <a:ext cx="10891346" cy="4505807"/>
          </a:xfrm>
        </p:spPr>
        <p:txBody>
          <a:bodyPr>
            <a:normAutofit/>
          </a:bodyPr>
          <a:lstStyle/>
          <a:p>
            <a:r>
              <a:rPr lang="en-US" dirty="0"/>
              <a:t>24 / 61 tests become flaky when their test class is modified  </a:t>
            </a:r>
            <a:br>
              <a:rPr lang="en-US" dirty="0"/>
            </a:br>
            <a:r>
              <a:rPr lang="en-US" dirty="0"/>
              <a:t>      --&gt; 85% ((184 + 24) / 245) of tests are flaky when added or modified </a:t>
            </a:r>
          </a:p>
          <a:p>
            <a:r>
              <a:rPr lang="en-US" b="1" dirty="0"/>
              <a:t>Implication</a:t>
            </a:r>
            <a:r>
              <a:rPr lang="en-US" dirty="0"/>
              <a:t>: running detectors on only newly </a:t>
            </a:r>
            <a:r>
              <a:rPr lang="en-US" u="sng" dirty="0"/>
              <a:t>added</a:t>
            </a:r>
            <a:r>
              <a:rPr lang="en-US" dirty="0"/>
              <a:t> or </a:t>
            </a:r>
            <a:r>
              <a:rPr lang="en-US" u="sng" dirty="0"/>
              <a:t>modified</a:t>
            </a:r>
            <a:r>
              <a:rPr lang="en-US" dirty="0"/>
              <a:t> tests can increase flaky tests detected to </a:t>
            </a:r>
            <a:r>
              <a:rPr lang="en-US" b="1" dirty="0"/>
              <a:t>85%</a:t>
            </a:r>
            <a:r>
              <a:rPr lang="en-US" dirty="0"/>
              <a:t>! </a:t>
            </a:r>
          </a:p>
          <a:p>
            <a:r>
              <a:rPr lang="en-US" dirty="0"/>
              <a:t>Remaining 37 / 61 tests’ FICs change other test classes, code under test, or build config files</a:t>
            </a:r>
          </a:p>
          <a:p>
            <a:pPr lvl="1"/>
            <a:r>
              <a:rPr lang="en-US" dirty="0"/>
              <a:t>No clear cost-effective way to detect these tests</a:t>
            </a:r>
          </a:p>
          <a:p>
            <a:pPr lvl="1"/>
            <a:r>
              <a:rPr lang="en-US" dirty="0"/>
              <a:t>Running detectors infrequently based on developers’ budget can help </a:t>
            </a:r>
          </a:p>
          <a:p>
            <a:pPr lvl="1"/>
            <a:r>
              <a:rPr lang="en-US" dirty="0"/>
              <a:t>We find a median of 144 commits from TIC to FIC</a:t>
            </a:r>
          </a:p>
          <a:p>
            <a:r>
              <a:rPr lang="en-US" b="1" dirty="0"/>
              <a:t>Implication</a:t>
            </a:r>
            <a:r>
              <a:rPr lang="en-US" dirty="0"/>
              <a:t>: Running detectors every ~</a:t>
            </a:r>
            <a:r>
              <a:rPr lang="en-US" b="1" dirty="0"/>
              <a:t>150</a:t>
            </a:r>
            <a:r>
              <a:rPr lang="en-US" dirty="0"/>
              <a:t> commits could be beneficial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BA76E-02A9-EE4E-AAEA-8A704BB0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4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EBDCFD-3F58-4245-A5B7-8756C7581147}"/>
              </a:ext>
            </a:extLst>
          </p:cNvPr>
          <p:cNvSpPr txBox="1">
            <a:spLocks/>
          </p:cNvSpPr>
          <p:nvPr/>
        </p:nvSpPr>
        <p:spPr>
          <a:xfrm>
            <a:off x="838199" y="1506613"/>
            <a:ext cx="10960714" cy="4440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Some software organizations, e.g., Mozilla and Netflix, run detectors to detect flaky tests </a:t>
            </a:r>
            <a:r>
              <a:rPr lang="en-US" u="sng" dirty="0"/>
              <a:t>as soon as possible</a:t>
            </a:r>
            <a:r>
              <a:rPr lang="en-US" dirty="0"/>
              <a:t> (ASAP)</a:t>
            </a:r>
            <a:endParaRPr lang="en-US" u="sng" dirty="0"/>
          </a:p>
          <a:p>
            <a:pPr lvl="1"/>
            <a:r>
              <a:rPr lang="en-US" dirty="0"/>
              <a:t>Yet such detectors are often costly to run frequently</a:t>
            </a:r>
          </a:p>
          <a:p>
            <a:r>
              <a:rPr lang="en-US" dirty="0"/>
              <a:t>To</a:t>
            </a:r>
            <a:r>
              <a:rPr lang="en-US" i="1" dirty="0"/>
              <a:t> minimize</a:t>
            </a:r>
            <a:r>
              <a:rPr lang="en-US" dirty="0"/>
              <a:t> high cost of detectors, while </a:t>
            </a:r>
            <a:r>
              <a:rPr lang="en-US" i="1" dirty="0"/>
              <a:t>maximizing</a:t>
            </a:r>
            <a:r>
              <a:rPr lang="en-US" dirty="0"/>
              <a:t> likelihood to detect flaky tests ASAP, organizations run detectors on only added or modified tests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dirty="0"/>
              <a:t>Our study provides the following implications:</a:t>
            </a:r>
            <a:endParaRPr lang="en-US" b="1" dirty="0"/>
          </a:p>
          <a:p>
            <a:r>
              <a:rPr lang="en-US" dirty="0"/>
              <a:t>Running detectors on only </a:t>
            </a:r>
            <a:r>
              <a:rPr lang="en-US" b="1" dirty="0"/>
              <a:t>added</a:t>
            </a:r>
            <a:r>
              <a:rPr lang="en-US" dirty="0"/>
              <a:t> tests can effectively detect </a:t>
            </a:r>
            <a:r>
              <a:rPr lang="en-US" b="1" dirty="0"/>
              <a:t>75%</a:t>
            </a:r>
            <a:r>
              <a:rPr lang="en-US" dirty="0"/>
              <a:t> of flaky tests</a:t>
            </a:r>
          </a:p>
          <a:p>
            <a:r>
              <a:rPr lang="en-US" dirty="0"/>
              <a:t>Running detectors on </a:t>
            </a:r>
            <a:r>
              <a:rPr lang="en-US" b="1" dirty="0"/>
              <a:t>added</a:t>
            </a:r>
            <a:r>
              <a:rPr lang="en-US" dirty="0"/>
              <a:t> or </a:t>
            </a:r>
            <a:r>
              <a:rPr lang="en-US" b="1" dirty="0"/>
              <a:t>modified</a:t>
            </a:r>
            <a:r>
              <a:rPr lang="en-US" dirty="0"/>
              <a:t> tests can detect </a:t>
            </a:r>
            <a:r>
              <a:rPr lang="en-US" b="1" dirty="0"/>
              <a:t>85% </a:t>
            </a:r>
            <a:r>
              <a:rPr lang="en-US" dirty="0"/>
              <a:t>of flaky tests</a:t>
            </a:r>
            <a:endParaRPr lang="en-US" b="1" dirty="0"/>
          </a:p>
          <a:p>
            <a:r>
              <a:rPr lang="en-US" dirty="0"/>
              <a:t>Remaining flaky tests can be detected by infrequent use of detectors based on developers’ budget (e.g., every ~150 commits)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02830-C32C-8641-9F20-87104494B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23AB0-3012-CC46-A65B-047F12AA8489}"/>
              </a:ext>
            </a:extLst>
          </p:cNvPr>
          <p:cNvSpPr/>
          <p:nvPr/>
        </p:nvSpPr>
        <p:spPr>
          <a:xfrm>
            <a:off x="7840021" y="6007880"/>
            <a:ext cx="33265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Email: </a:t>
            </a:r>
            <a:r>
              <a:rPr lang="en-US" sz="2000" b="1" dirty="0">
                <a:hlinkClick r:id="rId3"/>
              </a:rPr>
              <a:t>winglam2@illinois.edu</a:t>
            </a:r>
            <a:endParaRPr lang="en-US" sz="2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52F132-C7F6-A447-9238-FEF12C8AA146}"/>
              </a:ext>
            </a:extLst>
          </p:cNvPr>
          <p:cNvSpPr/>
          <p:nvPr/>
        </p:nvSpPr>
        <p:spPr>
          <a:xfrm>
            <a:off x="946106" y="585399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Our dataset of when flaky tests become flaky is available: </a:t>
            </a:r>
            <a:r>
              <a:rPr lang="en-US" sz="2000" b="1" dirty="0">
                <a:hlinkClick r:id="rId4"/>
              </a:rPr>
              <a:t>https://</a:t>
            </a:r>
            <a:r>
              <a:rPr lang="en-US" sz="2000" b="1" dirty="0" err="1">
                <a:hlinkClick r:id="rId4"/>
              </a:rPr>
              <a:t>sites.google.com</a:t>
            </a:r>
            <a:r>
              <a:rPr lang="en-US" sz="2000" b="1" dirty="0">
                <a:hlinkClick r:id="rId4"/>
              </a:rPr>
              <a:t>/view/first-commit-flaky-test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4620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F524F8-6B89-E840-A7C0-C682CC974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09292"/>
            <a:ext cx="10419020" cy="267758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72006F-DC28-944E-929C-8523AD9E2400}"/>
              </a:ext>
            </a:extLst>
          </p:cNvPr>
          <p:cNvSpPr/>
          <p:nvPr/>
        </p:nvSpPr>
        <p:spPr>
          <a:xfrm>
            <a:off x="838200" y="3685590"/>
            <a:ext cx="10936199" cy="11631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02F68-F761-2545-8B2E-5EE450F9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Flaky test –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ACDD9-82BD-7B46-9B3F-67E29D902B26}"/>
              </a:ext>
            </a:extLst>
          </p:cNvPr>
          <p:cNvSpPr/>
          <p:nvPr/>
        </p:nvSpPr>
        <p:spPr>
          <a:xfrm>
            <a:off x="838200" y="1690688"/>
            <a:ext cx="11024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Example flaky test from 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wikidata</a:t>
            </a:r>
            <a:r>
              <a:rPr lang="en-US" sz="2800" dirty="0"/>
              <a:t>/</a:t>
            </a:r>
            <a:r>
              <a:rPr lang="en-US" sz="2800" dirty="0" err="1"/>
              <a:t>wikidata</a:t>
            </a:r>
            <a:r>
              <a:rPr lang="en-US" sz="2800" dirty="0"/>
              <a:t>-toolkit: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30EE7C-59F9-1748-B71D-AB474B090A70}"/>
              </a:ext>
            </a:extLst>
          </p:cNvPr>
          <p:cNvSpPr/>
          <p:nvPr/>
        </p:nvSpPr>
        <p:spPr>
          <a:xfrm>
            <a:off x="838200" y="3877410"/>
            <a:ext cx="106264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Contains 70+ lines just in its test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Aims to setup a mock directory (</a:t>
            </a:r>
            <a:r>
              <a:rPr lang="en-US" sz="2800" dirty="0">
                <a:solidFill>
                  <a:prstClr val="black"/>
                </a:solidFill>
                <a:latin typeface="Courier" pitchFamily="2" charset="0"/>
              </a:rPr>
              <a:t>dm</a:t>
            </a:r>
            <a:r>
              <a:rPr lang="en-US" sz="2800" dirty="0">
                <a:solidFill>
                  <a:prstClr val="black"/>
                </a:solidFill>
              </a:rPr>
              <a:t>), dump data into </a:t>
            </a:r>
            <a:r>
              <a:rPr lang="en-US" sz="2800" dirty="0">
                <a:solidFill>
                  <a:prstClr val="black"/>
                </a:solidFill>
                <a:latin typeface="Courier" pitchFamily="2" charset="0"/>
              </a:rPr>
              <a:t>dm</a:t>
            </a:r>
            <a:r>
              <a:rPr lang="en-US" sz="2800" dirty="0">
                <a:solidFill>
                  <a:prstClr val="black"/>
                </a:solidFill>
              </a:rPr>
              <a:t>, and check its contents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Throws </a:t>
            </a:r>
            <a:r>
              <a:rPr lang="en-US" sz="2800" dirty="0" err="1">
                <a:solidFill>
                  <a:prstClr val="black"/>
                </a:solidFill>
              </a:rPr>
              <a:t>IOException</a:t>
            </a:r>
            <a:r>
              <a:rPr lang="en-US" sz="2800" dirty="0">
                <a:solidFill>
                  <a:prstClr val="black"/>
                </a:solidFill>
              </a:rPr>
              <a:t> on </a:t>
            </a:r>
            <a:r>
              <a:rPr lang="en-US" sz="2800" b="1" dirty="0">
                <a:solidFill>
                  <a:schemeClr val="accent1"/>
                </a:solidFill>
              </a:rPr>
              <a:t>Line 2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u="sng" dirty="0">
                <a:solidFill>
                  <a:prstClr val="black"/>
                </a:solidFill>
              </a:rPr>
              <a:t>depending on order</a:t>
            </a:r>
            <a:r>
              <a:rPr lang="en-US" sz="2800" dirty="0">
                <a:solidFill>
                  <a:prstClr val="black"/>
                </a:solidFill>
              </a:rPr>
              <a:t> tests are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C1556-B892-C648-AA41-3BB122B1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3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EA346E-80DF-024B-9A95-D3B81747138A}"/>
              </a:ext>
            </a:extLst>
          </p:cNvPr>
          <p:cNvSpPr/>
          <p:nvPr/>
        </p:nvSpPr>
        <p:spPr>
          <a:xfrm>
            <a:off x="882718" y="2504453"/>
            <a:ext cx="10936199" cy="335280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ngry face with no fill">
            <a:extLst>
              <a:ext uri="{FF2B5EF4-FFF2-40B4-BE49-F238E27FC236}">
                <a16:creationId xmlns:a16="http://schemas.microsoft.com/office/drawing/2014/main" id="{16B79886-ECB5-7D44-818D-AA2D8E3AC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58361" y="5167312"/>
            <a:ext cx="457894" cy="4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713441-DE26-E545-99FD-EFB4D114E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09292"/>
            <a:ext cx="10419020" cy="2677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A02F68-F761-2545-8B2E-5EE450F9A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Flaky test – Example in different orders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1ACDD9-82BD-7B46-9B3F-67E29D902B26}"/>
              </a:ext>
            </a:extLst>
          </p:cNvPr>
          <p:cNvSpPr/>
          <p:nvPr/>
        </p:nvSpPr>
        <p:spPr>
          <a:xfrm>
            <a:off x="838200" y="1690688"/>
            <a:ext cx="11024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Example flaky test from 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wikidata</a:t>
            </a:r>
            <a:r>
              <a:rPr lang="en-US" sz="2800" dirty="0"/>
              <a:t>/</a:t>
            </a:r>
            <a:r>
              <a:rPr lang="en-US" sz="2800" dirty="0" err="1"/>
              <a:t>wikidata</a:t>
            </a:r>
            <a:r>
              <a:rPr lang="en-US" sz="2800" dirty="0"/>
              <a:t>-toolkit: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C1556-B892-C648-AA41-3BB122B1E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AB6EEB-B6C1-8445-8169-B92E18DFBB5F}"/>
              </a:ext>
            </a:extLst>
          </p:cNvPr>
          <p:cNvSpPr txBox="1"/>
          <p:nvPr/>
        </p:nvSpPr>
        <p:spPr>
          <a:xfrm>
            <a:off x="223372" y="2129589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t1: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F9076-7F32-9C43-B877-B0CFE131F5DF}"/>
              </a:ext>
            </a:extLst>
          </p:cNvPr>
          <p:cNvSpPr txBox="1"/>
          <p:nvPr/>
        </p:nvSpPr>
        <p:spPr>
          <a:xfrm>
            <a:off x="223372" y="3620961"/>
            <a:ext cx="53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t2: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E5FCA8-C0AC-A349-B7C0-92528889426F}"/>
              </a:ext>
            </a:extLst>
          </p:cNvPr>
          <p:cNvSpPr/>
          <p:nvPr/>
        </p:nvSpPr>
        <p:spPr>
          <a:xfrm>
            <a:off x="2340598" y="5389855"/>
            <a:ext cx="1240966" cy="9413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TestOrder2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9B80D47-6844-E149-B675-5CB6ECBA2264}"/>
              </a:ext>
            </a:extLst>
          </p:cNvPr>
          <p:cNvSpPr/>
          <p:nvPr/>
        </p:nvSpPr>
        <p:spPr>
          <a:xfrm>
            <a:off x="2438566" y="5728926"/>
            <a:ext cx="478972" cy="497746"/>
          </a:xfrm>
          <a:prstGeom prst="rect">
            <a:avLst/>
          </a:prstGeom>
          <a:solidFill>
            <a:srgbClr val="00FF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B1D6AA-E9E9-0A41-9957-E0B2185D51CE}"/>
              </a:ext>
            </a:extLst>
          </p:cNvPr>
          <p:cNvSpPr/>
          <p:nvPr/>
        </p:nvSpPr>
        <p:spPr>
          <a:xfrm>
            <a:off x="3014960" y="5728926"/>
            <a:ext cx="478972" cy="497746"/>
          </a:xfrm>
          <a:prstGeom prst="rect">
            <a:avLst/>
          </a:prstGeom>
          <a:solidFill>
            <a:srgbClr val="00FF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809941-82A2-9E44-B749-66B8C3B8B015}"/>
              </a:ext>
            </a:extLst>
          </p:cNvPr>
          <p:cNvSpPr txBox="1"/>
          <p:nvPr/>
        </p:nvSpPr>
        <p:spPr>
          <a:xfrm>
            <a:off x="792248" y="498264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1: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FB7F80-B6F5-3A4F-94AB-720A8EE55E18}"/>
              </a:ext>
            </a:extLst>
          </p:cNvPr>
          <p:cNvSpPr txBox="1"/>
          <p:nvPr/>
        </p:nvSpPr>
        <p:spPr>
          <a:xfrm>
            <a:off x="2548862" y="4982646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2: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308F36-E5C0-4247-BF0F-843A9260A9F5}"/>
              </a:ext>
            </a:extLst>
          </p:cNvPr>
          <p:cNvSpPr/>
          <p:nvPr/>
        </p:nvSpPr>
        <p:spPr>
          <a:xfrm>
            <a:off x="4023488" y="4982646"/>
            <a:ext cx="79649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Line 7</a:t>
            </a:r>
            <a:r>
              <a:rPr lang="en-US" sz="2800" dirty="0"/>
              <a:t> creates </a:t>
            </a:r>
            <a:r>
              <a:rPr lang="en-US" sz="2800" dirty="0" err="1"/>
              <a:t>MockDirectory</a:t>
            </a:r>
            <a:r>
              <a:rPr lang="en-US" sz="2800" dirty="0"/>
              <a:t> in same path as </a:t>
            </a:r>
            <a:r>
              <a:rPr lang="en-US" sz="2800" b="1" dirty="0">
                <a:solidFill>
                  <a:schemeClr val="accent1"/>
                </a:solidFill>
              </a:rPr>
              <a:t>Line 2</a:t>
            </a:r>
          </a:p>
          <a:p>
            <a:r>
              <a:rPr lang="en-US" sz="2800" dirty="0"/>
              <a:t>and </a:t>
            </a:r>
            <a:r>
              <a:rPr lang="en-US" sz="2800" b="1" dirty="0">
                <a:solidFill>
                  <a:schemeClr val="accent4"/>
                </a:solidFill>
              </a:rPr>
              <a:t>Line 7</a:t>
            </a:r>
            <a:r>
              <a:rPr lang="en-US" sz="2800" dirty="0"/>
              <a:t>’s extra true argument sets up a mock directory so t1 can pass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EA9A64-D097-4745-85C3-30BCCAF6DB17}"/>
              </a:ext>
            </a:extLst>
          </p:cNvPr>
          <p:cNvSpPr/>
          <p:nvPr/>
        </p:nvSpPr>
        <p:spPr>
          <a:xfrm>
            <a:off x="882718" y="2504453"/>
            <a:ext cx="10936199" cy="335280"/>
          </a:xfrm>
          <a:prstGeom prst="rect">
            <a:avLst/>
          </a:prstGeom>
          <a:solidFill>
            <a:schemeClr val="accent5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E8FFBC-BD07-6843-92AE-B006CD5470B7}"/>
              </a:ext>
            </a:extLst>
          </p:cNvPr>
          <p:cNvSpPr/>
          <p:nvPr/>
        </p:nvSpPr>
        <p:spPr>
          <a:xfrm>
            <a:off x="838200" y="3932468"/>
            <a:ext cx="10936199" cy="335280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7D0C38-23F0-EE4E-AFA3-86FC347D2A24}"/>
              </a:ext>
            </a:extLst>
          </p:cNvPr>
          <p:cNvSpPr/>
          <p:nvPr/>
        </p:nvSpPr>
        <p:spPr>
          <a:xfrm>
            <a:off x="548380" y="5381806"/>
            <a:ext cx="1240966" cy="941358"/>
          </a:xfrm>
          <a:prstGeom prst="rect">
            <a:avLst/>
          </a:prstGeom>
          <a:solidFill>
            <a:srgbClr val="FF7E79">
              <a:alpha val="2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TestOrder1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B752C9-B0AA-3142-83F0-A6854D0DEEE7}"/>
              </a:ext>
            </a:extLst>
          </p:cNvPr>
          <p:cNvSpPr/>
          <p:nvPr/>
        </p:nvSpPr>
        <p:spPr>
          <a:xfrm>
            <a:off x="1223866" y="5720877"/>
            <a:ext cx="478972" cy="497746"/>
          </a:xfrm>
          <a:prstGeom prst="rect">
            <a:avLst/>
          </a:prstGeom>
          <a:solidFill>
            <a:srgbClr val="00FF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09B2E78-D72F-614F-AEF9-5BBE0F244D1D}"/>
              </a:ext>
            </a:extLst>
          </p:cNvPr>
          <p:cNvSpPr/>
          <p:nvPr/>
        </p:nvSpPr>
        <p:spPr>
          <a:xfrm>
            <a:off x="645219" y="5720877"/>
            <a:ext cx="478972" cy="497746"/>
          </a:xfrm>
          <a:prstGeom prst="rect">
            <a:avLst/>
          </a:prstGeom>
          <a:solidFill>
            <a:srgbClr val="EA98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t1</a:t>
            </a:r>
          </a:p>
        </p:txBody>
      </p:sp>
      <p:pic>
        <p:nvPicPr>
          <p:cNvPr id="37" name="Graphic 36" descr="Smiling face with no fill">
            <a:extLst>
              <a:ext uri="{FF2B5EF4-FFF2-40B4-BE49-F238E27FC236}">
                <a16:creationId xmlns:a16="http://schemas.microsoft.com/office/drawing/2014/main" id="{B95E0CB2-A3DD-CF49-B5C0-FFC2EC7C9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19790" y="5886351"/>
            <a:ext cx="436835" cy="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6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6" grpId="0"/>
      <p:bldP spid="27" grpId="0"/>
      <p:bldP spid="30" grpId="0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E6A9-0158-C84F-AF81-3ADE746B6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flaky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5FDD0-BDA9-514E-9B4E-68F6F940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B692F-F5AC-3443-BE2B-4EA1468EAFD8}"/>
              </a:ext>
            </a:extLst>
          </p:cNvPr>
          <p:cNvSpPr txBox="1"/>
          <p:nvPr/>
        </p:nvSpPr>
        <p:spPr>
          <a:xfrm>
            <a:off x="711194" y="6072773"/>
            <a:ext cx="8652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Yoo and Harman, “Regression testing minimization, selection and prioritization: A survey”. STVR 2012.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A0B7DE6-B99F-AA46-BD9A-DFC58F59A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1552574"/>
            <a:ext cx="10916570" cy="45751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Some software organizations, e.g., Mozilla and Netflix, run some tools—</a:t>
            </a:r>
            <a:r>
              <a:rPr lang="en-US" i="1" dirty="0"/>
              <a:t>detectors</a:t>
            </a:r>
            <a:r>
              <a:rPr lang="en-US" dirty="0"/>
              <a:t>—to detect flaky tests </a:t>
            </a:r>
            <a:r>
              <a:rPr lang="en-US" u="sng" dirty="0"/>
              <a:t>as soon as possible</a:t>
            </a:r>
            <a:r>
              <a:rPr lang="en-US" dirty="0"/>
              <a:t> </a:t>
            </a:r>
            <a:endParaRPr lang="en-US" u="sng" dirty="0"/>
          </a:p>
          <a:p>
            <a:pPr lvl="1"/>
            <a:r>
              <a:rPr lang="en-US" dirty="0"/>
              <a:t>Detected tests can then be fixed or accommodated as soon as possible</a:t>
            </a:r>
          </a:p>
          <a:p>
            <a:r>
              <a:rPr lang="en-US" dirty="0"/>
              <a:t>Recent detectors fall into 3 types. They </a:t>
            </a:r>
            <a:r>
              <a:rPr lang="en-US" u="sng" dirty="0"/>
              <a:t>rerun</a:t>
            </a:r>
            <a:r>
              <a:rPr lang="en-US" dirty="0"/>
              <a:t> tests while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isolating tests from one another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changing the order tests run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changing the underlying implementation of an underdetermined specification </a:t>
            </a:r>
            <a:br>
              <a:rPr lang="en-US" dirty="0"/>
            </a:br>
            <a:r>
              <a:rPr lang="en-US" dirty="0"/>
              <a:t>(e.g., iteration order of HashSet)</a:t>
            </a:r>
          </a:p>
          <a:p>
            <a:r>
              <a:rPr lang="en-US" dirty="0"/>
              <a:t>Detectors are shown to be effective at detecting flaky tests</a:t>
            </a:r>
          </a:p>
          <a:p>
            <a:r>
              <a:rPr lang="en-US" dirty="0"/>
              <a:t>But are costly to apply all the time</a:t>
            </a:r>
          </a:p>
          <a:p>
            <a:pPr lvl="1"/>
            <a:r>
              <a:rPr lang="en-US" dirty="0"/>
              <a:t>Many have expressed desire to decrease testing time already</a:t>
            </a:r>
            <a:r>
              <a:rPr lang="en-US" baseline="30000" dirty="0"/>
              <a:t>1</a:t>
            </a:r>
            <a:r>
              <a:rPr lang="en-US" dirty="0"/>
              <a:t>, reruns are costly!</a:t>
            </a:r>
          </a:p>
          <a:p>
            <a:pPr lvl="1"/>
            <a:endParaRPr lang="en-US" dirty="0"/>
          </a:p>
        </p:txBody>
      </p:sp>
      <p:pic>
        <p:nvPicPr>
          <p:cNvPr id="5" name="Graphic 4" descr="Smiling face with no fill">
            <a:extLst>
              <a:ext uri="{FF2B5EF4-FFF2-40B4-BE49-F238E27FC236}">
                <a16:creationId xmlns:a16="http://schemas.microsoft.com/office/drawing/2014/main" id="{2E30A2C9-5BED-7148-91DC-7C94D4C00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1382" y="4515542"/>
            <a:ext cx="436835" cy="436835"/>
          </a:xfrm>
          <a:prstGeom prst="rect">
            <a:avLst/>
          </a:prstGeom>
        </p:spPr>
      </p:pic>
      <p:pic>
        <p:nvPicPr>
          <p:cNvPr id="6" name="Graphic 5" descr="Angry face with no fill">
            <a:extLst>
              <a:ext uri="{FF2B5EF4-FFF2-40B4-BE49-F238E27FC236}">
                <a16:creationId xmlns:a16="http://schemas.microsoft.com/office/drawing/2014/main" id="{AE34D5E6-55CE-C646-8B00-9A1B4000D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4682" y="4970079"/>
            <a:ext cx="457894" cy="45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9CC66-6CD7-584E-A070-A76B1CE3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Decreasing detector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EB9639-9AC4-FA43-90A4-D21DE1AFE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9541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</a:t>
            </a:r>
            <a:r>
              <a:rPr lang="en-US" i="1" dirty="0"/>
              <a:t>minimize</a:t>
            </a:r>
            <a:r>
              <a:rPr lang="en-US" dirty="0"/>
              <a:t> high cost of detectors, while </a:t>
            </a:r>
            <a:r>
              <a:rPr lang="en-US" i="1" dirty="0"/>
              <a:t>maximizing</a:t>
            </a:r>
            <a:r>
              <a:rPr lang="en-US" dirty="0"/>
              <a:t> likelihood to detect flaky tests as soon as possible (ASAP):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C1AD7-2D08-6C42-A4F2-CE0B253B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24002-7907-3C41-B090-F1C84EC7BBF8}"/>
              </a:ext>
            </a:extLst>
          </p:cNvPr>
          <p:cNvSpPr txBox="1"/>
          <p:nvPr/>
        </p:nvSpPr>
        <p:spPr>
          <a:xfrm>
            <a:off x="838201" y="3568475"/>
            <a:ext cx="1051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E.g., Mozilla and Netflix apply detectors only when tests are newly </a:t>
            </a:r>
            <a:r>
              <a:rPr lang="en-US" sz="2800" u="sng" dirty="0"/>
              <a:t>added </a:t>
            </a:r>
            <a:r>
              <a:rPr lang="en-US" sz="2800" dirty="0"/>
              <a:t>or </a:t>
            </a:r>
            <a:r>
              <a:rPr lang="en-US" sz="2800" u="sng" dirty="0"/>
              <a:t>modified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Runs detectors much less than on all changes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But how effective would that be at detecting flaky tests ASAP?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8F6BD-8621-3044-8469-A5C012C1CA71}"/>
              </a:ext>
            </a:extLst>
          </p:cNvPr>
          <p:cNvSpPr/>
          <p:nvPr/>
        </p:nvSpPr>
        <p:spPr>
          <a:xfrm>
            <a:off x="1314242" y="2867489"/>
            <a:ext cx="9563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What if detectors were applied only on certain changes?</a:t>
            </a:r>
            <a:endParaRPr lang="en-US" sz="3200" i="1" dirty="0"/>
          </a:p>
        </p:txBody>
      </p:sp>
      <p:pic>
        <p:nvPicPr>
          <p:cNvPr id="8" name="Graphic 7" descr="Sunglasses face outline">
            <a:extLst>
              <a:ext uri="{FF2B5EF4-FFF2-40B4-BE49-F238E27FC236}">
                <a16:creationId xmlns:a16="http://schemas.microsoft.com/office/drawing/2014/main" id="{4BF87B07-F1E5-8648-BD48-803C7C06F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1653" y="4428574"/>
            <a:ext cx="457894" cy="457894"/>
          </a:xfrm>
          <a:prstGeom prst="rect">
            <a:avLst/>
          </a:prstGeom>
        </p:spPr>
      </p:pic>
      <p:pic>
        <p:nvPicPr>
          <p:cNvPr id="14" name="Graphic 13" descr="Confused face outline">
            <a:extLst>
              <a:ext uri="{FF2B5EF4-FFF2-40B4-BE49-F238E27FC236}">
                <a16:creationId xmlns:a16="http://schemas.microsoft.com/office/drawing/2014/main" id="{A902C115-F66E-A34A-9B73-7D20FFABA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3404" y="4872157"/>
            <a:ext cx="457894" cy="4578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312A5A-63C5-4946-A6CF-A536B5F0FA20}"/>
              </a:ext>
            </a:extLst>
          </p:cNvPr>
          <p:cNvSpPr/>
          <p:nvPr/>
        </p:nvSpPr>
        <p:spPr>
          <a:xfrm>
            <a:off x="2486567" y="5427582"/>
            <a:ext cx="663335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How often are flaky tests already flaky </a:t>
            </a:r>
          </a:p>
          <a:p>
            <a:pPr algn="ctr"/>
            <a:r>
              <a:rPr lang="en-US" sz="3200" dirty="0"/>
              <a:t>when added or modified?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78003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5C78-D1A9-C04A-9E08-ED315775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F21B8-703A-F34C-89E5-EACB6581D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Goal</a:t>
            </a:r>
            <a:r>
              <a:rPr lang="en-US" dirty="0"/>
              <a:t>: understand </a:t>
            </a:r>
            <a:r>
              <a:rPr lang="en-US" i="1" dirty="0"/>
              <a:t>when </a:t>
            </a:r>
            <a:r>
              <a:rPr lang="en-US" dirty="0"/>
              <a:t>flaky tests become flaky and its implications on </a:t>
            </a:r>
            <a:r>
              <a:rPr lang="en-US" i="1" dirty="0"/>
              <a:t>when</a:t>
            </a:r>
            <a:r>
              <a:rPr lang="en-US" dirty="0"/>
              <a:t> detectors should be run</a:t>
            </a:r>
          </a:p>
          <a:p>
            <a:pPr marL="0" indent="0">
              <a:buNone/>
            </a:pPr>
            <a:r>
              <a:rPr lang="en-US" dirty="0"/>
              <a:t>We empirically study three main RQs:</a:t>
            </a:r>
            <a:endParaRPr lang="en-US" b="1" dirty="0"/>
          </a:p>
          <a:p>
            <a:pPr>
              <a:spcBef>
                <a:spcPts val="1600"/>
              </a:spcBef>
              <a:spcAft>
                <a:spcPts val="600"/>
              </a:spcAft>
            </a:pPr>
            <a:r>
              <a:rPr lang="en-US" b="1" dirty="0"/>
              <a:t>RQ1</a:t>
            </a:r>
            <a:r>
              <a:rPr lang="en-US" dirty="0"/>
              <a:t>: How effective are detectors if run only when tests are added? </a:t>
            </a:r>
          </a:p>
          <a:p>
            <a:pPr>
              <a:spcBef>
                <a:spcPts val="1600"/>
              </a:spcBef>
              <a:spcAft>
                <a:spcPts val="600"/>
              </a:spcAft>
            </a:pPr>
            <a:r>
              <a:rPr lang="en-US" b="1" dirty="0"/>
              <a:t>RQ2</a:t>
            </a:r>
            <a:r>
              <a:rPr lang="en-US" dirty="0"/>
              <a:t>: How do flaky-test categories affect the effectiveness of running detectors only when tests are added? </a:t>
            </a:r>
          </a:p>
          <a:p>
            <a:pPr>
              <a:spcBef>
                <a:spcPts val="1600"/>
              </a:spcBef>
              <a:spcAft>
                <a:spcPts val="600"/>
              </a:spcAft>
            </a:pPr>
            <a:r>
              <a:rPr lang="en-US" b="1" dirty="0"/>
              <a:t>RQ3</a:t>
            </a:r>
            <a:r>
              <a:rPr lang="en-US" dirty="0"/>
              <a:t>: When should one run detectors?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2ADD8-A9DA-1B47-BCE5-1C9076E53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9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3D076B3-52B3-344A-8BB1-D2BCB3EF6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1531" y="1463461"/>
            <a:ext cx="8778766" cy="3140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Overview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C10A8-C751-E04A-9EB4-6D8299A78A3A}"/>
              </a:ext>
            </a:extLst>
          </p:cNvPr>
          <p:cNvSpPr txBox="1"/>
          <p:nvPr/>
        </p:nvSpPr>
        <p:spPr>
          <a:xfrm>
            <a:off x="4414345" y="1227972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Timeline for each flaky test:</a:t>
            </a:r>
          </a:p>
        </p:txBody>
      </p:sp>
    </p:spTree>
    <p:extLst>
      <p:ext uri="{BB962C8B-B14F-4D97-AF65-F5344CB8AC3E}">
        <p14:creationId xmlns:p14="http://schemas.microsoft.com/office/powerpoint/2010/main" val="21415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60C86A2-CF61-2448-B69F-2D19CA589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99047" y="1463461"/>
            <a:ext cx="8778766" cy="31400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1CC3EF-FE7C-FE41-8A3C-D26605FEE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setup: Overview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B2483-463B-E748-9ED5-AD080D55F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74480-F96D-4A44-92E3-DCFB94BE89F8}" type="slidenum">
              <a:rPr lang="en-US" smtClean="0"/>
              <a:t>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7C10A8-C751-E04A-9EB4-6D8299A78A3A}"/>
              </a:ext>
            </a:extLst>
          </p:cNvPr>
          <p:cNvSpPr txBox="1"/>
          <p:nvPr/>
        </p:nvSpPr>
        <p:spPr>
          <a:xfrm>
            <a:off x="4414345" y="1227972"/>
            <a:ext cx="2776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Timeline for each flaky test: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C6C74-9E55-FA4C-A90B-5F429E950F10}"/>
              </a:ext>
            </a:extLst>
          </p:cNvPr>
          <p:cNvGrpSpPr/>
          <p:nvPr/>
        </p:nvGrpSpPr>
        <p:grpSpPr>
          <a:xfrm>
            <a:off x="1772044" y="3525169"/>
            <a:ext cx="2538341" cy="1015299"/>
            <a:chOff x="1772044" y="3525169"/>
            <a:chExt cx="2538341" cy="1015299"/>
          </a:xfrm>
          <a:solidFill>
            <a:schemeClr val="bg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8AFA0B-DC55-194E-96C8-B136CC92E438}"/>
                </a:ext>
              </a:extLst>
            </p:cNvPr>
            <p:cNvSpPr/>
            <p:nvPr/>
          </p:nvSpPr>
          <p:spPr>
            <a:xfrm>
              <a:off x="1772044" y="3525169"/>
              <a:ext cx="2017986" cy="10152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6D00D4-318F-5542-B421-955C4FB35B94}"/>
                </a:ext>
              </a:extLst>
            </p:cNvPr>
            <p:cNvSpPr/>
            <p:nvPr/>
          </p:nvSpPr>
          <p:spPr>
            <a:xfrm>
              <a:off x="2386992" y="3740631"/>
              <a:ext cx="1923393" cy="22597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8AB24-FEE9-B045-BA93-0749ED042570}"/>
              </a:ext>
            </a:extLst>
          </p:cNvPr>
          <p:cNvSpPr/>
          <p:nvPr/>
        </p:nvSpPr>
        <p:spPr>
          <a:xfrm>
            <a:off x="3678560" y="3517893"/>
            <a:ext cx="1263650" cy="2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6374E29-153C-2E40-8623-C616B68EAA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0448" y="1254060"/>
            <a:ext cx="9343846" cy="334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85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17504</TotalTime>
  <Words>1833</Words>
  <Application>Microsoft Macintosh PowerPoint</Application>
  <PresentationFormat>Widescreen</PresentationFormat>
  <Paragraphs>225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Courier</vt:lpstr>
      <vt:lpstr>Office Theme</vt:lpstr>
      <vt:lpstr>A Large-Scale Longitudinal Study  of Flaky Tests</vt:lpstr>
      <vt:lpstr>Flaky tests</vt:lpstr>
      <vt:lpstr>Flaky test – Example</vt:lpstr>
      <vt:lpstr>Flaky test – Example in different orders</vt:lpstr>
      <vt:lpstr>Detecting flaky tests</vt:lpstr>
      <vt:lpstr>Decreasing detector cost</vt:lpstr>
      <vt:lpstr>Our contributions</vt:lpstr>
      <vt:lpstr>Study setup: Overview </vt:lpstr>
      <vt:lpstr>Study setup: Overview </vt:lpstr>
      <vt:lpstr>Study setup: Overview </vt:lpstr>
      <vt:lpstr>Study setup: Overview </vt:lpstr>
      <vt:lpstr>Study setup: Overview </vt:lpstr>
      <vt:lpstr>Study setup: Overview </vt:lpstr>
      <vt:lpstr>Study setup: Step 1</vt:lpstr>
      <vt:lpstr>Study setup: Step 1</vt:lpstr>
      <vt:lpstr>Study setup: Step 1</vt:lpstr>
      <vt:lpstr>Study setup: Steps 2–4</vt:lpstr>
      <vt:lpstr>Study setup: Overview </vt:lpstr>
      <vt:lpstr>Study setup: Flaky tests</vt:lpstr>
      <vt:lpstr>RQ1 &amp; RQ2: Effectiveness of detectors on added tests and variation across categories</vt:lpstr>
      <vt:lpstr>RQ3: When should one run detectors?</vt:lpstr>
      <vt:lpstr>RQ3: When should one run detectors?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UnderstandingReproducibility and Characteristics of Flaky Tests Through Test Reruns in Java Projects</dc:title>
  <dc:creator>Wing Lam</dc:creator>
  <cp:lastModifiedBy>Wing Lam</cp:lastModifiedBy>
  <cp:revision>174</cp:revision>
  <dcterms:created xsi:type="dcterms:W3CDTF">2020-09-19T18:05:52Z</dcterms:created>
  <dcterms:modified xsi:type="dcterms:W3CDTF">2020-10-31T07:00:11Z</dcterms:modified>
</cp:coreProperties>
</file>