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4"/>
  </p:notesMasterIdLst>
  <p:sldIdLst>
    <p:sldId id="256" r:id="rId2"/>
    <p:sldId id="275" r:id="rId3"/>
    <p:sldId id="282" r:id="rId4"/>
    <p:sldId id="263" r:id="rId5"/>
    <p:sldId id="258" r:id="rId6"/>
    <p:sldId id="259" r:id="rId7"/>
    <p:sldId id="260" r:id="rId8"/>
    <p:sldId id="264" r:id="rId9"/>
    <p:sldId id="280" r:id="rId10"/>
    <p:sldId id="261" r:id="rId11"/>
    <p:sldId id="265" r:id="rId12"/>
    <p:sldId id="272" r:id="rId13"/>
    <p:sldId id="267" r:id="rId14"/>
    <p:sldId id="268" r:id="rId15"/>
    <p:sldId id="269" r:id="rId16"/>
    <p:sldId id="288" r:id="rId17"/>
    <p:sldId id="286" r:id="rId18"/>
    <p:sldId id="276" r:id="rId19"/>
    <p:sldId id="278" r:id="rId20"/>
    <p:sldId id="281" r:id="rId21"/>
    <p:sldId id="273" r:id="rId22"/>
    <p:sldId id="28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5DCE6-F558-433A-B1F0-165825E794A1}">
  <a:tblStyle styleId="{BA05DCE6-F558-433A-B1F0-165825E794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p:restoredTop sz="79140"/>
  </p:normalViewPr>
  <p:slideViewPr>
    <p:cSldViewPr snapToGrid="0">
      <p:cViewPr varScale="1">
        <p:scale>
          <a:sx n="136" d="100"/>
          <a:sy n="136" d="100"/>
        </p:scale>
        <p:origin x="73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270941c8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270941c8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270941c81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270941c81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270941c81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270941c8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sz="600" dirty="0"/>
          </a:p>
        </p:txBody>
      </p:sp>
    </p:spTree>
    <p:extLst>
      <p:ext uri="{BB962C8B-B14F-4D97-AF65-F5344CB8AC3E}">
        <p14:creationId xmlns:p14="http://schemas.microsoft.com/office/powerpoint/2010/main" val="15415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270941c8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270941c8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270941c81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0270941c81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270941c8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270941c8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270941c81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270941c8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7773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270941c81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270941c81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8246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6326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solidFill>
                <a:srgbClr val="FF0000"/>
              </a:solidFill>
            </a:endParaRPr>
          </a:p>
        </p:txBody>
      </p:sp>
    </p:spTree>
    <p:extLst>
      <p:ext uri="{BB962C8B-B14F-4D97-AF65-F5344CB8AC3E}">
        <p14:creationId xmlns:p14="http://schemas.microsoft.com/office/powerpoint/2010/main" val="27717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3196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spcAft>
                <a:spcPts val="600"/>
              </a:spcAft>
              <a:buNone/>
            </a:pPr>
            <a:endParaRPr lang="en-US" sz="1100" dirty="0"/>
          </a:p>
        </p:txBody>
      </p:sp>
    </p:spTree>
    <p:extLst>
      <p:ext uri="{BB962C8B-B14F-4D97-AF65-F5344CB8AC3E}">
        <p14:creationId xmlns:p14="http://schemas.microsoft.com/office/powerpoint/2010/main" val="210470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8932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spcAft>
                <a:spcPts val="600"/>
              </a:spcAft>
              <a:buNone/>
            </a:pPr>
            <a:endParaRPr lang="en-US" sz="1100" dirty="0"/>
          </a:p>
        </p:txBody>
      </p:sp>
    </p:spTree>
    <p:extLst>
      <p:ext uri="{BB962C8B-B14F-4D97-AF65-F5344CB8AC3E}">
        <p14:creationId xmlns:p14="http://schemas.microsoft.com/office/powerpoint/2010/main" val="103049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28211b7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28211b76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1" dirty="0">
              <a:solidFill>
                <a:srgbClr val="FF0000"/>
              </a:solidFill>
            </a:endParaRPr>
          </a:p>
        </p:txBody>
      </p:sp>
    </p:spTree>
    <p:extLst>
      <p:ext uri="{BB962C8B-B14F-4D97-AF65-F5344CB8AC3E}">
        <p14:creationId xmlns:p14="http://schemas.microsoft.com/office/powerpoint/2010/main" val="94527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270941c81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270941c8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200"/>
              </a:spcBef>
              <a:spcAft>
                <a:spcPts val="1200"/>
              </a:spcAft>
              <a:buNone/>
            </a:pPr>
            <a:endParaRPr sz="1800" dirty="0">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270941c81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270941c81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28211b767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28211b767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028211b767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028211b767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270941c8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270941c8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8790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jalil@gm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993254"/>
            <a:ext cx="8520600" cy="12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200" dirty="0">
                <a:solidFill>
                  <a:srgbClr val="C00000"/>
                </a:solidFill>
              </a:rPr>
              <a:t>ChatGPT and Software Testing Education:</a:t>
            </a:r>
            <a:endParaRPr sz="3200" dirty="0">
              <a:solidFill>
                <a:srgbClr val="C00000"/>
              </a:solidFill>
            </a:endParaRPr>
          </a:p>
          <a:p>
            <a:pPr marL="0" lvl="0" indent="0" algn="ctr" rtl="0">
              <a:spcBef>
                <a:spcPts val="0"/>
              </a:spcBef>
              <a:spcAft>
                <a:spcPts val="0"/>
              </a:spcAft>
              <a:buSzPts val="990"/>
              <a:buNone/>
            </a:pPr>
            <a:r>
              <a:rPr lang="en" sz="3200" dirty="0">
                <a:solidFill>
                  <a:srgbClr val="C00000"/>
                </a:solidFill>
              </a:rPr>
              <a:t>Promises &amp; Perils</a:t>
            </a:r>
            <a:endParaRPr sz="3200" dirty="0">
              <a:solidFill>
                <a:srgbClr val="C00000"/>
              </a:solidFill>
            </a:endParaRPr>
          </a:p>
        </p:txBody>
      </p:sp>
      <p:sp>
        <p:nvSpPr>
          <p:cNvPr id="55" name="Google Shape;55;p13"/>
          <p:cNvSpPr txBox="1">
            <a:spLocks noGrp="1"/>
          </p:cNvSpPr>
          <p:nvPr>
            <p:ph type="subTitle" idx="1"/>
          </p:nvPr>
        </p:nvSpPr>
        <p:spPr>
          <a:xfrm>
            <a:off x="311700" y="2696913"/>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Sajed Jalil</a:t>
            </a:r>
            <a:r>
              <a:rPr lang="en" sz="2000" dirty="0"/>
              <a:t>, Suzzana Rafi</a:t>
            </a:r>
            <a:endParaRPr sz="2000" dirty="0"/>
          </a:p>
          <a:p>
            <a:pPr marL="0" lvl="0" indent="0" algn="ctr" rtl="0">
              <a:spcBef>
                <a:spcPts val="0"/>
              </a:spcBef>
              <a:spcAft>
                <a:spcPts val="0"/>
              </a:spcAft>
              <a:buNone/>
            </a:pPr>
            <a:r>
              <a:rPr lang="en" sz="2000" dirty="0"/>
              <a:t>Thomas D. LaToza, Kevin Moran, &amp; Wing Lam</a:t>
            </a:r>
            <a:endParaRPr sz="2000" dirty="0"/>
          </a:p>
        </p:txBody>
      </p:sp>
      <p:pic>
        <p:nvPicPr>
          <p:cNvPr id="9" name="Picture 8" descr="Logo&#10;&#10;Description automatically generated">
            <a:extLst>
              <a:ext uri="{FF2B5EF4-FFF2-40B4-BE49-F238E27FC236}">
                <a16:creationId xmlns:a16="http://schemas.microsoft.com/office/drawing/2014/main" id="{BD3A1482-227D-8A74-6006-FF278769900A}"/>
              </a:ext>
            </a:extLst>
          </p:cNvPr>
          <p:cNvPicPr>
            <a:picLocks noChangeAspect="1"/>
          </p:cNvPicPr>
          <p:nvPr/>
        </p:nvPicPr>
        <p:blipFill>
          <a:blip r:embed="rId3"/>
          <a:stretch>
            <a:fillRect/>
          </a:stretch>
        </p:blipFill>
        <p:spPr>
          <a:xfrm>
            <a:off x="6906727" y="3652844"/>
            <a:ext cx="1833275" cy="1183989"/>
          </a:xfrm>
          <a:prstGeom prst="rect">
            <a:avLst/>
          </a:prstGeom>
        </p:spPr>
      </p:pic>
      <p:pic>
        <p:nvPicPr>
          <p:cNvPr id="10" name="Picture 9" descr="Logo&#10;&#10;Description automatically generated">
            <a:extLst>
              <a:ext uri="{FF2B5EF4-FFF2-40B4-BE49-F238E27FC236}">
                <a16:creationId xmlns:a16="http://schemas.microsoft.com/office/drawing/2014/main" id="{EAF5DDE6-C3A8-195E-36CB-A0CB16C46513}"/>
              </a:ext>
            </a:extLst>
          </p:cNvPr>
          <p:cNvPicPr>
            <a:picLocks noChangeAspect="1"/>
          </p:cNvPicPr>
          <p:nvPr/>
        </p:nvPicPr>
        <p:blipFill>
          <a:blip r:embed="rId4"/>
          <a:stretch>
            <a:fillRect/>
          </a:stretch>
        </p:blipFill>
        <p:spPr>
          <a:xfrm>
            <a:off x="114866" y="3992666"/>
            <a:ext cx="3272883" cy="79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6"/>
    </mc:Choice>
    <mc:Fallback xmlns="">
      <p:transition spd="slow" advTm="26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Response Categorization</a:t>
            </a:r>
            <a:endParaRPr dirty="0">
              <a:solidFill>
                <a:srgbClr val="C00000"/>
              </a:solidFill>
            </a:endParaRPr>
          </a:p>
        </p:txBody>
      </p:sp>
      <p:sp>
        <p:nvSpPr>
          <p:cNvPr id="104" name="Google Shape;104;p18"/>
          <p:cNvSpPr txBox="1">
            <a:spLocks noGrp="1"/>
          </p:cNvSpPr>
          <p:nvPr>
            <p:ph type="body" idx="1"/>
          </p:nvPr>
        </p:nvSpPr>
        <p:spPr>
          <a:xfrm>
            <a:off x="311700" y="1152476"/>
            <a:ext cx="8520600" cy="1419274"/>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900" dirty="0"/>
              <a:t>Our dataset labeling considered two perspectives: </a:t>
            </a:r>
            <a:endParaRPr sz="1900" dirty="0"/>
          </a:p>
          <a:p>
            <a:pPr marL="457200" lvl="0" indent="-349250" algn="just" rtl="0">
              <a:spcBef>
                <a:spcPts val="1200"/>
              </a:spcBef>
              <a:spcAft>
                <a:spcPts val="0"/>
              </a:spcAft>
              <a:buSzPts val="1900"/>
              <a:buChar char="●"/>
            </a:pPr>
            <a:r>
              <a:rPr lang="en" sz="1900" dirty="0"/>
              <a:t>whether the overall answer was correct or not </a:t>
            </a:r>
            <a:endParaRPr sz="1900" dirty="0"/>
          </a:p>
          <a:p>
            <a:pPr marL="457200" lvl="0" indent="-349250" algn="just" rtl="0">
              <a:spcBef>
                <a:spcPts val="0"/>
              </a:spcBef>
              <a:spcAft>
                <a:spcPts val="0"/>
              </a:spcAft>
              <a:buSzPts val="1900"/>
              <a:buChar char="●"/>
            </a:pPr>
            <a:r>
              <a:rPr lang="en" sz="1900" dirty="0"/>
              <a:t>whether the explanation given was correct or not</a:t>
            </a:r>
          </a:p>
        </p:txBody>
      </p:sp>
      <p:sp>
        <p:nvSpPr>
          <p:cNvPr id="105" name="Google Shape;10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106" name="Google Shape;106;p18"/>
          <p:cNvGraphicFramePr/>
          <p:nvPr>
            <p:extLst>
              <p:ext uri="{D42A27DB-BD31-4B8C-83A1-F6EECF244321}">
                <p14:modId xmlns:p14="http://schemas.microsoft.com/office/powerpoint/2010/main" val="2248297854"/>
              </p:ext>
            </p:extLst>
          </p:nvPr>
        </p:nvGraphicFramePr>
        <p:xfrm>
          <a:off x="392333" y="2649964"/>
          <a:ext cx="8352273" cy="1341060"/>
        </p:xfrm>
        <a:graphic>
          <a:graphicData uri="http://schemas.openxmlformats.org/drawingml/2006/table">
            <a:tbl>
              <a:tblPr>
                <a:noFill/>
                <a:tableStyleId>{BA05DCE6-F558-433A-B1F0-165825E794A1}</a:tableStyleId>
              </a:tblPr>
              <a:tblGrid>
                <a:gridCol w="2581541">
                  <a:extLst>
                    <a:ext uri="{9D8B030D-6E8A-4147-A177-3AD203B41FA5}">
                      <a16:colId xmlns:a16="http://schemas.microsoft.com/office/drawing/2014/main" val="20000"/>
                    </a:ext>
                  </a:extLst>
                </a:gridCol>
                <a:gridCol w="2885366">
                  <a:extLst>
                    <a:ext uri="{9D8B030D-6E8A-4147-A177-3AD203B41FA5}">
                      <a16:colId xmlns:a16="http://schemas.microsoft.com/office/drawing/2014/main" val="20001"/>
                    </a:ext>
                  </a:extLst>
                </a:gridCol>
                <a:gridCol w="2885366">
                  <a:extLst>
                    <a:ext uri="{9D8B030D-6E8A-4147-A177-3AD203B41FA5}">
                      <a16:colId xmlns:a16="http://schemas.microsoft.com/office/drawing/2014/main" val="20002"/>
                    </a:ext>
                  </a:extLst>
                </a:gridCol>
              </a:tblGrid>
              <a:tr h="384125">
                <a:tc>
                  <a:txBody>
                    <a:bodyPr/>
                    <a:lstStyle/>
                    <a:p>
                      <a:pPr marL="0" lvl="0" indent="0" algn="l" rtl="0">
                        <a:spcBef>
                          <a:spcPts val="0"/>
                        </a:spcBef>
                        <a:spcAft>
                          <a:spcPts val="0"/>
                        </a:spcAft>
                        <a:buNone/>
                      </a:pPr>
                      <a:r>
                        <a:rPr lang="en" sz="1600" dirty="0">
                          <a:solidFill>
                            <a:schemeClr val="bg2"/>
                          </a:solidFill>
                        </a:rPr>
                        <a:t>Answer Correct (AC)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bg2"/>
                          </a:solidFill>
                        </a:rPr>
                        <a:t>Answer Incorrect (AIC)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bg2"/>
                          </a:solidFill>
                        </a:rPr>
                        <a:t>Answer Partially Correct (APC)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extLst>
                  <a:ext uri="{0D108BD9-81ED-4DB2-BD59-A6C34878D82A}">
                    <a16:rowId xmlns:a16="http://schemas.microsoft.com/office/drawing/2014/main" val="10000"/>
                  </a:ext>
                </a:extLst>
              </a:tr>
              <a:tr h="498850">
                <a:tc>
                  <a:txBody>
                    <a:bodyPr/>
                    <a:lstStyle/>
                    <a:p>
                      <a:pPr marL="0" lvl="0" indent="0" algn="l" rtl="0">
                        <a:spcBef>
                          <a:spcPts val="0"/>
                        </a:spcBef>
                        <a:spcAft>
                          <a:spcPts val="0"/>
                        </a:spcAft>
                        <a:buNone/>
                      </a:pPr>
                      <a:r>
                        <a:rPr lang="en" sz="1600" dirty="0">
                          <a:solidFill>
                            <a:schemeClr val="bg2"/>
                          </a:solidFill>
                        </a:rPr>
                        <a:t>Explanation Correct (EC)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bg2"/>
                          </a:solidFill>
                        </a:rPr>
                        <a:t>Explanation Incorrect (EIC)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bg2"/>
                          </a:solidFill>
                        </a:rPr>
                        <a:t>Explanation Partially Correct (EPC)</a:t>
                      </a:r>
                      <a:endParaRPr sz="1600" dirty="0">
                        <a:solidFill>
                          <a:schemeClr val="bg2"/>
                        </a:solidFill>
                      </a:endParaRPr>
                    </a:p>
                  </a:txBody>
                  <a:tcPr marL="91425" marR="91425" marT="91425" marB="91425">
                    <a:lnL w="28575" cap="flat" cmpd="sng">
                      <a:solidFill>
                        <a:srgbClr val="CC0000"/>
                      </a:solidFill>
                      <a:prstDash val="solid"/>
                      <a:round/>
                      <a:headEnd type="none" w="sm" len="sm"/>
                      <a:tailEnd type="none" w="sm" len="sm"/>
                    </a:lnL>
                    <a:lnR w="28575" cap="flat" cmpd="sng">
                      <a:solidFill>
                        <a:srgbClr val="CC0000"/>
                      </a:solidFill>
                      <a:prstDash val="solid"/>
                      <a:round/>
                      <a:headEnd type="none" w="sm" len="sm"/>
                      <a:tailEnd type="none" w="sm" len="sm"/>
                    </a:lnR>
                    <a:lnT w="28575" cap="flat" cmpd="sng">
                      <a:solidFill>
                        <a:srgbClr val="CC0000"/>
                      </a:solidFill>
                      <a:prstDash val="solid"/>
                      <a:round/>
                      <a:headEnd type="none" w="sm" len="sm"/>
                      <a:tailEnd type="none" w="sm" len="sm"/>
                    </a:lnT>
                    <a:lnB w="28575" cap="flat" cmpd="sng">
                      <a:solidFill>
                        <a:srgbClr val="CC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 name="Google Shape;104;p18">
            <a:extLst>
              <a:ext uri="{FF2B5EF4-FFF2-40B4-BE49-F238E27FC236}">
                <a16:creationId xmlns:a16="http://schemas.microsoft.com/office/drawing/2014/main" id="{D5982938-358E-9B52-C11B-61151377E25F}"/>
              </a:ext>
            </a:extLst>
          </p:cNvPr>
          <p:cNvSpPr txBox="1">
            <a:spLocks/>
          </p:cNvSpPr>
          <p:nvPr/>
        </p:nvSpPr>
        <p:spPr>
          <a:xfrm>
            <a:off x="311699" y="4042503"/>
            <a:ext cx="8352273" cy="908983"/>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Font typeface="Arial"/>
              <a:buNone/>
            </a:pPr>
            <a:r>
              <a:rPr lang="en-US" sz="1900" dirty="0"/>
              <a:t>Answers and explanations are deemed correct after manual comparison against </a:t>
            </a:r>
            <a:br>
              <a:rPr lang="en-US" sz="1900" dirty="0"/>
            </a:br>
            <a:r>
              <a:rPr lang="en-US" sz="1900" dirty="0"/>
              <a:t>textbook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RQ1: Effect of Shared and Separate Context on ChatGPT</a:t>
            </a:r>
            <a:endParaRPr dirty="0">
              <a:solidFill>
                <a:srgbClr val="C00000"/>
              </a:solidFill>
            </a:endParaRPr>
          </a:p>
        </p:txBody>
      </p:sp>
      <p:sp>
        <p:nvSpPr>
          <p:cNvPr id="140" name="Google Shape;14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grpSp>
        <p:nvGrpSpPr>
          <p:cNvPr id="9" name="Group 8">
            <a:extLst>
              <a:ext uri="{FF2B5EF4-FFF2-40B4-BE49-F238E27FC236}">
                <a16:creationId xmlns:a16="http://schemas.microsoft.com/office/drawing/2014/main" id="{C12EA4A3-0B99-10E2-83FE-5935EA01C609}"/>
              </a:ext>
            </a:extLst>
          </p:cNvPr>
          <p:cNvGrpSpPr/>
          <p:nvPr/>
        </p:nvGrpSpPr>
        <p:grpSpPr>
          <a:xfrm>
            <a:off x="310702" y="946311"/>
            <a:ext cx="4215944" cy="2883998"/>
            <a:chOff x="310702" y="2144485"/>
            <a:chExt cx="4215944" cy="2883998"/>
          </a:xfrm>
        </p:grpSpPr>
        <p:pic>
          <p:nvPicPr>
            <p:cNvPr id="137" name="Google Shape;137;p22"/>
            <p:cNvPicPr preferRelativeResize="0"/>
            <p:nvPr/>
          </p:nvPicPr>
          <p:blipFill>
            <a:blip r:embed="rId3"/>
            <a:srcRect/>
            <a:stretch/>
          </p:blipFill>
          <p:spPr>
            <a:xfrm>
              <a:off x="492661" y="2144485"/>
              <a:ext cx="3933490" cy="2527897"/>
            </a:xfrm>
            <a:prstGeom prst="rect">
              <a:avLst/>
            </a:prstGeom>
            <a:noFill/>
            <a:ln>
              <a:noFill/>
            </a:ln>
          </p:spPr>
        </p:pic>
        <p:sp>
          <p:nvSpPr>
            <p:cNvPr id="6" name="TextBox 5">
              <a:extLst>
                <a:ext uri="{FF2B5EF4-FFF2-40B4-BE49-F238E27FC236}">
                  <a16:creationId xmlns:a16="http://schemas.microsoft.com/office/drawing/2014/main" id="{A4AD9AC1-081B-A198-8CE3-30B9D64F2CFE}"/>
                </a:ext>
              </a:extLst>
            </p:cNvPr>
            <p:cNvSpPr txBox="1"/>
            <p:nvPr/>
          </p:nvSpPr>
          <p:spPr>
            <a:xfrm>
              <a:off x="310702" y="4505263"/>
              <a:ext cx="4215944" cy="523220"/>
            </a:xfrm>
            <a:prstGeom prst="rect">
              <a:avLst/>
            </a:prstGeom>
            <a:noFill/>
          </p:spPr>
          <p:txBody>
            <a:bodyPr wrap="square" rtlCol="0">
              <a:spAutoFit/>
            </a:bodyPr>
            <a:lstStyle/>
            <a:p>
              <a:pPr algn="ctr"/>
              <a:r>
                <a:rPr lang="en-US" b="0" i="0" dirty="0">
                  <a:solidFill>
                    <a:srgbClr val="C00000"/>
                  </a:solidFill>
                  <a:effectLst/>
                  <a:latin typeface="Arial" panose="020B0604020202020204" pitchFamily="34" charset="0"/>
                </a:rPr>
                <a:t>Correctness of ChatGPT answers for shared and separate contexts</a:t>
              </a:r>
              <a:endParaRPr lang="en-US" dirty="0">
                <a:solidFill>
                  <a:srgbClr val="C00000"/>
                </a:solidFill>
              </a:endParaRPr>
            </a:p>
          </p:txBody>
        </p:sp>
      </p:grpSp>
      <p:grpSp>
        <p:nvGrpSpPr>
          <p:cNvPr id="10" name="Group 9">
            <a:extLst>
              <a:ext uri="{FF2B5EF4-FFF2-40B4-BE49-F238E27FC236}">
                <a16:creationId xmlns:a16="http://schemas.microsoft.com/office/drawing/2014/main" id="{36E6E877-BB26-CF46-4F16-417F0FE9CAB4}"/>
              </a:ext>
            </a:extLst>
          </p:cNvPr>
          <p:cNvGrpSpPr/>
          <p:nvPr/>
        </p:nvGrpSpPr>
        <p:grpSpPr>
          <a:xfrm>
            <a:off x="4464606" y="967228"/>
            <a:ext cx="4215944" cy="2873591"/>
            <a:chOff x="4464606" y="2165402"/>
            <a:chExt cx="4215944" cy="2873591"/>
          </a:xfrm>
        </p:grpSpPr>
        <p:pic>
          <p:nvPicPr>
            <p:cNvPr id="138" name="Google Shape;138;p22"/>
            <p:cNvPicPr preferRelativeResize="0"/>
            <p:nvPr/>
          </p:nvPicPr>
          <p:blipFill>
            <a:blip r:embed="rId4"/>
            <a:srcRect/>
            <a:stretch/>
          </p:blipFill>
          <p:spPr>
            <a:xfrm>
              <a:off x="4623358" y="2165402"/>
              <a:ext cx="3933490" cy="2527897"/>
            </a:xfrm>
            <a:prstGeom prst="rect">
              <a:avLst/>
            </a:prstGeom>
            <a:noFill/>
            <a:ln>
              <a:noFill/>
            </a:ln>
          </p:spPr>
        </p:pic>
        <p:sp>
          <p:nvSpPr>
            <p:cNvPr id="7" name="TextBox 6">
              <a:extLst>
                <a:ext uri="{FF2B5EF4-FFF2-40B4-BE49-F238E27FC236}">
                  <a16:creationId xmlns:a16="http://schemas.microsoft.com/office/drawing/2014/main" id="{F88CCDF0-FCBF-14F9-B872-2CE6AFF0AF38}"/>
                </a:ext>
              </a:extLst>
            </p:cNvPr>
            <p:cNvSpPr txBox="1"/>
            <p:nvPr/>
          </p:nvSpPr>
          <p:spPr>
            <a:xfrm>
              <a:off x="4464606" y="4515773"/>
              <a:ext cx="4215944" cy="523220"/>
            </a:xfrm>
            <a:prstGeom prst="rect">
              <a:avLst/>
            </a:prstGeom>
            <a:noFill/>
          </p:spPr>
          <p:txBody>
            <a:bodyPr wrap="square" rtlCol="0">
              <a:spAutoFit/>
            </a:bodyPr>
            <a:lstStyle/>
            <a:p>
              <a:pPr algn="ctr"/>
              <a:r>
                <a:rPr lang="en-US" b="0" i="0" dirty="0">
                  <a:solidFill>
                    <a:srgbClr val="C00000"/>
                  </a:solidFill>
                  <a:effectLst/>
                  <a:latin typeface="Arial" panose="020B0604020202020204" pitchFamily="34" charset="0"/>
                </a:rPr>
                <a:t>Correctness of ChatGPT explanations for shared and separate contexts</a:t>
              </a:r>
              <a:endParaRPr lang="en-US" dirty="0">
                <a:solidFill>
                  <a:srgbClr val="C00000"/>
                </a:solidFill>
              </a:endParaRPr>
            </a:p>
          </p:txBody>
        </p:sp>
      </p:grpSp>
      <p:sp>
        <p:nvSpPr>
          <p:cNvPr id="8" name="Rounded Rectangle 7">
            <a:extLst>
              <a:ext uri="{FF2B5EF4-FFF2-40B4-BE49-F238E27FC236}">
                <a16:creationId xmlns:a16="http://schemas.microsoft.com/office/drawing/2014/main" id="{9E975337-F1A5-20DE-0737-05D9FE155216}"/>
              </a:ext>
            </a:extLst>
          </p:cNvPr>
          <p:cNvSpPr/>
          <p:nvPr/>
        </p:nvSpPr>
        <p:spPr>
          <a:xfrm>
            <a:off x="265847" y="3936039"/>
            <a:ext cx="8521597" cy="9792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900" dirty="0">
                <a:solidFill>
                  <a:schemeClr val="dk2"/>
                </a:solidFill>
              </a:rPr>
              <a:t>Shared context is more likely than separate context to be correct. Using ChatGPT in a shared context can result in a correct </a:t>
            </a:r>
            <a:r>
              <a:rPr lang="en-US" sz="1900" b="1" dirty="0">
                <a:solidFill>
                  <a:schemeClr val="dk2"/>
                </a:solidFill>
              </a:rPr>
              <a:t>answer 49.4% </a:t>
            </a:r>
            <a:r>
              <a:rPr lang="en-US" sz="1900" dirty="0">
                <a:solidFill>
                  <a:schemeClr val="dk2"/>
                </a:solidFill>
              </a:rPr>
              <a:t>of the time and a correct </a:t>
            </a:r>
            <a:r>
              <a:rPr lang="en-US" sz="1900" b="1" dirty="0">
                <a:solidFill>
                  <a:schemeClr val="dk2"/>
                </a:solidFill>
              </a:rPr>
              <a:t>explanation</a:t>
            </a:r>
            <a:r>
              <a:rPr lang="en-US" sz="1900" dirty="0">
                <a:solidFill>
                  <a:schemeClr val="dk2"/>
                </a:solidFill>
              </a:rPr>
              <a:t> </a:t>
            </a:r>
            <a:r>
              <a:rPr lang="en-US" sz="1900" b="1" dirty="0">
                <a:solidFill>
                  <a:schemeClr val="dk2"/>
                </a:solidFill>
              </a:rPr>
              <a:t>40.2%</a:t>
            </a:r>
            <a:r>
              <a:rPr lang="en-US" sz="1900" dirty="0">
                <a:solidFill>
                  <a:schemeClr val="dk2"/>
                </a:solidFill>
              </a:rPr>
              <a:t> of the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 name="TextBox 3">
            <a:extLst>
              <a:ext uri="{FF2B5EF4-FFF2-40B4-BE49-F238E27FC236}">
                <a16:creationId xmlns:a16="http://schemas.microsoft.com/office/drawing/2014/main" id="{16C6DCF0-967E-B3B4-913F-9C571C37B840}"/>
              </a:ext>
            </a:extLst>
          </p:cNvPr>
          <p:cNvSpPr txBox="1"/>
          <p:nvPr/>
        </p:nvSpPr>
        <p:spPr>
          <a:xfrm>
            <a:off x="830317" y="3375896"/>
            <a:ext cx="7717722" cy="969496"/>
          </a:xfrm>
          <a:prstGeom prst="rect">
            <a:avLst/>
          </a:prstGeom>
          <a:noFill/>
          <a:ln>
            <a:solidFill>
              <a:schemeClr val="tx1"/>
            </a:solidFill>
          </a:ln>
        </p:spPr>
        <p:txBody>
          <a:bodyPr wrap="square" rtlCol="0">
            <a:spAutoFit/>
          </a:bodyPr>
          <a:lstStyle/>
          <a:p>
            <a:pPr algn="just"/>
            <a:r>
              <a:rPr lang="en-US" sz="1900" b="1" dirty="0">
                <a:solidFill>
                  <a:schemeClr val="tx1"/>
                </a:solidFill>
              </a:rPr>
              <a:t>ChatGPT Response: </a:t>
            </a:r>
            <a:r>
              <a:rPr lang="en-US" sz="1900" dirty="0">
                <a:solidFill>
                  <a:srgbClr val="C00000"/>
                </a:solidFill>
              </a:rPr>
              <a:t>T1 may or may not satisfy C2. </a:t>
            </a:r>
            <a:r>
              <a:rPr lang="en-US" sz="1900" dirty="0">
                <a:solidFill>
                  <a:srgbClr val="4E8F00"/>
                </a:solidFill>
              </a:rPr>
              <a:t>C1 is a more comprehensive criterion that includes all the requirement of C2. </a:t>
            </a:r>
            <a:r>
              <a:rPr lang="en-US" sz="1900" dirty="0">
                <a:solidFill>
                  <a:srgbClr val="C00000"/>
                </a:solidFill>
              </a:rPr>
              <a:t>However, it does not guarantee that T1 will satisfy C2. </a:t>
            </a:r>
          </a:p>
        </p:txBody>
      </p:sp>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RQ2: Non-Identical Answer-Explanation Pairs (Example)</a:t>
            </a:r>
            <a:endParaRPr dirty="0">
              <a:solidFill>
                <a:srgbClr val="C00000"/>
              </a:solidFill>
            </a:endParaRPr>
          </a:p>
        </p:txBody>
      </p:sp>
      <p:sp>
        <p:nvSpPr>
          <p:cNvPr id="147" name="Google Shape;14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dirty="0"/>
          </a:p>
        </p:txBody>
      </p:sp>
      <p:sp>
        <p:nvSpPr>
          <p:cNvPr id="6" name="TextBox 5">
            <a:extLst>
              <a:ext uri="{FF2B5EF4-FFF2-40B4-BE49-F238E27FC236}">
                <a16:creationId xmlns:a16="http://schemas.microsoft.com/office/drawing/2014/main" id="{54CFDBBB-BB89-3601-5E0D-E7B1806DD3FF}"/>
              </a:ext>
            </a:extLst>
          </p:cNvPr>
          <p:cNvSpPr txBox="1"/>
          <p:nvPr/>
        </p:nvSpPr>
        <p:spPr>
          <a:xfrm>
            <a:off x="830318" y="4466392"/>
            <a:ext cx="7915712" cy="384721"/>
          </a:xfrm>
          <a:prstGeom prst="rect">
            <a:avLst/>
          </a:prstGeom>
          <a:noFill/>
        </p:spPr>
        <p:txBody>
          <a:bodyPr wrap="square" rtlCol="0">
            <a:spAutoFit/>
          </a:bodyPr>
          <a:lstStyle/>
          <a:p>
            <a:r>
              <a:rPr lang="en-US" sz="1900" b="1" dirty="0">
                <a:solidFill>
                  <a:schemeClr val="accent2">
                    <a:lumMod val="75000"/>
                    <a:lumOff val="25000"/>
                  </a:schemeClr>
                </a:solidFill>
              </a:rPr>
              <a:t>Our Verdict: </a:t>
            </a:r>
            <a:r>
              <a:rPr lang="en-US" sz="1900" dirty="0">
                <a:solidFill>
                  <a:schemeClr val="accent2">
                    <a:lumMod val="75000"/>
                    <a:lumOff val="25000"/>
                  </a:schemeClr>
                </a:solidFill>
              </a:rPr>
              <a:t>answer incorrect, explanation partially correct (AIC-EPC).</a:t>
            </a:r>
          </a:p>
        </p:txBody>
      </p:sp>
      <p:sp>
        <p:nvSpPr>
          <p:cNvPr id="2" name="Rounded Rectangle 1">
            <a:extLst>
              <a:ext uri="{FF2B5EF4-FFF2-40B4-BE49-F238E27FC236}">
                <a16:creationId xmlns:a16="http://schemas.microsoft.com/office/drawing/2014/main" id="{4DC2DCB0-24A2-B807-8207-B966529B9059}"/>
              </a:ext>
            </a:extLst>
          </p:cNvPr>
          <p:cNvSpPr/>
          <p:nvPr/>
        </p:nvSpPr>
        <p:spPr>
          <a:xfrm>
            <a:off x="830317" y="1017725"/>
            <a:ext cx="3615559" cy="20723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a:solidFill>
                  <a:schemeClr val="accent1"/>
                </a:solidFill>
              </a:rPr>
              <a:t>C1</a:t>
            </a:r>
          </a:p>
          <a:p>
            <a:r>
              <a:rPr lang="en-US" sz="2000" dirty="0">
                <a:solidFill>
                  <a:schemeClr val="accent1"/>
                </a:solidFill>
              </a:rPr>
              <a:t>e.g., edge</a:t>
            </a:r>
            <a:br>
              <a:rPr lang="en-US" sz="2000" dirty="0">
                <a:solidFill>
                  <a:schemeClr val="accent1"/>
                </a:solidFill>
              </a:rPr>
            </a:br>
            <a:r>
              <a:rPr lang="en-US" sz="2000" dirty="0">
                <a:solidFill>
                  <a:schemeClr val="accent1"/>
                </a:solidFill>
              </a:rPr>
              <a:t>coverage</a:t>
            </a:r>
          </a:p>
        </p:txBody>
      </p:sp>
      <p:sp>
        <p:nvSpPr>
          <p:cNvPr id="3" name="Oval 2">
            <a:extLst>
              <a:ext uri="{FF2B5EF4-FFF2-40B4-BE49-F238E27FC236}">
                <a16:creationId xmlns:a16="http://schemas.microsoft.com/office/drawing/2014/main" id="{F779B2ED-0C99-80BE-47E3-279F2BCC4BAF}"/>
              </a:ext>
            </a:extLst>
          </p:cNvPr>
          <p:cNvSpPr/>
          <p:nvPr/>
        </p:nvSpPr>
        <p:spPr>
          <a:xfrm>
            <a:off x="2469932" y="1118690"/>
            <a:ext cx="1864844" cy="184709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C2</a:t>
            </a:r>
          </a:p>
          <a:p>
            <a:pPr algn="ctr"/>
            <a:r>
              <a:rPr lang="en-US" sz="2000" dirty="0"/>
              <a:t>e.g., node coverage</a:t>
            </a:r>
          </a:p>
        </p:txBody>
      </p:sp>
      <p:grpSp>
        <p:nvGrpSpPr>
          <p:cNvPr id="13" name="Group 12">
            <a:extLst>
              <a:ext uri="{FF2B5EF4-FFF2-40B4-BE49-F238E27FC236}">
                <a16:creationId xmlns:a16="http://schemas.microsoft.com/office/drawing/2014/main" id="{F80E3E2F-58FE-74C1-20E5-20F45FFAFBB9}"/>
              </a:ext>
            </a:extLst>
          </p:cNvPr>
          <p:cNvGrpSpPr/>
          <p:nvPr/>
        </p:nvGrpSpPr>
        <p:grpSpPr>
          <a:xfrm>
            <a:off x="4771695" y="1242944"/>
            <a:ext cx="2417580" cy="461665"/>
            <a:chOff x="4771695" y="1242944"/>
            <a:chExt cx="2417580" cy="461665"/>
          </a:xfrm>
        </p:grpSpPr>
        <p:sp>
          <p:nvSpPr>
            <p:cNvPr id="8" name="Rectangle 7">
              <a:extLst>
                <a:ext uri="{FF2B5EF4-FFF2-40B4-BE49-F238E27FC236}">
                  <a16:creationId xmlns:a16="http://schemas.microsoft.com/office/drawing/2014/main" id="{59C808D2-79DE-B54A-7068-452731FC7F83}"/>
                </a:ext>
              </a:extLst>
            </p:cNvPr>
            <p:cNvSpPr/>
            <p:nvPr/>
          </p:nvSpPr>
          <p:spPr>
            <a:xfrm>
              <a:off x="4771695" y="1289119"/>
              <a:ext cx="641132" cy="3950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chemeClr val="accent1"/>
                  </a:solidFill>
                </a:rPr>
                <a:t>T1</a:t>
              </a:r>
            </a:p>
          </p:txBody>
        </p:sp>
        <p:sp>
          <p:nvSpPr>
            <p:cNvPr id="11" name="TextBox 10">
              <a:extLst>
                <a:ext uri="{FF2B5EF4-FFF2-40B4-BE49-F238E27FC236}">
                  <a16:creationId xmlns:a16="http://schemas.microsoft.com/office/drawing/2014/main" id="{65F80AA8-A30A-E938-BEB5-3D5C72ECBBAD}"/>
                </a:ext>
              </a:extLst>
            </p:cNvPr>
            <p:cNvSpPr txBox="1"/>
            <p:nvPr/>
          </p:nvSpPr>
          <p:spPr>
            <a:xfrm>
              <a:off x="5412827" y="1242944"/>
              <a:ext cx="1776448" cy="461665"/>
            </a:xfrm>
            <a:prstGeom prst="rect">
              <a:avLst/>
            </a:prstGeom>
            <a:noFill/>
          </p:spPr>
          <p:txBody>
            <a:bodyPr wrap="none" rtlCol="0">
              <a:spAutoFit/>
            </a:bodyPr>
            <a:lstStyle/>
            <a:p>
              <a:r>
                <a:rPr lang="en-US" sz="2400" dirty="0">
                  <a:solidFill>
                    <a:schemeClr val="accent1"/>
                  </a:solidFill>
                </a:rPr>
                <a:t>satisfies C1</a:t>
              </a:r>
            </a:p>
          </p:txBody>
        </p:sp>
      </p:grpSp>
      <p:grpSp>
        <p:nvGrpSpPr>
          <p:cNvPr id="14" name="Group 13">
            <a:extLst>
              <a:ext uri="{FF2B5EF4-FFF2-40B4-BE49-F238E27FC236}">
                <a16:creationId xmlns:a16="http://schemas.microsoft.com/office/drawing/2014/main" id="{58FE8E71-D38E-37AE-E9A4-1B7E7B1C2CED}"/>
              </a:ext>
            </a:extLst>
          </p:cNvPr>
          <p:cNvGrpSpPr/>
          <p:nvPr/>
        </p:nvGrpSpPr>
        <p:grpSpPr>
          <a:xfrm>
            <a:off x="4771695" y="1936263"/>
            <a:ext cx="2400170" cy="461665"/>
            <a:chOff x="4771695" y="1936263"/>
            <a:chExt cx="2400170" cy="461665"/>
          </a:xfrm>
        </p:grpSpPr>
        <p:sp>
          <p:nvSpPr>
            <p:cNvPr id="10" name="Rectangle 9">
              <a:extLst>
                <a:ext uri="{FF2B5EF4-FFF2-40B4-BE49-F238E27FC236}">
                  <a16:creationId xmlns:a16="http://schemas.microsoft.com/office/drawing/2014/main" id="{3DC4BF47-473A-A7A0-8040-68ACF9816C1B}"/>
                </a:ext>
              </a:extLst>
            </p:cNvPr>
            <p:cNvSpPr/>
            <p:nvPr/>
          </p:nvSpPr>
          <p:spPr>
            <a:xfrm>
              <a:off x="4771695" y="1955588"/>
              <a:ext cx="641132" cy="395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rPr>
                <a:t>T2</a:t>
              </a:r>
            </a:p>
          </p:txBody>
        </p:sp>
        <p:sp>
          <p:nvSpPr>
            <p:cNvPr id="12" name="TextBox 11">
              <a:extLst>
                <a:ext uri="{FF2B5EF4-FFF2-40B4-BE49-F238E27FC236}">
                  <a16:creationId xmlns:a16="http://schemas.microsoft.com/office/drawing/2014/main" id="{E5C874D4-4B42-6B48-FA56-3837861A59D6}"/>
                </a:ext>
              </a:extLst>
            </p:cNvPr>
            <p:cNvSpPr txBox="1"/>
            <p:nvPr/>
          </p:nvSpPr>
          <p:spPr>
            <a:xfrm>
              <a:off x="5395417" y="1936263"/>
              <a:ext cx="1776448" cy="461665"/>
            </a:xfrm>
            <a:prstGeom prst="rect">
              <a:avLst/>
            </a:prstGeom>
            <a:noFill/>
          </p:spPr>
          <p:txBody>
            <a:bodyPr wrap="none" rtlCol="0">
              <a:spAutoFit/>
            </a:bodyPr>
            <a:lstStyle/>
            <a:p>
              <a:r>
                <a:rPr lang="en-US" sz="2400" dirty="0">
                  <a:solidFill>
                    <a:schemeClr val="tx1"/>
                  </a:solidFill>
                </a:rPr>
                <a:t>satisfies C2</a:t>
              </a:r>
            </a:p>
          </p:txBody>
        </p:sp>
      </p:grpSp>
      <p:sp>
        <p:nvSpPr>
          <p:cNvPr id="16" name="TextBox 15">
            <a:extLst>
              <a:ext uri="{FF2B5EF4-FFF2-40B4-BE49-F238E27FC236}">
                <a16:creationId xmlns:a16="http://schemas.microsoft.com/office/drawing/2014/main" id="{82DBDAE6-E230-92C7-B1FA-E8664E6EF56C}"/>
              </a:ext>
            </a:extLst>
          </p:cNvPr>
          <p:cNvSpPr txBox="1"/>
          <p:nvPr/>
        </p:nvSpPr>
        <p:spPr>
          <a:xfrm>
            <a:off x="4698126" y="2492615"/>
            <a:ext cx="4047903" cy="707886"/>
          </a:xfrm>
          <a:prstGeom prst="rect">
            <a:avLst/>
          </a:prstGeom>
          <a:noFill/>
        </p:spPr>
        <p:txBody>
          <a:bodyPr wrap="none" rtlCol="0">
            <a:spAutoFit/>
          </a:bodyPr>
          <a:lstStyle/>
          <a:p>
            <a:r>
              <a:rPr lang="en-US" sz="2000" b="1" dirty="0"/>
              <a:t>Truncated Prompt to ChatGPT: </a:t>
            </a:r>
            <a:br>
              <a:rPr lang="en-US" sz="2000" b="1" dirty="0"/>
            </a:br>
            <a:r>
              <a:rPr lang="en-US" sz="2000" dirty="0"/>
              <a:t>Does T1 necessarily satisfies C2?</a:t>
            </a:r>
          </a:p>
        </p:txBody>
      </p:sp>
    </p:spTree>
    <p:extLst>
      <p:ext uri="{BB962C8B-B14F-4D97-AF65-F5344CB8AC3E}">
        <p14:creationId xmlns:p14="http://schemas.microsoft.com/office/powerpoint/2010/main" val="24642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3"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RQ2: Non-Identical Answer-Explanation Pairs</a:t>
            </a:r>
            <a:endParaRPr dirty="0">
              <a:solidFill>
                <a:srgbClr val="C00000"/>
              </a:solidFill>
            </a:endParaRPr>
          </a:p>
        </p:txBody>
      </p:sp>
      <p:sp>
        <p:nvSpPr>
          <p:cNvPr id="156" name="Google Shape;15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157" name="Google Shape;157;p24"/>
          <p:cNvPicPr preferRelativeResize="0"/>
          <p:nvPr/>
        </p:nvPicPr>
        <p:blipFill rotWithShape="1">
          <a:blip r:embed="rId3"/>
          <a:srcRect r="1328" b="933"/>
          <a:stretch/>
        </p:blipFill>
        <p:spPr>
          <a:xfrm>
            <a:off x="1176613" y="1559301"/>
            <a:ext cx="6700649" cy="1762739"/>
          </a:xfrm>
          <a:prstGeom prst="rect">
            <a:avLst/>
          </a:prstGeom>
          <a:noFill/>
          <a:ln>
            <a:noFill/>
          </a:ln>
        </p:spPr>
      </p:pic>
      <p:sp>
        <p:nvSpPr>
          <p:cNvPr id="158" name="Google Shape;158;p24"/>
          <p:cNvSpPr txBox="1"/>
          <p:nvPr/>
        </p:nvSpPr>
        <p:spPr>
          <a:xfrm>
            <a:off x="99750" y="3647954"/>
            <a:ext cx="8944500" cy="76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 sz="1900" b="1" dirty="0">
                <a:solidFill>
                  <a:schemeClr val="dk2"/>
                </a:solidFill>
              </a:rPr>
              <a:t>11.8%</a:t>
            </a:r>
            <a:r>
              <a:rPr lang="en" sz="1900" dirty="0">
                <a:solidFill>
                  <a:schemeClr val="dk2"/>
                </a:solidFill>
              </a:rPr>
              <a:t> of the time ChatGPT produces responses where the answer-explanation pairs are non-identical, e.g., the answer is correct, but the explanation is not.</a:t>
            </a:r>
            <a:endParaRPr sz="22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RQ3: Inconsistent Responses from ChatGPT</a:t>
            </a:r>
            <a:endParaRPr dirty="0">
              <a:solidFill>
                <a:srgbClr val="C00000"/>
              </a:solidFill>
            </a:endParaRPr>
          </a:p>
        </p:txBody>
      </p:sp>
      <p:sp>
        <p:nvSpPr>
          <p:cNvPr id="164" name="Google Shape;16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165" name="Google Shape;165;p25"/>
          <p:cNvSpPr txBox="1"/>
          <p:nvPr/>
        </p:nvSpPr>
        <p:spPr>
          <a:xfrm>
            <a:off x="240875" y="3240199"/>
            <a:ext cx="8591424" cy="1354187"/>
          </a:xfrm>
          <a:prstGeom prst="rect">
            <a:avLst/>
          </a:prstGeom>
          <a:noFill/>
          <a:ln>
            <a:noFill/>
          </a:ln>
        </p:spPr>
        <p:txBody>
          <a:bodyPr spcFirstLastPara="1" wrap="square" lIns="91425" tIns="91425" rIns="91425" bIns="91425" anchor="t" anchorCtr="0">
            <a:spAutoFit/>
          </a:bodyPr>
          <a:lstStyle/>
          <a:p>
            <a:pPr marL="457200" lvl="0" indent="-355600" algn="just" rtl="0">
              <a:spcBef>
                <a:spcPts val="0"/>
              </a:spcBef>
              <a:spcAft>
                <a:spcPts val="0"/>
              </a:spcAft>
              <a:buClr>
                <a:schemeClr val="dk2"/>
              </a:buClr>
              <a:buSzPts val="2000"/>
              <a:buChar char="●"/>
            </a:pPr>
            <a:r>
              <a:rPr lang="en" sz="1900" dirty="0">
                <a:solidFill>
                  <a:schemeClr val="dk2"/>
                </a:solidFill>
              </a:rPr>
              <a:t>We are interested to find out how deterministic ChatGPT is</a:t>
            </a:r>
          </a:p>
          <a:p>
            <a:pPr marL="457200" indent="-355600" algn="just">
              <a:buClr>
                <a:schemeClr val="dk2"/>
              </a:buClr>
              <a:buSzPts val="2000"/>
              <a:buFont typeface="Arial"/>
              <a:buChar char="●"/>
            </a:pPr>
            <a:r>
              <a:rPr lang="en" sz="1900" dirty="0">
                <a:solidFill>
                  <a:schemeClr val="dk2"/>
                </a:solidFill>
              </a:rPr>
              <a:t>ChatGPT can give inconsistent responses to the same question if run more than once</a:t>
            </a:r>
            <a:endParaRPr sz="1900" dirty="0">
              <a:solidFill>
                <a:schemeClr val="dk2"/>
              </a:solidFill>
            </a:endParaRPr>
          </a:p>
          <a:p>
            <a:pPr marL="457200" lvl="0" indent="-355600" algn="just" rtl="0">
              <a:spcBef>
                <a:spcPts val="0"/>
              </a:spcBef>
              <a:spcAft>
                <a:spcPts val="0"/>
              </a:spcAft>
              <a:buClr>
                <a:schemeClr val="dk2"/>
              </a:buClr>
              <a:buSzPts val="2000"/>
              <a:buChar char="●"/>
            </a:pPr>
            <a:r>
              <a:rPr lang="en" sz="1900" dirty="0">
                <a:solidFill>
                  <a:schemeClr val="dk2"/>
                </a:solidFill>
              </a:rPr>
              <a:t>Inconsistent in 9.7% of answers and 6.5% of explanations</a:t>
            </a:r>
            <a:endParaRPr sz="1900" dirty="0">
              <a:solidFill>
                <a:schemeClr val="dk2"/>
              </a:solidFill>
            </a:endParaRPr>
          </a:p>
        </p:txBody>
      </p:sp>
      <p:graphicFrame>
        <p:nvGraphicFramePr>
          <p:cNvPr id="166" name="Google Shape;166;p25"/>
          <p:cNvGraphicFramePr/>
          <p:nvPr>
            <p:extLst>
              <p:ext uri="{D42A27DB-BD31-4B8C-83A1-F6EECF244321}">
                <p14:modId xmlns:p14="http://schemas.microsoft.com/office/powerpoint/2010/main" val="3012385837"/>
              </p:ext>
            </p:extLst>
          </p:nvPr>
        </p:nvGraphicFramePr>
        <p:xfrm>
          <a:off x="917087" y="1214622"/>
          <a:ext cx="7239000" cy="1828680"/>
        </p:xfrm>
        <a:graphic>
          <a:graphicData uri="http://schemas.openxmlformats.org/drawingml/2006/table">
            <a:tbl>
              <a:tblPr>
                <a:noFill/>
                <a:tableStyleId>{BA05DCE6-F558-433A-B1F0-165825E794A1}</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910889235"/>
                    </a:ext>
                  </a:extLst>
                </a:gridCol>
              </a:tblGrid>
              <a:tr h="0">
                <a:tc>
                  <a:txBody>
                    <a:bodyPr/>
                    <a:lstStyle/>
                    <a:p>
                      <a:pPr marL="0" lvl="0" indent="0" algn="l" rtl="0">
                        <a:spcBef>
                          <a:spcPts val="0"/>
                        </a:spcBef>
                        <a:spcAft>
                          <a:spcPts val="0"/>
                        </a:spcAft>
                        <a:buNone/>
                      </a:pP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t>Iteration 1</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chemeClr val="dk1"/>
                          </a:solidFill>
                        </a:rPr>
                        <a:t>Iteration 2</a:t>
                      </a:r>
                      <a:endParaRPr sz="18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dirty="0">
                          <a:solidFill>
                            <a:schemeClr val="dk1"/>
                          </a:solidFill>
                        </a:rPr>
                        <a:t>Iteration 3</a:t>
                      </a:r>
                      <a:endParaRPr sz="1800" dirty="0"/>
                    </a:p>
                  </a:txBody>
                  <a:tcPr marL="91425" marR="91425" marT="91425" marB="91425">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t>Verdict</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dirty="0"/>
                        <a:t>Question 1</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dirty="0"/>
                        <a:t>AC</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 sz="1800" dirty="0"/>
                        <a:t>AC</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 sz="1800" dirty="0"/>
                        <a:t>APC</a:t>
                      </a:r>
                      <a:endParaRPr sz="1800" dirty="0"/>
                    </a:p>
                  </a:txBody>
                  <a:tcPr marL="91425" marR="91425" marT="91425" marB="91425">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6">
                        <a:alpha val="30154"/>
                      </a:schemeClr>
                    </a:solidFill>
                  </a:tcPr>
                </a:tc>
                <a:tc>
                  <a:txBody>
                    <a:bodyPr/>
                    <a:lstStyle/>
                    <a:p>
                      <a:pPr marL="0" lvl="0" indent="0" algn="l" rtl="0">
                        <a:spcBef>
                          <a:spcPts val="0"/>
                        </a:spcBef>
                        <a:spcAft>
                          <a:spcPts val="0"/>
                        </a:spcAft>
                        <a:buNone/>
                      </a:pPr>
                      <a:r>
                        <a:rPr lang="en-US" sz="1800" dirty="0">
                          <a:solidFill>
                            <a:srgbClr val="FF0000"/>
                          </a:solidFill>
                        </a:rPr>
                        <a:t>Inconsistent</a:t>
                      </a:r>
                      <a:endParaRPr sz="1800" dirty="0">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no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dirty="0"/>
                        <a:t>Question 2</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dirty="0"/>
                        <a:t>AIC</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sz="1800" dirty="0"/>
                        <a:t>APC</a:t>
                      </a:r>
                      <a:endParaRPr sz="1800"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chemeClr val="accent6">
                        <a:alpha val="30000"/>
                      </a:schemeClr>
                    </a:solidFill>
                  </a:tcPr>
                </a:tc>
                <a:tc>
                  <a:txBody>
                    <a:bodyPr/>
                    <a:lstStyle/>
                    <a:p>
                      <a:pPr marL="0" lvl="0" indent="0" algn="l" rtl="0">
                        <a:spcBef>
                          <a:spcPts val="0"/>
                        </a:spcBef>
                        <a:spcAft>
                          <a:spcPts val="0"/>
                        </a:spcAft>
                        <a:buNone/>
                      </a:pPr>
                      <a:r>
                        <a:rPr lang="en" sz="1800" dirty="0"/>
                        <a:t>AC</a:t>
                      </a:r>
                      <a:endParaRPr sz="1800" dirty="0"/>
                    </a:p>
                  </a:txBody>
                  <a:tcPr marL="91425" marR="91425" marT="91425" marB="91425">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US" sz="1800" dirty="0">
                          <a:solidFill>
                            <a:srgbClr val="FF0000"/>
                          </a:solidFill>
                        </a:rPr>
                        <a:t>Inconsistent</a:t>
                      </a:r>
                      <a:endParaRPr sz="1800" dirty="0">
                        <a:solidFill>
                          <a:srgbClr val="FF0000"/>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no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800" dirty="0"/>
                        <a:t>Question 3</a:t>
                      </a:r>
                      <a:endParaRPr sz="1800" dirty="0"/>
                    </a:p>
                  </a:txBody>
                  <a:tcPr marL="91425" marR="91425" marT="91425" marB="91425">
                    <a:lnL w="28575" cap="flat" cmpd="sng">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t>AC</a:t>
                      </a:r>
                      <a:endParaRPr sz="1800" dirty="0"/>
                    </a:p>
                  </a:txBody>
                  <a:tcPr marL="91425" marR="91425" marT="91425" marB="91425">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US" sz="1800" dirty="0"/>
                        <a:t>AC</a:t>
                      </a:r>
                      <a:endParaRPr sz="1800" dirty="0"/>
                    </a:p>
                  </a:txBody>
                  <a:tcPr marL="91425" marR="91425" marT="91425" marB="91425">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US" sz="1800" dirty="0"/>
                        <a:t>AC</a:t>
                      </a:r>
                      <a:endParaRPr sz="1800" dirty="0"/>
                    </a:p>
                  </a:txBody>
                  <a:tcPr marL="91425" marR="91425" marT="91425" marB="91425">
                    <a:lnL w="28575" cap="flat" cmpd="sng" algn="ctr">
                      <a:solidFill>
                        <a:srgbClr val="9E9E9E"/>
                      </a:solidFill>
                      <a:prstDash val="solid"/>
                      <a:round/>
                      <a:headEnd type="none" w="sm" len="sm"/>
                      <a:tailEnd type="none" w="sm" len="sm"/>
                    </a:lnL>
                    <a:lnR w="28575" cap="flat" cmpd="sng" algn="ctr">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2D050">
                        <a:alpha val="60000"/>
                      </a:srgbClr>
                    </a:solidFill>
                  </a:tcPr>
                </a:tc>
                <a:tc>
                  <a:txBody>
                    <a:bodyPr/>
                    <a:lstStyle/>
                    <a:p>
                      <a:pPr marL="0" lvl="0" indent="0" algn="l" rtl="0">
                        <a:spcBef>
                          <a:spcPts val="0"/>
                        </a:spcBef>
                        <a:spcAft>
                          <a:spcPts val="0"/>
                        </a:spcAft>
                        <a:buNone/>
                      </a:pPr>
                      <a:r>
                        <a:rPr lang="en-US" sz="1800" dirty="0">
                          <a:solidFill>
                            <a:srgbClr val="4E8F00"/>
                          </a:solidFill>
                        </a:rPr>
                        <a:t>Consistent</a:t>
                      </a:r>
                      <a:endParaRPr sz="1800" dirty="0">
                        <a:solidFill>
                          <a:srgbClr val="4E8F00"/>
                        </a:solidFill>
                      </a:endParaRPr>
                    </a:p>
                  </a:txBody>
                  <a:tcPr marL="91425" marR="91425" marT="91425" marB="91425">
                    <a:lnL w="28575" cap="flat" cmpd="sng" algn="ctr">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7380925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RQ4: Confidence Level of ChatGPT</a:t>
            </a:r>
            <a:endParaRPr dirty="0">
              <a:solidFill>
                <a:srgbClr val="C00000"/>
              </a:solidFill>
            </a:endParaRPr>
          </a:p>
        </p:txBody>
      </p:sp>
      <p:sp>
        <p:nvSpPr>
          <p:cNvPr id="173" name="Google Shape;17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3" name="Graphic 2">
            <a:extLst>
              <a:ext uri="{FF2B5EF4-FFF2-40B4-BE49-F238E27FC236}">
                <a16:creationId xmlns:a16="http://schemas.microsoft.com/office/drawing/2014/main" id="{ABE4EEFE-7DA3-949E-1510-5983E6CBA710}"/>
              </a:ext>
            </a:extLst>
          </p:cNvPr>
          <p:cNvPicPr>
            <a:picLocks noChangeAspect="1"/>
          </p:cNvPicPr>
          <p:nvPr/>
        </p:nvPicPr>
        <p:blipFill>
          <a:blip r:embed="rId3"/>
          <a:srcRect/>
          <a:stretch/>
        </p:blipFill>
        <p:spPr>
          <a:xfrm>
            <a:off x="4831445" y="1041162"/>
            <a:ext cx="3829234" cy="2330838"/>
          </a:xfrm>
          <a:prstGeom prst="rect">
            <a:avLst/>
          </a:prstGeom>
        </p:spPr>
      </p:pic>
      <p:pic>
        <p:nvPicPr>
          <p:cNvPr id="5" name="Graphic 4">
            <a:extLst>
              <a:ext uri="{FF2B5EF4-FFF2-40B4-BE49-F238E27FC236}">
                <a16:creationId xmlns:a16="http://schemas.microsoft.com/office/drawing/2014/main" id="{E9E90BFB-0367-E9E2-FAA1-C90C1789147D}"/>
              </a:ext>
            </a:extLst>
          </p:cNvPr>
          <p:cNvPicPr>
            <a:picLocks noChangeAspect="1"/>
          </p:cNvPicPr>
          <p:nvPr/>
        </p:nvPicPr>
        <p:blipFill>
          <a:blip r:embed="rId4"/>
          <a:srcRect/>
          <a:stretch/>
        </p:blipFill>
        <p:spPr>
          <a:xfrm>
            <a:off x="311700" y="1053498"/>
            <a:ext cx="3854262" cy="2330838"/>
          </a:xfrm>
          <a:prstGeom prst="rect">
            <a:avLst/>
          </a:prstGeom>
        </p:spPr>
      </p:pic>
      <p:sp>
        <p:nvSpPr>
          <p:cNvPr id="8" name="TextBox 7">
            <a:extLst>
              <a:ext uri="{FF2B5EF4-FFF2-40B4-BE49-F238E27FC236}">
                <a16:creationId xmlns:a16="http://schemas.microsoft.com/office/drawing/2014/main" id="{35ADA058-6611-6850-4EAD-2C3445DDDC08}"/>
              </a:ext>
            </a:extLst>
          </p:cNvPr>
          <p:cNvSpPr txBox="1"/>
          <p:nvPr/>
        </p:nvSpPr>
        <p:spPr>
          <a:xfrm>
            <a:off x="130360" y="3307087"/>
            <a:ext cx="4215944" cy="523220"/>
          </a:xfrm>
          <a:prstGeom prst="rect">
            <a:avLst/>
          </a:prstGeom>
          <a:noFill/>
        </p:spPr>
        <p:txBody>
          <a:bodyPr wrap="square" rtlCol="0">
            <a:spAutoFit/>
          </a:bodyPr>
          <a:lstStyle/>
          <a:p>
            <a:pPr algn="ctr"/>
            <a:r>
              <a:rPr lang="en-US" dirty="0">
                <a:solidFill>
                  <a:srgbClr val="C00000"/>
                </a:solidFill>
                <a:latin typeface="Arial" panose="020B0604020202020204" pitchFamily="34" charset="0"/>
              </a:rPr>
              <a:t>ChatGPT’s reported confidence for correct, partially correct, and incorrect answers.</a:t>
            </a:r>
            <a:endParaRPr lang="en-US" dirty="0">
              <a:solidFill>
                <a:srgbClr val="C00000"/>
              </a:solidFill>
            </a:endParaRPr>
          </a:p>
        </p:txBody>
      </p:sp>
      <p:sp>
        <p:nvSpPr>
          <p:cNvPr id="9" name="TextBox 8">
            <a:extLst>
              <a:ext uri="{FF2B5EF4-FFF2-40B4-BE49-F238E27FC236}">
                <a16:creationId xmlns:a16="http://schemas.microsoft.com/office/drawing/2014/main" id="{826ADE3F-49C2-ED08-B838-FE099647FEB9}"/>
              </a:ext>
            </a:extLst>
          </p:cNvPr>
          <p:cNvSpPr txBox="1"/>
          <p:nvPr/>
        </p:nvSpPr>
        <p:spPr>
          <a:xfrm>
            <a:off x="4638090" y="3307087"/>
            <a:ext cx="4215944" cy="523220"/>
          </a:xfrm>
          <a:prstGeom prst="rect">
            <a:avLst/>
          </a:prstGeom>
          <a:noFill/>
        </p:spPr>
        <p:txBody>
          <a:bodyPr wrap="square" rtlCol="0">
            <a:spAutoFit/>
          </a:bodyPr>
          <a:lstStyle/>
          <a:p>
            <a:pPr algn="ctr"/>
            <a:r>
              <a:rPr lang="en-US" dirty="0">
                <a:solidFill>
                  <a:srgbClr val="C00000"/>
                </a:solidFill>
                <a:latin typeface="Arial" panose="020B0604020202020204" pitchFamily="34" charset="0"/>
              </a:rPr>
              <a:t>ChatGPT’s reported confidence for correct, partially correct, and incorrect explanations.</a:t>
            </a:r>
            <a:endParaRPr lang="en-US" dirty="0">
              <a:solidFill>
                <a:srgbClr val="C00000"/>
              </a:solidFill>
            </a:endParaRPr>
          </a:p>
        </p:txBody>
      </p:sp>
      <p:sp>
        <p:nvSpPr>
          <p:cNvPr id="10" name="Rounded Rectangle 9">
            <a:extLst>
              <a:ext uri="{FF2B5EF4-FFF2-40B4-BE49-F238E27FC236}">
                <a16:creationId xmlns:a16="http://schemas.microsoft.com/office/drawing/2014/main" id="{1172D949-DE03-1C3D-9E0C-F851328DD589}"/>
              </a:ext>
            </a:extLst>
          </p:cNvPr>
          <p:cNvSpPr/>
          <p:nvPr/>
        </p:nvSpPr>
        <p:spPr>
          <a:xfrm>
            <a:off x="227620" y="3993932"/>
            <a:ext cx="8520599" cy="9249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900" dirty="0">
                <a:solidFill>
                  <a:schemeClr val="tx1">
                    <a:lumMod val="65000"/>
                    <a:lumOff val="35000"/>
                  </a:schemeClr>
                </a:solidFill>
              </a:rPr>
              <a:t>ChatGPT’s self-reported confidence does not appear to be particularly useful, as it has little bearing on question correctness. This finding seems to indicate, that, for software testing questions, ChatGPT is not well calibrated.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RQ4: Confidence Level of ChatGPT</a:t>
            </a:r>
            <a:endParaRPr dirty="0">
              <a:solidFill>
                <a:srgbClr val="C00000"/>
              </a:solidFill>
            </a:endParaRPr>
          </a:p>
        </p:txBody>
      </p:sp>
      <p:sp>
        <p:nvSpPr>
          <p:cNvPr id="173" name="Google Shape;17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3" name="Graphic 2">
            <a:extLst>
              <a:ext uri="{FF2B5EF4-FFF2-40B4-BE49-F238E27FC236}">
                <a16:creationId xmlns:a16="http://schemas.microsoft.com/office/drawing/2014/main" id="{ABE4EEFE-7DA3-949E-1510-5983E6CBA710}"/>
              </a:ext>
            </a:extLst>
          </p:cNvPr>
          <p:cNvPicPr>
            <a:picLocks noChangeAspect="1"/>
          </p:cNvPicPr>
          <p:nvPr/>
        </p:nvPicPr>
        <p:blipFill>
          <a:blip r:embed="rId3"/>
          <a:srcRect/>
          <a:stretch/>
        </p:blipFill>
        <p:spPr>
          <a:xfrm>
            <a:off x="4831445" y="1041162"/>
            <a:ext cx="3829234" cy="2330838"/>
          </a:xfrm>
          <a:prstGeom prst="rect">
            <a:avLst/>
          </a:prstGeom>
        </p:spPr>
      </p:pic>
      <p:pic>
        <p:nvPicPr>
          <p:cNvPr id="5" name="Graphic 4">
            <a:extLst>
              <a:ext uri="{FF2B5EF4-FFF2-40B4-BE49-F238E27FC236}">
                <a16:creationId xmlns:a16="http://schemas.microsoft.com/office/drawing/2014/main" id="{E9E90BFB-0367-E9E2-FAA1-C90C1789147D}"/>
              </a:ext>
            </a:extLst>
          </p:cNvPr>
          <p:cNvPicPr>
            <a:picLocks noChangeAspect="1"/>
          </p:cNvPicPr>
          <p:nvPr/>
        </p:nvPicPr>
        <p:blipFill>
          <a:blip r:embed="rId4"/>
          <a:srcRect/>
          <a:stretch/>
        </p:blipFill>
        <p:spPr>
          <a:xfrm>
            <a:off x="311700" y="1053498"/>
            <a:ext cx="3854262" cy="2330838"/>
          </a:xfrm>
          <a:prstGeom prst="rect">
            <a:avLst/>
          </a:prstGeom>
        </p:spPr>
      </p:pic>
      <p:sp>
        <p:nvSpPr>
          <p:cNvPr id="8" name="TextBox 7">
            <a:extLst>
              <a:ext uri="{FF2B5EF4-FFF2-40B4-BE49-F238E27FC236}">
                <a16:creationId xmlns:a16="http://schemas.microsoft.com/office/drawing/2014/main" id="{35ADA058-6611-6850-4EAD-2C3445DDDC08}"/>
              </a:ext>
            </a:extLst>
          </p:cNvPr>
          <p:cNvSpPr txBox="1"/>
          <p:nvPr/>
        </p:nvSpPr>
        <p:spPr>
          <a:xfrm>
            <a:off x="130360" y="3307087"/>
            <a:ext cx="4215944" cy="523220"/>
          </a:xfrm>
          <a:prstGeom prst="rect">
            <a:avLst/>
          </a:prstGeom>
          <a:noFill/>
        </p:spPr>
        <p:txBody>
          <a:bodyPr wrap="square" rtlCol="0">
            <a:spAutoFit/>
          </a:bodyPr>
          <a:lstStyle/>
          <a:p>
            <a:pPr algn="ctr"/>
            <a:r>
              <a:rPr lang="en-US" dirty="0">
                <a:solidFill>
                  <a:srgbClr val="C00000"/>
                </a:solidFill>
                <a:latin typeface="Arial" panose="020B0604020202020204" pitchFamily="34" charset="0"/>
              </a:rPr>
              <a:t>ChatGPT’s reported confidence for correct, partially correct, and incorrect answers.</a:t>
            </a:r>
            <a:endParaRPr lang="en-US" dirty="0">
              <a:solidFill>
                <a:srgbClr val="C00000"/>
              </a:solidFill>
            </a:endParaRPr>
          </a:p>
        </p:txBody>
      </p:sp>
      <p:sp>
        <p:nvSpPr>
          <p:cNvPr id="9" name="TextBox 8">
            <a:extLst>
              <a:ext uri="{FF2B5EF4-FFF2-40B4-BE49-F238E27FC236}">
                <a16:creationId xmlns:a16="http://schemas.microsoft.com/office/drawing/2014/main" id="{826ADE3F-49C2-ED08-B838-FE099647FEB9}"/>
              </a:ext>
            </a:extLst>
          </p:cNvPr>
          <p:cNvSpPr txBox="1"/>
          <p:nvPr/>
        </p:nvSpPr>
        <p:spPr>
          <a:xfrm>
            <a:off x="4638090" y="3307087"/>
            <a:ext cx="4215944" cy="523220"/>
          </a:xfrm>
          <a:prstGeom prst="rect">
            <a:avLst/>
          </a:prstGeom>
          <a:noFill/>
        </p:spPr>
        <p:txBody>
          <a:bodyPr wrap="square" rtlCol="0">
            <a:spAutoFit/>
          </a:bodyPr>
          <a:lstStyle/>
          <a:p>
            <a:pPr algn="ctr"/>
            <a:r>
              <a:rPr lang="en-US" dirty="0">
                <a:solidFill>
                  <a:srgbClr val="C00000"/>
                </a:solidFill>
                <a:latin typeface="Arial" panose="020B0604020202020204" pitchFamily="34" charset="0"/>
              </a:rPr>
              <a:t>ChatGPT’s reported confidence for correct, partially correct, and incorrect explanations.</a:t>
            </a:r>
            <a:endParaRPr lang="en-US" dirty="0">
              <a:solidFill>
                <a:srgbClr val="C00000"/>
              </a:solidFill>
            </a:endParaRPr>
          </a:p>
        </p:txBody>
      </p:sp>
      <p:sp>
        <p:nvSpPr>
          <p:cNvPr id="10" name="Rounded Rectangle 9">
            <a:extLst>
              <a:ext uri="{FF2B5EF4-FFF2-40B4-BE49-F238E27FC236}">
                <a16:creationId xmlns:a16="http://schemas.microsoft.com/office/drawing/2014/main" id="{1172D949-DE03-1C3D-9E0C-F851328DD589}"/>
              </a:ext>
            </a:extLst>
          </p:cNvPr>
          <p:cNvSpPr/>
          <p:nvPr/>
        </p:nvSpPr>
        <p:spPr>
          <a:xfrm>
            <a:off x="227620" y="3993932"/>
            <a:ext cx="8520599" cy="9249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900" dirty="0">
                <a:solidFill>
                  <a:schemeClr val="tx1">
                    <a:lumMod val="65000"/>
                    <a:lumOff val="35000"/>
                  </a:schemeClr>
                </a:solidFill>
              </a:rPr>
              <a:t>ChatGPT’s self-reported confidence does not appear to be particularly useful, as it has little bearing on question correctness. This finding seems to indicate, that, for software testing questions, ChatGPT is not well calibrated.</a:t>
            </a:r>
          </a:p>
        </p:txBody>
      </p:sp>
      <p:sp>
        <p:nvSpPr>
          <p:cNvPr id="2" name="Rectangle 1">
            <a:extLst>
              <a:ext uri="{FF2B5EF4-FFF2-40B4-BE49-F238E27FC236}">
                <a16:creationId xmlns:a16="http://schemas.microsoft.com/office/drawing/2014/main" id="{3AEFB050-9C6B-A67D-3BB9-2E9893069126}"/>
              </a:ext>
            </a:extLst>
          </p:cNvPr>
          <p:cNvSpPr/>
          <p:nvPr/>
        </p:nvSpPr>
        <p:spPr>
          <a:xfrm>
            <a:off x="0" y="0"/>
            <a:ext cx="9144000" cy="5143500"/>
          </a:xfrm>
          <a:prstGeom prst="rect">
            <a:avLst/>
          </a:prstGeom>
          <a:solidFill>
            <a:srgbClr val="D9D9D9">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F237C5-9EB8-6D66-E19F-2E9643AED40E}"/>
              </a:ext>
            </a:extLst>
          </p:cNvPr>
          <p:cNvSpPr/>
          <p:nvPr/>
        </p:nvSpPr>
        <p:spPr>
          <a:xfrm>
            <a:off x="1279949" y="1817361"/>
            <a:ext cx="6132710" cy="1387957"/>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Why are ChatGPT’s responses are incorrect?</a:t>
            </a:r>
          </a:p>
          <a:p>
            <a:pPr algn="ctr"/>
            <a:r>
              <a:rPr lang="en-US" sz="2000" dirty="0">
                <a:solidFill>
                  <a:schemeClr val="tx1"/>
                </a:solidFill>
              </a:rPr>
              <a:t>Can we change the prompt do make them correct?</a:t>
            </a:r>
          </a:p>
        </p:txBody>
      </p:sp>
    </p:spTree>
    <p:extLst>
      <p:ext uri="{BB962C8B-B14F-4D97-AF65-F5344CB8AC3E}">
        <p14:creationId xmlns:p14="http://schemas.microsoft.com/office/powerpoint/2010/main" val="269831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solidFill>
                  <a:srgbClr val="C00000"/>
                </a:solidFill>
              </a:rPr>
              <a:t>Case Study: </a:t>
            </a:r>
            <a:r>
              <a:rPr lang="en" dirty="0">
                <a:solidFill>
                  <a:srgbClr val="C00000"/>
                </a:solidFill>
              </a:rPr>
              <a:t>Characteristics of Incorrect Answers</a:t>
            </a:r>
            <a:endParaRPr dirty="0">
              <a:solidFill>
                <a:srgbClr val="C00000"/>
              </a:solidFill>
            </a:endParaRPr>
          </a:p>
          <a:p>
            <a:pPr marL="0" lvl="0" indent="0" algn="l" rtl="0">
              <a:spcBef>
                <a:spcPts val="0"/>
              </a:spcBef>
              <a:spcAft>
                <a:spcPts val="0"/>
              </a:spcAft>
              <a:buClr>
                <a:schemeClr val="dk1"/>
              </a:buClr>
              <a:buSzPct val="39285"/>
              <a:buFont typeface="Arial"/>
              <a:buNone/>
            </a:pPr>
            <a:endParaRPr dirty="0"/>
          </a:p>
        </p:txBody>
      </p:sp>
      <p:sp>
        <p:nvSpPr>
          <p:cNvPr id="180" name="Google Shape;180;p27"/>
          <p:cNvSpPr txBox="1">
            <a:spLocks noGrp="1"/>
          </p:cNvSpPr>
          <p:nvPr>
            <p:ph type="body" idx="1"/>
          </p:nvPr>
        </p:nvSpPr>
        <p:spPr>
          <a:xfrm>
            <a:off x="311700" y="1152475"/>
            <a:ext cx="5652872" cy="34164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600"/>
              </a:spcAft>
              <a:buSzPts val="1800"/>
              <a:buAutoNum type="arabicPeriod"/>
            </a:pPr>
            <a:r>
              <a:rPr lang="en" sz="1900" dirty="0"/>
              <a:t>ChatGPT lacks knowledge</a:t>
            </a:r>
            <a:endParaRPr sz="1900" dirty="0"/>
          </a:p>
          <a:p>
            <a:pPr marL="457200" lvl="0" indent="-342900" algn="just" rtl="0">
              <a:spcBef>
                <a:spcPts val="0"/>
              </a:spcBef>
              <a:spcAft>
                <a:spcPts val="600"/>
              </a:spcAft>
              <a:buSzPts val="1800"/>
              <a:buAutoNum type="arabicPeriod"/>
            </a:pPr>
            <a:r>
              <a:rPr lang="en" sz="1900" dirty="0"/>
              <a:t>ChatGPT makes wrong assumption</a:t>
            </a:r>
            <a:endParaRPr sz="1900" dirty="0"/>
          </a:p>
          <a:p>
            <a:pPr marL="457200" lvl="0" indent="-342900" algn="just" rtl="0">
              <a:spcBef>
                <a:spcPts val="0"/>
              </a:spcBef>
              <a:spcAft>
                <a:spcPts val="600"/>
              </a:spcAft>
              <a:buSzPts val="1800"/>
              <a:buAutoNum type="arabicPeriod"/>
            </a:pPr>
            <a:r>
              <a:rPr lang="en" sz="1900" dirty="0"/>
              <a:t>Both</a:t>
            </a:r>
            <a:endParaRPr sz="1900" dirty="0"/>
          </a:p>
        </p:txBody>
      </p:sp>
      <p:pic>
        <p:nvPicPr>
          <p:cNvPr id="181" name="Google Shape;181;p27"/>
          <p:cNvPicPr preferRelativeResize="0"/>
          <p:nvPr/>
        </p:nvPicPr>
        <p:blipFill>
          <a:blip r:embed="rId3"/>
          <a:srcRect/>
          <a:stretch/>
        </p:blipFill>
        <p:spPr>
          <a:xfrm>
            <a:off x="2253814" y="2298585"/>
            <a:ext cx="4636371" cy="2533474"/>
          </a:xfrm>
          <a:prstGeom prst="rect">
            <a:avLst/>
          </a:prstGeom>
          <a:noFill/>
          <a:ln>
            <a:noFill/>
          </a:ln>
        </p:spPr>
      </p:pic>
      <p:sp>
        <p:nvSpPr>
          <p:cNvPr id="182" name="Google Shape;18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9329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E9A7-DF88-A9FD-138E-476CCB3E7F15}"/>
              </a:ext>
            </a:extLst>
          </p:cNvPr>
          <p:cNvSpPr>
            <a:spLocks noGrp="1"/>
          </p:cNvSpPr>
          <p:nvPr>
            <p:ph type="title"/>
          </p:nvPr>
        </p:nvSpPr>
        <p:spPr/>
        <p:txBody>
          <a:bodyPr>
            <a:normAutofit fontScale="90000"/>
          </a:bodyPr>
          <a:lstStyle/>
          <a:p>
            <a:r>
              <a:rPr lang="en-US" dirty="0">
                <a:solidFill>
                  <a:srgbClr val="C00000"/>
                </a:solidFill>
              </a:rPr>
              <a:t>Case Study: Prompt Engineering Example</a:t>
            </a:r>
          </a:p>
        </p:txBody>
      </p:sp>
      <p:sp>
        <p:nvSpPr>
          <p:cNvPr id="3" name="Text Placeholder 2">
            <a:extLst>
              <a:ext uri="{FF2B5EF4-FFF2-40B4-BE49-F238E27FC236}">
                <a16:creationId xmlns:a16="http://schemas.microsoft.com/office/drawing/2014/main" id="{9C712843-D25A-3AE2-3DDA-9752827A1A3B}"/>
              </a:ext>
            </a:extLst>
          </p:cNvPr>
          <p:cNvSpPr>
            <a:spLocks noGrp="1"/>
          </p:cNvSpPr>
          <p:nvPr>
            <p:ph type="body" idx="1"/>
          </p:nvPr>
        </p:nvSpPr>
        <p:spPr>
          <a:xfrm>
            <a:off x="311700" y="1152475"/>
            <a:ext cx="3601081" cy="2132986"/>
          </a:xfrm>
          <a:ln w="28575">
            <a:solidFill>
              <a:schemeClr val="tx1"/>
            </a:solidFill>
          </a:ln>
        </p:spPr>
        <p:txBody>
          <a:bodyPr>
            <a:normAutofit lnSpcReduction="10000"/>
          </a:bodyPr>
          <a:lstStyle/>
          <a:p>
            <a:pPr marL="114300" indent="0">
              <a:buNone/>
            </a:pPr>
            <a:r>
              <a:rPr lang="en-US" sz="1400" b="1" dirty="0">
                <a:solidFill>
                  <a:srgbClr val="000080"/>
                </a:solidFill>
                <a:effectLst/>
              </a:rPr>
              <a:t>public static int </a:t>
            </a:r>
            <a:r>
              <a:rPr lang="en-US" sz="1400" dirty="0" err="1"/>
              <a:t>oddOrPos</a:t>
            </a:r>
            <a:r>
              <a:rPr lang="en-US" sz="1400" dirty="0"/>
              <a:t> (</a:t>
            </a:r>
            <a:r>
              <a:rPr lang="en-US" sz="1400" b="1" dirty="0">
                <a:solidFill>
                  <a:srgbClr val="000080"/>
                </a:solidFill>
                <a:effectLst/>
              </a:rPr>
              <a:t>int</a:t>
            </a:r>
            <a:r>
              <a:rPr lang="en-US" sz="1400" dirty="0"/>
              <a:t>[] x) {</a:t>
            </a:r>
            <a:br>
              <a:rPr lang="en-US" sz="1400" dirty="0"/>
            </a:br>
            <a:r>
              <a:rPr lang="en-US" sz="1400" dirty="0"/>
              <a:t>    </a:t>
            </a:r>
            <a:r>
              <a:rPr lang="en-US" sz="1400" b="1" dirty="0">
                <a:solidFill>
                  <a:srgbClr val="000080"/>
                </a:solidFill>
                <a:effectLst/>
              </a:rPr>
              <a:t>int </a:t>
            </a:r>
            <a:r>
              <a:rPr lang="en-US" sz="1400" dirty="0"/>
              <a:t>count = </a:t>
            </a:r>
            <a:r>
              <a:rPr lang="en-US" sz="1400" dirty="0">
                <a:solidFill>
                  <a:srgbClr val="0000FF"/>
                </a:solidFill>
                <a:effectLst/>
              </a:rPr>
              <a:t>0</a:t>
            </a:r>
            <a:r>
              <a:rPr lang="en-US" sz="1400" dirty="0"/>
              <a:t>;</a:t>
            </a:r>
            <a:br>
              <a:rPr lang="en-US" sz="1400" dirty="0"/>
            </a:br>
            <a:r>
              <a:rPr lang="en-US" sz="1400" dirty="0"/>
              <a:t>    </a:t>
            </a:r>
            <a:r>
              <a:rPr lang="en-US" sz="1400" b="1" dirty="0">
                <a:solidFill>
                  <a:srgbClr val="000080"/>
                </a:solidFill>
                <a:effectLst/>
              </a:rPr>
              <a:t>for </a:t>
            </a:r>
            <a:r>
              <a:rPr lang="en-US" sz="1400" dirty="0"/>
              <a:t>(</a:t>
            </a:r>
            <a:r>
              <a:rPr lang="en-US" sz="1400" b="1" dirty="0">
                <a:solidFill>
                  <a:srgbClr val="000080"/>
                </a:solidFill>
                <a:effectLst/>
              </a:rPr>
              <a:t>int </a:t>
            </a:r>
            <a:r>
              <a:rPr lang="en-US" sz="1400" dirty="0" err="1"/>
              <a:t>i</a:t>
            </a:r>
            <a:r>
              <a:rPr lang="en-US" sz="1400" dirty="0"/>
              <a:t> = </a:t>
            </a:r>
            <a:r>
              <a:rPr lang="en-US" sz="1400" dirty="0">
                <a:solidFill>
                  <a:srgbClr val="0000FF"/>
                </a:solidFill>
                <a:effectLst/>
              </a:rPr>
              <a:t>0</a:t>
            </a:r>
            <a:r>
              <a:rPr lang="en-US" sz="1400" dirty="0"/>
              <a:t>; </a:t>
            </a:r>
            <a:r>
              <a:rPr lang="en-US" sz="1400" dirty="0" err="1"/>
              <a:t>i</a:t>
            </a:r>
            <a:r>
              <a:rPr lang="en-US" sz="1400" dirty="0"/>
              <a:t> &lt; </a:t>
            </a:r>
            <a:r>
              <a:rPr lang="en-US" sz="1400" dirty="0" err="1"/>
              <a:t>x.</a:t>
            </a:r>
            <a:r>
              <a:rPr lang="en-US" sz="1400" b="1" dirty="0" err="1">
                <a:solidFill>
                  <a:srgbClr val="660E7A"/>
                </a:solidFill>
                <a:effectLst/>
              </a:rPr>
              <a:t>length</a:t>
            </a:r>
            <a:r>
              <a:rPr lang="en-US" sz="1400" dirty="0"/>
              <a:t>; </a:t>
            </a:r>
            <a:r>
              <a:rPr lang="en-US" sz="1400" dirty="0" err="1"/>
              <a:t>i</a:t>
            </a:r>
            <a:r>
              <a:rPr lang="en-US" sz="1400" dirty="0"/>
              <a:t>++) {</a:t>
            </a:r>
            <a:br>
              <a:rPr lang="en-US" sz="1400" dirty="0"/>
            </a:br>
            <a:r>
              <a:rPr lang="en-US" sz="1400" dirty="0"/>
              <a:t>        </a:t>
            </a:r>
            <a:r>
              <a:rPr lang="en-US" sz="1400" b="1" dirty="0">
                <a:solidFill>
                  <a:srgbClr val="000080"/>
                </a:solidFill>
                <a:effectLst/>
              </a:rPr>
              <a:t>if </a:t>
            </a:r>
            <a:r>
              <a:rPr lang="en-US" sz="1400" dirty="0"/>
              <a:t>(x[</a:t>
            </a:r>
            <a:r>
              <a:rPr lang="en-US" sz="1400" dirty="0" err="1"/>
              <a:t>i</a:t>
            </a:r>
            <a:r>
              <a:rPr lang="en-US" sz="1400" dirty="0"/>
              <a:t>]%</a:t>
            </a:r>
            <a:r>
              <a:rPr lang="en-US" sz="1400" dirty="0">
                <a:solidFill>
                  <a:srgbClr val="0000FF"/>
                </a:solidFill>
                <a:effectLst/>
              </a:rPr>
              <a:t>2 </a:t>
            </a:r>
            <a:r>
              <a:rPr lang="en-US" sz="1400" dirty="0"/>
              <a:t>== </a:t>
            </a:r>
            <a:r>
              <a:rPr lang="en-US" sz="1400" dirty="0">
                <a:solidFill>
                  <a:srgbClr val="0000FF"/>
                </a:solidFill>
                <a:effectLst/>
              </a:rPr>
              <a:t>1 </a:t>
            </a:r>
            <a:r>
              <a:rPr lang="en-US" sz="1400" dirty="0"/>
              <a:t>|| x[</a:t>
            </a:r>
            <a:r>
              <a:rPr lang="en-US" sz="1400" dirty="0" err="1"/>
              <a:t>i</a:t>
            </a:r>
            <a:r>
              <a:rPr lang="en-US" sz="1400" dirty="0"/>
              <a:t>] &gt; </a:t>
            </a:r>
            <a:r>
              <a:rPr lang="en-US" sz="1400" dirty="0">
                <a:solidFill>
                  <a:srgbClr val="0000FF"/>
                </a:solidFill>
                <a:effectLst/>
              </a:rPr>
              <a:t>0</a:t>
            </a:r>
            <a:r>
              <a:rPr lang="en-US" sz="1400" dirty="0"/>
              <a:t>)</a:t>
            </a:r>
            <a:br>
              <a:rPr lang="en-US" sz="1400" dirty="0"/>
            </a:br>
            <a:r>
              <a:rPr lang="en-US" sz="1400" dirty="0"/>
              <a:t>            count++;</a:t>
            </a:r>
            <a:br>
              <a:rPr lang="en-US" sz="1400" dirty="0"/>
            </a:br>
            <a:r>
              <a:rPr lang="en-US" sz="1400" dirty="0"/>
              <a:t>    }</a:t>
            </a:r>
            <a:br>
              <a:rPr lang="en-US" sz="1400" dirty="0"/>
            </a:br>
            <a:r>
              <a:rPr lang="en-US" sz="1400" dirty="0"/>
              <a:t>    </a:t>
            </a:r>
            <a:r>
              <a:rPr lang="en-US" sz="1400" b="1" dirty="0">
                <a:solidFill>
                  <a:srgbClr val="000080"/>
                </a:solidFill>
                <a:effectLst/>
              </a:rPr>
              <a:t>return </a:t>
            </a:r>
            <a:r>
              <a:rPr lang="en-US" sz="1400" dirty="0"/>
              <a:t>count;</a:t>
            </a:r>
            <a:br>
              <a:rPr lang="en-US" sz="1400" dirty="0"/>
            </a:br>
            <a:r>
              <a:rPr lang="en-US" sz="1400" dirty="0"/>
              <a:t>} </a:t>
            </a:r>
            <a:r>
              <a:rPr lang="en-US" sz="1400" dirty="0">
                <a:effectLst/>
                <a:latin typeface="Arial" panose="020B0604020202020204" pitchFamily="34" charset="0"/>
                <a:cs typeface="Arial" panose="020B0604020202020204" pitchFamily="34" charset="0"/>
              </a:rPr>
              <a:t>// test: x = [-3, -2, 0, 1, 4]; </a:t>
            </a:r>
            <a:r>
              <a:rPr lang="en-US" sz="1400" i="1" dirty="0">
                <a:effectLst/>
                <a:latin typeface="Arial" panose="020B0604020202020204" pitchFamily="34" charset="0"/>
                <a:cs typeface="Arial" panose="020B0604020202020204" pitchFamily="34" charset="0"/>
              </a:rPr>
              <a:t>Expected = 3 </a:t>
            </a:r>
            <a:endParaRPr lang="en-US" sz="11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4242AD7-CC2A-A5FF-1116-66ED2411D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id="{EF833F37-8F22-6533-EBD4-66E1E523BBEE}"/>
              </a:ext>
            </a:extLst>
          </p:cNvPr>
          <p:cNvSpPr txBox="1">
            <a:spLocks/>
          </p:cNvSpPr>
          <p:nvPr/>
        </p:nvSpPr>
        <p:spPr>
          <a:xfrm>
            <a:off x="311700" y="3334264"/>
            <a:ext cx="8520600" cy="801795"/>
          </a:xfrm>
          <a:prstGeom prst="rect">
            <a:avLst/>
          </a:prstGeom>
          <a:noFill/>
          <a:ln w="285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None/>
            </a:pPr>
            <a:r>
              <a:rPr lang="en-US" sz="2000" b="1" dirty="0">
                <a:latin typeface="Arial" panose="020B0604020202020204" pitchFamily="34" charset="0"/>
                <a:cs typeface="Arial" panose="020B0604020202020204" pitchFamily="34" charset="0"/>
              </a:rPr>
              <a:t>Prompt: </a:t>
            </a:r>
            <a:r>
              <a:rPr lang="en-US" sz="2000" dirty="0">
                <a:latin typeface="Arial" panose="020B0604020202020204" pitchFamily="34" charset="0"/>
                <a:cs typeface="Arial" panose="020B0604020202020204" pitchFamily="34" charset="0"/>
              </a:rPr>
              <a:t>Implement your repair and verify that the given test now produces the expected output.</a:t>
            </a:r>
            <a:endParaRPr lang="en-US" sz="1400" dirty="0">
              <a:effectLst/>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AAAA160-8AB0-BA81-B61E-82287E0F5C0A}"/>
              </a:ext>
            </a:extLst>
          </p:cNvPr>
          <p:cNvSpPr txBox="1">
            <a:spLocks/>
          </p:cNvSpPr>
          <p:nvPr/>
        </p:nvSpPr>
        <p:spPr>
          <a:xfrm>
            <a:off x="4383723" y="1152475"/>
            <a:ext cx="4363085" cy="1654631"/>
          </a:xfrm>
          <a:prstGeom prst="rect">
            <a:avLst/>
          </a:prstGeom>
          <a:noFill/>
          <a:ln w="28575">
            <a:solidFill>
              <a:srgbClr val="C00000"/>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effectLst/>
                <a:latin typeface="Arial" panose="020B0604020202020204" pitchFamily="34" charset="0"/>
                <a:cs typeface="Arial" panose="020B0604020202020204" pitchFamily="34" charset="0"/>
              </a:rPr>
              <a:t>ChatGPT says adding null check before for loop will solve the issue.</a:t>
            </a:r>
          </a:p>
          <a:p>
            <a:pPr algn="just"/>
            <a:r>
              <a:rPr lang="en-US" dirty="0">
                <a:effectLst/>
                <a:latin typeface="Arial" panose="020B0604020202020204" pitchFamily="34" charset="0"/>
                <a:cs typeface="Arial" panose="020B0604020202020204" pitchFamily="34" charset="0"/>
              </a:rPr>
              <a:t>Actual issue is with finding negative odd integers.</a:t>
            </a:r>
            <a:endParaRPr lang="en-US"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7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E9A7-DF88-A9FD-138E-476CCB3E7F15}"/>
              </a:ext>
            </a:extLst>
          </p:cNvPr>
          <p:cNvSpPr>
            <a:spLocks noGrp="1"/>
          </p:cNvSpPr>
          <p:nvPr>
            <p:ph type="title"/>
          </p:nvPr>
        </p:nvSpPr>
        <p:spPr/>
        <p:txBody>
          <a:bodyPr>
            <a:normAutofit fontScale="90000"/>
          </a:bodyPr>
          <a:lstStyle/>
          <a:p>
            <a:r>
              <a:rPr lang="en-US" dirty="0">
                <a:solidFill>
                  <a:srgbClr val="C00000"/>
                </a:solidFill>
              </a:rPr>
              <a:t>Case Study: Prompt Engineering Example</a:t>
            </a:r>
          </a:p>
        </p:txBody>
      </p:sp>
      <p:sp>
        <p:nvSpPr>
          <p:cNvPr id="4" name="Slide Number Placeholder 3">
            <a:extLst>
              <a:ext uri="{FF2B5EF4-FFF2-40B4-BE49-F238E27FC236}">
                <a16:creationId xmlns:a16="http://schemas.microsoft.com/office/drawing/2014/main" id="{F4242AD7-CC2A-A5FF-1116-66ED2411DB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6" name="Text Placeholder 2">
            <a:extLst>
              <a:ext uri="{FF2B5EF4-FFF2-40B4-BE49-F238E27FC236}">
                <a16:creationId xmlns:a16="http://schemas.microsoft.com/office/drawing/2014/main" id="{EF833F37-8F22-6533-EBD4-66E1E523BBEE}"/>
              </a:ext>
            </a:extLst>
          </p:cNvPr>
          <p:cNvSpPr txBox="1">
            <a:spLocks/>
          </p:cNvSpPr>
          <p:nvPr/>
        </p:nvSpPr>
        <p:spPr>
          <a:xfrm>
            <a:off x="303387" y="3342575"/>
            <a:ext cx="8520600" cy="1191714"/>
          </a:xfrm>
          <a:prstGeom prst="rect">
            <a:avLst/>
          </a:prstGeom>
          <a:noFill/>
          <a:ln w="285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None/>
            </a:pPr>
            <a:r>
              <a:rPr lang="en-US" sz="2000" b="1" dirty="0">
                <a:latin typeface="Arial" panose="020B0604020202020204" pitchFamily="34" charset="0"/>
                <a:cs typeface="Arial" panose="020B0604020202020204" pitchFamily="34" charset="0"/>
              </a:rPr>
              <a:t>Modified Prompt: </a:t>
            </a:r>
            <a:r>
              <a:rPr lang="en-US" sz="2000" dirty="0">
                <a:solidFill>
                  <a:srgbClr val="C00000"/>
                </a:solidFill>
                <a:latin typeface="Arial" panose="020B0604020202020204" pitchFamily="34" charset="0"/>
                <a:cs typeface="Arial" panose="020B0604020202020204" pitchFamily="34" charset="0"/>
              </a:rPr>
              <a:t>The answer does not involve having a null check and zero is not a positive number.</a:t>
            </a:r>
            <a:r>
              <a:rPr lang="en-US" sz="2000" dirty="0">
                <a:latin typeface="Arial" panose="020B0604020202020204" pitchFamily="34" charset="0"/>
                <a:cs typeface="Arial" panose="020B0604020202020204" pitchFamily="34" charset="0"/>
              </a:rPr>
              <a:t> Implement your repair and verify that the given test now produces the expected output. </a:t>
            </a:r>
            <a:endParaRPr lang="en-US" sz="1400" dirty="0">
              <a:effectLst/>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EAAAA160-8AB0-BA81-B61E-82287E0F5C0A}"/>
              </a:ext>
            </a:extLst>
          </p:cNvPr>
          <p:cNvSpPr txBox="1">
            <a:spLocks/>
          </p:cNvSpPr>
          <p:nvPr/>
        </p:nvSpPr>
        <p:spPr>
          <a:xfrm>
            <a:off x="4383723" y="1152476"/>
            <a:ext cx="4363085" cy="1191714"/>
          </a:xfrm>
          <a:prstGeom prst="rect">
            <a:avLst/>
          </a:prstGeom>
          <a:noFill/>
          <a:ln w="28575">
            <a:solidFill>
              <a:srgbClr val="C00000"/>
            </a:solid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spcAft>
                <a:spcPts val="600"/>
              </a:spcAft>
            </a:pPr>
            <a:r>
              <a:rPr lang="en-US" dirty="0">
                <a:latin typeface="Arial" panose="020B0604020202020204" pitchFamily="34" charset="0"/>
                <a:cs typeface="Arial" panose="020B0604020202020204" pitchFamily="34" charset="0"/>
              </a:rPr>
              <a:t>Detects the fault correctly</a:t>
            </a:r>
          </a:p>
          <a:p>
            <a:pPr>
              <a:spcAft>
                <a:spcPts val="600"/>
              </a:spcAft>
            </a:pPr>
            <a:r>
              <a:rPr lang="en-US" dirty="0">
                <a:latin typeface="Arial" panose="020B0604020202020204" pitchFamily="34" charset="0"/>
                <a:cs typeface="Arial" panose="020B0604020202020204" pitchFamily="34" charset="0"/>
              </a:rPr>
              <a:t>Says </a:t>
            </a:r>
            <a:r>
              <a:rPr lang="en-US" dirty="0">
                <a:solidFill>
                  <a:srgbClr val="C00000"/>
                </a:solidFill>
                <a:latin typeface="Arial" panose="020B0604020202020204" pitchFamily="34" charset="0"/>
                <a:cs typeface="Arial" panose="020B0604020202020204" pitchFamily="34" charset="0"/>
              </a:rPr>
              <a:t>if( x[</a:t>
            </a:r>
            <a:r>
              <a:rPr lang="en-US" dirty="0" err="1">
                <a:solidFill>
                  <a:srgbClr val="C00000"/>
                </a:solidFill>
                <a:latin typeface="Arial" panose="020B0604020202020204" pitchFamily="34" charset="0"/>
                <a:cs typeface="Arial" panose="020B0604020202020204" pitchFamily="34" charset="0"/>
              </a:rPr>
              <a:t>i</a:t>
            </a:r>
            <a:r>
              <a:rPr lang="en-US" dirty="0">
                <a:solidFill>
                  <a:srgbClr val="C00000"/>
                </a:solidFill>
                <a:latin typeface="Arial" panose="020B0604020202020204" pitchFamily="34" charset="0"/>
                <a:cs typeface="Arial" panose="020B0604020202020204" pitchFamily="34" charset="0"/>
              </a:rPr>
              <a:t>] % 2 != 0) or (x[</a:t>
            </a:r>
            <a:r>
              <a:rPr lang="en-US" dirty="0" err="1">
                <a:solidFill>
                  <a:srgbClr val="C00000"/>
                </a:solidFill>
                <a:latin typeface="Arial" panose="020B0604020202020204" pitchFamily="34" charset="0"/>
                <a:cs typeface="Arial" panose="020B0604020202020204" pitchFamily="34" charset="0"/>
              </a:rPr>
              <a:t>i</a:t>
            </a:r>
            <a:r>
              <a:rPr lang="en-US" dirty="0">
                <a:solidFill>
                  <a:srgbClr val="C00000"/>
                </a:solidFill>
                <a:latin typeface="Arial" panose="020B0604020202020204" pitchFamily="34" charset="0"/>
                <a:cs typeface="Arial" panose="020B0604020202020204" pitchFamily="34" charset="0"/>
              </a:rPr>
              <a:t>] &gt; 0) </a:t>
            </a:r>
            <a:r>
              <a:rPr lang="en-US" dirty="0">
                <a:latin typeface="Arial" panose="020B0604020202020204" pitchFamily="34" charset="0"/>
                <a:cs typeface="Arial" panose="020B0604020202020204" pitchFamily="34" charset="0"/>
              </a:rPr>
              <a:t>will solve the issue.</a:t>
            </a:r>
            <a:endParaRPr lang="en-US" sz="1200" dirty="0">
              <a:effectLst/>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6C583F23-A302-8EA5-2B37-81F63A433B44}"/>
              </a:ext>
            </a:extLst>
          </p:cNvPr>
          <p:cNvSpPr txBox="1">
            <a:spLocks/>
          </p:cNvSpPr>
          <p:nvPr/>
        </p:nvSpPr>
        <p:spPr>
          <a:xfrm>
            <a:off x="311700" y="1152475"/>
            <a:ext cx="3601081" cy="2132986"/>
          </a:xfrm>
          <a:prstGeom prst="rect">
            <a:avLst/>
          </a:prstGeom>
          <a:noFill/>
          <a:ln w="28575">
            <a:solidFill>
              <a:schemeClr val="tx1"/>
            </a:solid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Font typeface="Arial"/>
              <a:buNone/>
            </a:pPr>
            <a:r>
              <a:rPr lang="en-US" sz="1400" b="1">
                <a:solidFill>
                  <a:srgbClr val="000080"/>
                </a:solidFill>
              </a:rPr>
              <a:t>public static int </a:t>
            </a:r>
            <a:r>
              <a:rPr lang="en-US" sz="1400"/>
              <a:t>oddOrPos (</a:t>
            </a:r>
            <a:r>
              <a:rPr lang="en-US" sz="1400" b="1">
                <a:solidFill>
                  <a:srgbClr val="000080"/>
                </a:solidFill>
              </a:rPr>
              <a:t>int</a:t>
            </a:r>
            <a:r>
              <a:rPr lang="en-US" sz="1400"/>
              <a:t>[] x) {</a:t>
            </a:r>
            <a:br>
              <a:rPr lang="en-US" sz="1400"/>
            </a:br>
            <a:r>
              <a:rPr lang="en-US" sz="1400"/>
              <a:t>    </a:t>
            </a:r>
            <a:r>
              <a:rPr lang="en-US" sz="1400" b="1">
                <a:solidFill>
                  <a:srgbClr val="000080"/>
                </a:solidFill>
              </a:rPr>
              <a:t>int </a:t>
            </a:r>
            <a:r>
              <a:rPr lang="en-US" sz="1400"/>
              <a:t>count = </a:t>
            </a:r>
            <a:r>
              <a:rPr lang="en-US" sz="1400">
                <a:solidFill>
                  <a:srgbClr val="0000FF"/>
                </a:solidFill>
              </a:rPr>
              <a:t>0</a:t>
            </a:r>
            <a:r>
              <a:rPr lang="en-US" sz="1400"/>
              <a:t>;</a:t>
            </a:r>
            <a:br>
              <a:rPr lang="en-US" sz="1400"/>
            </a:br>
            <a:r>
              <a:rPr lang="en-US" sz="1400"/>
              <a:t>    </a:t>
            </a:r>
            <a:r>
              <a:rPr lang="en-US" sz="1400" b="1">
                <a:solidFill>
                  <a:srgbClr val="000080"/>
                </a:solidFill>
              </a:rPr>
              <a:t>for </a:t>
            </a:r>
            <a:r>
              <a:rPr lang="en-US" sz="1400"/>
              <a:t>(</a:t>
            </a:r>
            <a:r>
              <a:rPr lang="en-US" sz="1400" b="1">
                <a:solidFill>
                  <a:srgbClr val="000080"/>
                </a:solidFill>
              </a:rPr>
              <a:t>int </a:t>
            </a:r>
            <a:r>
              <a:rPr lang="en-US" sz="1400"/>
              <a:t>i = </a:t>
            </a:r>
            <a:r>
              <a:rPr lang="en-US" sz="1400">
                <a:solidFill>
                  <a:srgbClr val="0000FF"/>
                </a:solidFill>
              </a:rPr>
              <a:t>0</a:t>
            </a:r>
            <a:r>
              <a:rPr lang="en-US" sz="1400"/>
              <a:t>; i &lt; x.</a:t>
            </a:r>
            <a:r>
              <a:rPr lang="en-US" sz="1400" b="1">
                <a:solidFill>
                  <a:srgbClr val="660E7A"/>
                </a:solidFill>
              </a:rPr>
              <a:t>length</a:t>
            </a:r>
            <a:r>
              <a:rPr lang="en-US" sz="1400"/>
              <a:t>; i++) {</a:t>
            </a:r>
            <a:br>
              <a:rPr lang="en-US" sz="1400"/>
            </a:br>
            <a:r>
              <a:rPr lang="en-US" sz="1400"/>
              <a:t>        </a:t>
            </a:r>
            <a:r>
              <a:rPr lang="en-US" sz="1400" b="1">
                <a:solidFill>
                  <a:srgbClr val="000080"/>
                </a:solidFill>
              </a:rPr>
              <a:t>if </a:t>
            </a:r>
            <a:r>
              <a:rPr lang="en-US" sz="1400"/>
              <a:t>(x[i]%</a:t>
            </a:r>
            <a:r>
              <a:rPr lang="en-US" sz="1400">
                <a:solidFill>
                  <a:srgbClr val="0000FF"/>
                </a:solidFill>
              </a:rPr>
              <a:t>2 </a:t>
            </a:r>
            <a:r>
              <a:rPr lang="en-US" sz="1400"/>
              <a:t>== </a:t>
            </a:r>
            <a:r>
              <a:rPr lang="en-US" sz="1400">
                <a:solidFill>
                  <a:srgbClr val="0000FF"/>
                </a:solidFill>
              </a:rPr>
              <a:t>1 </a:t>
            </a:r>
            <a:r>
              <a:rPr lang="en-US" sz="1400"/>
              <a:t>|| x[i] &gt; </a:t>
            </a:r>
            <a:r>
              <a:rPr lang="en-US" sz="1400">
                <a:solidFill>
                  <a:srgbClr val="0000FF"/>
                </a:solidFill>
              </a:rPr>
              <a:t>0</a:t>
            </a:r>
            <a:r>
              <a:rPr lang="en-US" sz="1400"/>
              <a:t>)</a:t>
            </a:r>
            <a:br>
              <a:rPr lang="en-US" sz="1400"/>
            </a:br>
            <a:r>
              <a:rPr lang="en-US" sz="1400"/>
              <a:t>            count++;</a:t>
            </a:r>
            <a:br>
              <a:rPr lang="en-US" sz="1400"/>
            </a:br>
            <a:r>
              <a:rPr lang="en-US" sz="1400"/>
              <a:t>    }</a:t>
            </a:r>
            <a:br>
              <a:rPr lang="en-US" sz="1400"/>
            </a:br>
            <a:r>
              <a:rPr lang="en-US" sz="1400"/>
              <a:t>    </a:t>
            </a:r>
            <a:r>
              <a:rPr lang="en-US" sz="1400" b="1">
                <a:solidFill>
                  <a:srgbClr val="000080"/>
                </a:solidFill>
              </a:rPr>
              <a:t>return </a:t>
            </a:r>
            <a:r>
              <a:rPr lang="en-US" sz="1400"/>
              <a:t>count;</a:t>
            </a:r>
            <a:br>
              <a:rPr lang="en-US" sz="1400"/>
            </a:br>
            <a:r>
              <a:rPr lang="en-US" sz="1400"/>
              <a:t>} </a:t>
            </a:r>
            <a:r>
              <a:rPr lang="en-US" sz="1400">
                <a:latin typeface="Arial" panose="020B0604020202020204" pitchFamily="34" charset="0"/>
                <a:cs typeface="Arial" panose="020B0604020202020204" pitchFamily="34" charset="0"/>
              </a:rPr>
              <a:t>// test: x = [-3, -2, 0, 1, 4]; </a:t>
            </a:r>
            <a:r>
              <a:rPr lang="en-US" sz="1400" i="1">
                <a:latin typeface="Arial" panose="020B0604020202020204" pitchFamily="34" charset="0"/>
                <a:cs typeface="Arial" panose="020B0604020202020204" pitchFamily="34" charset="0"/>
              </a:rPr>
              <a:t>Expected = 3 </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1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CEC3-30BE-98A2-F7C9-0D6D0FEFF42D}"/>
              </a:ext>
            </a:extLst>
          </p:cNvPr>
          <p:cNvSpPr>
            <a:spLocks noGrp="1"/>
          </p:cNvSpPr>
          <p:nvPr>
            <p:ph type="title"/>
          </p:nvPr>
        </p:nvSpPr>
        <p:spPr/>
        <p:txBody>
          <a:bodyPr>
            <a:normAutofit fontScale="90000"/>
          </a:bodyPr>
          <a:lstStyle/>
          <a:p>
            <a:r>
              <a:rPr lang="en-US" dirty="0">
                <a:solidFill>
                  <a:srgbClr val="C00000"/>
                </a:solidFill>
              </a:rPr>
              <a:t>What is ChatGPT?</a:t>
            </a:r>
          </a:p>
        </p:txBody>
      </p:sp>
      <p:sp>
        <p:nvSpPr>
          <p:cNvPr id="3" name="Text Placeholder 2">
            <a:extLst>
              <a:ext uri="{FF2B5EF4-FFF2-40B4-BE49-F238E27FC236}">
                <a16:creationId xmlns:a16="http://schemas.microsoft.com/office/drawing/2014/main" id="{DF04602C-2D41-4B1D-6A4D-DDBEC9C2D079}"/>
              </a:ext>
            </a:extLst>
          </p:cNvPr>
          <p:cNvSpPr>
            <a:spLocks noGrp="1"/>
          </p:cNvSpPr>
          <p:nvPr>
            <p:ph type="body" idx="1"/>
          </p:nvPr>
        </p:nvSpPr>
        <p:spPr>
          <a:xfrm>
            <a:off x="311700" y="1152475"/>
            <a:ext cx="8520599" cy="2233661"/>
          </a:xfrm>
        </p:spPr>
        <p:txBody>
          <a:bodyPr>
            <a:noAutofit/>
          </a:bodyPr>
          <a:lstStyle/>
          <a:p>
            <a:pPr algn="just"/>
            <a:r>
              <a:rPr lang="en-US" sz="1900" dirty="0"/>
              <a:t>A generalized large language model (LLM) developed by OpenAI</a:t>
            </a:r>
          </a:p>
          <a:p>
            <a:pPr algn="just"/>
            <a:r>
              <a:rPr lang="en-US" sz="1900" dirty="0"/>
              <a:t>A LLM consists of a neural network typically with billions of parameters, trained on large quantities of unlabeled text</a:t>
            </a:r>
          </a:p>
          <a:p>
            <a:pPr algn="just"/>
            <a:r>
              <a:rPr lang="en-US" sz="1900" dirty="0"/>
              <a:t>ChatGPT is fine-tuned from a model in the GPT-3.5 series</a:t>
            </a:r>
          </a:p>
          <a:p>
            <a:pPr algn="just"/>
            <a:r>
              <a:rPr lang="en-US" sz="1900" dirty="0"/>
              <a:t>It finished its training in early 2022</a:t>
            </a:r>
          </a:p>
        </p:txBody>
      </p:sp>
      <p:sp>
        <p:nvSpPr>
          <p:cNvPr id="4" name="Slide Number Placeholder 3">
            <a:extLst>
              <a:ext uri="{FF2B5EF4-FFF2-40B4-BE49-F238E27FC236}">
                <a16:creationId xmlns:a16="http://schemas.microsoft.com/office/drawing/2014/main" id="{AAACABD1-47FC-A65D-61C4-C29C10BCA5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pic>
        <p:nvPicPr>
          <p:cNvPr id="6" name="Picture 5">
            <a:extLst>
              <a:ext uri="{FF2B5EF4-FFF2-40B4-BE49-F238E27FC236}">
                <a16:creationId xmlns:a16="http://schemas.microsoft.com/office/drawing/2014/main" id="{4A3D59DE-0BA3-9C56-F165-EF954F6AE9ED}"/>
              </a:ext>
            </a:extLst>
          </p:cNvPr>
          <p:cNvPicPr>
            <a:picLocks noChangeAspect="1"/>
          </p:cNvPicPr>
          <p:nvPr/>
        </p:nvPicPr>
        <p:blipFill>
          <a:blip r:embed="rId4"/>
          <a:stretch>
            <a:fillRect/>
          </a:stretch>
        </p:blipFill>
        <p:spPr>
          <a:xfrm>
            <a:off x="1469341" y="3075840"/>
            <a:ext cx="6205318" cy="1933633"/>
          </a:xfrm>
          <a:prstGeom prst="rect">
            <a:avLst/>
          </a:prstGeom>
          <a:ln w="12700">
            <a:solidFill>
              <a:schemeClr val="tx1"/>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65023178"/>
      </p:ext>
    </p:extLst>
  </p:cSld>
  <p:clrMapOvr>
    <a:masterClrMapping/>
  </p:clrMapOvr>
  <mc:AlternateContent xmlns:mc="http://schemas.openxmlformats.org/markup-compatibility/2006" xmlns:p14="http://schemas.microsoft.com/office/powerpoint/2010/main">
    <mc:Choice Requires="p14">
      <p:transition spd="slow" p14:dur="2000" advTm="40825"/>
    </mc:Choice>
    <mc:Fallback xmlns="">
      <p:transition spd="slow" advTm="40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1C50-19CA-6FDF-2F32-AA38CFC1D74B}"/>
              </a:ext>
            </a:extLst>
          </p:cNvPr>
          <p:cNvSpPr>
            <a:spLocks noGrp="1"/>
          </p:cNvSpPr>
          <p:nvPr>
            <p:ph type="title"/>
          </p:nvPr>
        </p:nvSpPr>
        <p:spPr/>
        <p:txBody>
          <a:bodyPr>
            <a:normAutofit fontScale="90000"/>
          </a:bodyPr>
          <a:lstStyle/>
          <a:p>
            <a:r>
              <a:rPr lang="en-US" dirty="0">
                <a:solidFill>
                  <a:srgbClr val="C00000"/>
                </a:solidFill>
              </a:rPr>
              <a:t>Conclusion</a:t>
            </a:r>
          </a:p>
        </p:txBody>
      </p:sp>
      <p:sp>
        <p:nvSpPr>
          <p:cNvPr id="3" name="Text Placeholder 2">
            <a:extLst>
              <a:ext uri="{FF2B5EF4-FFF2-40B4-BE49-F238E27FC236}">
                <a16:creationId xmlns:a16="http://schemas.microsoft.com/office/drawing/2014/main" id="{1A0E1FE2-26D1-3557-1267-3519989B1925}"/>
              </a:ext>
            </a:extLst>
          </p:cNvPr>
          <p:cNvSpPr>
            <a:spLocks noGrp="1"/>
          </p:cNvSpPr>
          <p:nvPr>
            <p:ph type="body" idx="1"/>
          </p:nvPr>
        </p:nvSpPr>
        <p:spPr>
          <a:xfrm>
            <a:off x="311700" y="1152474"/>
            <a:ext cx="8520600" cy="3685743"/>
          </a:xfrm>
        </p:spPr>
        <p:txBody>
          <a:bodyPr>
            <a:normAutofit lnSpcReduction="10000"/>
          </a:bodyPr>
          <a:lstStyle/>
          <a:p>
            <a:pPr algn="just"/>
            <a:r>
              <a:rPr lang="en-US" sz="2100" dirty="0"/>
              <a:t>Shared context is better than separate context -- </a:t>
            </a:r>
            <a:r>
              <a:rPr lang="en-US" sz="2100" b="1" dirty="0"/>
              <a:t>answers are correct 49.4% </a:t>
            </a:r>
            <a:r>
              <a:rPr lang="en-US" sz="2100" dirty="0"/>
              <a:t>of the time and </a:t>
            </a:r>
            <a:r>
              <a:rPr lang="en-US" sz="2100" b="1" dirty="0"/>
              <a:t>explanations</a:t>
            </a:r>
            <a:r>
              <a:rPr lang="en-US" sz="2100" dirty="0"/>
              <a:t> </a:t>
            </a:r>
            <a:r>
              <a:rPr lang="en-US" sz="2100" b="1" dirty="0"/>
              <a:t>are correct 40.2% </a:t>
            </a:r>
            <a:r>
              <a:rPr lang="en-US" sz="2100" dirty="0"/>
              <a:t>of the time</a:t>
            </a:r>
          </a:p>
          <a:p>
            <a:pPr algn="just">
              <a:spcAft>
                <a:spcPts val="600"/>
              </a:spcAft>
            </a:pPr>
            <a:r>
              <a:rPr lang="en" sz="2100" b="1" dirty="0"/>
              <a:t>11.8%</a:t>
            </a:r>
            <a:r>
              <a:rPr lang="en" sz="2100" dirty="0"/>
              <a:t> of ChatGPT’s responses produces non-identical answer-explanation pairs</a:t>
            </a:r>
          </a:p>
          <a:p>
            <a:pPr lvl="0" indent="-355600" algn="just">
              <a:spcAft>
                <a:spcPts val="600"/>
              </a:spcAft>
              <a:buSzPts val="2000"/>
            </a:pPr>
            <a:r>
              <a:rPr lang="en-US" sz="2100" dirty="0"/>
              <a:t>ChatGPT produces inconsistent answers for 9.7% of questions</a:t>
            </a:r>
          </a:p>
          <a:p>
            <a:pPr algn="just">
              <a:spcAft>
                <a:spcPts val="600"/>
              </a:spcAft>
            </a:pPr>
            <a:r>
              <a:rPr lang="en-US" sz="2100" dirty="0"/>
              <a:t>ChatGPT’s self reported confidence level is not helpful</a:t>
            </a:r>
          </a:p>
          <a:p>
            <a:pPr algn="just">
              <a:spcAft>
                <a:spcPts val="600"/>
              </a:spcAft>
            </a:pPr>
            <a:r>
              <a:rPr lang="en-US" sz="2100" dirty="0"/>
              <a:t>We are more likely to get correct responses with better prompt engineering</a:t>
            </a:r>
          </a:p>
        </p:txBody>
      </p:sp>
      <p:sp>
        <p:nvSpPr>
          <p:cNvPr id="4" name="Slide Number Placeholder 3">
            <a:extLst>
              <a:ext uri="{FF2B5EF4-FFF2-40B4-BE49-F238E27FC236}">
                <a16:creationId xmlns:a16="http://schemas.microsoft.com/office/drawing/2014/main" id="{721637E6-CCF4-3215-955F-A4FA6FFECC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70542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1C50-19CA-6FDF-2F32-AA38CFC1D74B}"/>
              </a:ext>
            </a:extLst>
          </p:cNvPr>
          <p:cNvSpPr>
            <a:spLocks noGrp="1"/>
          </p:cNvSpPr>
          <p:nvPr>
            <p:ph type="title"/>
          </p:nvPr>
        </p:nvSpPr>
        <p:spPr/>
        <p:txBody>
          <a:bodyPr>
            <a:normAutofit fontScale="90000"/>
          </a:bodyPr>
          <a:lstStyle/>
          <a:p>
            <a:r>
              <a:rPr lang="en-US" dirty="0">
                <a:solidFill>
                  <a:srgbClr val="C00000"/>
                </a:solidFill>
              </a:rPr>
              <a:t>Suggestions to the Software Testing Educators</a:t>
            </a:r>
          </a:p>
        </p:txBody>
      </p:sp>
      <p:sp>
        <p:nvSpPr>
          <p:cNvPr id="3" name="Text Placeholder 2">
            <a:extLst>
              <a:ext uri="{FF2B5EF4-FFF2-40B4-BE49-F238E27FC236}">
                <a16:creationId xmlns:a16="http://schemas.microsoft.com/office/drawing/2014/main" id="{1A0E1FE2-26D1-3557-1267-3519989B1925}"/>
              </a:ext>
            </a:extLst>
          </p:cNvPr>
          <p:cNvSpPr>
            <a:spLocks noGrp="1"/>
          </p:cNvSpPr>
          <p:nvPr>
            <p:ph type="body" idx="1"/>
          </p:nvPr>
        </p:nvSpPr>
        <p:spPr>
          <a:xfrm>
            <a:off x="311700" y="1152475"/>
            <a:ext cx="8520600" cy="2332406"/>
          </a:xfrm>
        </p:spPr>
        <p:txBody>
          <a:bodyPr>
            <a:normAutofit lnSpcReduction="10000"/>
          </a:bodyPr>
          <a:lstStyle/>
          <a:p>
            <a:pPr algn="just">
              <a:spcAft>
                <a:spcPts val="600"/>
              </a:spcAft>
            </a:pPr>
            <a:r>
              <a:rPr lang="en-US" sz="1900" dirty="0"/>
              <a:t>Creating study materials and practice questions that allow enhanced learning experience with ChatGPT usage</a:t>
            </a:r>
          </a:p>
          <a:p>
            <a:pPr algn="just">
              <a:spcAft>
                <a:spcPts val="600"/>
              </a:spcAft>
            </a:pPr>
            <a:r>
              <a:rPr lang="en-US" sz="1900" dirty="0"/>
              <a:t>When ChatGPT is not welcomed, make the exercises involving both code and concepts</a:t>
            </a:r>
          </a:p>
          <a:p>
            <a:pPr algn="just">
              <a:spcAft>
                <a:spcPts val="600"/>
              </a:spcAft>
            </a:pPr>
            <a:r>
              <a:rPr lang="en-US" sz="1900" dirty="0"/>
              <a:t>Raise awareness of the new honor code policy that might emerge from the use of ChatGPT</a:t>
            </a:r>
          </a:p>
        </p:txBody>
      </p:sp>
      <p:sp>
        <p:nvSpPr>
          <p:cNvPr id="4" name="Slide Number Placeholder 3">
            <a:extLst>
              <a:ext uri="{FF2B5EF4-FFF2-40B4-BE49-F238E27FC236}">
                <a16:creationId xmlns:a16="http://schemas.microsoft.com/office/drawing/2014/main" id="{721637E6-CCF4-3215-955F-A4FA6FFECC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a:extLst>
              <a:ext uri="{FF2B5EF4-FFF2-40B4-BE49-F238E27FC236}">
                <a16:creationId xmlns:a16="http://schemas.microsoft.com/office/drawing/2014/main" id="{F98769B0-6F2A-0CEA-AA4A-7D191105A50A}"/>
              </a:ext>
            </a:extLst>
          </p:cNvPr>
          <p:cNvPicPr>
            <a:picLocks noChangeAspect="1"/>
          </p:cNvPicPr>
          <p:nvPr/>
        </p:nvPicPr>
        <p:blipFill>
          <a:blip r:embed="rId3"/>
          <a:stretch>
            <a:fillRect/>
          </a:stretch>
        </p:blipFill>
        <p:spPr>
          <a:xfrm>
            <a:off x="311700" y="3619631"/>
            <a:ext cx="5007059" cy="655623"/>
          </a:xfrm>
          <a:prstGeom prst="rect">
            <a:avLst/>
          </a:prstGeom>
        </p:spPr>
      </p:pic>
    </p:spTree>
    <p:extLst>
      <p:ext uri="{BB962C8B-B14F-4D97-AF65-F5344CB8AC3E}">
        <p14:creationId xmlns:p14="http://schemas.microsoft.com/office/powerpoint/2010/main" val="28105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1C50-19CA-6FDF-2F32-AA38CFC1D74B}"/>
              </a:ext>
            </a:extLst>
          </p:cNvPr>
          <p:cNvSpPr>
            <a:spLocks noGrp="1"/>
          </p:cNvSpPr>
          <p:nvPr>
            <p:ph type="title"/>
          </p:nvPr>
        </p:nvSpPr>
        <p:spPr/>
        <p:txBody>
          <a:bodyPr>
            <a:normAutofit fontScale="90000"/>
          </a:bodyPr>
          <a:lstStyle/>
          <a:p>
            <a:r>
              <a:rPr lang="en-US" dirty="0">
                <a:solidFill>
                  <a:srgbClr val="C00000"/>
                </a:solidFill>
              </a:rPr>
              <a:t>Conclusion</a:t>
            </a:r>
          </a:p>
        </p:txBody>
      </p:sp>
      <p:sp>
        <p:nvSpPr>
          <p:cNvPr id="3" name="Text Placeholder 2">
            <a:extLst>
              <a:ext uri="{FF2B5EF4-FFF2-40B4-BE49-F238E27FC236}">
                <a16:creationId xmlns:a16="http://schemas.microsoft.com/office/drawing/2014/main" id="{1A0E1FE2-26D1-3557-1267-3519989B1925}"/>
              </a:ext>
            </a:extLst>
          </p:cNvPr>
          <p:cNvSpPr>
            <a:spLocks noGrp="1"/>
          </p:cNvSpPr>
          <p:nvPr>
            <p:ph type="body" idx="1"/>
          </p:nvPr>
        </p:nvSpPr>
        <p:spPr>
          <a:xfrm>
            <a:off x="311700" y="1152474"/>
            <a:ext cx="8520600" cy="3685743"/>
          </a:xfrm>
        </p:spPr>
        <p:txBody>
          <a:bodyPr>
            <a:normAutofit lnSpcReduction="10000"/>
          </a:bodyPr>
          <a:lstStyle/>
          <a:p>
            <a:pPr algn="just"/>
            <a:r>
              <a:rPr lang="en-US" sz="2100" dirty="0"/>
              <a:t>Shared context is better than separate context -- </a:t>
            </a:r>
            <a:r>
              <a:rPr lang="en-US" sz="2100" b="1" dirty="0"/>
              <a:t>answers are correct 49.4% </a:t>
            </a:r>
            <a:r>
              <a:rPr lang="en-US" sz="2100" dirty="0"/>
              <a:t>of the time and </a:t>
            </a:r>
            <a:r>
              <a:rPr lang="en-US" sz="2100" b="1" dirty="0"/>
              <a:t>explanations</a:t>
            </a:r>
            <a:r>
              <a:rPr lang="en-US" sz="2100" dirty="0"/>
              <a:t> </a:t>
            </a:r>
            <a:r>
              <a:rPr lang="en-US" sz="2100" b="1" dirty="0"/>
              <a:t>are correct 40.2% </a:t>
            </a:r>
            <a:r>
              <a:rPr lang="en-US" sz="2100" dirty="0"/>
              <a:t>of the time</a:t>
            </a:r>
          </a:p>
          <a:p>
            <a:pPr algn="just">
              <a:spcAft>
                <a:spcPts val="600"/>
              </a:spcAft>
            </a:pPr>
            <a:r>
              <a:rPr lang="en" sz="2100" b="1" dirty="0"/>
              <a:t>11.8%</a:t>
            </a:r>
            <a:r>
              <a:rPr lang="en" sz="2100" dirty="0"/>
              <a:t> of ChatGPT’s responses produces non-identical answer-explanation pairs</a:t>
            </a:r>
          </a:p>
          <a:p>
            <a:pPr lvl="0" indent="-355600" algn="just">
              <a:spcAft>
                <a:spcPts val="600"/>
              </a:spcAft>
              <a:buSzPts val="2000"/>
            </a:pPr>
            <a:r>
              <a:rPr lang="en-US" sz="2100" dirty="0"/>
              <a:t>ChatGPT produces inconsistent answers for 9.7% of questions</a:t>
            </a:r>
          </a:p>
          <a:p>
            <a:pPr algn="just">
              <a:spcAft>
                <a:spcPts val="600"/>
              </a:spcAft>
            </a:pPr>
            <a:r>
              <a:rPr lang="en-US" sz="2100" dirty="0"/>
              <a:t>ChatGPT’s self reported confidence level is not helpful</a:t>
            </a:r>
          </a:p>
          <a:p>
            <a:pPr algn="just">
              <a:spcAft>
                <a:spcPts val="600"/>
              </a:spcAft>
            </a:pPr>
            <a:r>
              <a:rPr lang="en-US" sz="2100" dirty="0"/>
              <a:t>We are more likely to get correct responses with better prompt engineering</a:t>
            </a:r>
          </a:p>
        </p:txBody>
      </p:sp>
      <p:sp>
        <p:nvSpPr>
          <p:cNvPr id="4" name="Slide Number Placeholder 3">
            <a:extLst>
              <a:ext uri="{FF2B5EF4-FFF2-40B4-BE49-F238E27FC236}">
                <a16:creationId xmlns:a16="http://schemas.microsoft.com/office/drawing/2014/main" id="{721637E6-CCF4-3215-955F-A4FA6FFECC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5" name="TextBox 4">
            <a:extLst>
              <a:ext uri="{FF2B5EF4-FFF2-40B4-BE49-F238E27FC236}">
                <a16:creationId xmlns:a16="http://schemas.microsoft.com/office/drawing/2014/main" id="{1880CFA4-C492-7C3A-2591-27460857B799}"/>
              </a:ext>
            </a:extLst>
          </p:cNvPr>
          <p:cNvSpPr txBox="1"/>
          <p:nvPr/>
        </p:nvSpPr>
        <p:spPr>
          <a:xfrm>
            <a:off x="5922298" y="157529"/>
            <a:ext cx="2682240" cy="646331"/>
          </a:xfrm>
          <a:prstGeom prst="rect">
            <a:avLst/>
          </a:prstGeom>
          <a:noFill/>
        </p:spPr>
        <p:txBody>
          <a:bodyPr wrap="square" rtlCol="0">
            <a:spAutoFit/>
          </a:bodyPr>
          <a:lstStyle/>
          <a:p>
            <a:pPr algn="r"/>
            <a:r>
              <a:rPr lang="en-US" sz="1800" dirty="0"/>
              <a:t>Sajed Jalil </a:t>
            </a:r>
          </a:p>
          <a:p>
            <a:pPr algn="r"/>
            <a:r>
              <a:rPr lang="en-US" sz="1800" dirty="0">
                <a:hlinkClick r:id="rId3"/>
              </a:rPr>
              <a:t>sjalil@gmu.edu</a:t>
            </a:r>
            <a:r>
              <a:rPr lang="en-US" sz="1800" dirty="0"/>
              <a:t> </a:t>
            </a:r>
          </a:p>
        </p:txBody>
      </p:sp>
    </p:spTree>
    <p:extLst>
      <p:ext uri="{BB962C8B-B14F-4D97-AF65-F5344CB8AC3E}">
        <p14:creationId xmlns:p14="http://schemas.microsoft.com/office/powerpoint/2010/main" val="293368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How Great is ChatGPT?</a:t>
            </a:r>
            <a:endParaRPr dirty="0">
              <a:solidFill>
                <a:srgbClr val="C00000"/>
              </a:solidFill>
            </a:endParaRPr>
          </a:p>
        </p:txBody>
      </p:sp>
      <p:pic>
        <p:nvPicPr>
          <p:cNvPr id="61" name="Google Shape;61;p14"/>
          <p:cNvPicPr preferRelativeResize="0"/>
          <p:nvPr/>
        </p:nvPicPr>
        <p:blipFill>
          <a:blip r:embed="rId4">
            <a:alphaModFix/>
          </a:blip>
          <a:stretch>
            <a:fillRect/>
          </a:stretch>
        </p:blipFill>
        <p:spPr>
          <a:xfrm>
            <a:off x="243600" y="1378033"/>
            <a:ext cx="4328400" cy="1992181"/>
          </a:xfrm>
          <a:prstGeom prst="rect">
            <a:avLst/>
          </a:prstGeom>
          <a:noFill/>
          <a:ln w="38100" cap="flat" cmpd="sng">
            <a:solidFill>
              <a:srgbClr val="CC0000"/>
            </a:solidFill>
            <a:prstDash val="solid"/>
            <a:round/>
            <a:headEnd type="none" w="sm" len="sm"/>
            <a:tailEnd type="none" w="sm" len="sm"/>
          </a:ln>
        </p:spPr>
      </p:pic>
      <p:pic>
        <p:nvPicPr>
          <p:cNvPr id="63" name="Google Shape;63;p14"/>
          <p:cNvPicPr preferRelativeResize="0">
            <a:picLocks noChangeAspect="1"/>
          </p:cNvPicPr>
          <p:nvPr/>
        </p:nvPicPr>
        <p:blipFill>
          <a:blip r:embed="rId5"/>
          <a:srcRect/>
          <a:stretch/>
        </p:blipFill>
        <p:spPr>
          <a:xfrm>
            <a:off x="3907197" y="3026366"/>
            <a:ext cx="4807688" cy="704156"/>
          </a:xfrm>
          <a:prstGeom prst="rect">
            <a:avLst/>
          </a:prstGeom>
          <a:noFill/>
          <a:ln w="28575" cap="flat" cmpd="sng">
            <a:solidFill>
              <a:schemeClr val="accent1">
                <a:lumMod val="75000"/>
              </a:schemeClr>
            </a:solidFill>
            <a:prstDash val="solid"/>
            <a:round/>
            <a:headEnd type="none" w="sm" len="sm"/>
            <a:tailEnd type="none" w="sm" len="sm"/>
          </a:ln>
        </p:spPr>
      </p:pic>
      <p:pic>
        <p:nvPicPr>
          <p:cNvPr id="64" name="Google Shape;64;p14"/>
          <p:cNvPicPr preferRelativeResize="0"/>
          <p:nvPr/>
        </p:nvPicPr>
        <p:blipFill>
          <a:blip r:embed="rId6">
            <a:alphaModFix/>
          </a:blip>
          <a:stretch>
            <a:fillRect/>
          </a:stretch>
        </p:blipFill>
        <p:spPr>
          <a:xfrm>
            <a:off x="638357" y="4275117"/>
            <a:ext cx="7168998" cy="584900"/>
          </a:xfrm>
          <a:prstGeom prst="rect">
            <a:avLst/>
          </a:prstGeom>
          <a:noFill/>
          <a:ln w="38100" cap="flat" cmpd="sng">
            <a:solidFill>
              <a:srgbClr val="D5A6BD"/>
            </a:solidFill>
            <a:prstDash val="solid"/>
            <a:round/>
            <a:headEnd type="none" w="sm" len="sm"/>
            <a:tailEnd type="none" w="sm" len="sm"/>
          </a:ln>
        </p:spPr>
      </p:pic>
      <p:pic>
        <p:nvPicPr>
          <p:cNvPr id="62" name="Google Shape;62;p14"/>
          <p:cNvPicPr preferRelativeResize="0"/>
          <p:nvPr/>
        </p:nvPicPr>
        <p:blipFill>
          <a:blip r:embed="rId7">
            <a:alphaModFix/>
          </a:blip>
          <a:stretch>
            <a:fillRect/>
          </a:stretch>
        </p:blipFill>
        <p:spPr>
          <a:xfrm rot="-1500005">
            <a:off x="1965779" y="1811949"/>
            <a:ext cx="6123264" cy="2057043"/>
          </a:xfrm>
          <a:prstGeom prst="rect">
            <a:avLst/>
          </a:prstGeom>
          <a:noFill/>
          <a:ln w="38100" cap="flat" cmpd="sng">
            <a:solidFill>
              <a:schemeClr val="dk2"/>
            </a:solidFill>
            <a:prstDash val="solid"/>
            <a:round/>
            <a:headEnd type="none" w="sm" len="sm"/>
            <a:tailEnd type="none" w="sm" len="sm"/>
          </a:ln>
        </p:spPr>
      </p:pic>
      <p:sp>
        <p:nvSpPr>
          <p:cNvPr id="2" name="Slide Number Placeholder 3">
            <a:extLst>
              <a:ext uri="{FF2B5EF4-FFF2-40B4-BE49-F238E27FC236}">
                <a16:creationId xmlns:a16="http://schemas.microsoft.com/office/drawing/2014/main" id="{6710EF2F-82DD-9E1F-FEC3-3E3B2608B59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a:t>
            </a:fld>
            <a:endParaRPr lang="en" dirty="0"/>
          </a:p>
        </p:txBody>
      </p:sp>
      <p:sp>
        <p:nvSpPr>
          <p:cNvPr id="3" name="Round Single Corner Rectangle 2">
            <a:extLst>
              <a:ext uri="{FF2B5EF4-FFF2-40B4-BE49-F238E27FC236}">
                <a16:creationId xmlns:a16="http://schemas.microsoft.com/office/drawing/2014/main" id="{C7E18847-EC15-35F0-77B1-19CF46BE4AD3}"/>
              </a:ext>
            </a:extLst>
          </p:cNvPr>
          <p:cNvSpPr/>
          <p:nvPr/>
        </p:nvSpPr>
        <p:spPr>
          <a:xfrm>
            <a:off x="225182" y="3746643"/>
            <a:ext cx="8607117" cy="970448"/>
          </a:xfrm>
          <a:prstGeom prst="round1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b="1" dirty="0">
                <a:solidFill>
                  <a:srgbClr val="FF0000"/>
                </a:solidFill>
              </a:rPr>
              <a:t>How does it impact Software Testing Education?</a:t>
            </a:r>
          </a:p>
          <a:p>
            <a:pPr algn="ctr"/>
            <a:endParaRPr lang="en-US" dirty="0"/>
          </a:p>
        </p:txBody>
      </p:sp>
    </p:spTree>
    <p:custDataLst>
      <p:tags r:id="rId1"/>
    </p:custDataLst>
    <p:extLst>
      <p:ext uri="{BB962C8B-B14F-4D97-AF65-F5344CB8AC3E}">
        <p14:creationId xmlns:p14="http://schemas.microsoft.com/office/powerpoint/2010/main" val="1557299515"/>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Our Work</a:t>
            </a:r>
            <a:endParaRPr dirty="0">
              <a:solidFill>
                <a:srgbClr val="C00000"/>
              </a:solidFill>
            </a:endParaRPr>
          </a:p>
        </p:txBody>
      </p:sp>
      <p:sp>
        <p:nvSpPr>
          <p:cNvPr id="120" name="Google Shape;120;p20"/>
          <p:cNvSpPr txBox="1">
            <a:spLocks noGrp="1"/>
          </p:cNvSpPr>
          <p:nvPr>
            <p:ph type="body" idx="1"/>
          </p:nvPr>
        </p:nvSpPr>
        <p:spPr>
          <a:xfrm>
            <a:off x="311700" y="1988188"/>
            <a:ext cx="8709458" cy="2842230"/>
          </a:xfrm>
          <a:prstGeom prst="rect">
            <a:avLst/>
          </a:prstGeom>
        </p:spPr>
        <p:txBody>
          <a:bodyPr spcFirstLastPara="1" wrap="square" lIns="91425" tIns="91425" rIns="91425" bIns="91425" anchor="t" anchorCtr="0">
            <a:noAutofit/>
          </a:bodyPr>
          <a:lstStyle/>
          <a:p>
            <a:pPr marL="457200" lvl="0" indent="-349250" algn="just" rtl="0">
              <a:spcBef>
                <a:spcPts val="0"/>
              </a:spcBef>
              <a:spcAft>
                <a:spcPts val="0"/>
              </a:spcAft>
              <a:buSzPts val="1900"/>
              <a:buAutoNum type="arabicPeriod"/>
            </a:pPr>
            <a:r>
              <a:rPr lang="en" sz="1900" b="1" dirty="0"/>
              <a:t>RQ1</a:t>
            </a:r>
            <a:r>
              <a:rPr lang="en" sz="1900" dirty="0"/>
              <a:t>: How does shared &amp; separate context affect ChatGPT’s answer and explanation correctness?</a:t>
            </a:r>
            <a:endParaRPr sz="1900" dirty="0"/>
          </a:p>
          <a:p>
            <a:pPr marL="457200" lvl="0" indent="-349250" algn="just" rtl="0">
              <a:spcBef>
                <a:spcPts val="0"/>
              </a:spcBef>
              <a:spcAft>
                <a:spcPts val="0"/>
              </a:spcAft>
              <a:buSzPts val="1900"/>
              <a:buAutoNum type="arabicPeriod"/>
            </a:pPr>
            <a:r>
              <a:rPr lang="en" sz="1900" b="1" dirty="0"/>
              <a:t>RQ2</a:t>
            </a:r>
            <a:r>
              <a:rPr lang="en" sz="1900" dirty="0"/>
              <a:t>: How often will ChatGPT give non-identical answer-explanation pairs?</a:t>
            </a:r>
            <a:endParaRPr sz="1900" dirty="0"/>
          </a:p>
          <a:p>
            <a:pPr marL="457200" lvl="0" indent="-349250" algn="just" rtl="0">
              <a:spcBef>
                <a:spcPts val="0"/>
              </a:spcBef>
              <a:spcAft>
                <a:spcPts val="0"/>
              </a:spcAft>
              <a:buSzPts val="1900"/>
              <a:buAutoNum type="arabicPeriod"/>
            </a:pPr>
            <a:r>
              <a:rPr lang="en" sz="1900" b="1" dirty="0"/>
              <a:t>RQ3</a:t>
            </a:r>
            <a:r>
              <a:rPr lang="en" sz="1900" dirty="0"/>
              <a:t>: How often will ChatGPT’s inconsistent responses affect the scores of answers and explanations?</a:t>
            </a:r>
            <a:endParaRPr sz="1900" dirty="0"/>
          </a:p>
          <a:p>
            <a:pPr marL="457200" lvl="0" indent="-349250" algn="just" rtl="0">
              <a:spcBef>
                <a:spcPts val="0"/>
              </a:spcBef>
              <a:spcAft>
                <a:spcPts val="0"/>
              </a:spcAft>
              <a:buSzPts val="1900"/>
              <a:buAutoNum type="arabicPeriod"/>
            </a:pPr>
            <a:r>
              <a:rPr lang="en" sz="1900" b="1" dirty="0"/>
              <a:t>RQ4</a:t>
            </a:r>
            <a:r>
              <a:rPr lang="en" sz="1900" dirty="0"/>
              <a:t>: How does ChatGPT’s confidence in its response correlate to the correctness of the response?</a:t>
            </a:r>
            <a:endParaRPr sz="1900" dirty="0"/>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122" name="Google Shape;122;p20"/>
          <p:cNvSpPr txBox="1"/>
          <p:nvPr/>
        </p:nvSpPr>
        <p:spPr>
          <a:xfrm>
            <a:off x="311700" y="1081225"/>
            <a:ext cx="8296800" cy="101101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Clr>
                <a:schemeClr val="dk1"/>
              </a:buClr>
              <a:buSzPts val="1100"/>
              <a:buFont typeface="Arial"/>
              <a:buNone/>
            </a:pPr>
            <a:r>
              <a:rPr lang="en" sz="1900" dirty="0">
                <a:solidFill>
                  <a:schemeClr val="dk2"/>
                </a:solidFill>
              </a:rPr>
              <a:t>To better understand how different ways of using ChatGPT affect its effectiveness in software testing, we study: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1000"/>
                                        <p:tgtEl>
                                          <p:spTgt spid="1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Effect transition="in" filter="fade">
                                      <p:cBhvr>
                                        <p:cTn id="22" dur="1000"/>
                                        <p:tgtEl>
                                          <p:spTgt spid="1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Example Question</a:t>
            </a:r>
            <a:endParaRPr dirty="0">
              <a:solidFill>
                <a:srgbClr val="C00000"/>
              </a:solidFill>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71" name="Google Shape;71;p15"/>
          <p:cNvSpPr txBox="1"/>
          <p:nvPr/>
        </p:nvSpPr>
        <p:spPr>
          <a:xfrm>
            <a:off x="378049" y="1252675"/>
            <a:ext cx="6138365" cy="2400627"/>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bg1">
                    <a:lumMod val="50000"/>
                  </a:schemeClr>
                </a:solidFill>
                <a:highlight>
                  <a:srgbClr val="FFFFFF"/>
                </a:highlight>
                <a:latin typeface="Courier New"/>
                <a:ea typeface="Courier New"/>
                <a:cs typeface="Courier New"/>
                <a:sym typeface="Courier New"/>
              </a:rPr>
              <a:t>// Counts all numbers greater than 0</a:t>
            </a:r>
          </a:p>
          <a:p>
            <a:pPr marL="0" lvl="0" indent="0" algn="l" rtl="0">
              <a:spcBef>
                <a:spcPts val="0"/>
              </a:spcBef>
              <a:spcAft>
                <a:spcPts val="0"/>
              </a:spcAft>
              <a:buNone/>
            </a:pPr>
            <a:endParaRPr lang="en" sz="1200" b="1" dirty="0">
              <a:solidFill>
                <a:schemeClr val="tx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b="1" dirty="0">
                <a:solidFill>
                  <a:srgbClr val="000080"/>
                </a:solidFill>
                <a:highlight>
                  <a:srgbClr val="FFFFFF"/>
                </a:highlight>
                <a:latin typeface="Courier New"/>
                <a:ea typeface="Courier New"/>
                <a:cs typeface="Courier New"/>
                <a:sym typeface="Courier New"/>
              </a:rPr>
              <a:t>public int </a:t>
            </a:r>
            <a:r>
              <a:rPr lang="en" sz="1200" b="1" dirty="0" err="1">
                <a:solidFill>
                  <a:schemeClr val="dk1"/>
                </a:solidFill>
                <a:highlight>
                  <a:srgbClr val="FFFFFF"/>
                </a:highlight>
                <a:latin typeface="Courier New"/>
                <a:ea typeface="Courier New"/>
                <a:cs typeface="Courier New"/>
                <a:sym typeface="Courier New"/>
              </a:rPr>
              <a:t>countPositive</a:t>
            </a:r>
            <a:r>
              <a:rPr lang="en" sz="1200" dirty="0">
                <a:solidFill>
                  <a:schemeClr val="dk1"/>
                </a:solidFill>
                <a:highlight>
                  <a:srgbClr val="FFFFFF"/>
                </a:highlight>
                <a:latin typeface="Courier New"/>
                <a:ea typeface="Courier New"/>
                <a:cs typeface="Courier New"/>
                <a:sym typeface="Courier New"/>
              </a:rPr>
              <a:t>(</a:t>
            </a:r>
            <a:r>
              <a:rPr lang="en" sz="1200" b="1" dirty="0">
                <a:solidFill>
                  <a:srgbClr val="000080"/>
                </a:solidFill>
                <a:highlight>
                  <a:srgbClr val="FFFFFF"/>
                </a:highlight>
                <a:latin typeface="Courier New"/>
                <a:ea typeface="Courier New"/>
                <a:cs typeface="Courier New"/>
                <a:sym typeface="Courier New"/>
              </a:rPr>
              <a:t>int</a:t>
            </a:r>
            <a:r>
              <a:rPr lang="en" sz="1200" dirty="0">
                <a:solidFill>
                  <a:schemeClr val="dk1"/>
                </a:solidFill>
                <a:highlight>
                  <a:srgbClr val="FFFFFF"/>
                </a:highlight>
                <a:latin typeface="Courier New"/>
                <a:ea typeface="Courier New"/>
                <a:cs typeface="Courier New"/>
                <a:sym typeface="Courier New"/>
              </a:rPr>
              <a:t>[] x){</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   </a:t>
            </a:r>
            <a:r>
              <a:rPr lang="en" sz="1200" b="1" dirty="0">
                <a:solidFill>
                  <a:srgbClr val="000080"/>
                </a:solidFill>
                <a:highlight>
                  <a:srgbClr val="FFFFFF"/>
                </a:highlight>
                <a:latin typeface="Courier New"/>
                <a:ea typeface="Courier New"/>
                <a:cs typeface="Courier New"/>
                <a:sym typeface="Courier New"/>
              </a:rPr>
              <a:t>int </a:t>
            </a:r>
            <a:r>
              <a:rPr lang="en" sz="1200" dirty="0">
                <a:solidFill>
                  <a:schemeClr val="dk1"/>
                </a:solidFill>
                <a:highlight>
                  <a:srgbClr val="FFFFFF"/>
                </a:highlight>
                <a:latin typeface="Courier New"/>
                <a:ea typeface="Courier New"/>
                <a:cs typeface="Courier New"/>
                <a:sym typeface="Courier New"/>
              </a:rPr>
              <a:t>count = </a:t>
            </a:r>
            <a:r>
              <a:rPr lang="en" sz="1200" dirty="0">
                <a:solidFill>
                  <a:srgbClr val="0000FF"/>
                </a:solidFill>
                <a:highlight>
                  <a:srgbClr val="FFFFFF"/>
                </a:highlight>
                <a:latin typeface="Courier New"/>
                <a:ea typeface="Courier New"/>
                <a:cs typeface="Courier New"/>
                <a:sym typeface="Courier New"/>
              </a:rPr>
              <a:t>0</a:t>
            </a:r>
            <a:r>
              <a:rPr lang="en" sz="1200" dirty="0">
                <a:solidFill>
                  <a:schemeClr val="dk1"/>
                </a:solidFill>
                <a:highlight>
                  <a:srgbClr val="FFFFFF"/>
                </a:highlight>
                <a:latin typeface="Courier New"/>
                <a:ea typeface="Courier New"/>
                <a:cs typeface="Courier New"/>
                <a:sym typeface="Courier New"/>
              </a:rPr>
              <a:t>;</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   </a:t>
            </a:r>
            <a:r>
              <a:rPr lang="en" sz="1200" b="1" dirty="0">
                <a:solidFill>
                  <a:srgbClr val="000080"/>
                </a:solidFill>
                <a:highlight>
                  <a:srgbClr val="FFFFFF"/>
                </a:highlight>
                <a:latin typeface="Courier New"/>
                <a:ea typeface="Courier New"/>
                <a:cs typeface="Courier New"/>
                <a:sym typeface="Courier New"/>
              </a:rPr>
              <a:t>for </a:t>
            </a:r>
            <a:r>
              <a:rPr lang="en" sz="1200" dirty="0">
                <a:solidFill>
                  <a:schemeClr val="dk1"/>
                </a:solidFill>
                <a:highlight>
                  <a:srgbClr val="FFFFFF"/>
                </a:highlight>
                <a:latin typeface="Courier New"/>
                <a:ea typeface="Courier New"/>
                <a:cs typeface="Courier New"/>
                <a:sym typeface="Courier New"/>
              </a:rPr>
              <a:t>(</a:t>
            </a:r>
            <a:r>
              <a:rPr lang="en" sz="1200" b="1" dirty="0">
                <a:solidFill>
                  <a:srgbClr val="000080"/>
                </a:solidFill>
                <a:highlight>
                  <a:srgbClr val="FFFFFF"/>
                </a:highlight>
                <a:latin typeface="Courier New"/>
                <a:ea typeface="Courier New"/>
                <a:cs typeface="Courier New"/>
                <a:sym typeface="Courier New"/>
              </a:rPr>
              <a:t>int </a:t>
            </a:r>
            <a:r>
              <a:rPr lang="en" sz="1200" dirty="0" err="1">
                <a:solidFill>
                  <a:schemeClr val="dk1"/>
                </a:solidFill>
                <a:highlight>
                  <a:srgbClr val="FFFFFF"/>
                </a:highlight>
                <a:latin typeface="Courier New"/>
                <a:ea typeface="Courier New"/>
                <a:cs typeface="Courier New"/>
                <a:sym typeface="Courier New"/>
              </a:rPr>
              <a:t>i</a:t>
            </a:r>
            <a:r>
              <a:rPr lang="en" sz="1200" dirty="0">
                <a:solidFill>
                  <a:schemeClr val="dk1"/>
                </a:solidFill>
                <a:highlight>
                  <a:srgbClr val="FFFFFF"/>
                </a:highlight>
                <a:latin typeface="Courier New"/>
                <a:ea typeface="Courier New"/>
                <a:cs typeface="Courier New"/>
                <a:sym typeface="Courier New"/>
              </a:rPr>
              <a:t>=</a:t>
            </a:r>
            <a:r>
              <a:rPr lang="en" sz="1200" dirty="0">
                <a:solidFill>
                  <a:srgbClr val="0000FF"/>
                </a:solidFill>
                <a:highlight>
                  <a:srgbClr val="FFFFFF"/>
                </a:highlight>
                <a:latin typeface="Courier New"/>
                <a:ea typeface="Courier New"/>
                <a:cs typeface="Courier New"/>
                <a:sym typeface="Courier New"/>
              </a:rPr>
              <a:t>0</a:t>
            </a:r>
            <a:r>
              <a:rPr lang="en" sz="1200" dirty="0">
                <a:solidFill>
                  <a:schemeClr val="dk1"/>
                </a:solidFill>
                <a:highlight>
                  <a:srgbClr val="FFFFFF"/>
                </a:highlight>
                <a:latin typeface="Courier New"/>
                <a:ea typeface="Courier New"/>
                <a:cs typeface="Courier New"/>
                <a:sym typeface="Courier New"/>
              </a:rPr>
              <a:t>; </a:t>
            </a:r>
            <a:r>
              <a:rPr lang="en" sz="1200" dirty="0" err="1">
                <a:solidFill>
                  <a:schemeClr val="dk1"/>
                </a:solidFill>
                <a:highlight>
                  <a:srgbClr val="FFFFFF"/>
                </a:highlight>
                <a:latin typeface="Courier New"/>
                <a:ea typeface="Courier New"/>
                <a:cs typeface="Courier New"/>
                <a:sym typeface="Courier New"/>
              </a:rPr>
              <a:t>i</a:t>
            </a:r>
            <a:r>
              <a:rPr lang="en" sz="1200" dirty="0">
                <a:solidFill>
                  <a:schemeClr val="dk1"/>
                </a:solidFill>
                <a:highlight>
                  <a:srgbClr val="FFFFFF"/>
                </a:highlight>
                <a:latin typeface="Courier New"/>
                <a:ea typeface="Courier New"/>
                <a:cs typeface="Courier New"/>
                <a:sym typeface="Courier New"/>
              </a:rPr>
              <a:t> &lt; </a:t>
            </a:r>
            <a:r>
              <a:rPr lang="en" sz="1200" dirty="0" err="1">
                <a:solidFill>
                  <a:schemeClr val="dk1"/>
                </a:solidFill>
                <a:highlight>
                  <a:srgbClr val="FFFFFF"/>
                </a:highlight>
                <a:latin typeface="Courier New"/>
                <a:ea typeface="Courier New"/>
                <a:cs typeface="Courier New"/>
                <a:sym typeface="Courier New"/>
              </a:rPr>
              <a:t>x.</a:t>
            </a:r>
            <a:r>
              <a:rPr lang="en" sz="1200" b="1" dirty="0" err="1">
                <a:solidFill>
                  <a:srgbClr val="660E7A"/>
                </a:solidFill>
                <a:highlight>
                  <a:srgbClr val="FFFFFF"/>
                </a:highlight>
                <a:latin typeface="Courier New"/>
                <a:ea typeface="Courier New"/>
                <a:cs typeface="Courier New"/>
                <a:sym typeface="Courier New"/>
              </a:rPr>
              <a:t>length</a:t>
            </a:r>
            <a:r>
              <a:rPr lang="en" sz="1200" dirty="0">
                <a:solidFill>
                  <a:schemeClr val="dk1"/>
                </a:solidFill>
                <a:highlight>
                  <a:srgbClr val="FFFFFF"/>
                </a:highlight>
                <a:latin typeface="Courier New"/>
                <a:ea typeface="Courier New"/>
                <a:cs typeface="Courier New"/>
                <a:sym typeface="Courier New"/>
              </a:rPr>
              <a:t>; </a:t>
            </a:r>
            <a:r>
              <a:rPr lang="en" sz="1200" dirty="0" err="1">
                <a:solidFill>
                  <a:schemeClr val="dk1"/>
                </a:solidFill>
                <a:highlight>
                  <a:srgbClr val="FFFFFF"/>
                </a:highlight>
                <a:latin typeface="Courier New"/>
                <a:ea typeface="Courier New"/>
                <a:cs typeface="Courier New"/>
                <a:sym typeface="Courier New"/>
              </a:rPr>
              <a:t>i</a:t>
            </a:r>
            <a:r>
              <a:rPr lang="en" sz="1200" dirty="0">
                <a:solidFill>
                  <a:schemeClr val="dk1"/>
                </a:solidFill>
                <a:highlight>
                  <a:srgbClr val="FFFFFF"/>
                </a:highlight>
                <a:latin typeface="Courier New"/>
                <a:ea typeface="Courier New"/>
                <a:cs typeface="Courier New"/>
                <a:sym typeface="Courier New"/>
              </a:rPr>
              <a:t>++) {</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       </a:t>
            </a:r>
            <a:r>
              <a:rPr lang="en" sz="1200" b="1" dirty="0">
                <a:solidFill>
                  <a:srgbClr val="000080"/>
                </a:solidFill>
                <a:highlight>
                  <a:srgbClr val="FFFFFF"/>
                </a:highlight>
                <a:latin typeface="Courier New"/>
                <a:ea typeface="Courier New"/>
                <a:cs typeface="Courier New"/>
                <a:sym typeface="Courier New"/>
              </a:rPr>
              <a:t>if </a:t>
            </a:r>
            <a:r>
              <a:rPr lang="en" sz="1200" dirty="0">
                <a:solidFill>
                  <a:schemeClr val="dk1"/>
                </a:solidFill>
                <a:highlight>
                  <a:srgbClr val="FFFFFF"/>
                </a:highlight>
                <a:latin typeface="Courier New"/>
                <a:ea typeface="Courier New"/>
                <a:cs typeface="Courier New"/>
                <a:sym typeface="Courier New"/>
              </a:rPr>
              <a:t>(x[</a:t>
            </a:r>
            <a:r>
              <a:rPr lang="en" sz="1200" dirty="0" err="1">
                <a:solidFill>
                  <a:schemeClr val="dk1"/>
                </a:solidFill>
                <a:highlight>
                  <a:srgbClr val="FFFFFF"/>
                </a:highlight>
                <a:latin typeface="Courier New"/>
                <a:ea typeface="Courier New"/>
                <a:cs typeface="Courier New"/>
                <a:sym typeface="Courier New"/>
              </a:rPr>
              <a:t>i</a:t>
            </a:r>
            <a:r>
              <a:rPr lang="en" sz="1200" dirty="0">
                <a:solidFill>
                  <a:schemeClr val="dk1"/>
                </a:solidFill>
                <a:highlight>
                  <a:srgbClr val="FFFFFF"/>
                </a:highlight>
                <a:latin typeface="Courier New"/>
                <a:ea typeface="Courier New"/>
                <a:cs typeface="Courier New"/>
                <a:sym typeface="Courier New"/>
              </a:rPr>
              <a:t>] &gt;= </a:t>
            </a:r>
            <a:r>
              <a:rPr lang="en" sz="1200" dirty="0">
                <a:solidFill>
                  <a:srgbClr val="0000FF"/>
                </a:solidFill>
                <a:highlight>
                  <a:srgbClr val="FFFFFF"/>
                </a:highlight>
                <a:latin typeface="Courier New"/>
                <a:ea typeface="Courier New"/>
                <a:cs typeface="Courier New"/>
                <a:sym typeface="Courier New"/>
              </a:rPr>
              <a:t>0</a:t>
            </a:r>
            <a:r>
              <a:rPr lang="en" sz="1200" dirty="0">
                <a:solidFill>
                  <a:schemeClr val="dk1"/>
                </a:solidFill>
                <a:highlight>
                  <a:srgbClr val="FFFFFF"/>
                </a:highlight>
                <a:latin typeface="Courier New"/>
                <a:ea typeface="Courier New"/>
                <a:cs typeface="Courier New"/>
                <a:sym typeface="Courier New"/>
              </a:rPr>
              <a:t>) count++;</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   }</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   </a:t>
            </a:r>
            <a:r>
              <a:rPr lang="en" sz="1200" b="1" dirty="0">
                <a:solidFill>
                  <a:srgbClr val="000080"/>
                </a:solidFill>
                <a:highlight>
                  <a:srgbClr val="FFFFFF"/>
                </a:highlight>
                <a:latin typeface="Courier New"/>
                <a:ea typeface="Courier New"/>
                <a:cs typeface="Courier New"/>
                <a:sym typeface="Courier New"/>
              </a:rPr>
              <a:t>return </a:t>
            </a:r>
            <a:r>
              <a:rPr lang="en" sz="1200" dirty="0">
                <a:solidFill>
                  <a:schemeClr val="dk1"/>
                </a:solidFill>
                <a:highlight>
                  <a:srgbClr val="FFFFFF"/>
                </a:highlight>
                <a:latin typeface="Courier New"/>
                <a:ea typeface="Courier New"/>
                <a:cs typeface="Courier New"/>
                <a:sym typeface="Courier New"/>
              </a:rPr>
              <a:t>count;</a:t>
            </a: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dirty="0">
                <a:solidFill>
                  <a:schemeClr val="dk1"/>
                </a:solidFill>
                <a:highlight>
                  <a:srgbClr val="FFFFFF"/>
                </a:highlight>
                <a:latin typeface="Courier New"/>
                <a:ea typeface="Courier New"/>
                <a:cs typeface="Courier New"/>
                <a:sym typeface="Courier New"/>
              </a:rPr>
              <a:t>}</a:t>
            </a:r>
          </a:p>
          <a:p>
            <a:pPr marL="0" lvl="0" indent="0" algn="l" rtl="0">
              <a:spcBef>
                <a:spcPts val="0"/>
              </a:spcBef>
              <a:spcAft>
                <a:spcPts val="0"/>
              </a:spcAft>
              <a:buNone/>
            </a:pPr>
            <a:endParaRPr sz="12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200" b="1" dirty="0">
                <a:solidFill>
                  <a:schemeClr val="bg1">
                    <a:lumMod val="50000"/>
                  </a:schemeClr>
                </a:solidFill>
                <a:highlight>
                  <a:srgbClr val="FFFFFF"/>
                </a:highlight>
                <a:latin typeface="Courier New"/>
                <a:ea typeface="Courier New"/>
                <a:cs typeface="Courier New"/>
                <a:sym typeface="Courier New"/>
              </a:rPr>
              <a:t>// Test Case [-4, 2, 0, 2], Expected = 2</a:t>
            </a:r>
            <a:endParaRPr sz="1200" b="1" dirty="0">
              <a:solidFill>
                <a:schemeClr val="bg1">
                  <a:lumMod val="50000"/>
                </a:schemeClr>
              </a:solidFill>
              <a:highlight>
                <a:srgbClr val="FFFFFF"/>
              </a:highlight>
              <a:latin typeface="Courier New"/>
              <a:ea typeface="Courier New"/>
              <a:cs typeface="Courier New"/>
              <a:sym typeface="Courier New"/>
            </a:endParaRPr>
          </a:p>
        </p:txBody>
      </p:sp>
      <p:sp>
        <p:nvSpPr>
          <p:cNvPr id="72" name="Google Shape;72;p15"/>
          <p:cNvSpPr txBox="1"/>
          <p:nvPr/>
        </p:nvSpPr>
        <p:spPr>
          <a:xfrm>
            <a:off x="378050" y="3850143"/>
            <a:ext cx="8241600" cy="800189"/>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AutoNum type="alphaUcPeriod"/>
            </a:pPr>
            <a:r>
              <a:rPr lang="en" sz="2000" dirty="0">
                <a:solidFill>
                  <a:schemeClr val="dk1"/>
                </a:solidFill>
              </a:rPr>
              <a:t>What is wrong with the given code? </a:t>
            </a:r>
            <a:endParaRPr sz="2000" dirty="0">
              <a:solidFill>
                <a:schemeClr val="dk1"/>
              </a:solidFill>
            </a:endParaRPr>
          </a:p>
          <a:p>
            <a:pPr marL="457200" lvl="0" indent="-323850" algn="l" rtl="0">
              <a:spcBef>
                <a:spcPts val="0"/>
              </a:spcBef>
              <a:spcAft>
                <a:spcPts val="0"/>
              </a:spcAft>
              <a:buClr>
                <a:schemeClr val="dk1"/>
              </a:buClr>
              <a:buSzPts val="1500"/>
              <a:buAutoNum type="alphaUcPeriod"/>
            </a:pPr>
            <a:r>
              <a:rPr lang="en" sz="2000" dirty="0">
                <a:solidFill>
                  <a:schemeClr val="dk1"/>
                </a:solidFill>
              </a:rPr>
              <a:t>Give a test case that does </a:t>
            </a:r>
            <a:r>
              <a:rPr lang="en" sz="2000" b="1" dirty="0">
                <a:solidFill>
                  <a:schemeClr val="dk1"/>
                </a:solidFill>
              </a:rPr>
              <a:t>not </a:t>
            </a:r>
            <a:r>
              <a:rPr lang="en" sz="2000" dirty="0">
                <a:solidFill>
                  <a:schemeClr val="dk1"/>
                </a:solidFill>
              </a:rPr>
              <a:t>result in a failure.</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p:nvPr/>
        </p:nvSpPr>
        <p:spPr>
          <a:xfrm>
            <a:off x="207400" y="1186325"/>
            <a:ext cx="8387100" cy="3666900"/>
          </a:xfrm>
          <a:prstGeom prst="rect">
            <a:avLst/>
          </a:prstGeom>
          <a:solidFill>
            <a:schemeClr val="lt1"/>
          </a:solidFill>
          <a:ln w="38100" cap="flat" cmpd="sng">
            <a:solidFill>
              <a:srgbClr val="660E7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Using ChatGPT - Shared Context</a:t>
            </a:r>
            <a:endParaRPr dirty="0">
              <a:solidFill>
                <a:srgbClr val="C00000"/>
              </a:solidFill>
            </a:endParaRPr>
          </a:p>
        </p:txBody>
      </p:sp>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80" name="Google Shape;80;p16"/>
          <p:cNvSpPr txBox="1"/>
          <p:nvPr/>
        </p:nvSpPr>
        <p:spPr>
          <a:xfrm>
            <a:off x="419525" y="1301000"/>
            <a:ext cx="4498800" cy="1539300"/>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100" b="1" dirty="0">
                <a:solidFill>
                  <a:srgbClr val="000080"/>
                </a:solidFill>
                <a:highlight>
                  <a:srgbClr val="FFFFFF"/>
                </a:highlight>
                <a:latin typeface="Courier New"/>
                <a:ea typeface="Courier New"/>
                <a:cs typeface="Courier New"/>
                <a:sym typeface="Courier New"/>
              </a:rPr>
              <a:t>public int </a:t>
            </a:r>
            <a:r>
              <a:rPr lang="en" sz="1100" b="1" dirty="0" err="1">
                <a:solidFill>
                  <a:schemeClr val="dk1"/>
                </a:solidFill>
                <a:highlight>
                  <a:srgbClr val="FFFFFF"/>
                </a:highlight>
                <a:latin typeface="Courier New"/>
                <a:ea typeface="Courier New"/>
                <a:cs typeface="Courier New"/>
                <a:sym typeface="Courier New"/>
              </a:rPr>
              <a:t>countPositive</a:t>
            </a:r>
            <a:r>
              <a:rPr lang="en" sz="1100" dirty="0">
                <a:solidFill>
                  <a:schemeClr val="dk1"/>
                </a:solidFill>
                <a:highlight>
                  <a:srgbClr val="FFFFFF"/>
                </a:highlight>
                <a:latin typeface="Courier New"/>
                <a:ea typeface="Courier New"/>
                <a:cs typeface="Courier New"/>
                <a:sym typeface="Courier New"/>
              </a:rPr>
              <a:t>(</a:t>
            </a:r>
            <a:r>
              <a:rPr lang="en" sz="1100" b="1" dirty="0">
                <a:solidFill>
                  <a:srgbClr val="000080"/>
                </a:solidFill>
                <a:highlight>
                  <a:srgbClr val="FFFFFF"/>
                </a:highlight>
                <a:latin typeface="Courier New"/>
                <a:ea typeface="Courier New"/>
                <a:cs typeface="Courier New"/>
                <a:sym typeface="Courier New"/>
              </a:rPr>
              <a:t>int</a:t>
            </a:r>
            <a:r>
              <a:rPr lang="en" sz="1100" dirty="0">
                <a:solidFill>
                  <a:schemeClr val="dk1"/>
                </a:solidFill>
                <a:highlight>
                  <a:srgbClr val="FFFFFF"/>
                </a:highlight>
                <a:latin typeface="Courier New"/>
                <a:ea typeface="Courier New"/>
                <a:cs typeface="Courier New"/>
                <a:sym typeface="Courier New"/>
              </a:rPr>
              <a:t>[] x){</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   </a:t>
            </a:r>
            <a:r>
              <a:rPr lang="en" sz="1100" b="1" dirty="0">
                <a:solidFill>
                  <a:srgbClr val="000080"/>
                </a:solidFill>
                <a:highlight>
                  <a:srgbClr val="FFFFFF"/>
                </a:highlight>
                <a:latin typeface="Courier New"/>
                <a:ea typeface="Courier New"/>
                <a:cs typeface="Courier New"/>
                <a:sym typeface="Courier New"/>
              </a:rPr>
              <a:t>int </a:t>
            </a:r>
            <a:r>
              <a:rPr lang="en" sz="1100" dirty="0">
                <a:solidFill>
                  <a:schemeClr val="dk1"/>
                </a:solidFill>
                <a:highlight>
                  <a:srgbClr val="FFFFFF"/>
                </a:highlight>
                <a:latin typeface="Courier New"/>
                <a:ea typeface="Courier New"/>
                <a:cs typeface="Courier New"/>
                <a:sym typeface="Courier New"/>
              </a:rPr>
              <a:t>count = </a:t>
            </a:r>
            <a:r>
              <a:rPr lang="en" sz="1100" dirty="0">
                <a:solidFill>
                  <a:srgbClr val="0000FF"/>
                </a:solidFill>
                <a:highlight>
                  <a:srgbClr val="FFFFFF"/>
                </a:highlight>
                <a:latin typeface="Courier New"/>
                <a:ea typeface="Courier New"/>
                <a:cs typeface="Courier New"/>
                <a:sym typeface="Courier New"/>
              </a:rPr>
              <a:t>0</a:t>
            </a:r>
            <a:r>
              <a:rPr lang="en" sz="1100" dirty="0">
                <a:solidFill>
                  <a:schemeClr val="dk1"/>
                </a:solidFill>
                <a:highlight>
                  <a:srgbClr val="FFFFFF"/>
                </a:highlight>
                <a:latin typeface="Courier New"/>
                <a:ea typeface="Courier New"/>
                <a:cs typeface="Courier New"/>
                <a:sym typeface="Courier New"/>
              </a:rPr>
              <a:t>;</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   </a:t>
            </a:r>
            <a:r>
              <a:rPr lang="en" sz="1100" b="1" dirty="0">
                <a:solidFill>
                  <a:srgbClr val="000080"/>
                </a:solidFill>
                <a:highlight>
                  <a:srgbClr val="FFFFFF"/>
                </a:highlight>
                <a:latin typeface="Courier New"/>
                <a:ea typeface="Courier New"/>
                <a:cs typeface="Courier New"/>
                <a:sym typeface="Courier New"/>
              </a:rPr>
              <a:t>for </a:t>
            </a:r>
            <a:r>
              <a:rPr lang="en" sz="1100" dirty="0">
                <a:solidFill>
                  <a:schemeClr val="dk1"/>
                </a:solidFill>
                <a:highlight>
                  <a:srgbClr val="FFFFFF"/>
                </a:highlight>
                <a:latin typeface="Courier New"/>
                <a:ea typeface="Courier New"/>
                <a:cs typeface="Courier New"/>
                <a:sym typeface="Courier New"/>
              </a:rPr>
              <a:t>(</a:t>
            </a:r>
            <a:r>
              <a:rPr lang="en" sz="1100" b="1" dirty="0">
                <a:solidFill>
                  <a:srgbClr val="000080"/>
                </a:solidFill>
                <a:highlight>
                  <a:srgbClr val="FFFFFF"/>
                </a:highlight>
                <a:latin typeface="Courier New"/>
                <a:ea typeface="Courier New"/>
                <a:cs typeface="Courier New"/>
                <a:sym typeface="Courier New"/>
              </a:rPr>
              <a:t>int </a:t>
            </a:r>
            <a:r>
              <a:rPr lang="en" sz="1100" dirty="0" err="1">
                <a:solidFill>
                  <a:schemeClr val="dk1"/>
                </a:solidFill>
                <a:highlight>
                  <a:srgbClr val="FFFFFF"/>
                </a:highlight>
                <a:latin typeface="Courier New"/>
                <a:ea typeface="Courier New"/>
                <a:cs typeface="Courier New"/>
                <a:sym typeface="Courier New"/>
              </a:rPr>
              <a:t>i</a:t>
            </a:r>
            <a:r>
              <a:rPr lang="en" sz="1100" dirty="0">
                <a:solidFill>
                  <a:schemeClr val="dk1"/>
                </a:solidFill>
                <a:highlight>
                  <a:srgbClr val="FFFFFF"/>
                </a:highlight>
                <a:latin typeface="Courier New"/>
                <a:ea typeface="Courier New"/>
                <a:cs typeface="Courier New"/>
                <a:sym typeface="Courier New"/>
              </a:rPr>
              <a:t>=</a:t>
            </a:r>
            <a:r>
              <a:rPr lang="en" sz="1100" dirty="0">
                <a:solidFill>
                  <a:srgbClr val="0000FF"/>
                </a:solidFill>
                <a:highlight>
                  <a:srgbClr val="FFFFFF"/>
                </a:highlight>
                <a:latin typeface="Courier New"/>
                <a:ea typeface="Courier New"/>
                <a:cs typeface="Courier New"/>
                <a:sym typeface="Courier New"/>
              </a:rPr>
              <a:t>0</a:t>
            </a:r>
            <a:r>
              <a:rPr lang="en" sz="1100" dirty="0">
                <a:solidFill>
                  <a:schemeClr val="dk1"/>
                </a:solidFill>
                <a:highlight>
                  <a:srgbClr val="FFFFFF"/>
                </a:highlight>
                <a:latin typeface="Courier New"/>
                <a:ea typeface="Courier New"/>
                <a:cs typeface="Courier New"/>
                <a:sym typeface="Courier New"/>
              </a:rPr>
              <a:t>; </a:t>
            </a:r>
            <a:r>
              <a:rPr lang="en" sz="1100" dirty="0" err="1">
                <a:solidFill>
                  <a:schemeClr val="dk1"/>
                </a:solidFill>
                <a:highlight>
                  <a:srgbClr val="FFFFFF"/>
                </a:highlight>
                <a:latin typeface="Courier New"/>
                <a:ea typeface="Courier New"/>
                <a:cs typeface="Courier New"/>
                <a:sym typeface="Courier New"/>
              </a:rPr>
              <a:t>i</a:t>
            </a:r>
            <a:r>
              <a:rPr lang="en" sz="1100" dirty="0">
                <a:solidFill>
                  <a:schemeClr val="dk1"/>
                </a:solidFill>
                <a:highlight>
                  <a:srgbClr val="FFFFFF"/>
                </a:highlight>
                <a:latin typeface="Courier New"/>
                <a:ea typeface="Courier New"/>
                <a:cs typeface="Courier New"/>
                <a:sym typeface="Courier New"/>
              </a:rPr>
              <a:t> &lt; </a:t>
            </a:r>
            <a:r>
              <a:rPr lang="en" sz="1100" dirty="0" err="1">
                <a:solidFill>
                  <a:schemeClr val="dk1"/>
                </a:solidFill>
                <a:highlight>
                  <a:srgbClr val="FFFFFF"/>
                </a:highlight>
                <a:latin typeface="Courier New"/>
                <a:ea typeface="Courier New"/>
                <a:cs typeface="Courier New"/>
                <a:sym typeface="Courier New"/>
              </a:rPr>
              <a:t>x.</a:t>
            </a:r>
            <a:r>
              <a:rPr lang="en" sz="1100" b="1" dirty="0" err="1">
                <a:solidFill>
                  <a:srgbClr val="660E7A"/>
                </a:solidFill>
                <a:highlight>
                  <a:srgbClr val="FFFFFF"/>
                </a:highlight>
                <a:latin typeface="Courier New"/>
                <a:ea typeface="Courier New"/>
                <a:cs typeface="Courier New"/>
                <a:sym typeface="Courier New"/>
              </a:rPr>
              <a:t>length</a:t>
            </a:r>
            <a:r>
              <a:rPr lang="en" sz="1100" dirty="0">
                <a:solidFill>
                  <a:schemeClr val="dk1"/>
                </a:solidFill>
                <a:highlight>
                  <a:srgbClr val="FFFFFF"/>
                </a:highlight>
                <a:latin typeface="Courier New"/>
                <a:ea typeface="Courier New"/>
                <a:cs typeface="Courier New"/>
                <a:sym typeface="Courier New"/>
              </a:rPr>
              <a:t>; </a:t>
            </a:r>
            <a:r>
              <a:rPr lang="en" sz="1100" dirty="0" err="1">
                <a:solidFill>
                  <a:schemeClr val="dk1"/>
                </a:solidFill>
                <a:highlight>
                  <a:srgbClr val="FFFFFF"/>
                </a:highlight>
                <a:latin typeface="Courier New"/>
                <a:ea typeface="Courier New"/>
                <a:cs typeface="Courier New"/>
                <a:sym typeface="Courier New"/>
              </a:rPr>
              <a:t>i</a:t>
            </a:r>
            <a:r>
              <a:rPr lang="en" sz="1100" dirty="0">
                <a:solidFill>
                  <a:schemeClr val="dk1"/>
                </a:solidFill>
                <a:highlight>
                  <a:srgbClr val="FFFFFF"/>
                </a:highlight>
                <a:latin typeface="Courier New"/>
                <a:ea typeface="Courier New"/>
                <a:cs typeface="Courier New"/>
                <a:sym typeface="Courier New"/>
              </a:rPr>
              <a:t>++) {</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       </a:t>
            </a:r>
            <a:r>
              <a:rPr lang="en" sz="1100" b="1" dirty="0">
                <a:solidFill>
                  <a:srgbClr val="000080"/>
                </a:solidFill>
                <a:highlight>
                  <a:srgbClr val="FFFFFF"/>
                </a:highlight>
                <a:latin typeface="Courier New"/>
                <a:ea typeface="Courier New"/>
                <a:cs typeface="Courier New"/>
                <a:sym typeface="Courier New"/>
              </a:rPr>
              <a:t>if </a:t>
            </a:r>
            <a:r>
              <a:rPr lang="en" sz="1100" dirty="0">
                <a:solidFill>
                  <a:schemeClr val="dk1"/>
                </a:solidFill>
                <a:highlight>
                  <a:srgbClr val="FFFFFF"/>
                </a:highlight>
                <a:latin typeface="Courier New"/>
                <a:ea typeface="Courier New"/>
                <a:cs typeface="Courier New"/>
                <a:sym typeface="Courier New"/>
              </a:rPr>
              <a:t>(x[</a:t>
            </a:r>
            <a:r>
              <a:rPr lang="en" sz="1100" dirty="0" err="1">
                <a:solidFill>
                  <a:schemeClr val="dk1"/>
                </a:solidFill>
                <a:highlight>
                  <a:srgbClr val="FFFFFF"/>
                </a:highlight>
                <a:latin typeface="Courier New"/>
                <a:ea typeface="Courier New"/>
                <a:cs typeface="Courier New"/>
                <a:sym typeface="Courier New"/>
              </a:rPr>
              <a:t>i</a:t>
            </a:r>
            <a:r>
              <a:rPr lang="en" sz="1100" dirty="0">
                <a:solidFill>
                  <a:schemeClr val="dk1"/>
                </a:solidFill>
                <a:highlight>
                  <a:srgbClr val="FFFFFF"/>
                </a:highlight>
                <a:latin typeface="Courier New"/>
                <a:ea typeface="Courier New"/>
                <a:cs typeface="Courier New"/>
                <a:sym typeface="Courier New"/>
              </a:rPr>
              <a:t>] &gt;= </a:t>
            </a:r>
            <a:r>
              <a:rPr lang="en" sz="1100" dirty="0">
                <a:solidFill>
                  <a:srgbClr val="0000FF"/>
                </a:solidFill>
                <a:highlight>
                  <a:srgbClr val="FFFFFF"/>
                </a:highlight>
                <a:latin typeface="Courier New"/>
                <a:ea typeface="Courier New"/>
                <a:cs typeface="Courier New"/>
                <a:sym typeface="Courier New"/>
              </a:rPr>
              <a:t>0</a:t>
            </a:r>
            <a:r>
              <a:rPr lang="en" sz="1100" dirty="0">
                <a:solidFill>
                  <a:schemeClr val="dk1"/>
                </a:solidFill>
                <a:highlight>
                  <a:srgbClr val="FFFFFF"/>
                </a:highlight>
                <a:latin typeface="Courier New"/>
                <a:ea typeface="Courier New"/>
                <a:cs typeface="Courier New"/>
                <a:sym typeface="Courier New"/>
              </a:rPr>
              <a:t>) count++;</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   }</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   </a:t>
            </a:r>
            <a:r>
              <a:rPr lang="en" sz="1100" b="1" dirty="0">
                <a:solidFill>
                  <a:srgbClr val="000080"/>
                </a:solidFill>
                <a:highlight>
                  <a:srgbClr val="FFFFFF"/>
                </a:highlight>
                <a:latin typeface="Courier New"/>
                <a:ea typeface="Courier New"/>
                <a:cs typeface="Courier New"/>
                <a:sym typeface="Courier New"/>
              </a:rPr>
              <a:t>return </a:t>
            </a:r>
            <a:r>
              <a:rPr lang="en" sz="1100" dirty="0">
                <a:solidFill>
                  <a:schemeClr val="dk1"/>
                </a:solidFill>
                <a:highlight>
                  <a:srgbClr val="FFFFFF"/>
                </a:highlight>
                <a:latin typeface="Courier New"/>
                <a:ea typeface="Courier New"/>
                <a:cs typeface="Courier New"/>
                <a:sym typeface="Courier New"/>
              </a:rPr>
              <a:t>count;</a:t>
            </a:r>
            <a:endParaRPr sz="11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100" dirty="0">
                <a:solidFill>
                  <a:schemeClr val="dk1"/>
                </a:solidFill>
                <a:highlight>
                  <a:srgbClr val="FFFFFF"/>
                </a:highlight>
                <a:latin typeface="Courier New"/>
                <a:ea typeface="Courier New"/>
                <a:cs typeface="Courier New"/>
                <a:sym typeface="Courier New"/>
              </a:rPr>
              <a:t>}</a:t>
            </a:r>
            <a:r>
              <a:rPr lang="en" sz="1100" b="1" dirty="0">
                <a:solidFill>
                  <a:schemeClr val="dk1"/>
                </a:solidFill>
                <a:highlight>
                  <a:srgbClr val="FFFFFF"/>
                </a:highlight>
                <a:latin typeface="Courier New"/>
                <a:ea typeface="Courier New"/>
                <a:cs typeface="Courier New"/>
                <a:sym typeface="Courier New"/>
              </a:rPr>
              <a:t>// Test Case [-4, 2, 0, 2], Expected = 2</a:t>
            </a:r>
            <a:endParaRPr sz="1100" b="1" dirty="0">
              <a:solidFill>
                <a:schemeClr val="dk1"/>
              </a:solidFill>
              <a:highlight>
                <a:srgbClr val="FFFFFF"/>
              </a:highlight>
              <a:latin typeface="Courier New"/>
              <a:ea typeface="Courier New"/>
              <a:cs typeface="Courier New"/>
              <a:sym typeface="Courier New"/>
            </a:endParaRPr>
          </a:p>
        </p:txBody>
      </p:sp>
      <p:sp>
        <p:nvSpPr>
          <p:cNvPr id="81" name="Google Shape;81;p16"/>
          <p:cNvSpPr txBox="1"/>
          <p:nvPr/>
        </p:nvSpPr>
        <p:spPr>
          <a:xfrm>
            <a:off x="419525" y="2840300"/>
            <a:ext cx="4498800" cy="415500"/>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chemeClr val="dk1"/>
                </a:solidFill>
              </a:rPr>
              <a:t>A. What is wrong with the given code? </a:t>
            </a:r>
            <a:endParaRPr dirty="0"/>
          </a:p>
        </p:txBody>
      </p:sp>
      <p:sp>
        <p:nvSpPr>
          <p:cNvPr id="82" name="Google Shape;82;p16"/>
          <p:cNvSpPr txBox="1"/>
          <p:nvPr/>
        </p:nvSpPr>
        <p:spPr>
          <a:xfrm>
            <a:off x="3973650" y="3318375"/>
            <a:ext cx="4498800" cy="415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rgbClr val="FF0000"/>
                </a:solidFill>
              </a:rPr>
              <a:t>Response by ChatGPT</a:t>
            </a:r>
            <a:endParaRPr dirty="0">
              <a:solidFill>
                <a:srgbClr val="FF0000"/>
              </a:solidFill>
            </a:endParaRPr>
          </a:p>
        </p:txBody>
      </p:sp>
      <p:sp>
        <p:nvSpPr>
          <p:cNvPr id="83" name="Google Shape;83;p16"/>
          <p:cNvSpPr txBox="1"/>
          <p:nvPr/>
        </p:nvSpPr>
        <p:spPr>
          <a:xfrm>
            <a:off x="419525" y="3858639"/>
            <a:ext cx="4550100" cy="415500"/>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chemeClr val="dk1"/>
                </a:solidFill>
              </a:rPr>
              <a:t>B. Give a test case that does </a:t>
            </a:r>
            <a:r>
              <a:rPr lang="en" sz="1500" b="1" dirty="0">
                <a:solidFill>
                  <a:schemeClr val="dk1"/>
                </a:solidFill>
              </a:rPr>
              <a:t>not </a:t>
            </a:r>
            <a:r>
              <a:rPr lang="en" sz="1500" dirty="0">
                <a:solidFill>
                  <a:schemeClr val="dk1"/>
                </a:solidFill>
              </a:rPr>
              <a:t>result in a failure.</a:t>
            </a:r>
            <a:endParaRPr dirty="0"/>
          </a:p>
        </p:txBody>
      </p:sp>
      <p:sp>
        <p:nvSpPr>
          <p:cNvPr id="84" name="Google Shape;84;p16"/>
          <p:cNvSpPr txBox="1"/>
          <p:nvPr/>
        </p:nvSpPr>
        <p:spPr>
          <a:xfrm>
            <a:off x="3973650" y="4348600"/>
            <a:ext cx="4498800" cy="415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solidFill>
                  <a:srgbClr val="FF0000"/>
                </a:solidFill>
              </a:rPr>
              <a:t>Response by ChatGPT</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p:nvPr/>
        </p:nvSpPr>
        <p:spPr>
          <a:xfrm>
            <a:off x="4572000" y="1285875"/>
            <a:ext cx="3899100" cy="3152400"/>
          </a:xfrm>
          <a:prstGeom prst="rect">
            <a:avLst/>
          </a:prstGeom>
          <a:solidFill>
            <a:schemeClr val="lt1"/>
          </a:solidFill>
          <a:ln w="38100" cap="flat" cmpd="sng">
            <a:solidFill>
              <a:srgbClr val="660E7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207400" y="1285875"/>
            <a:ext cx="3899100" cy="3152400"/>
          </a:xfrm>
          <a:prstGeom prst="rect">
            <a:avLst/>
          </a:prstGeom>
          <a:solidFill>
            <a:schemeClr val="lt1"/>
          </a:solidFill>
          <a:ln w="38100" cap="flat" cmpd="sng">
            <a:solidFill>
              <a:srgbClr val="660E7A"/>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Using ChatGPT - Separate Context</a:t>
            </a:r>
            <a:endParaRPr dirty="0">
              <a:solidFill>
                <a:srgbClr val="C00000"/>
              </a:solidFill>
            </a:endParaRPr>
          </a:p>
        </p:txBody>
      </p:sp>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93" name="Google Shape;93;p17"/>
          <p:cNvSpPr txBox="1"/>
          <p:nvPr/>
        </p:nvSpPr>
        <p:spPr>
          <a:xfrm>
            <a:off x="419525" y="1399976"/>
            <a:ext cx="3257952" cy="1569630"/>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0080"/>
                </a:solidFill>
                <a:highlight>
                  <a:srgbClr val="FFFFFF"/>
                </a:highlight>
                <a:latin typeface="Courier New"/>
                <a:ea typeface="Courier New"/>
                <a:cs typeface="Courier New"/>
                <a:sym typeface="Courier New"/>
              </a:rPr>
              <a:t>public int </a:t>
            </a:r>
            <a:r>
              <a:rPr lang="en" sz="1000" b="1" dirty="0" err="1">
                <a:solidFill>
                  <a:schemeClr val="dk1"/>
                </a:solidFill>
                <a:highlight>
                  <a:srgbClr val="FFFFFF"/>
                </a:highlight>
                <a:latin typeface="Courier New"/>
                <a:ea typeface="Courier New"/>
                <a:cs typeface="Courier New"/>
                <a:sym typeface="Courier New"/>
              </a:rPr>
              <a:t>countPositive</a:t>
            </a:r>
            <a:r>
              <a:rPr lang="en" sz="1000" dirty="0">
                <a:solidFill>
                  <a:schemeClr val="dk1"/>
                </a:solidFill>
                <a:highlight>
                  <a:srgbClr val="FFFFFF"/>
                </a:highlight>
                <a:latin typeface="Courier New"/>
                <a:ea typeface="Courier New"/>
                <a:cs typeface="Courier New"/>
                <a:sym typeface="Courier New"/>
              </a:rPr>
              <a:t>(</a:t>
            </a:r>
            <a:r>
              <a:rPr lang="en" sz="1000" b="1" dirty="0">
                <a:solidFill>
                  <a:srgbClr val="000080"/>
                </a:solidFill>
                <a:highlight>
                  <a:srgbClr val="FFFFFF"/>
                </a:highlight>
                <a:latin typeface="Courier New"/>
                <a:ea typeface="Courier New"/>
                <a:cs typeface="Courier New"/>
                <a:sym typeface="Courier New"/>
              </a:rPr>
              <a:t>int</a:t>
            </a:r>
            <a:r>
              <a:rPr lang="en" sz="1000" dirty="0">
                <a:solidFill>
                  <a:schemeClr val="dk1"/>
                </a:solidFill>
                <a:highlight>
                  <a:srgbClr val="FFFFFF"/>
                </a:highlight>
                <a:latin typeface="Courier New"/>
                <a:ea typeface="Courier New"/>
                <a:cs typeface="Courier New"/>
                <a:sym typeface="Courier New"/>
              </a:rPr>
              <a:t>[] x){</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int </a:t>
            </a:r>
            <a:r>
              <a:rPr lang="en" sz="1000" dirty="0">
                <a:solidFill>
                  <a:schemeClr val="dk1"/>
                </a:solidFill>
                <a:highlight>
                  <a:srgbClr val="FFFFFF"/>
                </a:highlight>
                <a:latin typeface="Courier New"/>
                <a:ea typeface="Courier New"/>
                <a:cs typeface="Courier New"/>
                <a:sym typeface="Courier New"/>
              </a:rPr>
              <a:t>count = </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for </a:t>
            </a:r>
            <a:r>
              <a:rPr lang="en" sz="1000" dirty="0">
                <a:solidFill>
                  <a:schemeClr val="dk1"/>
                </a:solidFill>
                <a:highlight>
                  <a:srgbClr val="FFFFFF"/>
                </a:highlight>
                <a:latin typeface="Courier New"/>
                <a:ea typeface="Courier New"/>
                <a:cs typeface="Courier New"/>
                <a:sym typeface="Courier New"/>
              </a:rPr>
              <a:t>(</a:t>
            </a:r>
            <a:r>
              <a:rPr lang="en" sz="1000" b="1" dirty="0">
                <a:solidFill>
                  <a:srgbClr val="000080"/>
                </a:solidFill>
                <a:highlight>
                  <a:srgbClr val="FFFFFF"/>
                </a:highlight>
                <a:latin typeface="Courier New"/>
                <a:ea typeface="Courier New"/>
                <a:cs typeface="Courier New"/>
                <a:sym typeface="Courier New"/>
              </a:rPr>
              <a:t>int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&lt; </a:t>
            </a:r>
            <a:r>
              <a:rPr lang="en" sz="1000" dirty="0" err="1">
                <a:solidFill>
                  <a:schemeClr val="dk1"/>
                </a:solidFill>
                <a:highlight>
                  <a:srgbClr val="FFFFFF"/>
                </a:highlight>
                <a:latin typeface="Courier New"/>
                <a:ea typeface="Courier New"/>
                <a:cs typeface="Courier New"/>
                <a:sym typeface="Courier New"/>
              </a:rPr>
              <a:t>x.</a:t>
            </a:r>
            <a:r>
              <a:rPr lang="en" sz="1000" b="1" dirty="0" err="1">
                <a:solidFill>
                  <a:srgbClr val="660E7A"/>
                </a:solidFill>
                <a:highlight>
                  <a:srgbClr val="FFFFFF"/>
                </a:highlight>
                <a:latin typeface="Courier New"/>
                <a:ea typeface="Courier New"/>
                <a:cs typeface="Courier New"/>
                <a:sym typeface="Courier New"/>
              </a:rPr>
              <a:t>length</a:t>
            </a:r>
            <a:r>
              <a:rPr lang="en" sz="1000" dirty="0">
                <a:solidFill>
                  <a:schemeClr val="dk1"/>
                </a:solidFill>
                <a:highlight>
                  <a:srgbClr val="FFFFFF"/>
                </a:highlight>
                <a:latin typeface="Courier New"/>
                <a:ea typeface="Courier New"/>
                <a:cs typeface="Courier New"/>
                <a:sym typeface="Courier New"/>
              </a:rPr>
              <a: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if </a:t>
            </a:r>
            <a:r>
              <a:rPr lang="en" sz="1000" dirty="0">
                <a:solidFill>
                  <a:schemeClr val="dk1"/>
                </a:solidFill>
                <a:highlight>
                  <a:srgbClr val="FFFFFF"/>
                </a:highlight>
                <a:latin typeface="Courier New"/>
                <a:ea typeface="Courier New"/>
                <a:cs typeface="Courier New"/>
                <a:sym typeface="Courier New"/>
              </a:rPr>
              <a:t>(x[</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&gt;= </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 count++;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return </a:t>
            </a:r>
            <a:r>
              <a:rPr lang="en" sz="1000" dirty="0">
                <a:solidFill>
                  <a:schemeClr val="dk1"/>
                </a:solidFill>
                <a:highlight>
                  <a:srgbClr val="FFFFFF"/>
                </a:highlight>
                <a:latin typeface="Courier New"/>
                <a:ea typeface="Courier New"/>
                <a:cs typeface="Courier New"/>
                <a:sym typeface="Courier New"/>
              </a:rPr>
              <a:t>count;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p>
          <a:p>
            <a:pPr marL="0" lvl="0" indent="0" algn="l" rtl="0">
              <a:spcBef>
                <a:spcPts val="0"/>
              </a:spcBef>
              <a:spcAft>
                <a:spcPts val="0"/>
              </a:spcAft>
              <a:buNone/>
            </a:pPr>
            <a:r>
              <a:rPr lang="en" sz="1000" b="1" dirty="0">
                <a:solidFill>
                  <a:schemeClr val="dk1"/>
                </a:solidFill>
                <a:highlight>
                  <a:srgbClr val="FFFFFF"/>
                </a:highlight>
                <a:latin typeface="Courier New"/>
                <a:ea typeface="Courier New"/>
                <a:cs typeface="Courier New"/>
                <a:sym typeface="Courier New"/>
              </a:rPr>
              <a:t>//Test Case [-4,2,0,2], Expected = 2</a:t>
            </a:r>
            <a:endParaRPr sz="1000" b="1" dirty="0">
              <a:solidFill>
                <a:schemeClr val="dk1"/>
              </a:solidFill>
              <a:highlight>
                <a:srgbClr val="FFFFFF"/>
              </a:highlight>
              <a:latin typeface="Courier New"/>
              <a:ea typeface="Courier New"/>
              <a:cs typeface="Courier New"/>
              <a:sym typeface="Courier New"/>
            </a:endParaRPr>
          </a:p>
        </p:txBody>
      </p:sp>
      <p:sp>
        <p:nvSpPr>
          <p:cNvPr id="94" name="Google Shape;94;p17"/>
          <p:cNvSpPr txBox="1"/>
          <p:nvPr/>
        </p:nvSpPr>
        <p:spPr>
          <a:xfrm>
            <a:off x="419524" y="2988759"/>
            <a:ext cx="3257953" cy="400079"/>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A. What is wrong with the given code? </a:t>
            </a:r>
            <a:endParaRPr sz="1300" dirty="0"/>
          </a:p>
        </p:txBody>
      </p:sp>
      <p:sp>
        <p:nvSpPr>
          <p:cNvPr id="95" name="Google Shape;95;p17"/>
          <p:cNvSpPr txBox="1"/>
          <p:nvPr/>
        </p:nvSpPr>
        <p:spPr>
          <a:xfrm>
            <a:off x="1494800" y="3840100"/>
            <a:ext cx="2455800" cy="400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FF0000"/>
                </a:solidFill>
              </a:rPr>
              <a:t>Response by ChatGPT</a:t>
            </a:r>
            <a:endParaRPr dirty="0">
              <a:solidFill>
                <a:srgbClr val="FF0000"/>
              </a:solidFill>
            </a:endParaRPr>
          </a:p>
        </p:txBody>
      </p:sp>
      <p:sp>
        <p:nvSpPr>
          <p:cNvPr id="96" name="Google Shape;96;p17"/>
          <p:cNvSpPr txBox="1"/>
          <p:nvPr/>
        </p:nvSpPr>
        <p:spPr>
          <a:xfrm>
            <a:off x="4811175" y="2988759"/>
            <a:ext cx="3229582" cy="615523"/>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B. Give a test case that does </a:t>
            </a:r>
            <a:r>
              <a:rPr lang="en" b="1" dirty="0">
                <a:solidFill>
                  <a:schemeClr val="dk1"/>
                </a:solidFill>
              </a:rPr>
              <a:t>not </a:t>
            </a:r>
            <a:r>
              <a:rPr lang="en" dirty="0">
                <a:solidFill>
                  <a:schemeClr val="dk1"/>
                </a:solidFill>
              </a:rPr>
              <a:t>result in a failure.</a:t>
            </a:r>
            <a:endParaRPr dirty="0"/>
          </a:p>
        </p:txBody>
      </p:sp>
      <p:sp>
        <p:nvSpPr>
          <p:cNvPr id="97" name="Google Shape;97;p17"/>
          <p:cNvSpPr txBox="1"/>
          <p:nvPr/>
        </p:nvSpPr>
        <p:spPr>
          <a:xfrm>
            <a:off x="5674450" y="3820125"/>
            <a:ext cx="2591400" cy="415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F0000"/>
                </a:solidFill>
              </a:rPr>
              <a:t>Response by ChatGPT</a:t>
            </a:r>
            <a:endParaRPr>
              <a:solidFill>
                <a:srgbClr val="FF0000"/>
              </a:solidFill>
            </a:endParaRPr>
          </a:p>
        </p:txBody>
      </p:sp>
      <p:sp>
        <p:nvSpPr>
          <p:cNvPr id="98" name="Google Shape;98;p17"/>
          <p:cNvSpPr txBox="1"/>
          <p:nvPr/>
        </p:nvSpPr>
        <p:spPr>
          <a:xfrm>
            <a:off x="4811175" y="1409915"/>
            <a:ext cx="3229582" cy="1569630"/>
          </a:xfrm>
          <a:prstGeom prst="rect">
            <a:avLst/>
          </a:prstGeom>
          <a:ln>
            <a:headEnd type="none" w="sm" len="sm"/>
            <a:tailEnd type="none" w="sm" len="s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000080"/>
                </a:solidFill>
                <a:highlight>
                  <a:srgbClr val="FFFFFF"/>
                </a:highlight>
                <a:latin typeface="Courier New"/>
                <a:ea typeface="Courier New"/>
                <a:cs typeface="Courier New"/>
                <a:sym typeface="Courier New"/>
              </a:rPr>
              <a:t>public int </a:t>
            </a:r>
            <a:r>
              <a:rPr lang="en" sz="1000" b="1" dirty="0" err="1">
                <a:solidFill>
                  <a:schemeClr val="dk1"/>
                </a:solidFill>
                <a:highlight>
                  <a:srgbClr val="FFFFFF"/>
                </a:highlight>
                <a:latin typeface="Courier New"/>
                <a:ea typeface="Courier New"/>
                <a:cs typeface="Courier New"/>
                <a:sym typeface="Courier New"/>
              </a:rPr>
              <a:t>countPositive</a:t>
            </a:r>
            <a:r>
              <a:rPr lang="en" sz="1000" dirty="0">
                <a:solidFill>
                  <a:schemeClr val="dk1"/>
                </a:solidFill>
                <a:highlight>
                  <a:srgbClr val="FFFFFF"/>
                </a:highlight>
                <a:latin typeface="Courier New"/>
                <a:ea typeface="Courier New"/>
                <a:cs typeface="Courier New"/>
                <a:sym typeface="Courier New"/>
              </a:rPr>
              <a:t>(</a:t>
            </a:r>
            <a:r>
              <a:rPr lang="en" sz="1000" b="1" dirty="0">
                <a:solidFill>
                  <a:srgbClr val="000080"/>
                </a:solidFill>
                <a:highlight>
                  <a:srgbClr val="FFFFFF"/>
                </a:highlight>
                <a:latin typeface="Courier New"/>
                <a:ea typeface="Courier New"/>
                <a:cs typeface="Courier New"/>
                <a:sym typeface="Courier New"/>
              </a:rPr>
              <a:t>int</a:t>
            </a:r>
            <a:r>
              <a:rPr lang="en" sz="1000" dirty="0">
                <a:solidFill>
                  <a:schemeClr val="dk1"/>
                </a:solidFill>
                <a:highlight>
                  <a:srgbClr val="FFFFFF"/>
                </a:highlight>
                <a:latin typeface="Courier New"/>
                <a:ea typeface="Courier New"/>
                <a:cs typeface="Courier New"/>
                <a:sym typeface="Courier New"/>
              </a:rPr>
              <a:t>[] x){</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int </a:t>
            </a:r>
            <a:r>
              <a:rPr lang="en" sz="1000" dirty="0">
                <a:solidFill>
                  <a:schemeClr val="dk1"/>
                </a:solidFill>
                <a:highlight>
                  <a:srgbClr val="FFFFFF"/>
                </a:highlight>
                <a:latin typeface="Courier New"/>
                <a:ea typeface="Courier New"/>
                <a:cs typeface="Courier New"/>
                <a:sym typeface="Courier New"/>
              </a:rPr>
              <a:t>count = </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for </a:t>
            </a:r>
            <a:r>
              <a:rPr lang="en" sz="1000" dirty="0">
                <a:solidFill>
                  <a:schemeClr val="dk1"/>
                </a:solidFill>
                <a:highlight>
                  <a:srgbClr val="FFFFFF"/>
                </a:highlight>
                <a:latin typeface="Courier New"/>
                <a:ea typeface="Courier New"/>
                <a:cs typeface="Courier New"/>
                <a:sym typeface="Courier New"/>
              </a:rPr>
              <a:t>(</a:t>
            </a:r>
            <a:r>
              <a:rPr lang="en" sz="1000" b="1" dirty="0">
                <a:solidFill>
                  <a:srgbClr val="000080"/>
                </a:solidFill>
                <a:highlight>
                  <a:srgbClr val="FFFFFF"/>
                </a:highlight>
                <a:latin typeface="Courier New"/>
                <a:ea typeface="Courier New"/>
                <a:cs typeface="Courier New"/>
                <a:sym typeface="Courier New"/>
              </a:rPr>
              <a:t>int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&lt; </a:t>
            </a:r>
            <a:r>
              <a:rPr lang="en" sz="1000" dirty="0" err="1">
                <a:solidFill>
                  <a:schemeClr val="dk1"/>
                </a:solidFill>
                <a:highlight>
                  <a:srgbClr val="FFFFFF"/>
                </a:highlight>
                <a:latin typeface="Courier New"/>
                <a:ea typeface="Courier New"/>
                <a:cs typeface="Courier New"/>
                <a:sym typeface="Courier New"/>
              </a:rPr>
              <a:t>x.</a:t>
            </a:r>
            <a:r>
              <a:rPr lang="en" sz="1000" b="1" dirty="0" err="1">
                <a:solidFill>
                  <a:srgbClr val="660E7A"/>
                </a:solidFill>
                <a:highlight>
                  <a:srgbClr val="FFFFFF"/>
                </a:highlight>
                <a:latin typeface="Courier New"/>
                <a:ea typeface="Courier New"/>
                <a:cs typeface="Courier New"/>
                <a:sym typeface="Courier New"/>
              </a:rPr>
              <a:t>length</a:t>
            </a:r>
            <a:r>
              <a:rPr lang="en" sz="1000" dirty="0">
                <a:solidFill>
                  <a:schemeClr val="dk1"/>
                </a:solidFill>
                <a:highlight>
                  <a:srgbClr val="FFFFFF"/>
                </a:highlight>
                <a:latin typeface="Courier New"/>
                <a:ea typeface="Courier New"/>
                <a:cs typeface="Courier New"/>
                <a:sym typeface="Courier New"/>
              </a:rPr>
              <a:t>; </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if </a:t>
            </a:r>
            <a:r>
              <a:rPr lang="en" sz="1000" dirty="0">
                <a:solidFill>
                  <a:schemeClr val="dk1"/>
                </a:solidFill>
                <a:highlight>
                  <a:srgbClr val="FFFFFF"/>
                </a:highlight>
                <a:latin typeface="Courier New"/>
                <a:ea typeface="Courier New"/>
                <a:cs typeface="Courier New"/>
                <a:sym typeface="Courier New"/>
              </a:rPr>
              <a:t>(x[</a:t>
            </a:r>
            <a:r>
              <a:rPr lang="en" sz="1000" dirty="0" err="1">
                <a:solidFill>
                  <a:schemeClr val="dk1"/>
                </a:solidFill>
                <a:highlight>
                  <a:srgbClr val="FFFFFF"/>
                </a:highlight>
                <a:latin typeface="Courier New"/>
                <a:ea typeface="Courier New"/>
                <a:cs typeface="Courier New"/>
                <a:sym typeface="Courier New"/>
              </a:rPr>
              <a:t>i</a:t>
            </a:r>
            <a:r>
              <a:rPr lang="en" sz="1000" dirty="0">
                <a:solidFill>
                  <a:schemeClr val="dk1"/>
                </a:solidFill>
                <a:highlight>
                  <a:srgbClr val="FFFFFF"/>
                </a:highlight>
                <a:latin typeface="Courier New"/>
                <a:ea typeface="Courier New"/>
                <a:cs typeface="Courier New"/>
                <a:sym typeface="Courier New"/>
              </a:rPr>
              <a:t>] &gt;= </a:t>
            </a:r>
            <a:r>
              <a:rPr lang="en" sz="1000" dirty="0">
                <a:solidFill>
                  <a:srgbClr val="0000FF"/>
                </a:solidFill>
                <a:highlight>
                  <a:srgbClr val="FFFFFF"/>
                </a:highlight>
                <a:latin typeface="Courier New"/>
                <a:ea typeface="Courier New"/>
                <a:cs typeface="Courier New"/>
                <a:sym typeface="Courier New"/>
              </a:rPr>
              <a:t>0</a:t>
            </a:r>
            <a:r>
              <a:rPr lang="en" sz="1000" dirty="0">
                <a:solidFill>
                  <a:schemeClr val="dk1"/>
                </a:solidFill>
                <a:highlight>
                  <a:srgbClr val="FFFFFF"/>
                </a:highlight>
                <a:latin typeface="Courier New"/>
                <a:ea typeface="Courier New"/>
                <a:cs typeface="Courier New"/>
                <a:sym typeface="Courier New"/>
              </a:rPr>
              <a:t>) count++;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t>
            </a:r>
            <a:r>
              <a:rPr lang="en" sz="1000" b="1" dirty="0">
                <a:solidFill>
                  <a:srgbClr val="000080"/>
                </a:solidFill>
                <a:highlight>
                  <a:srgbClr val="FFFFFF"/>
                </a:highlight>
                <a:latin typeface="Courier New"/>
                <a:ea typeface="Courier New"/>
                <a:cs typeface="Courier New"/>
                <a:sym typeface="Courier New"/>
              </a:rPr>
              <a:t>return </a:t>
            </a:r>
            <a:r>
              <a:rPr lang="en" sz="1000" dirty="0">
                <a:solidFill>
                  <a:schemeClr val="dk1"/>
                </a:solidFill>
                <a:highlight>
                  <a:srgbClr val="FFFFFF"/>
                </a:highlight>
                <a:latin typeface="Courier New"/>
                <a:ea typeface="Courier New"/>
                <a:cs typeface="Courier New"/>
                <a:sym typeface="Courier New"/>
              </a:rPr>
              <a:t>count;</a:t>
            </a:r>
            <a:endParaRPr sz="1000" dirty="0">
              <a:solidFill>
                <a:schemeClr val="dk1"/>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a:t>
            </a:r>
          </a:p>
          <a:p>
            <a:pPr marL="0" lvl="0" indent="0" algn="l" rtl="0">
              <a:spcBef>
                <a:spcPts val="0"/>
              </a:spcBef>
              <a:spcAft>
                <a:spcPts val="0"/>
              </a:spcAft>
              <a:buNone/>
            </a:pPr>
            <a:r>
              <a:rPr lang="en" sz="1000" b="1" dirty="0">
                <a:solidFill>
                  <a:schemeClr val="dk1"/>
                </a:solidFill>
                <a:highlight>
                  <a:schemeClr val="lt1"/>
                </a:highlight>
                <a:latin typeface="Courier New"/>
                <a:ea typeface="Courier New"/>
                <a:cs typeface="Courier New"/>
                <a:sym typeface="Courier New"/>
              </a:rPr>
              <a:t>//Test Case [-4,2,0,2], Expected = 2</a:t>
            </a:r>
            <a:endParaRPr sz="1000" b="1" dirty="0">
              <a:solidFill>
                <a:schemeClr val="dk1"/>
              </a:solidFill>
              <a:highlight>
                <a:srgbClr val="FFFFFF"/>
              </a:highlight>
              <a:latin typeface="Courier New"/>
              <a:ea typeface="Courier New"/>
              <a:cs typeface="Courier New"/>
              <a:sym typeface="Courier New"/>
            </a:endParaRPr>
          </a:p>
        </p:txBody>
      </p:sp>
      <p:sp>
        <p:nvSpPr>
          <p:cNvPr id="4" name="TextBox 3">
            <a:extLst>
              <a:ext uri="{FF2B5EF4-FFF2-40B4-BE49-F238E27FC236}">
                <a16:creationId xmlns:a16="http://schemas.microsoft.com/office/drawing/2014/main" id="{7B0C4024-2F21-20A1-D1D3-09D57290DFB1}"/>
              </a:ext>
            </a:extLst>
          </p:cNvPr>
          <p:cNvSpPr txBox="1"/>
          <p:nvPr/>
        </p:nvSpPr>
        <p:spPr>
          <a:xfrm>
            <a:off x="1060088" y="4521196"/>
            <a:ext cx="1883849" cy="384721"/>
          </a:xfrm>
          <a:prstGeom prst="rect">
            <a:avLst/>
          </a:prstGeom>
          <a:noFill/>
        </p:spPr>
        <p:txBody>
          <a:bodyPr wrap="none" rtlCol="0">
            <a:spAutoFit/>
          </a:bodyPr>
          <a:lstStyle/>
          <a:p>
            <a:r>
              <a:rPr lang="en-US" sz="1900" dirty="0">
                <a:solidFill>
                  <a:schemeClr val="tx1">
                    <a:lumMod val="65000"/>
                    <a:lumOff val="35000"/>
                  </a:schemeClr>
                </a:solidFill>
              </a:rPr>
              <a:t>Chat Thread #1</a:t>
            </a:r>
          </a:p>
        </p:txBody>
      </p:sp>
      <p:sp>
        <p:nvSpPr>
          <p:cNvPr id="5" name="TextBox 4">
            <a:extLst>
              <a:ext uri="{FF2B5EF4-FFF2-40B4-BE49-F238E27FC236}">
                <a16:creationId xmlns:a16="http://schemas.microsoft.com/office/drawing/2014/main" id="{25040FAE-D533-14F4-3BB1-6C15A48E3DFC}"/>
              </a:ext>
            </a:extLst>
          </p:cNvPr>
          <p:cNvSpPr txBox="1"/>
          <p:nvPr/>
        </p:nvSpPr>
        <p:spPr>
          <a:xfrm>
            <a:off x="5437554" y="4514064"/>
            <a:ext cx="1883849" cy="384721"/>
          </a:xfrm>
          <a:prstGeom prst="rect">
            <a:avLst/>
          </a:prstGeom>
          <a:noFill/>
        </p:spPr>
        <p:txBody>
          <a:bodyPr wrap="none" rtlCol="0">
            <a:spAutoFit/>
          </a:bodyPr>
          <a:lstStyle/>
          <a:p>
            <a:r>
              <a:rPr lang="en-US" sz="1900" dirty="0">
                <a:solidFill>
                  <a:schemeClr val="tx1">
                    <a:lumMod val="65000"/>
                    <a:lumOff val="35000"/>
                  </a:schemeClr>
                </a:solidFill>
              </a:rPr>
              <a:t>Chat Thread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C00000"/>
                </a:solidFill>
              </a:rPr>
              <a:t>Our Study Dataset</a:t>
            </a:r>
            <a:endParaRPr dirty="0">
              <a:solidFill>
                <a:srgbClr val="C00000"/>
              </a:solidFill>
            </a:endParaRPr>
          </a:p>
        </p:txBody>
      </p:sp>
      <p:pic>
        <p:nvPicPr>
          <p:cNvPr id="128" name="Google Shape;128;p21"/>
          <p:cNvPicPr preferRelativeResize="0"/>
          <p:nvPr/>
        </p:nvPicPr>
        <p:blipFill>
          <a:blip r:embed="rId3">
            <a:alphaModFix/>
          </a:blip>
          <a:stretch>
            <a:fillRect/>
          </a:stretch>
        </p:blipFill>
        <p:spPr>
          <a:xfrm>
            <a:off x="7484774" y="1153975"/>
            <a:ext cx="1536384" cy="2266590"/>
          </a:xfrm>
          <a:prstGeom prst="rect">
            <a:avLst/>
          </a:prstGeom>
          <a:noFill/>
          <a:ln>
            <a:noFill/>
          </a:ln>
        </p:spPr>
      </p:pic>
      <p:sp>
        <p:nvSpPr>
          <p:cNvPr id="130" name="Google Shape;13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dirty="0"/>
          </a:p>
        </p:txBody>
      </p:sp>
      <p:graphicFrame>
        <p:nvGraphicFramePr>
          <p:cNvPr id="8" name="Table 8">
            <a:extLst>
              <a:ext uri="{FF2B5EF4-FFF2-40B4-BE49-F238E27FC236}">
                <a16:creationId xmlns:a16="http://schemas.microsoft.com/office/drawing/2014/main" id="{B202BDE2-1989-EE1B-BDA3-2CF207BDAD63}"/>
              </a:ext>
            </a:extLst>
          </p:cNvPr>
          <p:cNvGraphicFramePr>
            <a:graphicFrameLocks noGrp="1"/>
          </p:cNvGraphicFramePr>
          <p:nvPr>
            <p:extLst>
              <p:ext uri="{D42A27DB-BD31-4B8C-83A1-F6EECF244321}">
                <p14:modId xmlns:p14="http://schemas.microsoft.com/office/powerpoint/2010/main" val="1146937617"/>
              </p:ext>
            </p:extLst>
          </p:nvPr>
        </p:nvGraphicFramePr>
        <p:xfrm>
          <a:off x="311699" y="2513057"/>
          <a:ext cx="7023820" cy="2346960"/>
        </p:xfrm>
        <a:graphic>
          <a:graphicData uri="http://schemas.openxmlformats.org/drawingml/2006/table">
            <a:tbl>
              <a:tblPr firstRow="1" firstCol="1" lastRow="1" bandRow="1">
                <a:tableStyleId>{9DCAF9ED-07DC-4A11-8D7F-57B35C25682E}</a:tableStyleId>
              </a:tblPr>
              <a:tblGrid>
                <a:gridCol w="1225207">
                  <a:extLst>
                    <a:ext uri="{9D8B030D-6E8A-4147-A177-3AD203B41FA5}">
                      <a16:colId xmlns:a16="http://schemas.microsoft.com/office/drawing/2014/main" val="3658468342"/>
                    </a:ext>
                  </a:extLst>
                </a:gridCol>
                <a:gridCol w="1313407">
                  <a:extLst>
                    <a:ext uri="{9D8B030D-6E8A-4147-A177-3AD203B41FA5}">
                      <a16:colId xmlns:a16="http://schemas.microsoft.com/office/drawing/2014/main" val="2167192330"/>
                    </a:ext>
                  </a:extLst>
                </a:gridCol>
                <a:gridCol w="1698863">
                  <a:extLst>
                    <a:ext uri="{9D8B030D-6E8A-4147-A177-3AD203B41FA5}">
                      <a16:colId xmlns:a16="http://schemas.microsoft.com/office/drawing/2014/main" val="472133423"/>
                    </a:ext>
                  </a:extLst>
                </a:gridCol>
                <a:gridCol w="885121">
                  <a:extLst>
                    <a:ext uri="{9D8B030D-6E8A-4147-A177-3AD203B41FA5}">
                      <a16:colId xmlns:a16="http://schemas.microsoft.com/office/drawing/2014/main" val="3537513125"/>
                    </a:ext>
                  </a:extLst>
                </a:gridCol>
                <a:gridCol w="1163176">
                  <a:extLst>
                    <a:ext uri="{9D8B030D-6E8A-4147-A177-3AD203B41FA5}">
                      <a16:colId xmlns:a16="http://schemas.microsoft.com/office/drawing/2014/main" val="3250092025"/>
                    </a:ext>
                  </a:extLst>
                </a:gridCol>
                <a:gridCol w="738046">
                  <a:extLst>
                    <a:ext uri="{9D8B030D-6E8A-4147-A177-3AD203B41FA5}">
                      <a16:colId xmlns:a16="http://schemas.microsoft.com/office/drawing/2014/main" val="1235833008"/>
                    </a:ext>
                  </a:extLst>
                </a:gridCol>
              </a:tblGrid>
              <a:tr h="323799">
                <a:tc>
                  <a:txBody>
                    <a:bodyPr/>
                    <a:lstStyle/>
                    <a:p>
                      <a:r>
                        <a:rPr lang="en-US" sz="1600" dirty="0"/>
                        <a:t>Chapter</a:t>
                      </a:r>
                    </a:p>
                  </a:txBody>
                  <a:tcPr/>
                </a:tc>
                <a:tc>
                  <a:txBody>
                    <a:bodyPr/>
                    <a:lstStyle/>
                    <a:p>
                      <a:r>
                        <a:rPr lang="en-US" sz="1600" dirty="0"/>
                        <a:t>Muti-part</a:t>
                      </a:r>
                    </a:p>
                  </a:txBody>
                  <a:tcPr/>
                </a:tc>
                <a:tc>
                  <a:txBody>
                    <a:bodyPr/>
                    <a:lstStyle/>
                    <a:p>
                      <a:r>
                        <a:rPr lang="en-US" sz="1600" dirty="0"/>
                        <a:t>Independent</a:t>
                      </a:r>
                    </a:p>
                  </a:txBody>
                  <a:tcPr/>
                </a:tc>
                <a:tc>
                  <a:txBody>
                    <a:bodyPr/>
                    <a:lstStyle/>
                    <a:p>
                      <a:r>
                        <a:rPr lang="en-US" sz="1600" dirty="0"/>
                        <a:t>Code</a:t>
                      </a:r>
                    </a:p>
                  </a:txBody>
                  <a:tcPr/>
                </a:tc>
                <a:tc>
                  <a:txBody>
                    <a:bodyPr/>
                    <a:lstStyle/>
                    <a:p>
                      <a:r>
                        <a:rPr lang="en-US" sz="1600" dirty="0"/>
                        <a:t>Concept</a:t>
                      </a:r>
                    </a:p>
                  </a:txBody>
                  <a:tcPr/>
                </a:tc>
                <a:tc>
                  <a:txBody>
                    <a:bodyPr/>
                    <a:lstStyle/>
                    <a:p>
                      <a:r>
                        <a:rPr lang="en-US" sz="1600" dirty="0"/>
                        <a:t>Both</a:t>
                      </a:r>
                    </a:p>
                  </a:txBody>
                  <a:tcPr/>
                </a:tc>
                <a:extLst>
                  <a:ext uri="{0D108BD9-81ED-4DB2-BD59-A6C34878D82A}">
                    <a16:rowId xmlns:a16="http://schemas.microsoft.com/office/drawing/2014/main" val="2052628671"/>
                  </a:ext>
                </a:extLst>
              </a:tr>
              <a:tr h="323799">
                <a:tc>
                  <a:txBody>
                    <a:bodyPr/>
                    <a:lstStyle/>
                    <a:p>
                      <a:pPr algn="r"/>
                      <a:r>
                        <a:rPr lang="en-US" sz="1600" dirty="0"/>
                        <a:t>1</a:t>
                      </a:r>
                    </a:p>
                  </a:txBody>
                  <a:tcPr/>
                </a:tc>
                <a:tc>
                  <a:txBody>
                    <a:bodyPr/>
                    <a:lstStyle/>
                    <a:p>
                      <a:pPr algn="r"/>
                      <a:r>
                        <a:rPr lang="en-US" sz="1600" dirty="0"/>
                        <a:t>20</a:t>
                      </a:r>
                    </a:p>
                  </a:txBody>
                  <a:tcPr/>
                </a:tc>
                <a:tc>
                  <a:txBody>
                    <a:bodyPr/>
                    <a:lstStyle/>
                    <a:p>
                      <a:pPr algn="r"/>
                      <a:endParaRPr lang="en-US" sz="1600" dirty="0"/>
                    </a:p>
                  </a:txBody>
                  <a:tcPr/>
                </a:tc>
                <a:tc>
                  <a:txBody>
                    <a:bodyPr/>
                    <a:lstStyle/>
                    <a:p>
                      <a:pPr algn="r"/>
                      <a:endParaRPr lang="en-US" sz="1600" dirty="0"/>
                    </a:p>
                  </a:txBody>
                  <a:tcPr/>
                </a:tc>
                <a:tc>
                  <a:txBody>
                    <a:bodyPr/>
                    <a:lstStyle/>
                    <a:p>
                      <a:pPr algn="r"/>
                      <a:r>
                        <a:rPr lang="en-US" sz="1600" dirty="0"/>
                        <a:t>4</a:t>
                      </a:r>
                    </a:p>
                  </a:txBody>
                  <a:tcPr/>
                </a:tc>
                <a:tc>
                  <a:txBody>
                    <a:bodyPr/>
                    <a:lstStyle/>
                    <a:p>
                      <a:pPr algn="r"/>
                      <a:r>
                        <a:rPr lang="en-US" sz="1600" dirty="0"/>
                        <a:t>16</a:t>
                      </a:r>
                    </a:p>
                  </a:txBody>
                  <a:tcPr/>
                </a:tc>
                <a:extLst>
                  <a:ext uri="{0D108BD9-81ED-4DB2-BD59-A6C34878D82A}">
                    <a16:rowId xmlns:a16="http://schemas.microsoft.com/office/drawing/2014/main" val="2432726010"/>
                  </a:ext>
                </a:extLst>
              </a:tr>
              <a:tr h="323799">
                <a:tc>
                  <a:txBody>
                    <a:bodyPr/>
                    <a:lstStyle/>
                    <a:p>
                      <a:pPr algn="r"/>
                      <a:r>
                        <a:rPr lang="en-US" sz="1600" dirty="0"/>
                        <a:t>2</a:t>
                      </a:r>
                    </a:p>
                  </a:txBody>
                  <a:tcPr/>
                </a:tc>
                <a:tc>
                  <a:txBody>
                    <a:bodyPr/>
                    <a:lstStyle/>
                    <a:p>
                      <a:pPr algn="r"/>
                      <a:endParaRPr lang="en-US" sz="1600" dirty="0"/>
                    </a:p>
                  </a:txBody>
                  <a:tcPr/>
                </a:tc>
                <a:tc>
                  <a:txBody>
                    <a:bodyPr/>
                    <a:lstStyle/>
                    <a:p>
                      <a:pPr algn="r"/>
                      <a:r>
                        <a:rPr lang="en-US" sz="1600" dirty="0"/>
                        <a:t>1</a:t>
                      </a:r>
                    </a:p>
                  </a:txBody>
                  <a:tcPr/>
                </a:tc>
                <a:tc>
                  <a:txBody>
                    <a:bodyPr/>
                    <a:lstStyle/>
                    <a:p>
                      <a:pPr algn="r"/>
                      <a:endParaRPr lang="en-US" sz="1600"/>
                    </a:p>
                  </a:txBody>
                  <a:tcPr/>
                </a:tc>
                <a:tc>
                  <a:txBody>
                    <a:bodyPr/>
                    <a:lstStyle/>
                    <a:p>
                      <a:pPr algn="r"/>
                      <a:r>
                        <a:rPr lang="en-US" sz="1600" dirty="0"/>
                        <a:t>1</a:t>
                      </a:r>
                    </a:p>
                  </a:txBody>
                  <a:tcPr/>
                </a:tc>
                <a:tc>
                  <a:txBody>
                    <a:bodyPr/>
                    <a:lstStyle/>
                    <a:p>
                      <a:pPr algn="r"/>
                      <a:endParaRPr lang="en-US" sz="1600" dirty="0"/>
                    </a:p>
                  </a:txBody>
                  <a:tcPr/>
                </a:tc>
                <a:extLst>
                  <a:ext uri="{0D108BD9-81ED-4DB2-BD59-A6C34878D82A}">
                    <a16:rowId xmlns:a16="http://schemas.microsoft.com/office/drawing/2014/main" val="532260744"/>
                  </a:ext>
                </a:extLst>
              </a:tr>
              <a:tr h="323799">
                <a:tc>
                  <a:txBody>
                    <a:bodyPr/>
                    <a:lstStyle/>
                    <a:p>
                      <a:pPr algn="r"/>
                      <a:r>
                        <a:rPr lang="en-US" sz="1600" dirty="0"/>
                        <a:t>3</a:t>
                      </a:r>
                    </a:p>
                  </a:txBody>
                  <a:tcPr/>
                </a:tc>
                <a:tc>
                  <a:txBody>
                    <a:bodyPr/>
                    <a:lstStyle/>
                    <a:p>
                      <a:pPr algn="r"/>
                      <a:r>
                        <a:rPr lang="en-US" sz="1600" dirty="0"/>
                        <a:t>5</a:t>
                      </a:r>
                    </a:p>
                  </a:txBody>
                  <a:tcPr/>
                </a:tc>
                <a:tc>
                  <a:txBody>
                    <a:bodyPr/>
                    <a:lstStyle/>
                    <a:p>
                      <a:pPr algn="r"/>
                      <a:r>
                        <a:rPr lang="en-US" sz="1600" dirty="0"/>
                        <a:t>2</a:t>
                      </a:r>
                    </a:p>
                  </a:txBody>
                  <a:tcPr/>
                </a:tc>
                <a:tc>
                  <a:txBody>
                    <a:bodyPr/>
                    <a:lstStyle/>
                    <a:p>
                      <a:pPr algn="r"/>
                      <a:r>
                        <a:rPr lang="en-US" sz="1600" dirty="0"/>
                        <a:t>5</a:t>
                      </a:r>
                    </a:p>
                  </a:txBody>
                  <a:tcPr/>
                </a:tc>
                <a:tc>
                  <a:txBody>
                    <a:bodyPr/>
                    <a:lstStyle/>
                    <a:p>
                      <a:pPr algn="r"/>
                      <a:r>
                        <a:rPr lang="en-US" sz="1600" dirty="0"/>
                        <a:t>2</a:t>
                      </a:r>
                    </a:p>
                  </a:txBody>
                  <a:tcPr/>
                </a:tc>
                <a:tc>
                  <a:txBody>
                    <a:bodyPr/>
                    <a:lstStyle/>
                    <a:p>
                      <a:pPr algn="r"/>
                      <a:endParaRPr lang="en-US" sz="1600" dirty="0"/>
                    </a:p>
                  </a:txBody>
                  <a:tcPr/>
                </a:tc>
                <a:extLst>
                  <a:ext uri="{0D108BD9-81ED-4DB2-BD59-A6C34878D82A}">
                    <a16:rowId xmlns:a16="http://schemas.microsoft.com/office/drawing/2014/main" val="1670036630"/>
                  </a:ext>
                </a:extLst>
              </a:tr>
              <a:tr h="323799">
                <a:tc>
                  <a:txBody>
                    <a:bodyPr/>
                    <a:lstStyle/>
                    <a:p>
                      <a:pPr algn="r"/>
                      <a:r>
                        <a:rPr lang="en-US" sz="1600" dirty="0"/>
                        <a:t>4</a:t>
                      </a:r>
                    </a:p>
                  </a:txBody>
                  <a:tcPr/>
                </a:tc>
                <a:tc>
                  <a:txBody>
                    <a:bodyPr/>
                    <a:lstStyle/>
                    <a:p>
                      <a:pPr algn="r"/>
                      <a:endParaRPr lang="en-US" sz="1600" dirty="0"/>
                    </a:p>
                  </a:txBody>
                  <a:tcPr/>
                </a:tc>
                <a:tc>
                  <a:txBody>
                    <a:bodyPr/>
                    <a:lstStyle/>
                    <a:p>
                      <a:pPr algn="r"/>
                      <a:r>
                        <a:rPr lang="en-US" sz="1600" dirty="0"/>
                        <a:t>1</a:t>
                      </a:r>
                    </a:p>
                  </a:txBody>
                  <a:tcPr/>
                </a:tc>
                <a:tc>
                  <a:txBody>
                    <a:bodyPr/>
                    <a:lstStyle/>
                    <a:p>
                      <a:pPr algn="r"/>
                      <a:r>
                        <a:rPr lang="en-US" sz="1600" dirty="0"/>
                        <a:t>1</a:t>
                      </a:r>
                    </a:p>
                  </a:txBody>
                  <a:tcPr/>
                </a:tc>
                <a:tc>
                  <a:txBody>
                    <a:bodyPr/>
                    <a:lstStyle/>
                    <a:p>
                      <a:pPr algn="r"/>
                      <a:endParaRPr lang="en-US" sz="1600" dirty="0"/>
                    </a:p>
                  </a:txBody>
                  <a:tcPr/>
                </a:tc>
                <a:tc>
                  <a:txBody>
                    <a:bodyPr/>
                    <a:lstStyle/>
                    <a:p>
                      <a:pPr algn="r"/>
                      <a:endParaRPr lang="en-US" sz="1600" dirty="0"/>
                    </a:p>
                  </a:txBody>
                  <a:tcPr/>
                </a:tc>
                <a:extLst>
                  <a:ext uri="{0D108BD9-81ED-4DB2-BD59-A6C34878D82A}">
                    <a16:rowId xmlns:a16="http://schemas.microsoft.com/office/drawing/2014/main" val="3887997117"/>
                  </a:ext>
                </a:extLst>
              </a:tr>
              <a:tr h="323799">
                <a:tc>
                  <a:txBody>
                    <a:bodyPr/>
                    <a:lstStyle/>
                    <a:p>
                      <a:pPr algn="r"/>
                      <a:r>
                        <a:rPr lang="en-US" sz="1600" dirty="0"/>
                        <a:t>5</a:t>
                      </a:r>
                    </a:p>
                  </a:txBody>
                  <a:tcPr/>
                </a:tc>
                <a:tc>
                  <a:txBody>
                    <a:bodyPr/>
                    <a:lstStyle/>
                    <a:p>
                      <a:pPr algn="r"/>
                      <a:r>
                        <a:rPr lang="en-US" sz="1600" dirty="0"/>
                        <a:t>2</a:t>
                      </a:r>
                    </a:p>
                  </a:txBody>
                  <a:tcPr/>
                </a:tc>
                <a:tc>
                  <a:txBody>
                    <a:bodyPr/>
                    <a:lstStyle/>
                    <a:p>
                      <a:pPr algn="r"/>
                      <a:endParaRPr lang="en-US" sz="1600" dirty="0"/>
                    </a:p>
                  </a:txBody>
                  <a:tcPr/>
                </a:tc>
                <a:tc>
                  <a:txBody>
                    <a:bodyPr/>
                    <a:lstStyle/>
                    <a:p>
                      <a:pPr algn="r"/>
                      <a:endParaRPr lang="en-US" sz="1600"/>
                    </a:p>
                  </a:txBody>
                  <a:tcPr/>
                </a:tc>
                <a:tc>
                  <a:txBody>
                    <a:bodyPr/>
                    <a:lstStyle/>
                    <a:p>
                      <a:pPr algn="r"/>
                      <a:r>
                        <a:rPr lang="en-US" sz="1600" dirty="0"/>
                        <a:t>2</a:t>
                      </a:r>
                    </a:p>
                  </a:txBody>
                  <a:tcPr/>
                </a:tc>
                <a:tc>
                  <a:txBody>
                    <a:bodyPr/>
                    <a:lstStyle/>
                    <a:p>
                      <a:pPr algn="r"/>
                      <a:endParaRPr lang="en-US" sz="1600" dirty="0"/>
                    </a:p>
                  </a:txBody>
                  <a:tcPr/>
                </a:tc>
                <a:extLst>
                  <a:ext uri="{0D108BD9-81ED-4DB2-BD59-A6C34878D82A}">
                    <a16:rowId xmlns:a16="http://schemas.microsoft.com/office/drawing/2014/main" val="4194233084"/>
                  </a:ext>
                </a:extLst>
              </a:tr>
              <a:tr h="323799">
                <a:tc>
                  <a:txBody>
                    <a:bodyPr/>
                    <a:lstStyle/>
                    <a:p>
                      <a:pPr algn="l"/>
                      <a:r>
                        <a:rPr lang="en-US" sz="1600" dirty="0">
                          <a:solidFill>
                            <a:srgbClr val="C00000"/>
                          </a:solidFill>
                        </a:rPr>
                        <a:t>Total</a:t>
                      </a:r>
                    </a:p>
                  </a:txBody>
                  <a:tcPr/>
                </a:tc>
                <a:tc>
                  <a:txBody>
                    <a:bodyPr/>
                    <a:lstStyle/>
                    <a:p>
                      <a:pPr algn="r"/>
                      <a:r>
                        <a:rPr lang="en-US" sz="1600" dirty="0">
                          <a:solidFill>
                            <a:srgbClr val="C00000"/>
                          </a:solidFill>
                        </a:rPr>
                        <a:t>27</a:t>
                      </a:r>
                    </a:p>
                  </a:txBody>
                  <a:tcPr/>
                </a:tc>
                <a:tc>
                  <a:txBody>
                    <a:bodyPr/>
                    <a:lstStyle/>
                    <a:p>
                      <a:pPr algn="r"/>
                      <a:r>
                        <a:rPr lang="en-US" sz="1600" dirty="0">
                          <a:solidFill>
                            <a:srgbClr val="C00000"/>
                          </a:solidFill>
                        </a:rPr>
                        <a:t>4</a:t>
                      </a:r>
                    </a:p>
                  </a:txBody>
                  <a:tcPr/>
                </a:tc>
                <a:tc>
                  <a:txBody>
                    <a:bodyPr/>
                    <a:lstStyle/>
                    <a:p>
                      <a:pPr algn="r"/>
                      <a:r>
                        <a:rPr lang="en-US" sz="1600" dirty="0">
                          <a:solidFill>
                            <a:srgbClr val="C00000"/>
                          </a:solidFill>
                        </a:rPr>
                        <a:t>6</a:t>
                      </a:r>
                    </a:p>
                  </a:txBody>
                  <a:tcPr/>
                </a:tc>
                <a:tc>
                  <a:txBody>
                    <a:bodyPr/>
                    <a:lstStyle/>
                    <a:p>
                      <a:pPr algn="r"/>
                      <a:r>
                        <a:rPr lang="en-US" sz="1600" dirty="0">
                          <a:solidFill>
                            <a:srgbClr val="C00000"/>
                          </a:solidFill>
                        </a:rPr>
                        <a:t>9</a:t>
                      </a:r>
                    </a:p>
                  </a:txBody>
                  <a:tcPr/>
                </a:tc>
                <a:tc>
                  <a:txBody>
                    <a:bodyPr/>
                    <a:lstStyle/>
                    <a:p>
                      <a:pPr algn="r"/>
                      <a:r>
                        <a:rPr lang="en-US" sz="1600" dirty="0">
                          <a:solidFill>
                            <a:srgbClr val="C00000"/>
                          </a:solidFill>
                        </a:rPr>
                        <a:t>16</a:t>
                      </a:r>
                    </a:p>
                  </a:txBody>
                  <a:tcPr/>
                </a:tc>
                <a:extLst>
                  <a:ext uri="{0D108BD9-81ED-4DB2-BD59-A6C34878D82A}">
                    <a16:rowId xmlns:a16="http://schemas.microsoft.com/office/drawing/2014/main" val="2471021870"/>
                  </a:ext>
                </a:extLst>
              </a:tr>
            </a:tbl>
          </a:graphicData>
        </a:graphic>
      </p:graphicFrame>
      <p:sp>
        <p:nvSpPr>
          <p:cNvPr id="9" name="TextBox 8">
            <a:extLst>
              <a:ext uri="{FF2B5EF4-FFF2-40B4-BE49-F238E27FC236}">
                <a16:creationId xmlns:a16="http://schemas.microsoft.com/office/drawing/2014/main" id="{32B39DDD-2E9B-8871-8EE2-E98314F0488E}"/>
              </a:ext>
            </a:extLst>
          </p:cNvPr>
          <p:cNvSpPr txBox="1"/>
          <p:nvPr/>
        </p:nvSpPr>
        <p:spPr>
          <a:xfrm>
            <a:off x="311700" y="1153975"/>
            <a:ext cx="7173073" cy="1261884"/>
          </a:xfrm>
          <a:prstGeom prst="rect">
            <a:avLst/>
          </a:prstGeom>
          <a:noFill/>
        </p:spPr>
        <p:txBody>
          <a:bodyPr wrap="square" rtlCol="0">
            <a:spAutoFit/>
          </a:bodyPr>
          <a:lstStyle/>
          <a:p>
            <a:pPr marL="285750" indent="-285750">
              <a:buFont typeface="Arial" panose="020B0604020202020204" pitchFamily="34" charset="0"/>
              <a:buChar char="•"/>
            </a:pPr>
            <a:r>
              <a:rPr lang="en-US" sz="1900" dirty="0">
                <a:solidFill>
                  <a:schemeClr val="tx1">
                    <a:lumMod val="65000"/>
                    <a:lumOff val="35000"/>
                  </a:schemeClr>
                </a:solidFill>
              </a:rPr>
              <a:t>Introduction to Software Testing, 2</a:t>
            </a:r>
            <a:r>
              <a:rPr lang="en-US" sz="1900" baseline="30000" dirty="0">
                <a:solidFill>
                  <a:schemeClr val="tx1">
                    <a:lumMod val="65000"/>
                    <a:lumOff val="35000"/>
                  </a:schemeClr>
                </a:solidFill>
              </a:rPr>
              <a:t>nd</a:t>
            </a:r>
            <a:r>
              <a:rPr lang="en-US" sz="1900" dirty="0">
                <a:solidFill>
                  <a:schemeClr val="tx1">
                    <a:lumMod val="65000"/>
                    <a:lumOff val="35000"/>
                  </a:schemeClr>
                </a:solidFill>
              </a:rPr>
              <a:t> Edition, Ammann &amp; Offutt</a:t>
            </a:r>
          </a:p>
          <a:p>
            <a:pPr marL="285750" indent="-285750">
              <a:buFont typeface="Arial" panose="020B0604020202020204" pitchFamily="34" charset="0"/>
              <a:buChar char="•"/>
            </a:pPr>
            <a:r>
              <a:rPr lang="en-US" sz="1900" dirty="0">
                <a:solidFill>
                  <a:schemeClr val="tx1">
                    <a:lumMod val="65000"/>
                    <a:lumOff val="35000"/>
                  </a:schemeClr>
                </a:solidFill>
              </a:rPr>
              <a:t>31 questions from the first 5 chapters</a:t>
            </a:r>
          </a:p>
          <a:p>
            <a:pPr marL="285750" indent="-285750">
              <a:buFont typeface="Arial" panose="020B0604020202020204" pitchFamily="34" charset="0"/>
              <a:buChar char="•"/>
            </a:pPr>
            <a:r>
              <a:rPr lang="en-US" sz="1900" dirty="0">
                <a:solidFill>
                  <a:schemeClr val="tx1">
                    <a:lumMod val="65000"/>
                    <a:lumOff val="35000"/>
                  </a:schemeClr>
                </a:solidFill>
              </a:rPr>
              <a:t>Selected questions only with student solution available</a:t>
            </a:r>
          </a:p>
          <a:p>
            <a:pPr marL="285750" indent="-285750">
              <a:buFont typeface="Arial" panose="020B0604020202020204" pitchFamily="34" charset="0"/>
              <a:buChar char="•"/>
            </a:pPr>
            <a:r>
              <a:rPr lang="en-US" sz="1900" dirty="0">
                <a:solidFill>
                  <a:schemeClr val="tx1">
                    <a:lumMod val="65000"/>
                    <a:lumOff val="35000"/>
                  </a:schemeClr>
                </a:solidFill>
              </a:rPr>
              <a:t>3 iterations of shared and separate 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804F-5DF3-1783-C858-2D67284AB8E6}"/>
              </a:ext>
            </a:extLst>
          </p:cNvPr>
          <p:cNvSpPr>
            <a:spLocks noGrp="1"/>
          </p:cNvSpPr>
          <p:nvPr>
            <p:ph type="title"/>
          </p:nvPr>
        </p:nvSpPr>
        <p:spPr/>
        <p:txBody>
          <a:bodyPr>
            <a:normAutofit fontScale="90000"/>
          </a:bodyPr>
          <a:lstStyle/>
          <a:p>
            <a:r>
              <a:rPr lang="en-US" dirty="0">
                <a:solidFill>
                  <a:srgbClr val="C00000"/>
                </a:solidFill>
              </a:rPr>
              <a:t>Methodology</a:t>
            </a:r>
          </a:p>
        </p:txBody>
      </p:sp>
      <p:sp>
        <p:nvSpPr>
          <p:cNvPr id="18" name="Right Arrow 17">
            <a:extLst>
              <a:ext uri="{FF2B5EF4-FFF2-40B4-BE49-F238E27FC236}">
                <a16:creationId xmlns:a16="http://schemas.microsoft.com/office/drawing/2014/main" id="{152A4A18-A504-7E94-078D-35754A32B4EA}"/>
              </a:ext>
            </a:extLst>
          </p:cNvPr>
          <p:cNvSpPr/>
          <p:nvPr/>
        </p:nvSpPr>
        <p:spPr>
          <a:xfrm>
            <a:off x="3252857" y="1477448"/>
            <a:ext cx="390716" cy="41980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5"/>
          </a:p>
        </p:txBody>
      </p:sp>
      <p:sp>
        <p:nvSpPr>
          <p:cNvPr id="20" name="Right Arrow 19">
            <a:extLst>
              <a:ext uri="{FF2B5EF4-FFF2-40B4-BE49-F238E27FC236}">
                <a16:creationId xmlns:a16="http://schemas.microsoft.com/office/drawing/2014/main" id="{998EE13A-417E-1D04-CA09-FD301E184080}"/>
              </a:ext>
            </a:extLst>
          </p:cNvPr>
          <p:cNvSpPr/>
          <p:nvPr/>
        </p:nvSpPr>
        <p:spPr>
          <a:xfrm rot="5400000">
            <a:off x="4328363" y="2917144"/>
            <a:ext cx="390716" cy="41980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5"/>
          </a:p>
        </p:txBody>
      </p:sp>
      <p:grpSp>
        <p:nvGrpSpPr>
          <p:cNvPr id="29" name="Group 28">
            <a:extLst>
              <a:ext uri="{FF2B5EF4-FFF2-40B4-BE49-F238E27FC236}">
                <a16:creationId xmlns:a16="http://schemas.microsoft.com/office/drawing/2014/main" id="{13A48401-0895-811C-7C2E-88B63F73DF2B}"/>
              </a:ext>
            </a:extLst>
          </p:cNvPr>
          <p:cNvGrpSpPr/>
          <p:nvPr/>
        </p:nvGrpSpPr>
        <p:grpSpPr>
          <a:xfrm>
            <a:off x="1501102" y="1137911"/>
            <a:ext cx="1242168" cy="1667831"/>
            <a:chOff x="637501" y="1635751"/>
            <a:chExt cx="1255443" cy="1806768"/>
          </a:xfrm>
        </p:grpSpPr>
        <p:pic>
          <p:nvPicPr>
            <p:cNvPr id="16" name="Picture 15" descr="A picture containing text, sign&#10;&#10;Description automatically generated">
              <a:extLst>
                <a:ext uri="{FF2B5EF4-FFF2-40B4-BE49-F238E27FC236}">
                  <a16:creationId xmlns:a16="http://schemas.microsoft.com/office/drawing/2014/main" id="{39DD57C5-537C-3832-CD12-48FB05571886}"/>
                </a:ext>
              </a:extLst>
            </p:cNvPr>
            <p:cNvPicPr>
              <a:picLocks noChangeAspect="1"/>
            </p:cNvPicPr>
            <p:nvPr/>
          </p:nvPicPr>
          <p:blipFill>
            <a:blip r:embed="rId3"/>
            <a:stretch>
              <a:fillRect/>
            </a:stretch>
          </p:blipFill>
          <p:spPr>
            <a:xfrm>
              <a:off x="753149" y="1635751"/>
              <a:ext cx="1098882" cy="1098882"/>
            </a:xfrm>
            <a:prstGeom prst="rect">
              <a:avLst/>
            </a:prstGeom>
          </p:spPr>
        </p:pic>
        <p:sp>
          <p:nvSpPr>
            <p:cNvPr id="23" name="TextBox 22">
              <a:extLst>
                <a:ext uri="{FF2B5EF4-FFF2-40B4-BE49-F238E27FC236}">
                  <a16:creationId xmlns:a16="http://schemas.microsoft.com/office/drawing/2014/main" id="{A4D5A766-6BEE-434D-F372-6450C9AB6896}"/>
                </a:ext>
              </a:extLst>
            </p:cNvPr>
            <p:cNvSpPr txBox="1"/>
            <p:nvPr/>
          </p:nvSpPr>
          <p:spPr>
            <a:xfrm>
              <a:off x="637501" y="2734633"/>
              <a:ext cx="1255443"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Textbook Questions</a:t>
              </a:r>
            </a:p>
          </p:txBody>
        </p:sp>
      </p:grpSp>
      <p:grpSp>
        <p:nvGrpSpPr>
          <p:cNvPr id="30" name="Group 29">
            <a:extLst>
              <a:ext uri="{FF2B5EF4-FFF2-40B4-BE49-F238E27FC236}">
                <a16:creationId xmlns:a16="http://schemas.microsoft.com/office/drawing/2014/main" id="{7B4E14E5-18F3-651C-96DE-4E0342ECE777}"/>
              </a:ext>
            </a:extLst>
          </p:cNvPr>
          <p:cNvGrpSpPr/>
          <p:nvPr/>
        </p:nvGrpSpPr>
        <p:grpSpPr>
          <a:xfrm>
            <a:off x="3631775" y="1137911"/>
            <a:ext cx="1783892" cy="1667831"/>
            <a:chOff x="2453215" y="1635751"/>
            <a:chExt cx="1802956" cy="1806768"/>
          </a:xfrm>
        </p:grpSpPr>
        <p:pic>
          <p:nvPicPr>
            <p:cNvPr id="14" name="Picture 13" descr="Icon&#10;&#10;Description automatically generated">
              <a:extLst>
                <a:ext uri="{FF2B5EF4-FFF2-40B4-BE49-F238E27FC236}">
                  <a16:creationId xmlns:a16="http://schemas.microsoft.com/office/drawing/2014/main" id="{E35FAF61-1A78-C126-2CDA-861CC132E4A8}"/>
                </a:ext>
              </a:extLst>
            </p:cNvPr>
            <p:cNvPicPr>
              <a:picLocks noChangeAspect="1"/>
            </p:cNvPicPr>
            <p:nvPr/>
          </p:nvPicPr>
          <p:blipFill>
            <a:blip r:embed="rId4"/>
            <a:stretch>
              <a:fillRect/>
            </a:stretch>
          </p:blipFill>
          <p:spPr>
            <a:xfrm>
              <a:off x="2805252" y="1635751"/>
              <a:ext cx="1098882" cy="1098882"/>
            </a:xfrm>
            <a:prstGeom prst="rect">
              <a:avLst/>
            </a:prstGeom>
          </p:spPr>
        </p:pic>
        <p:sp>
          <p:nvSpPr>
            <p:cNvPr id="24" name="TextBox 23">
              <a:extLst>
                <a:ext uri="{FF2B5EF4-FFF2-40B4-BE49-F238E27FC236}">
                  <a16:creationId xmlns:a16="http://schemas.microsoft.com/office/drawing/2014/main" id="{234719EA-4DAF-4302-35F0-19789AA31656}"/>
                </a:ext>
              </a:extLst>
            </p:cNvPr>
            <p:cNvSpPr txBox="1"/>
            <p:nvPr/>
          </p:nvSpPr>
          <p:spPr>
            <a:xfrm>
              <a:off x="2453215" y="2734633"/>
              <a:ext cx="1802956"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Our Automated Tool</a:t>
              </a:r>
            </a:p>
          </p:txBody>
        </p:sp>
      </p:grpSp>
      <p:grpSp>
        <p:nvGrpSpPr>
          <p:cNvPr id="32" name="Group 31">
            <a:extLst>
              <a:ext uri="{FF2B5EF4-FFF2-40B4-BE49-F238E27FC236}">
                <a16:creationId xmlns:a16="http://schemas.microsoft.com/office/drawing/2014/main" id="{B56D0B48-17B3-6B87-E024-42C2ADEC83D9}"/>
              </a:ext>
            </a:extLst>
          </p:cNvPr>
          <p:cNvGrpSpPr/>
          <p:nvPr/>
        </p:nvGrpSpPr>
        <p:grpSpPr>
          <a:xfrm>
            <a:off x="3379808" y="3448354"/>
            <a:ext cx="2287826" cy="1686822"/>
            <a:chOff x="6538707" y="1615178"/>
            <a:chExt cx="2312275" cy="1827341"/>
          </a:xfrm>
        </p:grpSpPr>
        <p:pic>
          <p:nvPicPr>
            <p:cNvPr id="13" name="Picture 12" descr="Icon&#10;&#10;Description automatically generated">
              <a:extLst>
                <a:ext uri="{FF2B5EF4-FFF2-40B4-BE49-F238E27FC236}">
                  <a16:creationId xmlns:a16="http://schemas.microsoft.com/office/drawing/2014/main" id="{AAE0C043-755B-E72A-CF2D-BD3CAEB334E3}"/>
                </a:ext>
              </a:extLst>
            </p:cNvPr>
            <p:cNvPicPr>
              <a:picLocks noChangeAspect="1"/>
            </p:cNvPicPr>
            <p:nvPr/>
          </p:nvPicPr>
          <p:blipFill>
            <a:blip r:embed="rId5"/>
            <a:stretch>
              <a:fillRect/>
            </a:stretch>
          </p:blipFill>
          <p:spPr>
            <a:xfrm>
              <a:off x="7145404" y="1615178"/>
              <a:ext cx="1098882" cy="1098882"/>
            </a:xfrm>
            <a:prstGeom prst="rect">
              <a:avLst/>
            </a:prstGeom>
          </p:spPr>
        </p:pic>
        <p:sp>
          <p:nvSpPr>
            <p:cNvPr id="26" name="TextBox 25">
              <a:extLst>
                <a:ext uri="{FF2B5EF4-FFF2-40B4-BE49-F238E27FC236}">
                  <a16:creationId xmlns:a16="http://schemas.microsoft.com/office/drawing/2014/main" id="{5B6B2554-535C-7979-8466-404B1D786ACA}"/>
                </a:ext>
              </a:extLst>
            </p:cNvPr>
            <p:cNvSpPr txBox="1"/>
            <p:nvPr/>
          </p:nvSpPr>
          <p:spPr>
            <a:xfrm>
              <a:off x="6538707" y="2734633"/>
              <a:ext cx="2312275"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Manual Response Annotation</a:t>
              </a:r>
            </a:p>
          </p:txBody>
        </p:sp>
      </p:grpSp>
      <p:sp>
        <p:nvSpPr>
          <p:cNvPr id="33" name="Google Shape;92;p17">
            <a:extLst>
              <a:ext uri="{FF2B5EF4-FFF2-40B4-BE49-F238E27FC236}">
                <a16:creationId xmlns:a16="http://schemas.microsoft.com/office/drawing/2014/main" id="{A397B89F-B696-6925-B21A-E53536A454A6}"/>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grpSp>
        <p:nvGrpSpPr>
          <p:cNvPr id="4" name="Group 3">
            <a:extLst>
              <a:ext uri="{FF2B5EF4-FFF2-40B4-BE49-F238E27FC236}">
                <a16:creationId xmlns:a16="http://schemas.microsoft.com/office/drawing/2014/main" id="{4F15D58A-3DC8-B1B1-22BC-973A0A442F85}"/>
              </a:ext>
            </a:extLst>
          </p:cNvPr>
          <p:cNvGrpSpPr/>
          <p:nvPr/>
        </p:nvGrpSpPr>
        <p:grpSpPr>
          <a:xfrm>
            <a:off x="5490605" y="1105600"/>
            <a:ext cx="2427356" cy="1697657"/>
            <a:chOff x="5490605" y="1105600"/>
            <a:chExt cx="2427356" cy="1697657"/>
          </a:xfrm>
        </p:grpSpPr>
        <p:sp>
          <p:nvSpPr>
            <p:cNvPr id="19" name="Right Arrow 18">
              <a:extLst>
                <a:ext uri="{FF2B5EF4-FFF2-40B4-BE49-F238E27FC236}">
                  <a16:creationId xmlns:a16="http://schemas.microsoft.com/office/drawing/2014/main" id="{E2B9E5C1-03FF-7FF0-641A-D870944C28EC}"/>
                </a:ext>
              </a:extLst>
            </p:cNvPr>
            <p:cNvSpPr/>
            <p:nvPr/>
          </p:nvSpPr>
          <p:spPr>
            <a:xfrm>
              <a:off x="5579512" y="1276509"/>
              <a:ext cx="390716" cy="41980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5"/>
            </a:p>
          </p:txBody>
        </p:sp>
        <p:grpSp>
          <p:nvGrpSpPr>
            <p:cNvPr id="31" name="Group 30">
              <a:extLst>
                <a:ext uri="{FF2B5EF4-FFF2-40B4-BE49-F238E27FC236}">
                  <a16:creationId xmlns:a16="http://schemas.microsoft.com/office/drawing/2014/main" id="{1CA53BD0-0165-CF20-FA97-6128300BDBF2}"/>
                </a:ext>
              </a:extLst>
            </p:cNvPr>
            <p:cNvGrpSpPr/>
            <p:nvPr/>
          </p:nvGrpSpPr>
          <p:grpSpPr>
            <a:xfrm>
              <a:off x="6304574" y="1105600"/>
              <a:ext cx="1613387" cy="1697657"/>
              <a:chOff x="4709454" y="1603440"/>
              <a:chExt cx="1630629" cy="1839079"/>
            </a:xfrm>
          </p:grpSpPr>
          <p:pic>
            <p:nvPicPr>
              <p:cNvPr id="15" name="Picture 14" descr="A picture containing text, vector graphics, clipart&#10;&#10;Description automatically generated">
                <a:extLst>
                  <a:ext uri="{FF2B5EF4-FFF2-40B4-BE49-F238E27FC236}">
                    <a16:creationId xmlns:a16="http://schemas.microsoft.com/office/drawing/2014/main" id="{B4AC5839-C72D-30DC-9D11-7E8182C482B9}"/>
                  </a:ext>
                </a:extLst>
              </p:cNvPr>
              <p:cNvPicPr>
                <a:picLocks noChangeAspect="1"/>
              </p:cNvPicPr>
              <p:nvPr/>
            </p:nvPicPr>
            <p:blipFill>
              <a:blip r:embed="rId6"/>
              <a:stretch>
                <a:fillRect/>
              </a:stretch>
            </p:blipFill>
            <p:spPr>
              <a:xfrm>
                <a:off x="4975328" y="1603440"/>
                <a:ext cx="1098882" cy="1098882"/>
              </a:xfrm>
              <a:prstGeom prst="rect">
                <a:avLst/>
              </a:prstGeom>
            </p:spPr>
          </p:pic>
          <p:sp>
            <p:nvSpPr>
              <p:cNvPr id="25" name="TextBox 24">
                <a:extLst>
                  <a:ext uri="{FF2B5EF4-FFF2-40B4-BE49-F238E27FC236}">
                    <a16:creationId xmlns:a16="http://schemas.microsoft.com/office/drawing/2014/main" id="{CCCEB815-880E-3966-869C-5D707A2D64CC}"/>
                  </a:ext>
                </a:extLst>
              </p:cNvPr>
              <p:cNvSpPr txBox="1"/>
              <p:nvPr/>
            </p:nvSpPr>
            <p:spPr>
              <a:xfrm>
                <a:off x="4709454" y="2734633"/>
                <a:ext cx="1630629"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ChatGPT Server</a:t>
                </a:r>
              </a:p>
            </p:txBody>
          </p:sp>
        </p:grpSp>
        <p:sp>
          <p:nvSpPr>
            <p:cNvPr id="3" name="Right Arrow 2">
              <a:extLst>
                <a:ext uri="{FF2B5EF4-FFF2-40B4-BE49-F238E27FC236}">
                  <a16:creationId xmlns:a16="http://schemas.microsoft.com/office/drawing/2014/main" id="{0DD769A5-D649-F658-7CFC-D11D20FE58EA}"/>
                </a:ext>
              </a:extLst>
            </p:cNvPr>
            <p:cNvSpPr/>
            <p:nvPr/>
          </p:nvSpPr>
          <p:spPr>
            <a:xfrm rot="10800000">
              <a:off x="5490605" y="1687352"/>
              <a:ext cx="390716" cy="41980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5"/>
            </a:p>
          </p:txBody>
        </p:sp>
      </p:grpSp>
    </p:spTree>
    <p:extLst>
      <p:ext uri="{BB962C8B-B14F-4D97-AF65-F5344CB8AC3E}">
        <p14:creationId xmlns:p14="http://schemas.microsoft.com/office/powerpoint/2010/main" val="359019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1|1|7.2|3.8"/>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1600</Words>
  <Application>Microsoft Macintosh PowerPoint</Application>
  <PresentationFormat>On-screen Show (16:9)</PresentationFormat>
  <Paragraphs>225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Courier New</vt:lpstr>
      <vt:lpstr>Times New Roman</vt:lpstr>
      <vt:lpstr>Simple Light</vt:lpstr>
      <vt:lpstr>ChatGPT and Software Testing Education: Promises &amp; Perils</vt:lpstr>
      <vt:lpstr>What is ChatGPT?</vt:lpstr>
      <vt:lpstr>How Great is ChatGPT?</vt:lpstr>
      <vt:lpstr>Our Work</vt:lpstr>
      <vt:lpstr>Example Question</vt:lpstr>
      <vt:lpstr>Using ChatGPT - Shared Context</vt:lpstr>
      <vt:lpstr>Using ChatGPT - Separate Context</vt:lpstr>
      <vt:lpstr>Our Study Dataset</vt:lpstr>
      <vt:lpstr>Methodology</vt:lpstr>
      <vt:lpstr>Response Categorization</vt:lpstr>
      <vt:lpstr>RQ1: Effect of Shared and Separate Context on ChatGPT</vt:lpstr>
      <vt:lpstr>RQ2: Non-Identical Answer-Explanation Pairs (Example)</vt:lpstr>
      <vt:lpstr>RQ2: Non-Identical Answer-Explanation Pairs</vt:lpstr>
      <vt:lpstr>RQ3: Inconsistent Responses from ChatGPT</vt:lpstr>
      <vt:lpstr>RQ4: Confidence Level of ChatGPT</vt:lpstr>
      <vt:lpstr>RQ4: Confidence Level of ChatGPT</vt:lpstr>
      <vt:lpstr>Case Study: Characteristics of Incorrect Answers </vt:lpstr>
      <vt:lpstr>Case Study: Prompt Engineering Example</vt:lpstr>
      <vt:lpstr>Case Study: Prompt Engineering Example</vt:lpstr>
      <vt:lpstr>Conclusion</vt:lpstr>
      <vt:lpstr>Suggestions to the Software Testing Educators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and Software Testing Education: Promises &amp; Perils</dc:title>
  <cp:lastModifiedBy>Lam, Wing</cp:lastModifiedBy>
  <cp:revision>432</cp:revision>
  <dcterms:modified xsi:type="dcterms:W3CDTF">2023-05-19T01:19:38Z</dcterms:modified>
</cp:coreProperties>
</file>