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13.xml" ContentType="application/vnd.openxmlformats-officedocument.presentationml.tags+xml"/>
  <Override PartName="/ppt/notesSlides/notesSlide16.xml" ContentType="application/vnd.openxmlformats-officedocument.presentationml.notesSlide+xml"/>
  <Override PartName="/ppt/tags/tag14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15.xml" ContentType="application/vnd.openxmlformats-officedocument.presentationml.tags+xml"/>
  <Override PartName="/ppt/notesSlides/notesSlide19.xml" ContentType="application/vnd.openxmlformats-officedocument.presentationml.notesSlide+xml"/>
  <Override PartName="/ppt/tags/tag16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17.xml" ContentType="application/vnd.openxmlformats-officedocument.presentationml.tags+xml"/>
  <Override PartName="/ppt/notesSlides/notesSlide22.xml" ContentType="application/vnd.openxmlformats-officedocument.presentationml.notesSlide+xml"/>
  <Override PartName="/ppt/tags/tag18.xml" ContentType="application/vnd.openxmlformats-officedocument.presentationml.tags+xml"/>
  <Override PartName="/ppt/notesSlides/notesSlide23.xml" ContentType="application/vnd.openxmlformats-officedocument.presentationml.notesSlide+xml"/>
  <Override PartName="/ppt/tags/tag19.xml" ContentType="application/vnd.openxmlformats-officedocument.presentationml.tags+xml"/>
  <Override PartName="/ppt/notesSlides/notesSlide24.xml" ContentType="application/vnd.openxmlformats-officedocument.presentationml.notesSlide+xml"/>
  <Override PartName="/ppt/tags/tag20.xml" ContentType="application/vnd.openxmlformats-officedocument.presentationml.tags+xml"/>
  <Override PartName="/ppt/notesSlides/notesSlide25.xml" ContentType="application/vnd.openxmlformats-officedocument.presentationml.notesSlide+xml"/>
  <Override PartName="/ppt/tags/tag21.xml" ContentType="application/vnd.openxmlformats-officedocument.presentationml.tags+xml"/>
  <Override PartName="/ppt/notesSlides/notesSlide26.xml" ContentType="application/vnd.openxmlformats-officedocument.presentationml.notesSlide+xml"/>
  <Override PartName="/ppt/tags/tag22.xml" ContentType="application/vnd.openxmlformats-officedocument.presentationml.tags+xml"/>
  <Override PartName="/ppt/notesSlides/notesSlide27.xml" ContentType="application/vnd.openxmlformats-officedocument.presentationml.notesSlide+xml"/>
  <Override PartName="/ppt/tags/tag23.xml" ContentType="application/vnd.openxmlformats-officedocument.presentationml.tag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42"/>
  </p:notesMasterIdLst>
  <p:handoutMasterIdLst>
    <p:handoutMasterId r:id="rId43"/>
  </p:handoutMasterIdLst>
  <p:sldIdLst>
    <p:sldId id="323" r:id="rId3"/>
    <p:sldId id="356" r:id="rId4"/>
    <p:sldId id="338" r:id="rId5"/>
    <p:sldId id="393" r:id="rId6"/>
    <p:sldId id="388" r:id="rId7"/>
    <p:sldId id="341" r:id="rId8"/>
    <p:sldId id="400" r:id="rId9"/>
    <p:sldId id="343" r:id="rId10"/>
    <p:sldId id="366" r:id="rId11"/>
    <p:sldId id="378" r:id="rId12"/>
    <p:sldId id="367" r:id="rId13"/>
    <p:sldId id="379" r:id="rId14"/>
    <p:sldId id="377" r:id="rId15"/>
    <p:sldId id="350" r:id="rId16"/>
    <p:sldId id="382" r:id="rId17"/>
    <p:sldId id="344" r:id="rId18"/>
    <p:sldId id="387" r:id="rId19"/>
    <p:sldId id="385" r:id="rId20"/>
    <p:sldId id="347" r:id="rId21"/>
    <p:sldId id="362" r:id="rId22"/>
    <p:sldId id="386" r:id="rId23"/>
    <p:sldId id="349" r:id="rId24"/>
    <p:sldId id="395" r:id="rId25"/>
    <p:sldId id="354" r:id="rId26"/>
    <p:sldId id="345" r:id="rId27"/>
    <p:sldId id="397" r:id="rId28"/>
    <p:sldId id="398" r:id="rId29"/>
    <p:sldId id="399" r:id="rId30"/>
    <p:sldId id="383" r:id="rId31"/>
    <p:sldId id="389" r:id="rId32"/>
    <p:sldId id="390" r:id="rId33"/>
    <p:sldId id="351" r:id="rId34"/>
    <p:sldId id="352" r:id="rId35"/>
    <p:sldId id="391" r:id="rId36"/>
    <p:sldId id="373" r:id="rId37"/>
    <p:sldId id="392" r:id="rId38"/>
    <p:sldId id="358" r:id="rId39"/>
    <p:sldId id="322" r:id="rId40"/>
    <p:sldId id="355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00"/>
    <a:srgbClr val="0F5740"/>
    <a:srgbClr val="85CB39"/>
    <a:srgbClr val="ABDB77"/>
    <a:srgbClr val="679E2A"/>
    <a:srgbClr val="FADF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04" autoAdjust="0"/>
    <p:restoredTop sz="73673" autoAdjust="0"/>
  </p:normalViewPr>
  <p:slideViewPr>
    <p:cSldViewPr snapToGrid="0">
      <p:cViewPr varScale="1">
        <p:scale>
          <a:sx n="88" d="100"/>
          <a:sy n="88" d="100"/>
        </p:scale>
        <p:origin x="1416" y="1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2" d="100"/>
          <a:sy n="92" d="100"/>
        </p:scale>
        <p:origin x="4114" y="6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DEB96C9-C0E8-1026-C84E-33ED5F49C03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FEC671E-478C-3F9A-1272-2EFBCE32902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581FAA-8E03-4EDC-B222-A497C44EBD99}" type="datetimeFigureOut">
              <a:rPr lang="en-US" smtClean="0"/>
              <a:t>6/30/24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E19AB2-2F97-18BF-5BB1-24D87152638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99BA0D-CF7D-8734-23B6-379EFC5E463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1AAEDD-B903-4C4B-9199-D24E1A082F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0237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447916-7658-48FC-B396-48D73A5C1555}" type="datetimeFigureOut">
              <a:rPr lang="en-US" smtClean="0"/>
              <a:t>6/30/24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ACEB9D-E939-4A18-B2EA-BFA4513A6B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6375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8" name="Shape 15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1" name="Shape 21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8112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1" name="Shape 21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83818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1" name="Shape 21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63632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1" name="Shape 21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19321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ACEB9D-E939-4A18-B2EA-BFA4513A6B4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2134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ACEB9D-E939-4A18-B2EA-BFA4513A6B4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4624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1" name="Shape 21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2276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1" name="Shape 21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23101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ACEB9D-E939-4A18-B2EA-BFA4513A6B4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0445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1" name="Shape 21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45202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1" name="Shape 21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363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1" name="Shape 21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7629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ACEB9D-E939-4A18-B2EA-BFA4513A6B4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7927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1" name="Shape 21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00884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1" name="Shape 21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701773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1" name="Shape 21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842994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1" name="Shape 21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629678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1" name="Shape 21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424753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1" name="Shape 21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920437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1" name="Shape 21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856965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ACEB9D-E939-4A18-B2EA-BFA4513A6B4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3995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1" name="Shape 21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368986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ACEB9D-E939-4A18-B2EA-BFA4513A6B4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87861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ACEB9D-E939-4A18-B2EA-BFA4513A6B4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46702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ACEB9D-E939-4A18-B2EA-BFA4513A6B4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94489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ACEB9D-E939-4A18-B2EA-BFA4513A6B4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63243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ACEB9D-E939-4A18-B2EA-BFA4513A6B4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54980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ACEB9D-E939-4A18-B2EA-BFA4513A6B4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99557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ACEB9D-E939-4A18-B2EA-BFA4513A6B4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41256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ACEB9D-E939-4A18-B2EA-BFA4513A6B4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42381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Shape 94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46" name="Shape 94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117999"/>
              </a:lnSpc>
            </a:lvl1pPr>
          </a:lstStyle>
          <a:p>
            <a:endParaRPr lang="en-US"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ACEB9D-E939-4A18-B2EA-BFA4513A6B40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3107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1" name="Shape 21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3141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1" name="Shape 21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03418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1" name="Shape 21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97391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1" name="Shape 21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20955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1" name="Shape 21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89727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1" name="Shape 21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08559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07530-1A22-9E88-498D-9237C035FB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91B1A1-CCEC-24E6-3214-8906BE496C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31668C-ECAA-9E5E-2205-5FBAA271D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A95247-6D1D-D3A3-E746-77562523F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4A5F54-A239-8C30-1CD2-FA66EA237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5594A-62A8-4690-B0ED-1D14F8DB8E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7251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F33F94-380E-DFF5-E042-126EA120A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45701A-C5B1-F279-6DC4-CED2636F24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EB1D90-C7ED-06D5-ED17-232F4CF8E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A79FDE-0C6F-8180-6E29-26CFD3BCC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93B309-4BD8-DE3A-0F5C-C5C8262F4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5594A-62A8-4690-B0ED-1D14F8DB8E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321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0CF45F9-F40A-C271-7E01-59940A9826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A9445C-E295-4701-215F-9B5FB44A2C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CCA6F8-4D17-7BDB-3F8A-3795F97A9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37FBDB-61ED-7B2F-06D1-ECFDC08EB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7E2EAE-87B5-E7E2-7FBF-42DACE862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5594A-62A8-4690-B0ED-1D14F8DB8E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675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Rectangle"/>
          <p:cNvSpPr/>
          <p:nvPr/>
        </p:nvSpPr>
        <p:spPr>
          <a:xfrm>
            <a:off x="-48767" y="-35719"/>
            <a:ext cx="12289534" cy="4697017"/>
          </a:xfrm>
          <a:prstGeom prst="rect">
            <a:avLst/>
          </a:prstGeom>
          <a:solidFill>
            <a:srgbClr val="115740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l" defTabSz="389472">
              <a:spcBef>
                <a:spcPts val="2062"/>
              </a:spcBef>
              <a:defRPr sz="2600">
                <a:solidFill>
                  <a:srgbClr val="035642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2438"/>
          </a:p>
        </p:txBody>
      </p:sp>
      <p:sp>
        <p:nvSpPr>
          <p:cNvPr id="127" name="Title Text"/>
          <p:cNvSpPr txBox="1">
            <a:spLocks noGrp="1"/>
          </p:cNvSpPr>
          <p:nvPr>
            <p:ph type="title"/>
          </p:nvPr>
        </p:nvSpPr>
        <p:spPr>
          <a:xfrm>
            <a:off x="963786" y="350889"/>
            <a:ext cx="10264429" cy="1741290"/>
          </a:xfrm>
          <a:prstGeom prst="rect">
            <a:avLst/>
          </a:prstGeom>
        </p:spPr>
        <p:txBody>
          <a:bodyPr lIns="38100" tIns="38100" rIns="38100" bIns="38100" anchor="b"/>
          <a:lstStyle>
            <a:lvl1pPr defTabSz="389472">
              <a:defRPr sz="6563" b="1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28" name="Body Level One…"/>
          <p:cNvSpPr txBox="1">
            <a:spLocks noGrp="1"/>
          </p:cNvSpPr>
          <p:nvPr>
            <p:ph type="body" sz="quarter" idx="21"/>
          </p:nvPr>
        </p:nvSpPr>
        <p:spPr>
          <a:xfrm>
            <a:off x="2416968" y="3054772"/>
            <a:ext cx="7358064" cy="596057"/>
          </a:xfrm>
          <a:prstGeom prst="rect">
            <a:avLst/>
          </a:prstGeom>
        </p:spPr>
        <p:txBody>
          <a:bodyPr lIns="38100" tIns="38100" rIns="38100" bIns="38100" anchor="t"/>
          <a:lstStyle>
            <a:lvl1pPr marL="0" indent="0" algn="ctr" defTabSz="159683">
              <a:spcBef>
                <a:spcPts val="0"/>
              </a:spcBef>
              <a:buSzTx/>
              <a:buNone/>
              <a:defRPr sz="1076" i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87869" algn="ctr" defTabSz="159683">
              <a:spcBef>
                <a:spcPts val="0"/>
              </a:spcBef>
              <a:buSzTx/>
              <a:buNone/>
              <a:defRPr sz="1076" i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175738" algn="ctr" defTabSz="159683">
              <a:spcBef>
                <a:spcPts val="0"/>
              </a:spcBef>
              <a:buSzTx/>
              <a:buNone/>
              <a:defRPr sz="1076" i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263607" algn="ctr" defTabSz="159683">
              <a:spcBef>
                <a:spcPts val="0"/>
              </a:spcBef>
              <a:buSzTx/>
              <a:buNone/>
              <a:defRPr sz="1076" i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351478" algn="ctr" defTabSz="159683">
              <a:spcBef>
                <a:spcPts val="0"/>
              </a:spcBef>
              <a:buSzTx/>
              <a:buNone/>
              <a:defRPr sz="1076" i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	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479800" y="2599022"/>
            <a:ext cx="5232401" cy="423863"/>
          </a:xfrm>
          <a:prstGeom prst="rect">
            <a:avLst/>
          </a:prstGeom>
        </p:spPr>
        <p:txBody>
          <a:bodyPr lIns="27093" tIns="27093" rIns="27093" bIns="27093" anchor="t"/>
          <a:lstStyle>
            <a:lvl1pPr marL="0" indent="0" algn="ctr" defTabSz="389472">
              <a:spcBef>
                <a:spcPts val="0"/>
              </a:spcBef>
              <a:buSzTx/>
              <a:buNone/>
              <a:defRPr sz="375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214315" algn="ctr" defTabSz="389472">
              <a:spcBef>
                <a:spcPts val="0"/>
              </a:spcBef>
              <a:buSzTx/>
              <a:buNone/>
              <a:defRPr sz="375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428631" algn="ctr" defTabSz="389472">
              <a:spcBef>
                <a:spcPts val="0"/>
              </a:spcBef>
              <a:buSzTx/>
              <a:buNone/>
              <a:defRPr sz="375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642947" algn="ctr" defTabSz="389472">
              <a:spcBef>
                <a:spcPts val="0"/>
              </a:spcBef>
              <a:buSzTx/>
              <a:buNone/>
              <a:defRPr sz="375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857262" algn="ctr" defTabSz="389472">
              <a:spcBef>
                <a:spcPts val="0"/>
              </a:spcBef>
              <a:buSzTx/>
              <a:buNone/>
              <a:defRPr sz="375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43946" y="5736209"/>
            <a:ext cx="295180" cy="223243"/>
          </a:xfrm>
          <a:prstGeom prst="rect">
            <a:avLst/>
          </a:prstGeom>
        </p:spPr>
        <p:txBody>
          <a:bodyPr lIns="38100" tIns="38100" rIns="38100" bIns="38100">
            <a:normAutofit/>
          </a:bodyPr>
          <a:lstStyle>
            <a:lvl1pPr defTabSz="389472">
              <a:defRPr sz="15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60241680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&amp; Subtit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333375" y="1437680"/>
            <a:ext cx="11525250" cy="227707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33375" y="3705820"/>
            <a:ext cx="11525250" cy="910828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214315" algn="ctr">
              <a:spcBef>
                <a:spcPts val="0"/>
              </a:spcBef>
              <a:buSzTx/>
              <a:buNone/>
            </a:lvl2pPr>
            <a:lvl3pPr marL="0" indent="428631" algn="ctr">
              <a:spcBef>
                <a:spcPts val="0"/>
              </a:spcBef>
              <a:buSzTx/>
              <a:buNone/>
            </a:lvl3pPr>
            <a:lvl4pPr marL="0" indent="642947" algn="ctr">
              <a:spcBef>
                <a:spcPts val="0"/>
              </a:spcBef>
              <a:buSzTx/>
              <a:buNone/>
            </a:lvl4pPr>
            <a:lvl5pPr marL="0" indent="857262" algn="ctr">
              <a:spcBef>
                <a:spcPts val="0"/>
              </a:spcBef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8359193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21"/>
          </p:nvPr>
        </p:nvSpPr>
        <p:spPr>
          <a:xfrm>
            <a:off x="1180072" y="-473273"/>
            <a:ext cx="9740760" cy="546842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1190625" y="4857750"/>
            <a:ext cx="9810750" cy="901898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90625" y="5759649"/>
            <a:ext cx="9810750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214315" algn="ctr">
              <a:spcBef>
                <a:spcPts val="0"/>
              </a:spcBef>
              <a:buSzTx/>
              <a:buNone/>
            </a:lvl2pPr>
            <a:lvl3pPr marL="0" indent="428631" algn="ctr">
              <a:spcBef>
                <a:spcPts val="0"/>
              </a:spcBef>
              <a:buSzTx/>
              <a:buNone/>
            </a:lvl3pPr>
            <a:lvl4pPr marL="0" indent="642947" algn="ctr">
              <a:spcBef>
                <a:spcPts val="0"/>
              </a:spcBef>
              <a:buSzTx/>
              <a:buNone/>
            </a:lvl4pPr>
            <a:lvl5pPr marL="0" indent="857262" algn="ctr">
              <a:spcBef>
                <a:spcPts val="0"/>
              </a:spcBef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3875039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333375" y="2286000"/>
            <a:ext cx="11525250" cy="2277070"/>
          </a:xfrm>
          <a:prstGeom prst="rect">
            <a:avLst/>
          </a:prstGeom>
        </p:spPr>
        <p:txBody>
          <a:bodyPr/>
          <a:lstStyle>
            <a:lvl1pPr>
              <a:defRPr cap="none"/>
            </a:lvl1pPr>
          </a:lstStyle>
          <a:p>
            <a:r>
              <a:rPr lang="en-US" dirty="0"/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9301737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idx="21"/>
          </p:nvPr>
        </p:nvSpPr>
        <p:spPr>
          <a:xfrm>
            <a:off x="5017102" y="973336"/>
            <a:ext cx="7380387" cy="492025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333376" y="714375"/>
            <a:ext cx="5524500" cy="2732484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33376" y="3437930"/>
            <a:ext cx="5524500" cy="2732484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214315" algn="ctr">
              <a:spcBef>
                <a:spcPts val="0"/>
              </a:spcBef>
              <a:buSzTx/>
              <a:buNone/>
            </a:lvl2pPr>
            <a:lvl3pPr marL="0" indent="428631" algn="ctr">
              <a:spcBef>
                <a:spcPts val="0"/>
              </a:spcBef>
              <a:buSzTx/>
              <a:buNone/>
            </a:lvl3pPr>
            <a:lvl4pPr marL="0" indent="642947" algn="ctr">
              <a:spcBef>
                <a:spcPts val="0"/>
              </a:spcBef>
              <a:buSzTx/>
              <a:buNone/>
            </a:lvl4pPr>
            <a:lvl5pPr marL="0" indent="857262" algn="ctr">
              <a:spcBef>
                <a:spcPts val="0"/>
              </a:spcBef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72040837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8948858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92079" y="118715"/>
            <a:ext cx="11087809" cy="1003674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4000" cap="none" baseline="0">
                <a:solidFill>
                  <a:srgbClr val="5A5F5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Gill Sans"/>
              </a:defRPr>
            </a:lvl1pPr>
          </a:lstStyle>
          <a:p>
            <a:r>
              <a:rPr lang="en-US" dirty="0"/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xfrm>
            <a:off x="542895" y="1919883"/>
            <a:ext cx="11018567" cy="4429125"/>
          </a:xfrm>
          <a:prstGeom prst="rect">
            <a:avLst/>
          </a:prstGeom>
        </p:spPr>
        <p:txBody>
          <a:bodyPr/>
          <a:lstStyle>
            <a:lvl1pPr marL="488163" indent="-488163">
              <a:lnSpc>
                <a:spcPct val="120000"/>
              </a:lnSpc>
              <a:spcBef>
                <a:spcPts val="4313"/>
              </a:spcBef>
              <a:defRPr sz="4313" b="0" i="0">
                <a:latin typeface="Lato Light" panose="020F0302020204030203" pitchFamily="34" charset="77"/>
              </a:defRPr>
            </a:lvl1pPr>
            <a:lvl2pPr marL="976327" indent="-488163">
              <a:lnSpc>
                <a:spcPct val="120000"/>
              </a:lnSpc>
              <a:spcBef>
                <a:spcPts val="4313"/>
              </a:spcBef>
              <a:defRPr sz="4313" b="0" i="0"/>
            </a:lvl2pPr>
            <a:lvl3pPr marL="1464490" indent="-488163">
              <a:lnSpc>
                <a:spcPct val="120000"/>
              </a:lnSpc>
              <a:spcBef>
                <a:spcPts val="4313"/>
              </a:spcBef>
              <a:defRPr sz="4313" b="0" i="0"/>
            </a:lvl3pPr>
            <a:lvl4pPr marL="1952654" indent="-488163">
              <a:lnSpc>
                <a:spcPct val="120000"/>
              </a:lnSpc>
              <a:spcBef>
                <a:spcPts val="4313"/>
              </a:spcBef>
              <a:defRPr sz="4313" b="0" i="0"/>
            </a:lvl4pPr>
            <a:lvl5pPr marL="2440817" indent="-488163">
              <a:lnSpc>
                <a:spcPct val="120000"/>
              </a:lnSpc>
              <a:spcBef>
                <a:spcPts val="4313"/>
              </a:spcBef>
              <a:defRPr sz="4313" b="0" i="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4E7B1AF-134E-6D7B-2C38-4D3EE7C1819E}"/>
              </a:ext>
            </a:extLst>
          </p:cNvPr>
          <p:cNvCxnSpPr/>
          <p:nvPr userDrawn="1"/>
        </p:nvCxnSpPr>
        <p:spPr>
          <a:xfrm>
            <a:off x="192079" y="957129"/>
            <a:ext cx="6246975" cy="0"/>
          </a:xfrm>
          <a:prstGeom prst="line">
            <a:avLst/>
          </a:prstGeom>
          <a:noFill/>
          <a:ln w="31750" cap="flat">
            <a:solidFill>
              <a:srgbClr val="0F574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C3A90BF-1C93-A364-004B-DE6595E9F209}"/>
              </a:ext>
            </a:extLst>
          </p:cNvPr>
          <p:cNvCxnSpPr>
            <a:cxnSpLocks/>
          </p:cNvCxnSpPr>
          <p:nvPr userDrawn="1"/>
        </p:nvCxnSpPr>
        <p:spPr>
          <a:xfrm>
            <a:off x="-181280" y="6515988"/>
            <a:ext cx="12466916" cy="0"/>
          </a:xfrm>
          <a:prstGeom prst="line">
            <a:avLst/>
          </a:prstGeom>
          <a:noFill/>
          <a:ln w="31750" cap="flat">
            <a:solidFill>
              <a:schemeClr val="tx1">
                <a:lumMod val="60000"/>
                <a:lumOff val="4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7D3A4DB1-9848-C9D7-7E96-F59802D43722}"/>
              </a:ext>
            </a:extLst>
          </p:cNvPr>
          <p:cNvSpPr/>
          <p:nvPr userDrawn="1"/>
        </p:nvSpPr>
        <p:spPr>
          <a:xfrm>
            <a:off x="-137458" y="6527456"/>
            <a:ext cx="12466915" cy="344646"/>
          </a:xfrm>
          <a:prstGeom prst="rect">
            <a:avLst/>
          </a:prstGeom>
          <a:solidFill>
            <a:srgbClr val="0F574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Gill Sans Light"/>
            </a:endParaRPr>
          </a:p>
        </p:txBody>
      </p:sp>
      <p:sp>
        <p:nvSpPr>
          <p:cNvPr id="6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35" y="6518671"/>
            <a:ext cx="367088" cy="36221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6470499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Image"/>
          <p:cNvSpPr>
            <a:spLocks noGrp="1"/>
          </p:cNvSpPr>
          <p:nvPr>
            <p:ph type="pic" idx="21"/>
          </p:nvPr>
        </p:nvSpPr>
        <p:spPr>
          <a:xfrm>
            <a:off x="5149837" y="1928813"/>
            <a:ext cx="7396505" cy="493100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33376" y="1919883"/>
            <a:ext cx="5524500" cy="4429125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4893791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D3F9B-57C5-A102-3853-A62F256D3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BD7D88-9B80-57BA-A3B9-DCB19AF236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36560F-CA1A-84CD-28F3-07BB59821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A1A062-88E0-DAC7-3B20-D340ADAFD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372C06-BBF5-1929-C70A-14077B63B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5594A-62A8-4690-B0ED-1D14F8DB8E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4003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Body Level One…"/>
          <p:cNvSpPr txBox="1">
            <a:spLocks noGrp="1"/>
          </p:cNvSpPr>
          <p:nvPr>
            <p:ph type="body" idx="1"/>
          </p:nvPr>
        </p:nvSpPr>
        <p:spPr>
          <a:xfrm>
            <a:off x="714375" y="535781"/>
            <a:ext cx="10751344" cy="5777508"/>
          </a:xfrm>
          <a:prstGeom prst="rect">
            <a:avLst/>
          </a:prstGeom>
        </p:spPr>
        <p:txBody>
          <a:bodyPr/>
          <a:lstStyle>
            <a:lvl1pPr marL="488163" indent="-488163">
              <a:lnSpc>
                <a:spcPct val="120000"/>
              </a:lnSpc>
              <a:spcBef>
                <a:spcPts val="4313"/>
              </a:spcBef>
              <a:defRPr sz="4313"/>
            </a:lvl1pPr>
            <a:lvl2pPr marL="976327" indent="-488163">
              <a:lnSpc>
                <a:spcPct val="120000"/>
              </a:lnSpc>
              <a:spcBef>
                <a:spcPts val="4313"/>
              </a:spcBef>
              <a:defRPr sz="4313"/>
            </a:lvl2pPr>
            <a:lvl3pPr marL="1464490" indent="-488163">
              <a:lnSpc>
                <a:spcPct val="120000"/>
              </a:lnSpc>
              <a:spcBef>
                <a:spcPts val="4313"/>
              </a:spcBef>
              <a:defRPr sz="4313"/>
            </a:lvl3pPr>
            <a:lvl4pPr marL="1952654" indent="-488163">
              <a:lnSpc>
                <a:spcPct val="120000"/>
              </a:lnSpc>
              <a:spcBef>
                <a:spcPts val="4313"/>
              </a:spcBef>
              <a:defRPr sz="4313"/>
            </a:lvl4pPr>
            <a:lvl5pPr marL="2440817" indent="-488163">
              <a:lnSpc>
                <a:spcPct val="120000"/>
              </a:lnSpc>
              <a:spcBef>
                <a:spcPts val="4313"/>
              </a:spcBef>
              <a:defRPr sz="4313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4124760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Image"/>
          <p:cNvSpPr>
            <a:spLocks noGrp="1"/>
          </p:cNvSpPr>
          <p:nvPr>
            <p:ph type="pic" sz="quarter" idx="21"/>
          </p:nvPr>
        </p:nvSpPr>
        <p:spPr>
          <a:xfrm>
            <a:off x="6238875" y="3491509"/>
            <a:ext cx="5441156" cy="305594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Image"/>
          <p:cNvSpPr>
            <a:spLocks noGrp="1"/>
          </p:cNvSpPr>
          <p:nvPr>
            <p:ph type="pic" sz="quarter" idx="22"/>
          </p:nvPr>
        </p:nvSpPr>
        <p:spPr>
          <a:xfrm>
            <a:off x="6250781" y="312540"/>
            <a:ext cx="5441156" cy="305594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7" name="Image"/>
          <p:cNvSpPr>
            <a:spLocks noGrp="1"/>
          </p:cNvSpPr>
          <p:nvPr>
            <p:ph type="pic" idx="23"/>
          </p:nvPr>
        </p:nvSpPr>
        <p:spPr>
          <a:xfrm>
            <a:off x="-880838" y="339328"/>
            <a:ext cx="7495589" cy="751052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56312309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0625" y="4000500"/>
            <a:ext cx="9810750" cy="506549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625"/>
            </a:lvl1pPr>
          </a:lstStyle>
          <a:p>
            <a:r>
              <a:t>–Johnny Appleseed</a:t>
            </a:r>
          </a:p>
        </p:txBody>
      </p:sp>
      <p:sp>
        <p:nvSpPr>
          <p:cNvPr id="96" name="“Type a quote here.”"/>
          <p:cNvSpPr txBox="1">
            <a:spLocks noGrp="1"/>
          </p:cNvSpPr>
          <p:nvPr>
            <p:ph type="body" sz="quarter" idx="22"/>
          </p:nvPr>
        </p:nvSpPr>
        <p:spPr>
          <a:xfrm>
            <a:off x="1190625" y="2822274"/>
            <a:ext cx="9810750" cy="650884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r>
              <a:t>“Type a quote here.”</a:t>
            </a:r>
          </a:p>
        </p:txBody>
      </p:sp>
      <p:sp>
        <p:nvSpPr>
          <p:cNvPr id="9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5620450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Image"/>
          <p:cNvSpPr>
            <a:spLocks noGrp="1"/>
          </p:cNvSpPr>
          <p:nvPr>
            <p:ph type="pic" idx="21"/>
          </p:nvPr>
        </p:nvSpPr>
        <p:spPr>
          <a:xfrm>
            <a:off x="-2393156" y="0"/>
            <a:ext cx="16256001" cy="68580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844148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5041053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52430" y="5738812"/>
            <a:ext cx="274327" cy="285548"/>
          </a:xfrm>
          <a:prstGeom prst="rect">
            <a:avLst/>
          </a:prstGeom>
        </p:spPr>
        <p:txBody>
          <a:bodyPr lIns="27093" tIns="27093" rIns="27093" bIns="27093"/>
          <a:lstStyle>
            <a:lvl1pPr defTabSz="773918">
              <a:defRPr sz="1500">
                <a:solidFill>
                  <a:srgbClr val="4C4946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3132416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Rectangle"/>
          <p:cNvSpPr/>
          <p:nvPr/>
        </p:nvSpPr>
        <p:spPr>
          <a:xfrm>
            <a:off x="-48767" y="-35719"/>
            <a:ext cx="12289534" cy="4697017"/>
          </a:xfrm>
          <a:prstGeom prst="rect">
            <a:avLst/>
          </a:prstGeom>
          <a:solidFill>
            <a:srgbClr val="115740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l" defTabSz="389472">
              <a:spcBef>
                <a:spcPts val="2062"/>
              </a:spcBef>
              <a:defRPr sz="2600">
                <a:solidFill>
                  <a:srgbClr val="035642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2438"/>
          </a:p>
        </p:txBody>
      </p:sp>
      <p:sp>
        <p:nvSpPr>
          <p:cNvPr id="127" name="Title Text"/>
          <p:cNvSpPr txBox="1">
            <a:spLocks noGrp="1"/>
          </p:cNvSpPr>
          <p:nvPr>
            <p:ph type="title"/>
          </p:nvPr>
        </p:nvSpPr>
        <p:spPr>
          <a:xfrm>
            <a:off x="963786" y="350889"/>
            <a:ext cx="10264429" cy="1741290"/>
          </a:xfrm>
          <a:prstGeom prst="rect">
            <a:avLst/>
          </a:prstGeom>
        </p:spPr>
        <p:txBody>
          <a:bodyPr lIns="38100" tIns="38100" rIns="38100" bIns="38100" anchor="b"/>
          <a:lstStyle>
            <a:lvl1pPr defTabSz="389472">
              <a:defRPr sz="6563" b="1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28" name="Body Level One…"/>
          <p:cNvSpPr txBox="1">
            <a:spLocks noGrp="1"/>
          </p:cNvSpPr>
          <p:nvPr>
            <p:ph type="body" sz="quarter" idx="21"/>
          </p:nvPr>
        </p:nvSpPr>
        <p:spPr>
          <a:xfrm>
            <a:off x="2416968" y="3054772"/>
            <a:ext cx="7358064" cy="596057"/>
          </a:xfrm>
          <a:prstGeom prst="rect">
            <a:avLst/>
          </a:prstGeom>
        </p:spPr>
        <p:txBody>
          <a:bodyPr lIns="38100" tIns="38100" rIns="38100" bIns="38100" anchor="t"/>
          <a:lstStyle>
            <a:lvl1pPr marL="0" indent="0" algn="ctr" defTabSz="159683">
              <a:spcBef>
                <a:spcPts val="0"/>
              </a:spcBef>
              <a:buSzTx/>
              <a:buNone/>
              <a:defRPr sz="1076" i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87869" algn="ctr" defTabSz="159683">
              <a:spcBef>
                <a:spcPts val="0"/>
              </a:spcBef>
              <a:buSzTx/>
              <a:buNone/>
              <a:defRPr sz="1076" i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175738" algn="ctr" defTabSz="159683">
              <a:spcBef>
                <a:spcPts val="0"/>
              </a:spcBef>
              <a:buSzTx/>
              <a:buNone/>
              <a:defRPr sz="1076" i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263607" algn="ctr" defTabSz="159683">
              <a:spcBef>
                <a:spcPts val="0"/>
              </a:spcBef>
              <a:buSzTx/>
              <a:buNone/>
              <a:defRPr sz="1076" i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351478" algn="ctr" defTabSz="159683">
              <a:spcBef>
                <a:spcPts val="0"/>
              </a:spcBef>
              <a:buSzTx/>
              <a:buNone/>
              <a:defRPr sz="1076" i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	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479800" y="2599022"/>
            <a:ext cx="5232401" cy="423863"/>
          </a:xfrm>
          <a:prstGeom prst="rect">
            <a:avLst/>
          </a:prstGeom>
        </p:spPr>
        <p:txBody>
          <a:bodyPr lIns="27093" tIns="27093" rIns="27093" bIns="27093" anchor="t"/>
          <a:lstStyle>
            <a:lvl1pPr marL="0" indent="0" algn="ctr" defTabSz="389472">
              <a:spcBef>
                <a:spcPts val="0"/>
              </a:spcBef>
              <a:buSzTx/>
              <a:buNone/>
              <a:defRPr sz="375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214315" algn="ctr" defTabSz="389472">
              <a:spcBef>
                <a:spcPts val="0"/>
              </a:spcBef>
              <a:buSzTx/>
              <a:buNone/>
              <a:defRPr sz="375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428631" algn="ctr" defTabSz="389472">
              <a:spcBef>
                <a:spcPts val="0"/>
              </a:spcBef>
              <a:buSzTx/>
              <a:buNone/>
              <a:defRPr sz="375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642947" algn="ctr" defTabSz="389472">
              <a:spcBef>
                <a:spcPts val="0"/>
              </a:spcBef>
              <a:buSzTx/>
              <a:buNone/>
              <a:defRPr sz="375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857262" algn="ctr" defTabSz="389472">
              <a:spcBef>
                <a:spcPts val="0"/>
              </a:spcBef>
              <a:buSzTx/>
              <a:buNone/>
              <a:defRPr sz="375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43946" y="5736209"/>
            <a:ext cx="295180" cy="223243"/>
          </a:xfrm>
          <a:prstGeom prst="rect">
            <a:avLst/>
          </a:prstGeom>
        </p:spPr>
        <p:txBody>
          <a:bodyPr lIns="38100" tIns="38100" rIns="38100" bIns="38100">
            <a:normAutofit/>
          </a:bodyPr>
          <a:lstStyle>
            <a:lvl1pPr defTabSz="389472">
              <a:defRPr sz="15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03421209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Quot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90625" y="4000500"/>
            <a:ext cx="9810750" cy="357188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969"/>
            </a:lvl1pPr>
            <a:lvl2pPr marL="527303" indent="-223704" algn="ctr">
              <a:spcBef>
                <a:spcPts val="0"/>
              </a:spcBef>
              <a:defRPr sz="1969"/>
            </a:lvl2pPr>
            <a:lvl3pPr marL="830901" indent="-223704" algn="ctr">
              <a:spcBef>
                <a:spcPts val="0"/>
              </a:spcBef>
              <a:defRPr sz="1969"/>
            </a:lvl3pPr>
            <a:lvl4pPr marL="1134500" indent="-223704" algn="ctr">
              <a:spcBef>
                <a:spcPts val="0"/>
              </a:spcBef>
              <a:defRPr sz="1969"/>
            </a:lvl4pPr>
            <a:lvl5pPr marL="1438098" indent="-223704" algn="ctr">
              <a:spcBef>
                <a:spcPts val="0"/>
              </a:spcBef>
              <a:defRPr sz="1969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5" name="“Type a quote here.”"/>
          <p:cNvSpPr txBox="1">
            <a:spLocks noGrp="1"/>
          </p:cNvSpPr>
          <p:nvPr>
            <p:ph type="body" sz="quarter" idx="21"/>
          </p:nvPr>
        </p:nvSpPr>
        <p:spPr>
          <a:xfrm>
            <a:off x="1190625" y="2920008"/>
            <a:ext cx="9810750" cy="455414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/>
            </a:lvl1pPr>
          </a:lstStyle>
          <a:p>
            <a:pPr marL="0" indent="0" algn="ctr">
              <a:spcBef>
                <a:spcPts val="0"/>
              </a:spcBef>
              <a:buSzTx/>
              <a:buNone/>
            </a:pPr>
            <a:endParaRPr/>
          </a:p>
        </p:txBody>
      </p:sp>
      <p:sp>
        <p:nvSpPr>
          <p:cNvPr id="146" name="01"/>
          <p:cNvSpPr txBox="1">
            <a:spLocks noGrp="1"/>
          </p:cNvSpPr>
          <p:nvPr>
            <p:ph type="sldNum" sz="quarter" idx="2"/>
          </p:nvPr>
        </p:nvSpPr>
        <p:spPr>
          <a:xfrm>
            <a:off x="5929312" y="6518672"/>
            <a:ext cx="362279" cy="36221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66429297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3CB96-0538-D11A-00DA-54568F904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71C116-80BF-9E2B-B42A-F68D89B437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6165CE-1A8E-DC99-7B62-81C19DEF3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0F541F-C267-714D-79D1-3CF9EB6A8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C0DA16-C239-83B8-3CF2-8810733C3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5594A-62A8-4690-B0ED-1D14F8DB8E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439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05A6C-8834-E774-EBB7-9B74C7D2D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432889-F0FE-1C23-B1C9-1BAC865D4B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CE8EB3-8BD2-5750-8546-FD083931C2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BE8A50-B48F-B053-D45B-B6E15FC86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778EC4-09BA-96A1-93A4-40E0F7816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0A4986-7B1F-5628-F898-EB1B3157C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5594A-62A8-4690-B0ED-1D14F8DB8E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656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FB1345-7942-7070-5EE5-4712FAED0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FEEF1B-48E5-2C98-7693-B99557F7EB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FFC791-1130-5366-43F1-8A13A01418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5A6A46-3F5F-589E-AEF3-69414C59B0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5CF5C9-E42F-AA4D-AB46-B36EC1F08F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85704B-81F8-906B-E4CA-7BCCB63C0A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172D3D-761B-1AF3-21C3-E10CBDC79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91243A7-0A22-C52A-B7E5-60A99EF77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5594A-62A8-4690-B0ED-1D14F8DB8E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9105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E4031-2E99-E8C0-A12C-AD70852F4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C8999A-5E41-FD4A-A61A-5146BE496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802F19-18DC-161B-B1AB-B1B73B420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009827-1D67-3ED6-6B74-2AD1E7D5F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5594A-62A8-4690-B0ED-1D14F8DB8E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0843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12587C-AEFF-AAF9-42BC-16D568190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6DDFF8-BAA0-0066-4A3D-8FF7B7AE0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7F3493-6AD2-8B78-E97D-30D0868BB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5594A-62A8-4690-B0ED-1D14F8DB8E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579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AA75BF-6F17-B040-0F8C-7ADAAAE16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B4D6E4-8503-CACD-EE52-13D7C59718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3F86F0-FB8E-DB43-ADDF-80D54BBB39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4DB0A-C956-F7C5-A382-6D60B73E2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CDD857-E1E9-E2B3-CA68-64B96642C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D58259-48C5-09F2-EA6F-709E57138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5594A-62A8-4690-B0ED-1D14F8DB8E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4048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E68A05-C3D2-8EE4-2724-2C7661CCC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195365F-0C98-398D-6C8C-DAA722FC33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ABF258-F860-C7A3-9616-0B27D6CC52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A22490-76C2-83A2-10C7-5D9DFE7AB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815233-47CC-3A76-37AD-45C2098EE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2FEAB1-C865-494A-FD06-9B527095C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5594A-62A8-4690-B0ED-1D14F8DB8E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6955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B07040-228F-4045-86A7-84BF3BB14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68C9A4-F785-5E6D-B358-27A751A7CE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67197-CB32-A0E3-55AF-4CDD3E73F0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A09AFE-1289-2B8C-C4BC-78B64C8A54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2E08EF-DC04-FE83-4703-9903D7517F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C15594A-62A8-4690-B0ED-1D14F8DB8E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434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333375" y="178594"/>
            <a:ext cx="11525250" cy="1714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rPr lang="en-US" dirty="0"/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333375" y="1919883"/>
            <a:ext cx="11525250" cy="44291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21549" y="6518672"/>
            <a:ext cx="362279" cy="362215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87">
                <a:latin typeface="+mn-lt"/>
                <a:ea typeface="+mn-ea"/>
                <a:cs typeface="+mn-cs"/>
                <a:sym typeface="Gill Sans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90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93" r:id="rId15"/>
  </p:sldLayoutIdLst>
  <p:transition spd="med"/>
  <p:hf hdr="0" ftr="0" dt="0"/>
  <p:txStyles>
    <p:titleStyle>
      <a:lvl1pPr marL="0" marR="0" indent="0" algn="ctr" defTabSz="54769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688" b="0" i="0" u="none" strike="noStrike" cap="none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214315" algn="ctr" defTabSz="54769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688" b="0" i="0" u="none" strike="noStrike" cap="all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428631" algn="ctr" defTabSz="54769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688" b="0" i="0" u="none" strike="noStrike" cap="all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642947" algn="ctr" defTabSz="54769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688" b="0" i="0" u="none" strike="noStrike" cap="all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857262" algn="ctr" defTabSz="54769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688" b="0" i="0" u="none" strike="noStrike" cap="all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1071578" algn="ctr" defTabSz="54769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688" b="0" i="0" u="none" strike="noStrike" cap="all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1285893" algn="ctr" defTabSz="54769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688" b="0" i="0" u="none" strike="noStrike" cap="all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1500209" algn="ctr" defTabSz="54769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688" b="0" i="0" u="none" strike="noStrike" cap="all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1714525" algn="ctr" defTabSz="54769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688" b="0" i="0" u="none" strike="noStrike" cap="all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9pPr>
    </p:titleStyle>
    <p:bodyStyle>
      <a:lvl1pPr marL="404818" marR="0" indent="-404818" algn="l" defTabSz="547695" rtl="0" latinLnBrk="0">
        <a:lnSpc>
          <a:spcPct val="100000"/>
        </a:lnSpc>
        <a:spcBef>
          <a:spcPts val="3563"/>
        </a:spcBef>
        <a:spcAft>
          <a:spcPts val="0"/>
        </a:spcAft>
        <a:buClrTx/>
        <a:buSzPct val="82000"/>
        <a:buFontTx/>
        <a:buChar char="•"/>
        <a:tabLst/>
        <a:defRPr sz="3563" b="0" i="0" u="none" strike="noStrike" cap="none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1pPr>
      <a:lvl2pPr marL="809637" marR="0" indent="-404818" algn="l" defTabSz="547695" rtl="0" latinLnBrk="0">
        <a:lnSpc>
          <a:spcPct val="100000"/>
        </a:lnSpc>
        <a:spcBef>
          <a:spcPts val="3563"/>
        </a:spcBef>
        <a:spcAft>
          <a:spcPts val="0"/>
        </a:spcAft>
        <a:buClrTx/>
        <a:buSzPct val="82000"/>
        <a:buFontTx/>
        <a:buChar char="•"/>
        <a:tabLst/>
        <a:defRPr sz="3563" b="0" i="0" u="none" strike="noStrike" cap="none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2pPr>
      <a:lvl3pPr marL="1214455" marR="0" indent="-404818" algn="l" defTabSz="547695" rtl="0" latinLnBrk="0">
        <a:lnSpc>
          <a:spcPct val="100000"/>
        </a:lnSpc>
        <a:spcBef>
          <a:spcPts val="3563"/>
        </a:spcBef>
        <a:spcAft>
          <a:spcPts val="0"/>
        </a:spcAft>
        <a:buClrTx/>
        <a:buSzPct val="82000"/>
        <a:buFontTx/>
        <a:buChar char="•"/>
        <a:tabLst/>
        <a:defRPr sz="3563" b="0" i="0" u="none" strike="noStrike" cap="none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3pPr>
      <a:lvl4pPr marL="1619273" marR="0" indent="-404818" algn="l" defTabSz="547695" rtl="0" latinLnBrk="0">
        <a:lnSpc>
          <a:spcPct val="100000"/>
        </a:lnSpc>
        <a:spcBef>
          <a:spcPts val="3563"/>
        </a:spcBef>
        <a:spcAft>
          <a:spcPts val="0"/>
        </a:spcAft>
        <a:buClrTx/>
        <a:buSzPct val="82000"/>
        <a:buFontTx/>
        <a:buChar char="•"/>
        <a:tabLst/>
        <a:defRPr sz="3563" b="0" i="0" u="none" strike="noStrike" cap="none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4pPr>
      <a:lvl5pPr marL="2024092" marR="0" indent="-404818" algn="l" defTabSz="547695" rtl="0" latinLnBrk="0">
        <a:lnSpc>
          <a:spcPct val="100000"/>
        </a:lnSpc>
        <a:spcBef>
          <a:spcPts val="3563"/>
        </a:spcBef>
        <a:spcAft>
          <a:spcPts val="0"/>
        </a:spcAft>
        <a:buClrTx/>
        <a:buSzPct val="82000"/>
        <a:buFontTx/>
        <a:buChar char="•"/>
        <a:tabLst/>
        <a:defRPr sz="3563" b="0" i="0" u="none" strike="noStrike" cap="none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5pPr>
      <a:lvl6pPr marL="2428910" marR="0" indent="-404818" algn="l" defTabSz="547695" rtl="0" latinLnBrk="0">
        <a:lnSpc>
          <a:spcPct val="100000"/>
        </a:lnSpc>
        <a:spcBef>
          <a:spcPts val="3563"/>
        </a:spcBef>
        <a:spcAft>
          <a:spcPts val="0"/>
        </a:spcAft>
        <a:buClrTx/>
        <a:buSzPct val="82000"/>
        <a:buFontTx/>
        <a:buChar char="•"/>
        <a:tabLst/>
        <a:defRPr sz="3563" b="0" i="0" u="none" strike="noStrike" cap="none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6pPr>
      <a:lvl7pPr marL="2833729" marR="0" indent="-404818" algn="l" defTabSz="547695" rtl="0" latinLnBrk="0">
        <a:lnSpc>
          <a:spcPct val="100000"/>
        </a:lnSpc>
        <a:spcBef>
          <a:spcPts val="3563"/>
        </a:spcBef>
        <a:spcAft>
          <a:spcPts val="0"/>
        </a:spcAft>
        <a:buClrTx/>
        <a:buSzPct val="82000"/>
        <a:buFontTx/>
        <a:buChar char="•"/>
        <a:tabLst/>
        <a:defRPr sz="3563" b="0" i="0" u="none" strike="noStrike" cap="none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7pPr>
      <a:lvl8pPr marL="3238547" marR="0" indent="-404818" algn="l" defTabSz="547695" rtl="0" latinLnBrk="0">
        <a:lnSpc>
          <a:spcPct val="100000"/>
        </a:lnSpc>
        <a:spcBef>
          <a:spcPts val="3563"/>
        </a:spcBef>
        <a:spcAft>
          <a:spcPts val="0"/>
        </a:spcAft>
        <a:buClrTx/>
        <a:buSzPct val="82000"/>
        <a:buFontTx/>
        <a:buChar char="•"/>
        <a:tabLst/>
        <a:defRPr sz="3563" b="0" i="0" u="none" strike="noStrike" cap="none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8pPr>
      <a:lvl9pPr marL="3643365" marR="0" indent="-404818" algn="l" defTabSz="547695" rtl="0" latinLnBrk="0">
        <a:lnSpc>
          <a:spcPct val="100000"/>
        </a:lnSpc>
        <a:spcBef>
          <a:spcPts val="3563"/>
        </a:spcBef>
        <a:spcAft>
          <a:spcPts val="0"/>
        </a:spcAft>
        <a:buClrTx/>
        <a:buSzPct val="82000"/>
        <a:buFontTx/>
        <a:buChar char="•"/>
        <a:tabLst/>
        <a:defRPr sz="3563" b="0" i="0" u="none" strike="noStrike" cap="none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9pPr>
    </p:bodyStyle>
    <p:otherStyle>
      <a:lvl1pPr marL="0" marR="0" indent="0" algn="ctr" defTabSz="54769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7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214315" algn="ctr" defTabSz="54769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7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428631" algn="ctr" defTabSz="54769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7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642947" algn="ctr" defTabSz="54769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7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857262" algn="ctr" defTabSz="54769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7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1071578" algn="ctr" defTabSz="54769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7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1285893" algn="ctr" defTabSz="54769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7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1500209" algn="ctr" defTabSz="54769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7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1714525" algn="ctr" defTabSz="54769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7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4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9.xml"/><Relationship Id="rId6" Type="http://schemas.openxmlformats.org/officeDocument/2006/relationships/image" Target="../media/image23.jp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8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0.xml"/><Relationship Id="rId6" Type="http://schemas.openxmlformats.org/officeDocument/2006/relationships/image" Target="../media/image27.jp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8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1.xml"/><Relationship Id="rId6" Type="http://schemas.openxmlformats.org/officeDocument/2006/relationships/image" Target="../media/image27.jp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7" Type="http://schemas.openxmlformats.org/officeDocument/2006/relationships/image" Target="../media/image32.png"/><Relationship Id="rId2" Type="http://schemas.microsoft.com/office/2007/relationships/media" Target="../media/media3.mp4"/><Relationship Id="rId1" Type="http://schemas.openxmlformats.org/officeDocument/2006/relationships/tags" Target="../tags/tag12.xml"/><Relationship Id="rId6" Type="http://schemas.openxmlformats.org/officeDocument/2006/relationships/image" Target="../media/image31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6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3.xml"/><Relationship Id="rId6" Type="http://schemas.microsoft.com/office/2007/relationships/hdphoto" Target="../media/hdphoto3.wdp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4.xml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5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2.xml"/><Relationship Id="rId7" Type="http://schemas.microsoft.com/office/2007/relationships/hdphoto" Target="../media/hdphoto2.wdp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6.xml"/><Relationship Id="rId6" Type="http://schemas.openxmlformats.org/officeDocument/2006/relationships/image" Target="../media/image51.png"/><Relationship Id="rId5" Type="http://schemas.openxmlformats.org/officeDocument/2006/relationships/image" Target="../media/image49.png"/><Relationship Id="rId10" Type="http://schemas.openxmlformats.org/officeDocument/2006/relationships/image" Target="../media/image52.png"/><Relationship Id="rId4" Type="http://schemas.openxmlformats.org/officeDocument/2006/relationships/image" Target="../media/image50.png"/><Relationship Id="rId9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58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8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9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61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0.xml"/><Relationship Id="rId6" Type="http://schemas.openxmlformats.org/officeDocument/2006/relationships/image" Target="../media/image60.png"/><Relationship Id="rId5" Type="http://schemas.openxmlformats.org/officeDocument/2006/relationships/image" Target="../media/image36.png"/><Relationship Id="rId10" Type="http://schemas.openxmlformats.org/officeDocument/2006/relationships/image" Target="../media/image64.png"/><Relationship Id="rId4" Type="http://schemas.openxmlformats.org/officeDocument/2006/relationships/image" Target="../media/image59.png"/><Relationship Id="rId9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hyperlink" Target="mailto:skhan89@gmu.edu" TargetMode="External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72.png"/><Relationship Id="rId5" Type="http://schemas.openxmlformats.org/officeDocument/2006/relationships/image" Target="../media/image71.jpeg"/><Relationship Id="rId4" Type="http://schemas.openxmlformats.org/officeDocument/2006/relationships/hyperlink" Target="https://www.linkedin.com/in/safwat-ali-khan/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3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7" Type="http://schemas.openxmlformats.org/officeDocument/2006/relationships/image" Target="../media/image16.png"/><Relationship Id="rId2" Type="http://schemas.microsoft.com/office/2007/relationships/media" Target="../media/media1.mp4"/><Relationship Id="rId1" Type="http://schemas.openxmlformats.org/officeDocument/2006/relationships/tags" Target="../tags/tag4.xml"/><Relationship Id="rId6" Type="http://schemas.openxmlformats.org/officeDocument/2006/relationships/image" Target="../media/image15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7" Type="http://schemas.openxmlformats.org/officeDocument/2006/relationships/image" Target="../media/image18.png"/><Relationship Id="rId2" Type="http://schemas.microsoft.com/office/2007/relationships/media" Target="../media/media2.mp4"/><Relationship Id="rId1" Type="http://schemas.openxmlformats.org/officeDocument/2006/relationships/tags" Target="../tags/tag5.xml"/><Relationship Id="rId6" Type="http://schemas.openxmlformats.org/officeDocument/2006/relationships/image" Target="../media/image17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7" Type="http://schemas.openxmlformats.org/officeDocument/2006/relationships/image" Target="../media/image16.png"/><Relationship Id="rId2" Type="http://schemas.microsoft.com/office/2007/relationships/media" Target="../media/media1.mp4"/><Relationship Id="rId1" Type="http://schemas.openxmlformats.org/officeDocument/2006/relationships/tags" Target="../tags/tag6.xml"/><Relationship Id="rId6" Type="http://schemas.openxmlformats.org/officeDocument/2006/relationships/image" Target="../media/image19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4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8.xml"/><Relationship Id="rId6" Type="http://schemas.openxmlformats.org/officeDocument/2006/relationships/image" Target="../media/image23.jp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On Using GUI Interaction Data to Improve Text Retrieval-based Bug Localization"/>
          <p:cNvSpPr txBox="1">
            <a:spLocks noGrp="1"/>
          </p:cNvSpPr>
          <p:nvPr>
            <p:ph type="title"/>
          </p:nvPr>
        </p:nvSpPr>
        <p:spPr>
          <a:xfrm>
            <a:off x="508451" y="773833"/>
            <a:ext cx="6303737" cy="1542811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l" defTabSz="260604">
              <a:spcBef>
                <a:spcPts val="600"/>
              </a:spcBef>
              <a:defRPr sz="4332" b="0">
                <a:latin typeface="Lato-Regular"/>
                <a:ea typeface="Lato-Regular"/>
                <a:cs typeface="Lato-Regular"/>
                <a:sym typeface="Lato-Regular"/>
              </a:defRPr>
            </a:lvl1pPr>
          </a:lstStyle>
          <a:p>
            <a:pPr algn="ctr"/>
            <a:r>
              <a:rPr lang="en-US" sz="3797" b="1" dirty="0"/>
              <a:t>AURORA: </a:t>
            </a:r>
            <a:r>
              <a:rPr lang="en-US" sz="3797" b="1" u="sng" dirty="0"/>
              <a:t>A</a:t>
            </a:r>
            <a:r>
              <a:rPr lang="en-US" sz="3797" dirty="0"/>
              <a:t>utomated Ne</a:t>
            </a:r>
            <a:r>
              <a:rPr lang="en-US" sz="3797" b="1" u="sng" dirty="0"/>
              <a:t>U</a:t>
            </a:r>
            <a:r>
              <a:rPr lang="en-US" sz="3797" dirty="0"/>
              <a:t>ral Sc</a:t>
            </a:r>
            <a:r>
              <a:rPr lang="en-US" sz="3797" b="1" u="sng" dirty="0"/>
              <a:t>R</a:t>
            </a:r>
            <a:r>
              <a:rPr lang="en-US" sz="3797" dirty="0"/>
              <a:t>een Understanding f</a:t>
            </a:r>
            <a:r>
              <a:rPr lang="en-US" sz="3797" b="1" u="sng" dirty="0"/>
              <a:t>OR</a:t>
            </a:r>
            <a:r>
              <a:rPr lang="en-US" sz="3797" dirty="0"/>
              <a:t> Navigating UI T</a:t>
            </a:r>
            <a:r>
              <a:rPr lang="en-US" sz="3797" b="1" u="sng" dirty="0"/>
              <a:t>A</a:t>
            </a:r>
            <a:r>
              <a:rPr lang="en-US" sz="3797" dirty="0"/>
              <a:t>rpits</a:t>
            </a:r>
            <a:endParaRPr sz="3797" dirty="0"/>
          </a:p>
        </p:txBody>
      </p:sp>
      <p:sp>
        <p:nvSpPr>
          <p:cNvPr id="149" name="Junayed Mahmud,…"/>
          <p:cNvSpPr txBox="1">
            <a:spLocks noGrp="1"/>
          </p:cNvSpPr>
          <p:nvPr>
            <p:ph type="body" sz="quarter" idx="1"/>
          </p:nvPr>
        </p:nvSpPr>
        <p:spPr>
          <a:xfrm>
            <a:off x="7342670" y="417513"/>
            <a:ext cx="4477853" cy="2276639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pPr defTabSz="531264">
              <a:lnSpc>
                <a:spcPct val="120000"/>
              </a:lnSpc>
              <a:defRPr sz="3201">
                <a:latin typeface="Lato-Regular"/>
                <a:ea typeface="Lato-Regular"/>
                <a:cs typeface="Lato-Regular"/>
                <a:sym typeface="Lato-Regular"/>
              </a:defRPr>
            </a:pPr>
            <a:r>
              <a:rPr lang="en-US" sz="2531" b="1" u="sng" dirty="0"/>
              <a:t>Safwat Ali Khan</a:t>
            </a:r>
            <a:r>
              <a:rPr sz="2531" dirty="0"/>
              <a:t>, </a:t>
            </a:r>
            <a:endParaRPr lang="en-US" sz="2531" dirty="0"/>
          </a:p>
          <a:p>
            <a:pPr defTabSz="531264">
              <a:lnSpc>
                <a:spcPct val="120000"/>
              </a:lnSpc>
              <a:defRPr sz="3201">
                <a:latin typeface="Lato-Regular"/>
                <a:ea typeface="Lato-Regular"/>
                <a:cs typeface="Lato-Regular"/>
                <a:sym typeface="Lato-Regular"/>
              </a:defRPr>
            </a:pPr>
            <a:r>
              <a:rPr lang="en-US" sz="2531" dirty="0"/>
              <a:t>Wenyu Wang</a:t>
            </a:r>
            <a:r>
              <a:rPr sz="2531" dirty="0"/>
              <a:t>, </a:t>
            </a:r>
            <a:endParaRPr lang="en-US" sz="2531" dirty="0"/>
          </a:p>
          <a:p>
            <a:pPr defTabSz="531264">
              <a:lnSpc>
                <a:spcPct val="120000"/>
              </a:lnSpc>
              <a:defRPr sz="3201">
                <a:latin typeface="Lato-Regular"/>
                <a:ea typeface="Lato-Regular"/>
                <a:cs typeface="Lato-Regular"/>
                <a:sym typeface="Lato-Regular"/>
              </a:defRPr>
            </a:pPr>
            <a:r>
              <a:rPr lang="en-US" sz="2531" dirty="0" err="1"/>
              <a:t>Yiran</a:t>
            </a:r>
            <a:r>
              <a:rPr lang="en-US" sz="2531" dirty="0"/>
              <a:t> Ren</a:t>
            </a:r>
            <a:r>
              <a:rPr sz="2531" dirty="0"/>
              <a:t>, </a:t>
            </a:r>
            <a:endParaRPr lang="en-US" sz="2531" dirty="0"/>
          </a:p>
          <a:p>
            <a:pPr defTabSz="531264">
              <a:lnSpc>
                <a:spcPct val="120000"/>
              </a:lnSpc>
              <a:defRPr sz="3201">
                <a:latin typeface="Lato-Regular"/>
                <a:ea typeface="Lato-Regular"/>
                <a:cs typeface="Lato-Regular"/>
                <a:sym typeface="Lato-Regular"/>
              </a:defRPr>
            </a:pPr>
            <a:r>
              <a:rPr lang="en-US" sz="2531" dirty="0"/>
              <a:t>Bin Zhu</a:t>
            </a:r>
            <a:r>
              <a:rPr sz="2531" dirty="0"/>
              <a:t>, </a:t>
            </a:r>
            <a:endParaRPr lang="en-US" sz="2531" dirty="0"/>
          </a:p>
          <a:p>
            <a:pPr defTabSz="531264">
              <a:lnSpc>
                <a:spcPct val="120000"/>
              </a:lnSpc>
              <a:defRPr sz="3201">
                <a:latin typeface="Lato-Regular"/>
                <a:ea typeface="Lato-Regular"/>
                <a:cs typeface="Lato-Regular"/>
                <a:sym typeface="Lato-Regular"/>
              </a:defRPr>
            </a:pPr>
            <a:r>
              <a:rPr lang="en-US" sz="2531" dirty="0"/>
              <a:t>Jiangfan Shi</a:t>
            </a:r>
            <a:r>
              <a:rPr sz="2531" dirty="0"/>
              <a:t>, </a:t>
            </a:r>
            <a:endParaRPr lang="en-US" sz="2531" dirty="0"/>
          </a:p>
          <a:p>
            <a:pPr defTabSz="531264">
              <a:lnSpc>
                <a:spcPct val="120000"/>
              </a:lnSpc>
              <a:defRPr sz="3201">
                <a:latin typeface="Lato-Regular"/>
                <a:ea typeface="Lato-Regular"/>
                <a:cs typeface="Lato-Regular"/>
                <a:sym typeface="Lato-Regular"/>
              </a:defRPr>
            </a:pPr>
            <a:r>
              <a:rPr lang="en-US" sz="2531" dirty="0"/>
              <a:t>Alyssa McGowan</a:t>
            </a:r>
            <a:r>
              <a:rPr sz="2531" dirty="0"/>
              <a:t>, </a:t>
            </a:r>
            <a:endParaRPr lang="en-US" sz="2531" dirty="0"/>
          </a:p>
          <a:p>
            <a:pPr defTabSz="531264">
              <a:lnSpc>
                <a:spcPct val="120000"/>
              </a:lnSpc>
              <a:defRPr sz="3201">
                <a:latin typeface="Lato-Regular"/>
                <a:ea typeface="Lato-Regular"/>
                <a:cs typeface="Lato-Regular"/>
                <a:sym typeface="Lato-Regular"/>
              </a:defRPr>
            </a:pPr>
            <a:r>
              <a:rPr lang="en-US" sz="2531" dirty="0"/>
              <a:t>Wing Lam, </a:t>
            </a:r>
          </a:p>
          <a:p>
            <a:pPr defTabSz="531264">
              <a:lnSpc>
                <a:spcPct val="120000"/>
              </a:lnSpc>
              <a:defRPr sz="3201">
                <a:latin typeface="Lato-Regular"/>
                <a:ea typeface="Lato-Regular"/>
                <a:cs typeface="Lato-Regular"/>
                <a:sym typeface="Lato-Regular"/>
              </a:defRPr>
            </a:pPr>
            <a:r>
              <a:rPr sz="2531" dirty="0"/>
              <a:t>Kevin Moran</a:t>
            </a:r>
          </a:p>
        </p:txBody>
      </p:sp>
      <p:pic>
        <p:nvPicPr>
          <p:cNvPr id="150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61591" y="4996548"/>
            <a:ext cx="3286476" cy="119247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UCF-symbo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08687" y="4827223"/>
            <a:ext cx="2097179" cy="15210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wm_720_48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54180" y="4827223"/>
            <a:ext cx="2083639" cy="1346020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1D41F2A-28D4-4430-6779-D04C8EE8CCE9}"/>
              </a:ext>
            </a:extLst>
          </p:cNvPr>
          <p:cNvCxnSpPr>
            <a:cxnSpLocks/>
          </p:cNvCxnSpPr>
          <p:nvPr/>
        </p:nvCxnSpPr>
        <p:spPr>
          <a:xfrm>
            <a:off x="7129985" y="592524"/>
            <a:ext cx="0" cy="192959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175A175-4C1A-C449-B32B-8B65DF4F42FD}"/>
              </a:ext>
            </a:extLst>
          </p:cNvPr>
          <p:cNvCxnSpPr>
            <a:cxnSpLocks/>
          </p:cNvCxnSpPr>
          <p:nvPr/>
        </p:nvCxnSpPr>
        <p:spPr>
          <a:xfrm>
            <a:off x="371476" y="2728442"/>
            <a:ext cx="1157393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73F83B8-ECB1-74D8-3AA4-1771CECC5E2F}"/>
              </a:ext>
            </a:extLst>
          </p:cNvPr>
          <p:cNvCxnSpPr>
            <a:cxnSpLocks/>
          </p:cNvCxnSpPr>
          <p:nvPr/>
        </p:nvCxnSpPr>
        <p:spPr>
          <a:xfrm>
            <a:off x="371476" y="362035"/>
            <a:ext cx="1144904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Junayed Mahmud,…">
            <a:extLst>
              <a:ext uri="{FF2B5EF4-FFF2-40B4-BE49-F238E27FC236}">
                <a16:creationId xmlns:a16="http://schemas.microsoft.com/office/drawing/2014/main" id="{9467FC2D-DFDA-9DB9-AC5E-90212B2A620D}"/>
              </a:ext>
            </a:extLst>
          </p:cNvPr>
          <p:cNvSpPr txBox="1">
            <a:spLocks/>
          </p:cNvSpPr>
          <p:nvPr/>
        </p:nvSpPr>
        <p:spPr>
          <a:xfrm>
            <a:off x="2700378" y="2924640"/>
            <a:ext cx="6916126" cy="2276639"/>
          </a:xfrm>
          <a:prstGeom prst="rect">
            <a:avLst/>
          </a:prstGeom>
        </p:spPr>
        <p:txBody>
          <a:bodyPr vert="horz" lIns="27093" tIns="27093" rIns="27093" bIns="27093" rtlCol="0" anchor="t">
            <a:normAutofit/>
          </a:bodyPr>
          <a:lstStyle>
            <a:lvl1pPr marL="0" indent="0" algn="ctr" defTabSz="389472" rtl="0" eaLnBrk="1" latinLnBrk="0" hangingPunct="1">
              <a:lnSpc>
                <a:spcPct val="90000"/>
              </a:lnSpc>
              <a:spcBef>
                <a:spcPts val="0"/>
              </a:spcBef>
              <a:buSzTx/>
              <a:buFont typeface="Arial" panose="020B0604020202020204" pitchFamily="34" charset="0"/>
              <a:buNone/>
              <a:defRPr sz="3750" kern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214315" algn="ctr" defTabSz="389472" rtl="0" eaLnBrk="1" latinLnBrk="0" hangingPunct="1">
              <a:lnSpc>
                <a:spcPct val="90000"/>
              </a:lnSpc>
              <a:spcBef>
                <a:spcPts val="0"/>
              </a:spcBef>
              <a:buSzTx/>
              <a:buFont typeface="Arial" panose="020B0604020202020204" pitchFamily="34" charset="0"/>
              <a:buNone/>
              <a:defRPr sz="3750" kern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428631" algn="ctr" defTabSz="389472" rtl="0" eaLnBrk="1" latinLnBrk="0" hangingPunct="1">
              <a:lnSpc>
                <a:spcPct val="90000"/>
              </a:lnSpc>
              <a:spcBef>
                <a:spcPts val="0"/>
              </a:spcBef>
              <a:buSzTx/>
              <a:buFont typeface="Arial" panose="020B0604020202020204" pitchFamily="34" charset="0"/>
              <a:buNone/>
              <a:defRPr sz="3750" kern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642947" algn="ctr" defTabSz="389472" rtl="0" eaLnBrk="1" latinLnBrk="0" hangingPunct="1">
              <a:lnSpc>
                <a:spcPct val="90000"/>
              </a:lnSpc>
              <a:spcBef>
                <a:spcPts val="0"/>
              </a:spcBef>
              <a:buSzTx/>
              <a:buFont typeface="Arial" panose="020B0604020202020204" pitchFamily="34" charset="0"/>
              <a:buNone/>
              <a:defRPr sz="3750" kern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857262" algn="ctr" defTabSz="389472" rtl="0" eaLnBrk="1" latinLnBrk="0" hangingPunct="1">
              <a:lnSpc>
                <a:spcPct val="90000"/>
              </a:lnSpc>
              <a:spcBef>
                <a:spcPts val="0"/>
              </a:spcBef>
              <a:buSzTx/>
              <a:buFont typeface="Arial" panose="020B0604020202020204" pitchFamily="34" charset="0"/>
              <a:buNone/>
              <a:defRPr sz="3750" kern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531264">
              <a:lnSpc>
                <a:spcPct val="120000"/>
              </a:lnSpc>
              <a:defRPr sz="3201">
                <a:latin typeface="Lato-Regular"/>
                <a:ea typeface="Lato-Regular"/>
                <a:cs typeface="Lato-Regular"/>
                <a:sym typeface="Lato-Regular"/>
              </a:defRPr>
            </a:pPr>
            <a:r>
              <a:rPr lang="en-US" sz="2400" dirty="0">
                <a:latin typeface="Lato-Regular"/>
                <a:ea typeface="Lato-Regular"/>
                <a:cs typeface="Lato-Regular"/>
                <a:sym typeface="Lato-Regular"/>
              </a:rPr>
              <a:t>17</a:t>
            </a:r>
            <a:r>
              <a:rPr lang="en-US" sz="2400" baseline="30000" dirty="0">
                <a:latin typeface="Lato-Regular"/>
                <a:ea typeface="Lato-Regular"/>
                <a:cs typeface="Lato-Regular"/>
                <a:sym typeface="Lato-Regular"/>
              </a:rPr>
              <a:t>th</a:t>
            </a:r>
            <a:r>
              <a:rPr lang="en-US" sz="2400" dirty="0">
                <a:latin typeface="Lato-Regular"/>
                <a:ea typeface="Lato-Regular"/>
                <a:cs typeface="Lato-Regular"/>
                <a:sym typeface="Lato-Regular"/>
              </a:rPr>
              <a:t> IEEE International Conference on Software Testing, Verification, and Validation (ICST’24)</a:t>
            </a:r>
          </a:p>
          <a:p>
            <a:pPr defTabSz="531264">
              <a:lnSpc>
                <a:spcPct val="120000"/>
              </a:lnSpc>
              <a:defRPr sz="3201">
                <a:latin typeface="Lato-Regular"/>
                <a:ea typeface="Lato-Regular"/>
                <a:cs typeface="Lato-Regular"/>
                <a:sym typeface="Lato-Regular"/>
              </a:defRPr>
            </a:pPr>
            <a:endParaRPr lang="en-US" sz="1800" dirty="0">
              <a:latin typeface="Lato-Regular"/>
              <a:ea typeface="Lato-Regular"/>
              <a:cs typeface="Lato-Regular"/>
              <a:sym typeface="Lato-Regular"/>
            </a:endParaRPr>
          </a:p>
          <a:p>
            <a:pPr defTabSz="531264">
              <a:lnSpc>
                <a:spcPct val="120000"/>
              </a:lnSpc>
              <a:defRPr sz="3201">
                <a:latin typeface="Lato-Regular"/>
                <a:ea typeface="Lato-Regular"/>
                <a:cs typeface="Lato-Regular"/>
                <a:sym typeface="Lato-Regular"/>
              </a:defRPr>
            </a:pPr>
            <a:r>
              <a:rPr lang="en-US" sz="2000" dirty="0">
                <a:latin typeface="Lato-Regular"/>
                <a:ea typeface="Lato-Regular"/>
                <a:cs typeface="Lato-Regular"/>
                <a:sym typeface="Lato-Regular"/>
              </a:rPr>
              <a:t>Wednesday, May 29</a:t>
            </a:r>
            <a:r>
              <a:rPr lang="en-US" sz="2000" baseline="30000" dirty="0">
                <a:latin typeface="Lato-Regular"/>
                <a:ea typeface="Lato-Regular"/>
                <a:cs typeface="Lato-Regular"/>
                <a:sym typeface="Lato-Regular"/>
              </a:rPr>
              <a:t>th</a:t>
            </a:r>
            <a:r>
              <a:rPr lang="en-US" sz="2000" dirty="0">
                <a:latin typeface="Lato-Regular"/>
                <a:ea typeface="Lato-Regular"/>
                <a:cs typeface="Lato-Regular"/>
                <a:sym typeface="Lato-Regular"/>
              </a:rPr>
              <a:t>, 2024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AD4CBEE9-53CD-8FDB-8613-CA388A8512C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>
            <a:normAutofit fontScale="70000" lnSpcReduction="20000"/>
          </a:bodyPr>
          <a:lstStyle/>
          <a:p>
            <a:fld id="{86CB4B4D-7CA3-9044-876B-883B54F8677D}" type="slidenum">
              <a:rPr lang="en-US" smtClean="0"/>
              <a:t>1</a:t>
            </a:fld>
            <a:endParaRPr lang="en-US" dirty="0"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AF8F0F6D-BDDF-90D0-0B93-BE01C663BF4E}"/>
              </a:ext>
            </a:extLst>
          </p:cNvPr>
          <p:cNvSpPr txBox="1">
            <a:spLocks/>
          </p:cNvSpPr>
          <p:nvPr/>
        </p:nvSpPr>
        <p:spPr>
          <a:xfrm>
            <a:off x="11711035" y="6515685"/>
            <a:ext cx="295180" cy="223236"/>
          </a:xfrm>
          <a:prstGeom prst="rect">
            <a:avLst/>
          </a:prstGeom>
          <a:ln w="12700">
            <a:miter lim="400000"/>
          </a:ln>
        </p:spPr>
        <p:txBody>
          <a:bodyPr wrap="none" lIns="35718" tIns="35718" rIns="35718" bIns="35718">
            <a:normAutofit fontScale="70000" lnSpcReduction="20000"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defTabSz="410751"/>
            <a:fld id="{2E65CC15-C992-9F4A-868C-912F67286B65}" type="slidenum">
              <a:rPr lang="en-US" sz="1687" kern="0">
                <a:latin typeface="Gill Sans Light"/>
              </a:rPr>
              <a:pPr defTabSz="410751"/>
              <a:t>10</a:t>
            </a:fld>
            <a:endParaRPr lang="en-US" sz="1687" kern="0" dirty="0">
              <a:latin typeface="Gill Sans Ligh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46EFE92-D8BA-95B7-6F7C-8D2C944C1DDF}"/>
              </a:ext>
            </a:extLst>
          </p:cNvPr>
          <p:cNvSpPr/>
          <p:nvPr/>
        </p:nvSpPr>
        <p:spPr>
          <a:xfrm>
            <a:off x="2411558" y="1371944"/>
            <a:ext cx="8128000" cy="5418667"/>
          </a:xfrm>
          <a:prstGeom prst="rect">
            <a:avLst/>
          </a:prstGeom>
        </p:spPr>
        <p:txBody>
          <a:bodyPr/>
          <a:lstStyle/>
          <a:p>
            <a:pPr algn="ctr" defTabSz="410751" hangingPunct="0">
              <a:buFontTx/>
              <a:buChar char="•"/>
            </a:pPr>
            <a:endParaRPr lang="en-US" sz="2531" kern="0">
              <a:solidFill>
                <a:srgbClr val="535353"/>
              </a:solidFill>
              <a:latin typeface="Helvetica"/>
              <a:cs typeface="Helvetica"/>
              <a:sym typeface="Helvetica"/>
            </a:endParaRPr>
          </a:p>
          <a:p>
            <a:pPr algn="ctr" defTabSz="410751" hangingPunct="0">
              <a:buFontTx/>
              <a:buChar char="•"/>
            </a:pPr>
            <a:endParaRPr lang="en-US" sz="2531" kern="0">
              <a:solidFill>
                <a:srgbClr val="535353"/>
              </a:solidFill>
              <a:latin typeface="Helvetica"/>
              <a:cs typeface="Helvetica"/>
              <a:sym typeface="Helvetica"/>
            </a:endParaRPr>
          </a:p>
          <a:p>
            <a:pPr algn="ctr" defTabSz="410751" hangingPunct="0">
              <a:buFontTx/>
              <a:buChar char="•"/>
            </a:pPr>
            <a:endParaRPr lang="en-US" sz="2531" kern="0">
              <a:solidFill>
                <a:srgbClr val="535353"/>
              </a:solidFill>
              <a:latin typeface="Helvetica"/>
              <a:cs typeface="Helvetica"/>
              <a:sym typeface="Helvetica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649FB4-3EE3-5F50-708B-CDBC6CF970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012" y="2514601"/>
            <a:ext cx="1699260" cy="16992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BAC76B4-FE05-6F68-0C90-935CBA2C0A79}"/>
              </a:ext>
            </a:extLst>
          </p:cNvPr>
          <p:cNvSpPr txBox="1"/>
          <p:nvPr/>
        </p:nvSpPr>
        <p:spPr>
          <a:xfrm>
            <a:off x="479066" y="1641788"/>
            <a:ext cx="1985832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i="0" u="none" strike="noStrike" cap="none" spc="0" normalizeH="0" baseline="0" dirty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Common</a:t>
            </a:r>
            <a:r>
              <a:rPr kumimoji="0" lang="en-US" sz="2000" i="0" u="none" strike="noStrike" cap="none" spc="0" normalizeH="0" dirty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 UI design motifs</a:t>
            </a:r>
            <a:endParaRPr kumimoji="0" lang="en-US" sz="2000" i="0" u="none" strike="noStrike" cap="none" spc="0" normalizeH="0" baseline="0" dirty="0">
              <a:ln>
                <a:noFill/>
              </a:ln>
              <a:solidFill>
                <a:srgbClr val="535353"/>
              </a:solidFill>
              <a:effectLst/>
              <a:uFillTx/>
              <a:latin typeface="Helvetica"/>
              <a:ea typeface="Helvetica"/>
              <a:cs typeface="Helvetica"/>
              <a:sym typeface="Helvetica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F9095BA-6910-40A6-C868-A76EE97EB2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5897" y="2923410"/>
            <a:ext cx="985491" cy="985491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16EE112-B726-164B-1D57-7AE3032CD258}"/>
              </a:ext>
            </a:extLst>
          </p:cNvPr>
          <p:cNvSpPr/>
          <p:nvPr/>
        </p:nvSpPr>
        <p:spPr>
          <a:xfrm>
            <a:off x="5194112" y="1990718"/>
            <a:ext cx="1803776" cy="3625413"/>
          </a:xfrm>
          <a:prstGeom prst="roundRect">
            <a:avLst>
              <a:gd name="adj" fmla="val 20905"/>
            </a:avLst>
          </a:prstGeom>
          <a:solidFill>
            <a:srgbClr val="FFFFFF"/>
          </a:solidFill>
          <a:ln w="38100" cap="flat">
            <a:solidFill>
              <a:schemeClr val="accent6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Gill Sans Light"/>
            </a:endParaRPr>
          </a:p>
          <a:p>
            <a:pPr marL="0" marR="0" indent="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Gill Sans Light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rPr>
              <a:t>Login screens</a:t>
            </a:r>
          </a:p>
          <a:p>
            <a:pPr marL="0" marR="0" indent="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Gill Sans Light"/>
            </a:endParaRPr>
          </a:p>
          <a:p>
            <a:pPr marL="0" marR="0" indent="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Gill Sans Light"/>
            </a:endParaRPr>
          </a:p>
        </p:txBody>
      </p:sp>
      <p:pic>
        <p:nvPicPr>
          <p:cNvPr id="14" name="Picture 13" descr="A screenshot of a login screen&#10;&#10;Description automatically generated">
            <a:extLst>
              <a:ext uri="{FF2B5EF4-FFF2-40B4-BE49-F238E27FC236}">
                <a16:creationId xmlns:a16="http://schemas.microsoft.com/office/drawing/2014/main" id="{6C30228C-4E57-D7FF-8012-91B036DAC50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7" b="6397"/>
          <a:stretch/>
        </p:blipFill>
        <p:spPr>
          <a:xfrm>
            <a:off x="3567638" y="3786214"/>
            <a:ext cx="1201410" cy="1889922"/>
          </a:xfrm>
          <a:prstGeom prst="rect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8F33770-0172-82D8-FFE6-8B438A7B21E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" b="499"/>
          <a:stretch/>
        </p:blipFill>
        <p:spPr>
          <a:xfrm>
            <a:off x="3567638" y="1678103"/>
            <a:ext cx="1201410" cy="1889922"/>
          </a:xfrm>
          <a:prstGeom prst="rect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3988ABC-2098-2B9C-A3B1-89FB91EC345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7" b="1047"/>
          <a:stretch/>
        </p:blipFill>
        <p:spPr>
          <a:xfrm>
            <a:off x="7422952" y="3908901"/>
            <a:ext cx="1201410" cy="1889922"/>
          </a:xfrm>
          <a:prstGeom prst="rect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30F892D-9A21-E85A-0BB2-CDDFBD3AF85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3" b="2583"/>
          <a:stretch/>
        </p:blipFill>
        <p:spPr>
          <a:xfrm>
            <a:off x="7422952" y="1644512"/>
            <a:ext cx="1201410" cy="1889922"/>
          </a:xfrm>
          <a:prstGeom prst="rect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7DA5DD4-5051-63FD-D9C6-07558ABD917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10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364A49F-46E9-0F2F-07AB-FE2566731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Key Intuition: Design Motifs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316692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AF8F0F6D-BDDF-90D0-0B93-BE01C663BF4E}"/>
              </a:ext>
            </a:extLst>
          </p:cNvPr>
          <p:cNvSpPr txBox="1">
            <a:spLocks/>
          </p:cNvSpPr>
          <p:nvPr/>
        </p:nvSpPr>
        <p:spPr>
          <a:xfrm>
            <a:off x="11711035" y="6515685"/>
            <a:ext cx="295180" cy="223236"/>
          </a:xfrm>
          <a:prstGeom prst="rect">
            <a:avLst/>
          </a:prstGeom>
          <a:ln w="12700">
            <a:miter lim="400000"/>
          </a:ln>
        </p:spPr>
        <p:txBody>
          <a:bodyPr wrap="none" lIns="35718" tIns="35718" rIns="35718" bIns="35718">
            <a:normAutofit fontScale="70000" lnSpcReduction="20000"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defTabSz="410751"/>
            <a:fld id="{2E65CC15-C992-9F4A-868C-912F67286B65}" type="slidenum">
              <a:rPr lang="en-US" sz="1687" kern="0">
                <a:latin typeface="Gill Sans Light"/>
              </a:rPr>
              <a:pPr defTabSz="410751"/>
              <a:t>11</a:t>
            </a:fld>
            <a:endParaRPr lang="en-US" sz="1687" kern="0" dirty="0">
              <a:latin typeface="Gill Sans Ligh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46EFE92-D8BA-95B7-6F7C-8D2C944C1DDF}"/>
              </a:ext>
            </a:extLst>
          </p:cNvPr>
          <p:cNvSpPr/>
          <p:nvPr/>
        </p:nvSpPr>
        <p:spPr>
          <a:xfrm>
            <a:off x="2411558" y="1371944"/>
            <a:ext cx="8128000" cy="5418667"/>
          </a:xfrm>
          <a:prstGeom prst="rect">
            <a:avLst/>
          </a:prstGeom>
        </p:spPr>
        <p:txBody>
          <a:bodyPr/>
          <a:lstStyle/>
          <a:p>
            <a:pPr algn="ctr" defTabSz="410751" hangingPunct="0">
              <a:buFontTx/>
              <a:buChar char="•"/>
            </a:pPr>
            <a:endParaRPr lang="en-US" sz="2531" kern="0">
              <a:solidFill>
                <a:srgbClr val="535353"/>
              </a:solidFill>
              <a:latin typeface="Helvetica"/>
              <a:cs typeface="Helvetica"/>
              <a:sym typeface="Helvetica"/>
            </a:endParaRPr>
          </a:p>
          <a:p>
            <a:pPr algn="ctr" defTabSz="410751" hangingPunct="0">
              <a:buFontTx/>
              <a:buChar char="•"/>
            </a:pPr>
            <a:endParaRPr lang="en-US" sz="2531" kern="0">
              <a:solidFill>
                <a:srgbClr val="535353"/>
              </a:solidFill>
              <a:latin typeface="Helvetica"/>
              <a:cs typeface="Helvetica"/>
              <a:sym typeface="Helvetica"/>
            </a:endParaRPr>
          </a:p>
          <a:p>
            <a:pPr algn="ctr" defTabSz="410751" hangingPunct="0">
              <a:buFontTx/>
              <a:buChar char="•"/>
            </a:pPr>
            <a:endParaRPr lang="en-US" sz="2531" kern="0">
              <a:solidFill>
                <a:srgbClr val="535353"/>
              </a:solidFill>
              <a:latin typeface="Helvetica"/>
              <a:cs typeface="Helvetica"/>
              <a:sym typeface="Helvetica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649FB4-3EE3-5F50-708B-CDBC6CF970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012" y="2514601"/>
            <a:ext cx="1699260" cy="16992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BAC76B4-FE05-6F68-0C90-935CBA2C0A79}"/>
              </a:ext>
            </a:extLst>
          </p:cNvPr>
          <p:cNvSpPr txBox="1"/>
          <p:nvPr/>
        </p:nvSpPr>
        <p:spPr>
          <a:xfrm>
            <a:off x="479066" y="1641788"/>
            <a:ext cx="1985832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i="0" u="none" strike="noStrike" cap="none" spc="0" normalizeH="0" baseline="0" dirty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Common</a:t>
            </a:r>
            <a:r>
              <a:rPr kumimoji="0" lang="en-US" sz="2000" i="0" u="none" strike="noStrike" cap="none" spc="0" normalizeH="0" dirty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 UI design motifs</a:t>
            </a:r>
            <a:endParaRPr kumimoji="0" lang="en-US" sz="2000" i="0" u="none" strike="noStrike" cap="none" spc="0" normalizeH="0" baseline="0" dirty="0">
              <a:ln>
                <a:noFill/>
              </a:ln>
              <a:solidFill>
                <a:srgbClr val="535353"/>
              </a:solidFill>
              <a:effectLst/>
              <a:uFillTx/>
              <a:latin typeface="Helvetica"/>
              <a:ea typeface="Helvetica"/>
              <a:cs typeface="Helvetica"/>
              <a:sym typeface="Helvetica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F9095BA-6910-40A6-C868-A76EE97EB2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5897" y="2923410"/>
            <a:ext cx="985491" cy="985491"/>
          </a:xfrm>
          <a:prstGeom prst="rect">
            <a:avLst/>
          </a:prstGeom>
        </p:spPr>
      </p:pic>
      <p:pic>
        <p:nvPicPr>
          <p:cNvPr id="8" name="Picture 7" descr="A screenshot of a grocery store&#10;&#10;Description automatically generated">
            <a:extLst>
              <a:ext uri="{FF2B5EF4-FFF2-40B4-BE49-F238E27FC236}">
                <a16:creationId xmlns:a16="http://schemas.microsoft.com/office/drawing/2014/main" id="{6A90F0F6-38EE-195D-A2F9-D915E5A471E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22"/>
          <a:stretch/>
        </p:blipFill>
        <p:spPr>
          <a:xfrm>
            <a:off x="2697729" y="3107994"/>
            <a:ext cx="1655154" cy="27299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8F31A77-5E6D-2C6C-1C0E-ACC0C8CF468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" b="577"/>
          <a:stretch/>
        </p:blipFill>
        <p:spPr>
          <a:xfrm>
            <a:off x="5268423" y="1658819"/>
            <a:ext cx="1655154" cy="27299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7441DB9-902A-2365-08E9-643C1CE69BE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" b="322"/>
          <a:stretch/>
        </p:blipFill>
        <p:spPr>
          <a:xfrm>
            <a:off x="7578326" y="3527633"/>
            <a:ext cx="1655154" cy="27299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46ACCA4-AA49-B4CF-DFB1-09711A67F5E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" b="791"/>
          <a:stretch/>
        </p:blipFill>
        <p:spPr>
          <a:xfrm>
            <a:off x="9967834" y="1999239"/>
            <a:ext cx="1655154" cy="27299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0678C97-1C8A-0B61-9BD6-B7E9F12DFEB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11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9B30DC5-5E95-CE86-E3CF-8490F1E9D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Key Intuition: Design Motifs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006550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AF8F0F6D-BDDF-90D0-0B93-BE01C663BF4E}"/>
              </a:ext>
            </a:extLst>
          </p:cNvPr>
          <p:cNvSpPr txBox="1">
            <a:spLocks/>
          </p:cNvSpPr>
          <p:nvPr/>
        </p:nvSpPr>
        <p:spPr>
          <a:xfrm>
            <a:off x="11711035" y="6515685"/>
            <a:ext cx="295180" cy="223236"/>
          </a:xfrm>
          <a:prstGeom prst="rect">
            <a:avLst/>
          </a:prstGeom>
          <a:ln w="12700">
            <a:miter lim="400000"/>
          </a:ln>
        </p:spPr>
        <p:txBody>
          <a:bodyPr wrap="none" lIns="35718" tIns="35718" rIns="35718" bIns="35718">
            <a:normAutofit fontScale="70000" lnSpcReduction="20000"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defTabSz="410751"/>
            <a:fld id="{2E65CC15-C992-9F4A-868C-912F67286B65}" type="slidenum">
              <a:rPr lang="en-US" sz="1687" kern="0">
                <a:latin typeface="Gill Sans Light"/>
              </a:rPr>
              <a:pPr defTabSz="410751"/>
              <a:t>12</a:t>
            </a:fld>
            <a:endParaRPr lang="en-US" sz="1687" kern="0" dirty="0">
              <a:latin typeface="Gill Sans Ligh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46EFE92-D8BA-95B7-6F7C-8D2C944C1DDF}"/>
              </a:ext>
            </a:extLst>
          </p:cNvPr>
          <p:cNvSpPr/>
          <p:nvPr/>
        </p:nvSpPr>
        <p:spPr>
          <a:xfrm>
            <a:off x="2411558" y="1371944"/>
            <a:ext cx="8128000" cy="5418667"/>
          </a:xfrm>
          <a:prstGeom prst="rect">
            <a:avLst/>
          </a:prstGeom>
        </p:spPr>
        <p:txBody>
          <a:bodyPr/>
          <a:lstStyle/>
          <a:p>
            <a:pPr algn="ctr" defTabSz="410751" hangingPunct="0">
              <a:buFontTx/>
              <a:buChar char="•"/>
            </a:pPr>
            <a:endParaRPr lang="en-US" sz="2531" kern="0">
              <a:solidFill>
                <a:srgbClr val="535353"/>
              </a:solidFill>
              <a:latin typeface="Helvetica"/>
              <a:cs typeface="Helvetica"/>
              <a:sym typeface="Helvetica"/>
            </a:endParaRPr>
          </a:p>
          <a:p>
            <a:pPr algn="ctr" defTabSz="410751" hangingPunct="0">
              <a:buFontTx/>
              <a:buChar char="•"/>
            </a:pPr>
            <a:endParaRPr lang="en-US" sz="2531" kern="0">
              <a:solidFill>
                <a:srgbClr val="535353"/>
              </a:solidFill>
              <a:latin typeface="Helvetica"/>
              <a:cs typeface="Helvetica"/>
              <a:sym typeface="Helvetica"/>
            </a:endParaRPr>
          </a:p>
          <a:p>
            <a:pPr algn="ctr" defTabSz="410751" hangingPunct="0">
              <a:buFontTx/>
              <a:buChar char="•"/>
            </a:pPr>
            <a:endParaRPr lang="en-US" sz="2531" kern="0">
              <a:solidFill>
                <a:srgbClr val="535353"/>
              </a:solidFill>
              <a:latin typeface="Helvetica"/>
              <a:cs typeface="Helvetica"/>
              <a:sym typeface="Helvetica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649FB4-3EE3-5F50-708B-CDBC6CF970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012" y="2514601"/>
            <a:ext cx="1699260" cy="16992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BAC76B4-FE05-6F68-0C90-935CBA2C0A79}"/>
              </a:ext>
            </a:extLst>
          </p:cNvPr>
          <p:cNvSpPr txBox="1"/>
          <p:nvPr/>
        </p:nvSpPr>
        <p:spPr>
          <a:xfrm>
            <a:off x="479066" y="1641788"/>
            <a:ext cx="1985832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i="0" u="none" strike="noStrike" cap="none" spc="0" normalizeH="0" baseline="0" dirty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Common</a:t>
            </a:r>
            <a:r>
              <a:rPr kumimoji="0" lang="en-US" sz="2000" i="0" u="none" strike="noStrike" cap="none" spc="0" normalizeH="0" dirty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 UI design motifs</a:t>
            </a:r>
            <a:endParaRPr kumimoji="0" lang="en-US" sz="2000" i="0" u="none" strike="noStrike" cap="none" spc="0" normalizeH="0" baseline="0" dirty="0">
              <a:ln>
                <a:noFill/>
              </a:ln>
              <a:solidFill>
                <a:srgbClr val="535353"/>
              </a:solidFill>
              <a:effectLst/>
              <a:uFillTx/>
              <a:latin typeface="Helvetica"/>
              <a:ea typeface="Helvetica"/>
              <a:cs typeface="Helvetica"/>
              <a:sym typeface="Helvetica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F9095BA-6910-40A6-C868-A76EE97EB2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5897" y="2923410"/>
            <a:ext cx="985491" cy="985491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16EE112-B726-164B-1D57-7AE3032CD258}"/>
              </a:ext>
            </a:extLst>
          </p:cNvPr>
          <p:cNvSpPr/>
          <p:nvPr/>
        </p:nvSpPr>
        <p:spPr>
          <a:xfrm>
            <a:off x="5194112" y="2375944"/>
            <a:ext cx="2010252" cy="2854960"/>
          </a:xfrm>
          <a:prstGeom prst="roundRect">
            <a:avLst>
              <a:gd name="adj" fmla="val 20905"/>
            </a:avLst>
          </a:prstGeom>
          <a:solidFill>
            <a:srgbClr val="FFFFFF"/>
          </a:solidFill>
          <a:ln w="38100" cap="flat">
            <a:solidFill>
              <a:schemeClr val="accent6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Gill Sans Light"/>
            </a:endParaRPr>
          </a:p>
          <a:p>
            <a:pPr marL="0" marR="0" indent="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Gill Sans Light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spc="0" normalizeH="0" baseline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rPr>
              <a:t>Advertisements</a:t>
            </a:r>
          </a:p>
          <a:p>
            <a:pPr marL="0" marR="0" indent="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Gill Sans Light"/>
            </a:endParaRPr>
          </a:p>
          <a:p>
            <a:pPr marL="0" marR="0" indent="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Gill Sans Light"/>
            </a:endParaRPr>
          </a:p>
        </p:txBody>
      </p:sp>
      <p:pic>
        <p:nvPicPr>
          <p:cNvPr id="2" name="Picture 1" descr="A screenshot of a grocery store&#10;&#10;Description automatically generated">
            <a:extLst>
              <a:ext uri="{FF2B5EF4-FFF2-40B4-BE49-F238E27FC236}">
                <a16:creationId xmlns:a16="http://schemas.microsoft.com/office/drawing/2014/main" id="{ECBE75F6-E258-7355-B50E-6D5E5671012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22"/>
          <a:stretch/>
        </p:blipFill>
        <p:spPr>
          <a:xfrm>
            <a:off x="3273499" y="4081277"/>
            <a:ext cx="1384281" cy="22832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4C51FAB-203E-AAF2-DE23-509EFF28C76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" b="577"/>
          <a:stretch/>
        </p:blipFill>
        <p:spPr>
          <a:xfrm>
            <a:off x="3273499" y="1585006"/>
            <a:ext cx="1384281" cy="22832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F4A232-FC4C-964A-DC5D-EA8FF0C8F18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" b="322"/>
          <a:stretch/>
        </p:blipFill>
        <p:spPr>
          <a:xfrm>
            <a:off x="7546099" y="4081276"/>
            <a:ext cx="1384281" cy="22832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757AE2-68FB-EBE4-0274-5D1368FDFCF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" b="791"/>
          <a:stretch/>
        </p:blipFill>
        <p:spPr>
          <a:xfrm>
            <a:off x="7556961" y="1574370"/>
            <a:ext cx="1384281" cy="22832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561661F-F299-CED7-557E-0592085C15F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12</a:t>
            </a:fld>
            <a:endParaRPr lang="en-US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D04933FE-C200-8417-18D8-B60F95771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Key Intuition: Design Motifs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4628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AF8F0F6D-BDDF-90D0-0B93-BE01C663BF4E}"/>
              </a:ext>
            </a:extLst>
          </p:cNvPr>
          <p:cNvSpPr txBox="1">
            <a:spLocks/>
          </p:cNvSpPr>
          <p:nvPr/>
        </p:nvSpPr>
        <p:spPr>
          <a:xfrm>
            <a:off x="11711035" y="6515685"/>
            <a:ext cx="295180" cy="223236"/>
          </a:xfrm>
          <a:prstGeom prst="rect">
            <a:avLst/>
          </a:prstGeom>
          <a:ln w="12700">
            <a:miter lim="400000"/>
          </a:ln>
        </p:spPr>
        <p:txBody>
          <a:bodyPr wrap="none" lIns="35718" tIns="35718" rIns="35718" bIns="35718">
            <a:normAutofit fontScale="70000" lnSpcReduction="20000"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defTabSz="410751"/>
            <a:fld id="{2E65CC15-C992-9F4A-868C-912F67286B65}" type="slidenum">
              <a:rPr lang="en-US" sz="1687" kern="0">
                <a:latin typeface="Gill Sans Light"/>
              </a:rPr>
              <a:pPr defTabSz="410751"/>
              <a:t>13</a:t>
            </a:fld>
            <a:endParaRPr lang="en-US" sz="1687" kern="0" dirty="0">
              <a:latin typeface="Gill Sans Ligh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46EFE92-D8BA-95B7-6F7C-8D2C944C1DDF}"/>
              </a:ext>
            </a:extLst>
          </p:cNvPr>
          <p:cNvSpPr/>
          <p:nvPr/>
        </p:nvSpPr>
        <p:spPr>
          <a:xfrm>
            <a:off x="2411558" y="1371944"/>
            <a:ext cx="8128000" cy="5418667"/>
          </a:xfrm>
          <a:prstGeom prst="rect">
            <a:avLst/>
          </a:prstGeom>
        </p:spPr>
        <p:txBody>
          <a:bodyPr/>
          <a:lstStyle/>
          <a:p>
            <a:pPr algn="ctr" defTabSz="410751" hangingPunct="0">
              <a:buFontTx/>
              <a:buChar char="•"/>
            </a:pPr>
            <a:endParaRPr lang="en-US" sz="2531" kern="0">
              <a:solidFill>
                <a:srgbClr val="535353"/>
              </a:solidFill>
              <a:latin typeface="Helvetica"/>
              <a:cs typeface="Helvetica"/>
              <a:sym typeface="Helvetica"/>
            </a:endParaRPr>
          </a:p>
          <a:p>
            <a:pPr algn="ctr" defTabSz="410751" hangingPunct="0">
              <a:buFontTx/>
              <a:buChar char="•"/>
            </a:pPr>
            <a:endParaRPr lang="en-US" sz="2531" kern="0">
              <a:solidFill>
                <a:srgbClr val="535353"/>
              </a:solidFill>
              <a:latin typeface="Helvetica"/>
              <a:cs typeface="Helvetica"/>
              <a:sym typeface="Helvetica"/>
            </a:endParaRPr>
          </a:p>
          <a:p>
            <a:pPr algn="ctr" defTabSz="410751" hangingPunct="0">
              <a:buFontTx/>
              <a:buChar char="•"/>
            </a:pPr>
            <a:endParaRPr lang="en-US" sz="2531" kern="0">
              <a:solidFill>
                <a:srgbClr val="535353"/>
              </a:solidFill>
              <a:latin typeface="Helvetica"/>
              <a:cs typeface="Helvetica"/>
              <a:sym typeface="Helvetica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649FB4-3EE3-5F50-708B-CDBC6CF970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9012" y="2514601"/>
            <a:ext cx="1699260" cy="16992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BAC76B4-FE05-6F68-0C90-935CBA2C0A79}"/>
              </a:ext>
            </a:extLst>
          </p:cNvPr>
          <p:cNvSpPr txBox="1"/>
          <p:nvPr/>
        </p:nvSpPr>
        <p:spPr>
          <a:xfrm>
            <a:off x="479066" y="1487899"/>
            <a:ext cx="1985832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r>
              <a:rPr lang="en-US" sz="2000" dirty="0">
                <a:solidFill>
                  <a:srgbClr val="535353"/>
                </a:solidFill>
                <a:latin typeface="Helvetica"/>
                <a:ea typeface="Helvetica"/>
                <a:cs typeface="Helvetica"/>
                <a:sym typeface="Helvetica"/>
              </a:rPr>
              <a:t>Design generalizable strategies</a:t>
            </a:r>
          </a:p>
        </p:txBody>
      </p:sp>
      <p:pic>
        <p:nvPicPr>
          <p:cNvPr id="3" name="AURORA-wish-demo.mp4">
            <a:hlinkClick r:id="" action="ppaction://media"/>
            <a:extLst>
              <a:ext uri="{FF2B5EF4-FFF2-40B4-BE49-F238E27FC236}">
                <a16:creationId xmlns:a16="http://schemas.microsoft.com/office/drawing/2014/main" id="{EF503751-FF35-F1BE-36E6-8449F993836D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7"/>
          <a:srcRect l="28" t="2359" r="70970" b="2359"/>
          <a:stretch/>
        </p:blipFill>
        <p:spPr>
          <a:xfrm>
            <a:off x="4770120" y="1250325"/>
            <a:ext cx="2651760" cy="514041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1BFD05-4867-77B7-0034-926B116B522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13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211AE17-9D5D-4066-C181-0531565BF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Key Intuition: Generalizable Strategy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4615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A7943B28-4D78-F5E4-8D33-EFB1B8721C4D}"/>
              </a:ext>
            </a:extLst>
          </p:cNvPr>
          <p:cNvGrpSpPr/>
          <p:nvPr/>
        </p:nvGrpSpPr>
        <p:grpSpPr>
          <a:xfrm>
            <a:off x="874033" y="1883785"/>
            <a:ext cx="1558451" cy="1394460"/>
            <a:chOff x="498949" y="2453640"/>
            <a:chExt cx="1558451" cy="139446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15595DD-348D-E7C1-1D49-24A5006C49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31956"/>
            <a:stretch/>
          </p:blipFill>
          <p:spPr>
            <a:xfrm>
              <a:off x="498949" y="2453640"/>
              <a:ext cx="948851" cy="1394460"/>
            </a:xfrm>
            <a:prstGeom prst="rect">
              <a:avLst/>
            </a:prstGeom>
          </p:spPr>
        </p:pic>
        <p:pic>
          <p:nvPicPr>
            <p:cNvPr id="11" name="Picture 10" descr="A screen shot of a cell phone&#10;&#10;Description automatically generated">
              <a:extLst>
                <a:ext uri="{FF2B5EF4-FFF2-40B4-BE49-F238E27FC236}">
                  <a16:creationId xmlns:a16="http://schemas.microsoft.com/office/drawing/2014/main" id="{09D1F005-03B9-EE82-669C-0D720FF849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12"/>
            <a:stretch/>
          </p:blipFill>
          <p:spPr>
            <a:xfrm>
              <a:off x="1447800" y="2507932"/>
              <a:ext cx="609600" cy="1164701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422011EF-3CC3-E761-97A0-79CA7F12DF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73621" y="2859145"/>
            <a:ext cx="1463040" cy="1463040"/>
          </a:xfrm>
          <a:prstGeom prst="rect">
            <a:avLst/>
          </a:prstGeom>
        </p:spPr>
      </p:pic>
      <p:pic>
        <p:nvPicPr>
          <p:cNvPr id="20" name="Picture 19" descr="A black and blue text and a white sign with a black and blue line and a white rectangle with a black and blue line and a white line and a black and blue line and a white&#10;&#10;Description automatically generated">
            <a:extLst>
              <a:ext uri="{FF2B5EF4-FFF2-40B4-BE49-F238E27FC236}">
                <a16:creationId xmlns:a16="http://schemas.microsoft.com/office/drawing/2014/main" id="{195F3A85-600D-7B05-ADF5-AB48A84BC0F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192"/>
          <a:stretch/>
        </p:blipFill>
        <p:spPr>
          <a:xfrm>
            <a:off x="4859838" y="1296525"/>
            <a:ext cx="1100706" cy="1528286"/>
          </a:xfrm>
          <a:prstGeom prst="rect">
            <a:avLst/>
          </a:prstGeom>
        </p:spPr>
      </p:pic>
      <p:pic>
        <p:nvPicPr>
          <p:cNvPr id="21" name="Picture 20" descr="A black and blue text and a white sign with a black and blue line and a white rectangle with a black and blue line and a white line and a black and blue line and a white&#10;&#10;Description automatically generated">
            <a:extLst>
              <a:ext uri="{FF2B5EF4-FFF2-40B4-BE49-F238E27FC236}">
                <a16:creationId xmlns:a16="http://schemas.microsoft.com/office/drawing/2014/main" id="{1BCF4A11-5C0C-9A22-C2D0-3A03BCE1041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84"/>
          <a:stretch/>
        </p:blipFill>
        <p:spPr>
          <a:xfrm>
            <a:off x="4859838" y="3217285"/>
            <a:ext cx="1100706" cy="1345613"/>
          </a:xfrm>
          <a:prstGeom prst="rect">
            <a:avLst/>
          </a:prstGeom>
        </p:spPr>
      </p:pic>
      <p:pic>
        <p:nvPicPr>
          <p:cNvPr id="30" name="Picture 29" descr="A diagram with arrows and dots&#10;&#10;Description automatically generated">
            <a:extLst>
              <a:ext uri="{FF2B5EF4-FFF2-40B4-BE49-F238E27FC236}">
                <a16:creationId xmlns:a16="http://schemas.microsoft.com/office/drawing/2014/main" id="{3835B05F-ADC0-E2F4-1F3C-54ECB6E9E8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895" y="1761865"/>
            <a:ext cx="1439393" cy="2328430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8F40484B-A37B-5239-8527-725AA354F7DD}"/>
              </a:ext>
            </a:extLst>
          </p:cNvPr>
          <p:cNvGrpSpPr/>
          <p:nvPr/>
        </p:nvGrpSpPr>
        <p:grpSpPr>
          <a:xfrm>
            <a:off x="2607744" y="1671988"/>
            <a:ext cx="2252095" cy="2262260"/>
            <a:chOff x="2241984" y="1959903"/>
            <a:chExt cx="2252095" cy="226226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8E9B2B89-5B7F-696B-A0BF-1D67D63295FC}"/>
                </a:ext>
              </a:extLst>
            </p:cNvPr>
            <p:cNvGrpSpPr/>
            <p:nvPr/>
          </p:nvGrpSpPr>
          <p:grpSpPr>
            <a:xfrm>
              <a:off x="3971724" y="2758440"/>
              <a:ext cx="522355" cy="1463723"/>
              <a:chOff x="3962400" y="3040380"/>
              <a:chExt cx="522355" cy="1463723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0858DD64-B9FB-9F52-7A89-034E5AF87C96}"/>
                  </a:ext>
                </a:extLst>
              </p:cNvPr>
              <p:cNvSpPr/>
              <p:nvPr/>
            </p:nvSpPr>
            <p:spPr>
              <a:xfrm>
                <a:off x="3962400" y="3040380"/>
                <a:ext cx="175260" cy="1345613"/>
              </a:xfrm>
              <a:prstGeom prst="rect">
                <a:avLst/>
              </a:prstGeom>
              <a:solidFill>
                <a:srgbClr val="808785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 Light"/>
                </a:endParaRPr>
              </a:p>
            </p:txBody>
          </p:sp>
          <p:sp>
            <p:nvSpPr>
              <p:cNvPr id="24" name="Arrow: Right 23">
                <a:extLst>
                  <a:ext uri="{FF2B5EF4-FFF2-40B4-BE49-F238E27FC236}">
                    <a16:creationId xmlns:a16="http://schemas.microsoft.com/office/drawing/2014/main" id="{6BEA2C73-5E59-48A3-4166-07E9481A6070}"/>
                  </a:ext>
                </a:extLst>
              </p:cNvPr>
              <p:cNvSpPr/>
              <p:nvPr/>
            </p:nvSpPr>
            <p:spPr>
              <a:xfrm>
                <a:off x="3962401" y="4194810"/>
                <a:ext cx="522354" cy="309293"/>
              </a:xfrm>
              <a:prstGeom prst="rightArrow">
                <a:avLst/>
              </a:prstGeom>
              <a:solidFill>
                <a:srgbClr val="808785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 Light"/>
                </a:endParaRPr>
              </a:p>
            </p:txBody>
          </p:sp>
        </p:grp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7515E33-E099-0300-9CD1-15C4BC6F98E2}"/>
                </a:ext>
              </a:extLst>
            </p:cNvPr>
            <p:cNvSpPr/>
            <p:nvPr/>
          </p:nvSpPr>
          <p:spPr>
            <a:xfrm>
              <a:off x="2241984" y="2590800"/>
              <a:ext cx="1905000" cy="167640"/>
            </a:xfrm>
            <a:prstGeom prst="rect">
              <a:avLst/>
            </a:prstGeom>
            <a:solidFill>
              <a:srgbClr val="808785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D3BD345E-9A58-2D5F-E15A-10DBC45B04D3}"/>
                </a:ext>
              </a:extLst>
            </p:cNvPr>
            <p:cNvSpPr/>
            <p:nvPr/>
          </p:nvSpPr>
          <p:spPr>
            <a:xfrm>
              <a:off x="3971724" y="2129790"/>
              <a:ext cx="175260" cy="461010"/>
            </a:xfrm>
            <a:prstGeom prst="rect">
              <a:avLst/>
            </a:prstGeom>
            <a:solidFill>
              <a:srgbClr val="808785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endParaRPr>
            </a:p>
          </p:txBody>
        </p:sp>
        <p:sp>
          <p:nvSpPr>
            <p:cNvPr id="34" name="Arrow: Right 33">
              <a:extLst>
                <a:ext uri="{FF2B5EF4-FFF2-40B4-BE49-F238E27FC236}">
                  <a16:creationId xmlns:a16="http://schemas.microsoft.com/office/drawing/2014/main" id="{9239371E-EC26-DEBC-A7E5-B5AB3BE2735A}"/>
                </a:ext>
              </a:extLst>
            </p:cNvPr>
            <p:cNvSpPr/>
            <p:nvPr/>
          </p:nvSpPr>
          <p:spPr>
            <a:xfrm>
              <a:off x="3971725" y="1959903"/>
              <a:ext cx="522354" cy="309293"/>
            </a:xfrm>
            <a:prstGeom prst="rightArrow">
              <a:avLst/>
            </a:prstGeom>
            <a:solidFill>
              <a:srgbClr val="808785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endParaRPr>
            </a:p>
          </p:txBody>
        </p:sp>
      </p:grpSp>
      <p:sp>
        <p:nvSpPr>
          <p:cNvPr id="36" name="Arrow: Right 35">
            <a:extLst>
              <a:ext uri="{FF2B5EF4-FFF2-40B4-BE49-F238E27FC236}">
                <a16:creationId xmlns:a16="http://schemas.microsoft.com/office/drawing/2014/main" id="{7BF9F621-8166-3338-F85D-3613A049D5EB}"/>
              </a:ext>
            </a:extLst>
          </p:cNvPr>
          <p:cNvSpPr/>
          <p:nvPr/>
        </p:nvSpPr>
        <p:spPr>
          <a:xfrm>
            <a:off x="5828242" y="1909831"/>
            <a:ext cx="863822" cy="309293"/>
          </a:xfrm>
          <a:prstGeom prst="rightArrow">
            <a:avLst/>
          </a:prstGeom>
          <a:solidFill>
            <a:srgbClr val="80878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Gill Sans Light"/>
            </a:endParaRPr>
          </a:p>
        </p:txBody>
      </p:sp>
      <p:sp>
        <p:nvSpPr>
          <p:cNvPr id="38" name="Arrow: Right 37">
            <a:extLst>
              <a:ext uri="{FF2B5EF4-FFF2-40B4-BE49-F238E27FC236}">
                <a16:creationId xmlns:a16="http://schemas.microsoft.com/office/drawing/2014/main" id="{5B8F102E-2BA2-5CE8-BAF0-56B9C7299A51}"/>
              </a:ext>
            </a:extLst>
          </p:cNvPr>
          <p:cNvSpPr/>
          <p:nvPr/>
        </p:nvSpPr>
        <p:spPr>
          <a:xfrm>
            <a:off x="5810573" y="3661491"/>
            <a:ext cx="863822" cy="309293"/>
          </a:xfrm>
          <a:prstGeom prst="rightArrow">
            <a:avLst/>
          </a:prstGeom>
          <a:solidFill>
            <a:srgbClr val="80878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Gill Sans Light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86C6A23B-E35C-3820-60DD-438193CA4C4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71353" y="3449218"/>
            <a:ext cx="1522295" cy="2227359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1E13279D-18C2-B98C-1001-EAEBD65DDC26}"/>
              </a:ext>
            </a:extLst>
          </p:cNvPr>
          <p:cNvGrpSpPr/>
          <p:nvPr/>
        </p:nvGrpSpPr>
        <p:grpSpPr>
          <a:xfrm>
            <a:off x="8481781" y="2386705"/>
            <a:ext cx="2068118" cy="757818"/>
            <a:chOff x="8116021" y="2674620"/>
            <a:chExt cx="2068118" cy="757818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6C24CEE8-23F0-E5EA-A4CD-A790973D0519}"/>
                </a:ext>
              </a:extLst>
            </p:cNvPr>
            <p:cNvSpPr/>
            <p:nvPr/>
          </p:nvSpPr>
          <p:spPr>
            <a:xfrm>
              <a:off x="8116021" y="2674620"/>
              <a:ext cx="1950720" cy="182880"/>
            </a:xfrm>
            <a:prstGeom prst="rect">
              <a:avLst/>
            </a:prstGeom>
            <a:solidFill>
              <a:srgbClr val="808785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endParaRPr>
            </a:p>
          </p:txBody>
        </p:sp>
        <p:sp>
          <p:nvSpPr>
            <p:cNvPr id="42" name="Arrow: Down 41">
              <a:extLst>
                <a:ext uri="{FF2B5EF4-FFF2-40B4-BE49-F238E27FC236}">
                  <a16:creationId xmlns:a16="http://schemas.microsoft.com/office/drawing/2014/main" id="{510C6E54-5B25-0DD2-09D2-9F0E525087B6}"/>
                </a:ext>
              </a:extLst>
            </p:cNvPr>
            <p:cNvSpPr/>
            <p:nvPr/>
          </p:nvSpPr>
          <p:spPr>
            <a:xfrm>
              <a:off x="9839535" y="2674620"/>
              <a:ext cx="344604" cy="757818"/>
            </a:xfrm>
            <a:prstGeom prst="downArrow">
              <a:avLst/>
            </a:prstGeom>
            <a:solidFill>
              <a:srgbClr val="808785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endParaRPr>
            </a:p>
          </p:txBody>
        </p:sp>
      </p:grpSp>
      <p:pic>
        <p:nvPicPr>
          <p:cNvPr id="45" name="Picture 44" descr="A paper with check marks and green ticks&#10;&#10;Description automatically generated">
            <a:extLst>
              <a:ext uri="{FF2B5EF4-FFF2-40B4-BE49-F238E27FC236}">
                <a16:creationId xmlns:a16="http://schemas.microsoft.com/office/drawing/2014/main" id="{EDF9DB22-4932-AA06-44D9-9A0CAF0D6A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794" y="4838020"/>
            <a:ext cx="1237494" cy="1506514"/>
          </a:xfrm>
          <a:prstGeom prst="rect">
            <a:avLst/>
          </a:prstGeom>
        </p:spPr>
      </p:pic>
      <p:sp>
        <p:nvSpPr>
          <p:cNvPr id="46" name="Arrow: Right 45">
            <a:extLst>
              <a:ext uri="{FF2B5EF4-FFF2-40B4-BE49-F238E27FC236}">
                <a16:creationId xmlns:a16="http://schemas.microsoft.com/office/drawing/2014/main" id="{E1B294AC-66FA-515B-BAF2-6A24EC78A717}"/>
              </a:ext>
            </a:extLst>
          </p:cNvPr>
          <p:cNvSpPr/>
          <p:nvPr/>
        </p:nvSpPr>
        <p:spPr>
          <a:xfrm rot="10800000">
            <a:off x="8267288" y="5076565"/>
            <a:ext cx="1013872" cy="381000"/>
          </a:xfrm>
          <a:prstGeom prst="rightArrow">
            <a:avLst/>
          </a:prstGeom>
          <a:solidFill>
            <a:srgbClr val="80878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Gill Sans Light"/>
            </a:endParaRPr>
          </a:p>
        </p:txBody>
      </p:sp>
      <p:sp>
        <p:nvSpPr>
          <p:cNvPr id="47" name="Arrow: Right 46">
            <a:extLst>
              <a:ext uri="{FF2B5EF4-FFF2-40B4-BE49-F238E27FC236}">
                <a16:creationId xmlns:a16="http://schemas.microsoft.com/office/drawing/2014/main" id="{A0763265-B798-E28D-AD90-51A185C4E31B}"/>
              </a:ext>
            </a:extLst>
          </p:cNvPr>
          <p:cNvSpPr/>
          <p:nvPr/>
        </p:nvSpPr>
        <p:spPr>
          <a:xfrm rot="10800000">
            <a:off x="6044448" y="5076566"/>
            <a:ext cx="1013872" cy="381000"/>
          </a:xfrm>
          <a:prstGeom prst="rightArrow">
            <a:avLst/>
          </a:prstGeom>
          <a:solidFill>
            <a:srgbClr val="80878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Gill Sans Light"/>
            </a:endParaRPr>
          </a:p>
        </p:txBody>
      </p:sp>
      <p:pic>
        <p:nvPicPr>
          <p:cNvPr id="49" name="Picture 48" descr="A colorful icons with text&#10;&#10;Description automatically generated with medium confidence">
            <a:extLst>
              <a:ext uri="{FF2B5EF4-FFF2-40B4-BE49-F238E27FC236}">
                <a16:creationId xmlns:a16="http://schemas.microsoft.com/office/drawing/2014/main" id="{328A9046-2D75-701E-F317-3F3746EC29E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03"/>
          <a:stretch/>
        </p:blipFill>
        <p:spPr>
          <a:xfrm>
            <a:off x="4795273" y="4827213"/>
            <a:ext cx="1237494" cy="1439616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8BFBA6B0-679A-CF27-5313-B1D051519033}"/>
              </a:ext>
            </a:extLst>
          </p:cNvPr>
          <p:cNvGrpSpPr/>
          <p:nvPr/>
        </p:nvGrpSpPr>
        <p:grpSpPr>
          <a:xfrm>
            <a:off x="1359749" y="3434454"/>
            <a:ext cx="3311311" cy="1969771"/>
            <a:chOff x="993989" y="3722369"/>
            <a:chExt cx="3311311" cy="1969771"/>
          </a:xfrm>
        </p:grpSpPr>
        <p:sp>
          <p:nvSpPr>
            <p:cNvPr id="50" name="Arrow: Down 49">
              <a:extLst>
                <a:ext uri="{FF2B5EF4-FFF2-40B4-BE49-F238E27FC236}">
                  <a16:creationId xmlns:a16="http://schemas.microsoft.com/office/drawing/2014/main" id="{7ED4EC02-D355-E621-123E-9D49BFB895D6}"/>
                </a:ext>
              </a:extLst>
            </p:cNvPr>
            <p:cNvSpPr/>
            <p:nvPr/>
          </p:nvSpPr>
          <p:spPr>
            <a:xfrm rot="10800000">
              <a:off x="993989" y="3722369"/>
              <a:ext cx="423192" cy="1969771"/>
            </a:xfrm>
            <a:prstGeom prst="downArrow">
              <a:avLst/>
            </a:prstGeom>
            <a:solidFill>
              <a:srgbClr val="808785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6D15BD49-5551-5BEA-A5CD-71F737628FF2}"/>
                </a:ext>
              </a:extLst>
            </p:cNvPr>
            <p:cNvSpPr/>
            <p:nvPr/>
          </p:nvSpPr>
          <p:spPr>
            <a:xfrm>
              <a:off x="1165860" y="5524500"/>
              <a:ext cx="3139440" cy="167640"/>
            </a:xfrm>
            <a:prstGeom prst="rect">
              <a:avLst/>
            </a:prstGeom>
            <a:solidFill>
              <a:srgbClr val="808785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endParaRPr>
            </a:p>
          </p:txBody>
        </p:sp>
      </p:grp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72DE951F-36B7-8E57-0B92-6A6A4F6D0043}"/>
              </a:ext>
            </a:extLst>
          </p:cNvPr>
          <p:cNvSpPr txBox="1">
            <a:spLocks/>
          </p:cNvSpPr>
          <p:nvPr/>
        </p:nvSpPr>
        <p:spPr>
          <a:xfrm>
            <a:off x="11711035" y="6515685"/>
            <a:ext cx="295180" cy="223236"/>
          </a:xfrm>
          <a:prstGeom prst="rect">
            <a:avLst/>
          </a:prstGeom>
          <a:ln w="12700">
            <a:miter lim="400000"/>
          </a:ln>
        </p:spPr>
        <p:txBody>
          <a:bodyPr wrap="none" lIns="35718" tIns="35718" rIns="35718" bIns="35718">
            <a:normAutofit fontScale="70000" lnSpcReduction="20000"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defTabSz="410751"/>
            <a:fld id="{2E65CC15-C992-9F4A-868C-912F67286B65}" type="slidenum">
              <a:rPr lang="en-US" sz="1687" kern="0">
                <a:latin typeface="Gill Sans Light"/>
              </a:rPr>
              <a:pPr defTabSz="410751"/>
              <a:t>14</a:t>
            </a:fld>
            <a:endParaRPr lang="en-US" sz="1687" kern="0" dirty="0">
              <a:latin typeface="Gill Sans Ligh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845E5E-C693-DBFD-8555-0BEB6BED3E7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14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984C31D-CE91-A712-E00C-407512939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A</a:t>
            </a:r>
            <a:r>
              <a:rPr lang="en-US" sz="2800" dirty="0"/>
              <a:t>URORA</a:t>
            </a:r>
            <a:r>
              <a:rPr lang="en-US" sz="3600" dirty="0"/>
              <a:t> Approach Overview</a:t>
            </a:r>
          </a:p>
        </p:txBody>
      </p:sp>
    </p:spTree>
    <p:extLst>
      <p:ext uri="{BB962C8B-B14F-4D97-AF65-F5344CB8AC3E}">
        <p14:creationId xmlns:p14="http://schemas.microsoft.com/office/powerpoint/2010/main" val="15639308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8" grpId="0" animBg="1"/>
      <p:bldP spid="46" grpId="0" animBg="1"/>
      <p:bldP spid="4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07292075-28C3-14C1-4B7E-D5C7DCB3D098}"/>
              </a:ext>
            </a:extLst>
          </p:cNvPr>
          <p:cNvSpPr txBox="1">
            <a:spLocks/>
          </p:cNvSpPr>
          <p:nvPr/>
        </p:nvSpPr>
        <p:spPr>
          <a:xfrm>
            <a:off x="11711035" y="6515685"/>
            <a:ext cx="295180" cy="223236"/>
          </a:xfrm>
          <a:prstGeom prst="rect">
            <a:avLst/>
          </a:prstGeom>
          <a:ln w="12700">
            <a:miter lim="400000"/>
          </a:ln>
        </p:spPr>
        <p:txBody>
          <a:bodyPr wrap="none" lIns="35718" tIns="35718" rIns="35718" bIns="35718">
            <a:normAutofit fontScale="70000" lnSpcReduction="20000"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defTabSz="410751"/>
            <a:fld id="{2E65CC15-C992-9F4A-868C-912F67286B65}" type="slidenum">
              <a:rPr lang="en-US" sz="1687" kern="0">
                <a:latin typeface="Gill Sans Light"/>
              </a:rPr>
              <a:pPr defTabSz="410751"/>
              <a:t>15</a:t>
            </a:fld>
            <a:endParaRPr lang="en-US" sz="1687" kern="0" dirty="0">
              <a:latin typeface="Gill Sans Ligh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30A222-3A6F-CD92-FA68-497ECF1FD0E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15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7E21135-73BB-D810-3804-C4898DFE0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A</a:t>
            </a:r>
            <a:r>
              <a:rPr lang="en-US" sz="2800" dirty="0"/>
              <a:t>URORA</a:t>
            </a:r>
            <a:r>
              <a:rPr lang="en-US" sz="3600" dirty="0"/>
              <a:t> Approach Overview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4D9AE40-D2CC-0F06-76F1-EA14BE10DEA5}"/>
              </a:ext>
            </a:extLst>
          </p:cNvPr>
          <p:cNvGrpSpPr/>
          <p:nvPr/>
        </p:nvGrpSpPr>
        <p:grpSpPr>
          <a:xfrm>
            <a:off x="874033" y="1883785"/>
            <a:ext cx="1558451" cy="1394460"/>
            <a:chOff x="498949" y="2453640"/>
            <a:chExt cx="1558451" cy="1394460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B6689695-E933-9343-AA1D-99E2903E3A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31956"/>
            <a:stretch/>
          </p:blipFill>
          <p:spPr>
            <a:xfrm>
              <a:off x="498949" y="2453640"/>
              <a:ext cx="948851" cy="1394460"/>
            </a:xfrm>
            <a:prstGeom prst="rect">
              <a:avLst/>
            </a:prstGeom>
          </p:spPr>
        </p:pic>
        <p:pic>
          <p:nvPicPr>
            <p:cNvPr id="29" name="Picture 28" descr="A screen shot of a cell phone&#10;&#10;Description automatically generated">
              <a:extLst>
                <a:ext uri="{FF2B5EF4-FFF2-40B4-BE49-F238E27FC236}">
                  <a16:creationId xmlns:a16="http://schemas.microsoft.com/office/drawing/2014/main" id="{6865FAE4-3447-1AAE-F4C8-3B5A817705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12"/>
            <a:stretch/>
          </p:blipFill>
          <p:spPr>
            <a:xfrm>
              <a:off x="1447800" y="2507932"/>
              <a:ext cx="609600" cy="1164701"/>
            </a:xfrm>
            <a:prstGeom prst="rect">
              <a:avLst/>
            </a:prstGeom>
          </p:spPr>
        </p:pic>
      </p:grpSp>
      <p:pic>
        <p:nvPicPr>
          <p:cNvPr id="30" name="Picture 29" descr="A black and blue text and a white sign with a black and blue line and a white rectangle with a black and blue line and a white line and a black and blue line and a white&#10;&#10;Description automatically generated">
            <a:extLst>
              <a:ext uri="{FF2B5EF4-FFF2-40B4-BE49-F238E27FC236}">
                <a16:creationId xmlns:a16="http://schemas.microsoft.com/office/drawing/2014/main" id="{949F4AA5-1E1B-68C7-971C-EE311AEE580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192"/>
          <a:stretch/>
        </p:blipFill>
        <p:spPr>
          <a:xfrm>
            <a:off x="4859838" y="1296525"/>
            <a:ext cx="1100706" cy="1528286"/>
          </a:xfrm>
          <a:prstGeom prst="rect">
            <a:avLst/>
          </a:prstGeom>
        </p:spPr>
      </p:pic>
      <p:pic>
        <p:nvPicPr>
          <p:cNvPr id="31" name="Picture 30" descr="A black and blue text and a white sign with a black and blue line and a white rectangle with a black and blue line and a white line and a black and blue line and a white&#10;&#10;Description automatically generated">
            <a:extLst>
              <a:ext uri="{FF2B5EF4-FFF2-40B4-BE49-F238E27FC236}">
                <a16:creationId xmlns:a16="http://schemas.microsoft.com/office/drawing/2014/main" id="{F59F9AD9-6CBD-6AD2-4039-5F5881EE709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84"/>
          <a:stretch/>
        </p:blipFill>
        <p:spPr>
          <a:xfrm>
            <a:off x="4859838" y="3217285"/>
            <a:ext cx="1100706" cy="1345613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D657EB6C-48CE-A0FD-ED1F-B75E2970BB5B}"/>
              </a:ext>
            </a:extLst>
          </p:cNvPr>
          <p:cNvGrpSpPr/>
          <p:nvPr/>
        </p:nvGrpSpPr>
        <p:grpSpPr>
          <a:xfrm>
            <a:off x="2607744" y="1671988"/>
            <a:ext cx="2252095" cy="2262260"/>
            <a:chOff x="2241984" y="1959903"/>
            <a:chExt cx="2252095" cy="2262260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65553DB3-4766-6C64-A0C2-BA574993FA21}"/>
                </a:ext>
              </a:extLst>
            </p:cNvPr>
            <p:cNvGrpSpPr/>
            <p:nvPr/>
          </p:nvGrpSpPr>
          <p:grpSpPr>
            <a:xfrm>
              <a:off x="3971724" y="2758440"/>
              <a:ext cx="522355" cy="1463723"/>
              <a:chOff x="3962400" y="3040380"/>
              <a:chExt cx="522355" cy="1463723"/>
            </a:xfrm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F8F71C6B-1AC9-A13F-D10B-E07DA4865C34}"/>
                  </a:ext>
                </a:extLst>
              </p:cNvPr>
              <p:cNvSpPr/>
              <p:nvPr/>
            </p:nvSpPr>
            <p:spPr>
              <a:xfrm>
                <a:off x="3962400" y="3040380"/>
                <a:ext cx="175260" cy="1345613"/>
              </a:xfrm>
              <a:prstGeom prst="rect">
                <a:avLst/>
              </a:prstGeom>
              <a:solidFill>
                <a:srgbClr val="808785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 Light"/>
                </a:endParaRPr>
              </a:p>
            </p:txBody>
          </p:sp>
          <p:sp>
            <p:nvSpPr>
              <p:cNvPr id="41" name="Arrow: Right 23">
                <a:extLst>
                  <a:ext uri="{FF2B5EF4-FFF2-40B4-BE49-F238E27FC236}">
                    <a16:creationId xmlns:a16="http://schemas.microsoft.com/office/drawing/2014/main" id="{EBDAA2BA-E30D-04F4-B12A-288B65482B09}"/>
                  </a:ext>
                </a:extLst>
              </p:cNvPr>
              <p:cNvSpPr/>
              <p:nvPr/>
            </p:nvSpPr>
            <p:spPr>
              <a:xfrm>
                <a:off x="3962401" y="4194810"/>
                <a:ext cx="522354" cy="309293"/>
              </a:xfrm>
              <a:prstGeom prst="rightArrow">
                <a:avLst/>
              </a:prstGeom>
              <a:solidFill>
                <a:srgbClr val="808785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 Light"/>
                </a:endParaRPr>
              </a:p>
            </p:txBody>
          </p:sp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CA29D6C7-657F-2BB9-3211-7DCA6876A16A}"/>
                </a:ext>
              </a:extLst>
            </p:cNvPr>
            <p:cNvSpPr/>
            <p:nvPr/>
          </p:nvSpPr>
          <p:spPr>
            <a:xfrm>
              <a:off x="2241984" y="2590800"/>
              <a:ext cx="1905000" cy="167640"/>
            </a:xfrm>
            <a:prstGeom prst="rect">
              <a:avLst/>
            </a:prstGeom>
            <a:solidFill>
              <a:srgbClr val="808785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9B8FA759-BB8E-FABF-9749-440448C8CE8B}"/>
                </a:ext>
              </a:extLst>
            </p:cNvPr>
            <p:cNvSpPr/>
            <p:nvPr/>
          </p:nvSpPr>
          <p:spPr>
            <a:xfrm>
              <a:off x="3971724" y="2129790"/>
              <a:ext cx="175260" cy="461010"/>
            </a:xfrm>
            <a:prstGeom prst="rect">
              <a:avLst/>
            </a:prstGeom>
            <a:solidFill>
              <a:srgbClr val="808785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endParaRPr>
            </a:p>
          </p:txBody>
        </p:sp>
        <p:sp>
          <p:nvSpPr>
            <p:cNvPr id="39" name="Arrow: Right 33">
              <a:extLst>
                <a:ext uri="{FF2B5EF4-FFF2-40B4-BE49-F238E27FC236}">
                  <a16:creationId xmlns:a16="http://schemas.microsoft.com/office/drawing/2014/main" id="{45BC7D63-560F-D32D-CED7-C6AA43F57A3A}"/>
                </a:ext>
              </a:extLst>
            </p:cNvPr>
            <p:cNvSpPr/>
            <p:nvPr/>
          </p:nvSpPr>
          <p:spPr>
            <a:xfrm>
              <a:off x="3971725" y="1959903"/>
              <a:ext cx="522354" cy="309293"/>
            </a:xfrm>
            <a:prstGeom prst="rightArrow">
              <a:avLst/>
            </a:prstGeom>
            <a:solidFill>
              <a:srgbClr val="808785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92363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AF8F0F6D-BDDF-90D0-0B93-BE01C663BF4E}"/>
              </a:ext>
            </a:extLst>
          </p:cNvPr>
          <p:cNvSpPr txBox="1">
            <a:spLocks/>
          </p:cNvSpPr>
          <p:nvPr/>
        </p:nvSpPr>
        <p:spPr>
          <a:xfrm>
            <a:off x="11711035" y="6515685"/>
            <a:ext cx="295180" cy="223236"/>
          </a:xfrm>
          <a:prstGeom prst="rect">
            <a:avLst/>
          </a:prstGeom>
          <a:ln w="12700">
            <a:miter lim="400000"/>
          </a:ln>
        </p:spPr>
        <p:txBody>
          <a:bodyPr wrap="none" lIns="35718" tIns="35718" rIns="35718" bIns="35718">
            <a:normAutofit fontScale="70000" lnSpcReduction="20000"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defTabSz="410751"/>
            <a:fld id="{2E65CC15-C992-9F4A-868C-912F67286B65}" type="slidenum">
              <a:rPr lang="en-US" sz="1687" kern="0">
                <a:latin typeface="Gill Sans Light"/>
              </a:rPr>
              <a:pPr defTabSz="410751"/>
              <a:t>16</a:t>
            </a:fld>
            <a:endParaRPr lang="en-US" sz="1687" kern="0" dirty="0">
              <a:latin typeface="Gill Sans Light"/>
            </a:endParaRPr>
          </a:p>
        </p:txBody>
      </p:sp>
      <p:sp>
        <p:nvSpPr>
          <p:cNvPr id="2" name="The key intuition that underlies this project is that apps commonly re-use UI patterns and functionalities with slight variations.…">
            <a:extLst>
              <a:ext uri="{FF2B5EF4-FFF2-40B4-BE49-F238E27FC236}">
                <a16:creationId xmlns:a16="http://schemas.microsoft.com/office/drawing/2014/main" id="{CFF16B48-6009-3100-3CB6-C82543650A91}"/>
              </a:ext>
            </a:extLst>
          </p:cNvPr>
          <p:cNvSpPr txBox="1">
            <a:spLocks noGrp="1"/>
          </p:cNvSpPr>
          <p:nvPr>
            <p:ph type="body" sz="half" idx="1"/>
          </p:nvPr>
        </p:nvSpPr>
        <p:spPr>
          <a:xfrm>
            <a:off x="904585" y="1750107"/>
            <a:ext cx="10382829" cy="48525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 defTabSz="531622">
              <a:lnSpc>
                <a:spcPct val="100000"/>
              </a:lnSpc>
              <a:spcBef>
                <a:spcPts val="4100"/>
              </a:spcBef>
              <a:buNone/>
              <a:defRPr sz="3276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sz="2800" dirty="0">
                <a:latin typeface="Helvetica" panose="020B0604020202020204" pitchFamily="34" charset="0"/>
                <a:cs typeface="Helvetica" panose="020B0604020202020204" pitchFamily="34" charset="0"/>
              </a:rPr>
              <a:t>Abstract UI images into Silhouettes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201096-61E5-C348-F0E6-41D356A204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" r="1213"/>
          <a:stretch/>
        </p:blipFill>
        <p:spPr>
          <a:xfrm>
            <a:off x="4365433" y="2540185"/>
            <a:ext cx="1442277" cy="24635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611FAFD-5D70-98E8-A13D-8D06C0ACE50B}"/>
              </a:ext>
            </a:extLst>
          </p:cNvPr>
          <p:cNvSpPr txBox="1"/>
          <p:nvPr/>
        </p:nvSpPr>
        <p:spPr>
          <a:xfrm>
            <a:off x="4144806" y="5003755"/>
            <a:ext cx="1883529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App screenshot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F91513-F7CD-07A1-7F85-7BC35BACC03F}"/>
              </a:ext>
            </a:extLst>
          </p:cNvPr>
          <p:cNvSpPr txBox="1"/>
          <p:nvPr/>
        </p:nvSpPr>
        <p:spPr>
          <a:xfrm>
            <a:off x="6199823" y="5003756"/>
            <a:ext cx="1570943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UI Silhouette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84E16C-0F49-F0A7-6506-1ED21D34D83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00000"/>
                    </a14:imgEffect>
                    <a14:imgEffect>
                      <a14:brightnessContrast bright="99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54" r="2854"/>
          <a:stretch/>
        </p:blipFill>
        <p:spPr>
          <a:xfrm>
            <a:off x="6288404" y="2540185"/>
            <a:ext cx="1393783" cy="2463571"/>
          </a:xfrm>
          <a:prstGeom prst="rect">
            <a:avLst/>
          </a:prstGeom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B6962A48-FEDC-1975-3424-2098E840D7BF}"/>
              </a:ext>
            </a:extLst>
          </p:cNvPr>
          <p:cNvSpPr/>
          <p:nvPr/>
        </p:nvSpPr>
        <p:spPr>
          <a:xfrm>
            <a:off x="5859367" y="3635087"/>
            <a:ext cx="417310" cy="273765"/>
          </a:xfrm>
          <a:prstGeom prst="rightArrow">
            <a:avLst/>
          </a:prstGeom>
          <a:solidFill>
            <a:srgbClr val="80878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Gill Sans Light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6B82E1A-EEE3-8BA8-A4A8-59E78FE6B33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16</a:t>
            </a:fld>
            <a:endParaRPr lang="en-US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AF16BC3B-6A2A-B54E-2B9C-9F43118FD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Screen Representation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67835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AF8F0F6D-BDDF-90D0-0B93-BE01C663BF4E}"/>
              </a:ext>
            </a:extLst>
          </p:cNvPr>
          <p:cNvSpPr txBox="1">
            <a:spLocks/>
          </p:cNvSpPr>
          <p:nvPr/>
        </p:nvSpPr>
        <p:spPr>
          <a:xfrm>
            <a:off x="11711035" y="6515685"/>
            <a:ext cx="295180" cy="223236"/>
          </a:xfrm>
          <a:prstGeom prst="rect">
            <a:avLst/>
          </a:prstGeom>
          <a:ln w="12700">
            <a:miter lim="400000"/>
          </a:ln>
        </p:spPr>
        <p:txBody>
          <a:bodyPr wrap="none" lIns="35718" tIns="35718" rIns="35718" bIns="35718">
            <a:normAutofit fontScale="70000" lnSpcReduction="20000"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defTabSz="410751"/>
            <a:fld id="{2E65CC15-C992-9F4A-868C-912F67286B65}" type="slidenum">
              <a:rPr lang="en-US" sz="1687" kern="0">
                <a:latin typeface="Gill Sans Light"/>
              </a:rPr>
              <a:pPr defTabSz="410751"/>
              <a:t>17</a:t>
            </a:fld>
            <a:endParaRPr lang="en-US" sz="1687" kern="0" dirty="0">
              <a:latin typeface="Gill Sans Ligh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46EFE92-D8BA-95B7-6F7C-8D2C944C1DDF}"/>
              </a:ext>
            </a:extLst>
          </p:cNvPr>
          <p:cNvSpPr/>
          <p:nvPr/>
        </p:nvSpPr>
        <p:spPr>
          <a:xfrm>
            <a:off x="2411558" y="1371944"/>
            <a:ext cx="8128000" cy="5418667"/>
          </a:xfrm>
          <a:prstGeom prst="rect">
            <a:avLst/>
          </a:prstGeom>
        </p:spPr>
        <p:txBody>
          <a:bodyPr/>
          <a:lstStyle/>
          <a:p>
            <a:pPr algn="ctr" defTabSz="410751" hangingPunct="0">
              <a:buFontTx/>
              <a:buChar char="•"/>
            </a:pPr>
            <a:endParaRPr lang="en-US" sz="2531" kern="0">
              <a:solidFill>
                <a:srgbClr val="535353"/>
              </a:solidFill>
              <a:latin typeface="Helvetica"/>
              <a:cs typeface="Helvetica"/>
              <a:sym typeface="Helvetica"/>
            </a:endParaRPr>
          </a:p>
          <a:p>
            <a:pPr algn="ctr" defTabSz="410751" hangingPunct="0">
              <a:buFontTx/>
              <a:buChar char="•"/>
            </a:pPr>
            <a:endParaRPr lang="en-US" sz="2531" kern="0">
              <a:solidFill>
                <a:srgbClr val="535353"/>
              </a:solidFill>
              <a:latin typeface="Helvetica"/>
              <a:cs typeface="Helvetica"/>
              <a:sym typeface="Helvetica"/>
            </a:endParaRPr>
          </a:p>
          <a:p>
            <a:pPr algn="ctr" defTabSz="410751" hangingPunct="0">
              <a:buFontTx/>
              <a:buChar char="•"/>
            </a:pPr>
            <a:endParaRPr lang="en-US" sz="2531" kern="0">
              <a:solidFill>
                <a:srgbClr val="535353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2" name="The key intuition that underlies this project is that apps commonly re-use UI patterns and functionalities with slight variations.…">
            <a:extLst>
              <a:ext uri="{FF2B5EF4-FFF2-40B4-BE49-F238E27FC236}">
                <a16:creationId xmlns:a16="http://schemas.microsoft.com/office/drawing/2014/main" id="{CFF16B48-6009-3100-3CB6-C82543650A91}"/>
              </a:ext>
            </a:extLst>
          </p:cNvPr>
          <p:cNvSpPr txBox="1">
            <a:spLocks noGrp="1"/>
          </p:cNvSpPr>
          <p:nvPr>
            <p:ph type="body" sz="half" idx="1"/>
          </p:nvPr>
        </p:nvSpPr>
        <p:spPr>
          <a:xfrm>
            <a:off x="897059" y="1937647"/>
            <a:ext cx="10382829" cy="442864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 defTabSz="531622">
              <a:lnSpc>
                <a:spcPct val="100000"/>
              </a:lnSpc>
              <a:spcBef>
                <a:spcPts val="4100"/>
              </a:spcBef>
              <a:buNone/>
              <a:defRPr sz="3276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sz="2800" dirty="0">
                <a:latin typeface="Helvetica" panose="020B0604020202020204" pitchFamily="34" charset="0"/>
                <a:cs typeface="Helvetica" panose="020B0604020202020204" pitchFamily="34" charset="0"/>
              </a:rPr>
              <a:t>Extracting OCR text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11FAFD-5D70-98E8-A13D-8D06C0ACE50B}"/>
              </a:ext>
            </a:extLst>
          </p:cNvPr>
          <p:cNvSpPr txBox="1"/>
          <p:nvPr/>
        </p:nvSpPr>
        <p:spPr>
          <a:xfrm>
            <a:off x="4154949" y="5075687"/>
            <a:ext cx="1883529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App screenshot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F91513-F7CD-07A1-7F85-7BC35BACC03F}"/>
              </a:ext>
            </a:extLst>
          </p:cNvPr>
          <p:cNvSpPr txBox="1"/>
          <p:nvPr/>
        </p:nvSpPr>
        <p:spPr>
          <a:xfrm>
            <a:off x="6480637" y="5043089"/>
            <a:ext cx="115576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OCR text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30D923-894A-70CE-6E86-CC41125BF7C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" r="243"/>
          <a:stretch/>
        </p:blipFill>
        <p:spPr>
          <a:xfrm>
            <a:off x="4303866" y="2590164"/>
            <a:ext cx="1432117" cy="2463571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6A4370A1-F676-5ABD-C12B-945135209843}"/>
              </a:ext>
            </a:extLst>
          </p:cNvPr>
          <p:cNvSpPr/>
          <p:nvPr/>
        </p:nvSpPr>
        <p:spPr>
          <a:xfrm>
            <a:off x="5797800" y="3685066"/>
            <a:ext cx="417310" cy="273765"/>
          </a:xfrm>
          <a:prstGeom prst="rightArrow">
            <a:avLst/>
          </a:prstGeom>
          <a:solidFill>
            <a:srgbClr val="80878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Gill Sans Light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E7C13DC-0AA1-7793-5313-3BC1A5D235A9}"/>
              </a:ext>
            </a:extLst>
          </p:cNvPr>
          <p:cNvSpPr/>
          <p:nvPr/>
        </p:nvSpPr>
        <p:spPr>
          <a:xfrm>
            <a:off x="6336459" y="2614986"/>
            <a:ext cx="1432117" cy="2387997"/>
          </a:xfrm>
          <a:prstGeom prst="roundRect">
            <a:avLst/>
          </a:prstGeom>
          <a:solidFill>
            <a:srgbClr val="FFFFFF"/>
          </a:solidFill>
          <a:ln w="381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rPr>
              <a:t>Hotels Restaurants Home Grand Cayman Vacation Rentals Recently viewed My Trips Things to Do Alerts Flights Forums Me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8BB38E-624F-19FD-E60B-55985DF2FEA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17</a:t>
            </a:fld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67CFB620-B90D-4FCC-DEEA-AAC043705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Screen Representation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94370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E6D12-93B3-5F60-7678-CA2B9F623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A</a:t>
            </a:r>
            <a:r>
              <a:rPr lang="en-US" sz="2800" dirty="0"/>
              <a:t>URORA</a:t>
            </a:r>
            <a:r>
              <a:rPr lang="en-US" sz="3600" dirty="0"/>
              <a:t> Approach Overview</a:t>
            </a: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4620A345-9F33-30BA-7F48-F5363D6DEABF}"/>
              </a:ext>
            </a:extLst>
          </p:cNvPr>
          <p:cNvSpPr txBox="1">
            <a:spLocks/>
          </p:cNvSpPr>
          <p:nvPr/>
        </p:nvSpPr>
        <p:spPr>
          <a:xfrm>
            <a:off x="11711035" y="6515685"/>
            <a:ext cx="295180" cy="223236"/>
          </a:xfrm>
          <a:prstGeom prst="rect">
            <a:avLst/>
          </a:prstGeom>
          <a:ln w="12700">
            <a:miter lim="400000"/>
          </a:ln>
        </p:spPr>
        <p:txBody>
          <a:bodyPr wrap="none" lIns="35718" tIns="35718" rIns="35718" bIns="35718">
            <a:normAutofit fontScale="70000" lnSpcReduction="20000"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defTabSz="410751"/>
            <a:fld id="{2E65CC15-C992-9F4A-868C-912F67286B65}" type="slidenum">
              <a:rPr lang="en-US" sz="1687" kern="0">
                <a:latin typeface="Gill Sans Light"/>
              </a:rPr>
              <a:pPr defTabSz="410751"/>
              <a:t>18</a:t>
            </a:fld>
            <a:endParaRPr lang="en-US" sz="1687" kern="0" dirty="0">
              <a:latin typeface="Gill Sans Ligh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3E4F6F-4F1B-B035-4BE8-A41B5BB3924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18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E762B76-830C-5802-A92B-4B21E1B8D163}"/>
              </a:ext>
            </a:extLst>
          </p:cNvPr>
          <p:cNvGrpSpPr/>
          <p:nvPr/>
        </p:nvGrpSpPr>
        <p:grpSpPr>
          <a:xfrm>
            <a:off x="874033" y="1883785"/>
            <a:ext cx="1558451" cy="1394460"/>
            <a:chOff x="498949" y="2453640"/>
            <a:chExt cx="1558451" cy="139446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C3857C7-257D-85D4-1AA8-ADC06EAF3A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31956"/>
            <a:stretch/>
          </p:blipFill>
          <p:spPr>
            <a:xfrm>
              <a:off x="498949" y="2453640"/>
              <a:ext cx="948851" cy="1394460"/>
            </a:xfrm>
            <a:prstGeom prst="rect">
              <a:avLst/>
            </a:prstGeom>
          </p:spPr>
        </p:pic>
        <p:pic>
          <p:nvPicPr>
            <p:cNvPr id="13" name="Picture 12" descr="A screen shot of a cell phone&#10;&#10;Description automatically generated">
              <a:extLst>
                <a:ext uri="{FF2B5EF4-FFF2-40B4-BE49-F238E27FC236}">
                  <a16:creationId xmlns:a16="http://schemas.microsoft.com/office/drawing/2014/main" id="{C4CD8EA6-131A-629C-8510-DEC3141036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12"/>
            <a:stretch/>
          </p:blipFill>
          <p:spPr>
            <a:xfrm>
              <a:off x="1447800" y="2507932"/>
              <a:ext cx="609600" cy="1164701"/>
            </a:xfrm>
            <a:prstGeom prst="rect">
              <a:avLst/>
            </a:prstGeom>
          </p:spPr>
        </p:pic>
      </p:grpSp>
      <p:pic>
        <p:nvPicPr>
          <p:cNvPr id="14" name="Picture 13" descr="A black and blue text and a white sign with a black and blue line and a white rectangle with a black and blue line and a white line and a black and blue line and a white&#10;&#10;Description automatically generated">
            <a:extLst>
              <a:ext uri="{FF2B5EF4-FFF2-40B4-BE49-F238E27FC236}">
                <a16:creationId xmlns:a16="http://schemas.microsoft.com/office/drawing/2014/main" id="{2FBC9150-D93B-3341-A036-700BE4B895E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192"/>
          <a:stretch/>
        </p:blipFill>
        <p:spPr>
          <a:xfrm>
            <a:off x="4859838" y="1296525"/>
            <a:ext cx="1100706" cy="1528286"/>
          </a:xfrm>
          <a:prstGeom prst="rect">
            <a:avLst/>
          </a:prstGeom>
        </p:spPr>
      </p:pic>
      <p:pic>
        <p:nvPicPr>
          <p:cNvPr id="15" name="Picture 14" descr="A black and blue text and a white sign with a black and blue line and a white rectangle with a black and blue line and a white line and a black and blue line and a white&#10;&#10;Description automatically generated">
            <a:extLst>
              <a:ext uri="{FF2B5EF4-FFF2-40B4-BE49-F238E27FC236}">
                <a16:creationId xmlns:a16="http://schemas.microsoft.com/office/drawing/2014/main" id="{B87E1B9C-5493-BE0C-6F3D-9FD37138BDC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84"/>
          <a:stretch/>
        </p:blipFill>
        <p:spPr>
          <a:xfrm>
            <a:off x="4859838" y="3217285"/>
            <a:ext cx="1100706" cy="1345613"/>
          </a:xfrm>
          <a:prstGeom prst="rect">
            <a:avLst/>
          </a:prstGeom>
        </p:spPr>
      </p:pic>
      <p:pic>
        <p:nvPicPr>
          <p:cNvPr id="16" name="Picture 15" descr="A diagram with arrows and dots&#10;&#10;Description automatically generated">
            <a:extLst>
              <a:ext uri="{FF2B5EF4-FFF2-40B4-BE49-F238E27FC236}">
                <a16:creationId xmlns:a16="http://schemas.microsoft.com/office/drawing/2014/main" id="{6AA89E94-A923-A282-F06C-E384DEBC53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895" y="1761865"/>
            <a:ext cx="1439393" cy="232843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2BECD93E-4CB3-5231-59B2-58725176790F}"/>
              </a:ext>
            </a:extLst>
          </p:cNvPr>
          <p:cNvGrpSpPr/>
          <p:nvPr/>
        </p:nvGrpSpPr>
        <p:grpSpPr>
          <a:xfrm>
            <a:off x="2607744" y="1671988"/>
            <a:ext cx="2252095" cy="2262260"/>
            <a:chOff x="2241984" y="1959903"/>
            <a:chExt cx="2252095" cy="226226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F49A0AE1-85C5-6353-5C31-16769BBD72D9}"/>
                </a:ext>
              </a:extLst>
            </p:cNvPr>
            <p:cNvGrpSpPr/>
            <p:nvPr/>
          </p:nvGrpSpPr>
          <p:grpSpPr>
            <a:xfrm>
              <a:off x="3971724" y="2758440"/>
              <a:ext cx="522355" cy="1463723"/>
              <a:chOff x="3962400" y="3040380"/>
              <a:chExt cx="522355" cy="1463723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286165B4-113E-667A-86BD-DA44717E81E0}"/>
                  </a:ext>
                </a:extLst>
              </p:cNvPr>
              <p:cNvSpPr/>
              <p:nvPr/>
            </p:nvSpPr>
            <p:spPr>
              <a:xfrm>
                <a:off x="3962400" y="3040380"/>
                <a:ext cx="175260" cy="1345613"/>
              </a:xfrm>
              <a:prstGeom prst="rect">
                <a:avLst/>
              </a:prstGeom>
              <a:solidFill>
                <a:srgbClr val="808785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 Light"/>
                </a:endParaRPr>
              </a:p>
            </p:txBody>
          </p:sp>
          <p:sp>
            <p:nvSpPr>
              <p:cNvPr id="29" name="Arrow: Right 23">
                <a:extLst>
                  <a:ext uri="{FF2B5EF4-FFF2-40B4-BE49-F238E27FC236}">
                    <a16:creationId xmlns:a16="http://schemas.microsoft.com/office/drawing/2014/main" id="{D4B050CA-F828-DCED-152F-8AFEE65795E0}"/>
                  </a:ext>
                </a:extLst>
              </p:cNvPr>
              <p:cNvSpPr/>
              <p:nvPr/>
            </p:nvSpPr>
            <p:spPr>
              <a:xfrm>
                <a:off x="3962401" y="4194810"/>
                <a:ext cx="522354" cy="309293"/>
              </a:xfrm>
              <a:prstGeom prst="rightArrow">
                <a:avLst/>
              </a:prstGeom>
              <a:solidFill>
                <a:srgbClr val="808785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 Light"/>
                </a:endParaRPr>
              </a:p>
            </p:txBody>
          </p:sp>
        </p:grp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5790439-4B8B-501E-17F5-DA3799697616}"/>
                </a:ext>
              </a:extLst>
            </p:cNvPr>
            <p:cNvSpPr/>
            <p:nvPr/>
          </p:nvSpPr>
          <p:spPr>
            <a:xfrm>
              <a:off x="2241984" y="2590800"/>
              <a:ext cx="1905000" cy="167640"/>
            </a:xfrm>
            <a:prstGeom prst="rect">
              <a:avLst/>
            </a:prstGeom>
            <a:solidFill>
              <a:srgbClr val="808785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A1AE165-1708-D912-8DB1-CB2C08A15FAB}"/>
                </a:ext>
              </a:extLst>
            </p:cNvPr>
            <p:cNvSpPr/>
            <p:nvPr/>
          </p:nvSpPr>
          <p:spPr>
            <a:xfrm>
              <a:off x="3971724" y="2129790"/>
              <a:ext cx="175260" cy="461010"/>
            </a:xfrm>
            <a:prstGeom prst="rect">
              <a:avLst/>
            </a:prstGeom>
            <a:solidFill>
              <a:srgbClr val="808785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endParaRPr>
            </a:p>
          </p:txBody>
        </p:sp>
        <p:sp>
          <p:nvSpPr>
            <p:cNvPr id="27" name="Arrow: Right 33">
              <a:extLst>
                <a:ext uri="{FF2B5EF4-FFF2-40B4-BE49-F238E27FC236}">
                  <a16:creationId xmlns:a16="http://schemas.microsoft.com/office/drawing/2014/main" id="{A5047650-69C4-6B3E-9A03-9A91978C3E36}"/>
                </a:ext>
              </a:extLst>
            </p:cNvPr>
            <p:cNvSpPr/>
            <p:nvPr/>
          </p:nvSpPr>
          <p:spPr>
            <a:xfrm>
              <a:off x="3971725" y="1959903"/>
              <a:ext cx="522354" cy="309293"/>
            </a:xfrm>
            <a:prstGeom prst="rightArrow">
              <a:avLst/>
            </a:prstGeom>
            <a:solidFill>
              <a:srgbClr val="808785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endParaRPr>
            </a:p>
          </p:txBody>
        </p:sp>
      </p:grpSp>
      <p:sp>
        <p:nvSpPr>
          <p:cNvPr id="31" name="Arrow: Right 35">
            <a:extLst>
              <a:ext uri="{FF2B5EF4-FFF2-40B4-BE49-F238E27FC236}">
                <a16:creationId xmlns:a16="http://schemas.microsoft.com/office/drawing/2014/main" id="{EC993949-AA15-1C1B-EF62-A3801AC24B42}"/>
              </a:ext>
            </a:extLst>
          </p:cNvPr>
          <p:cNvSpPr/>
          <p:nvPr/>
        </p:nvSpPr>
        <p:spPr>
          <a:xfrm>
            <a:off x="5828242" y="1909831"/>
            <a:ext cx="863822" cy="309293"/>
          </a:xfrm>
          <a:prstGeom prst="rightArrow">
            <a:avLst/>
          </a:prstGeom>
          <a:solidFill>
            <a:srgbClr val="80878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Gill Sans Light"/>
            </a:endParaRPr>
          </a:p>
        </p:txBody>
      </p:sp>
      <p:sp>
        <p:nvSpPr>
          <p:cNvPr id="35" name="Arrow: Right 37">
            <a:extLst>
              <a:ext uri="{FF2B5EF4-FFF2-40B4-BE49-F238E27FC236}">
                <a16:creationId xmlns:a16="http://schemas.microsoft.com/office/drawing/2014/main" id="{F4B3D46C-B0BE-A54D-4237-FDDC5F0F5329}"/>
              </a:ext>
            </a:extLst>
          </p:cNvPr>
          <p:cNvSpPr/>
          <p:nvPr/>
        </p:nvSpPr>
        <p:spPr>
          <a:xfrm>
            <a:off x="5810573" y="3661491"/>
            <a:ext cx="863822" cy="309293"/>
          </a:xfrm>
          <a:prstGeom prst="rightArrow">
            <a:avLst/>
          </a:prstGeom>
          <a:solidFill>
            <a:srgbClr val="80878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Gill Sans Light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B5C9ADC3-E806-81C9-4788-08FD1F667A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71353" y="3449218"/>
            <a:ext cx="1522295" cy="2227359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11CB9917-DA02-E9C2-DDB5-AEA64E82453B}"/>
              </a:ext>
            </a:extLst>
          </p:cNvPr>
          <p:cNvGrpSpPr/>
          <p:nvPr/>
        </p:nvGrpSpPr>
        <p:grpSpPr>
          <a:xfrm>
            <a:off x="8481781" y="2386705"/>
            <a:ext cx="2068118" cy="757818"/>
            <a:chOff x="8116021" y="2674620"/>
            <a:chExt cx="2068118" cy="757818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9E0ECAAF-897B-F24A-F79B-979F0B472C70}"/>
                </a:ext>
              </a:extLst>
            </p:cNvPr>
            <p:cNvSpPr/>
            <p:nvPr/>
          </p:nvSpPr>
          <p:spPr>
            <a:xfrm>
              <a:off x="8116021" y="2674620"/>
              <a:ext cx="1950720" cy="182880"/>
            </a:xfrm>
            <a:prstGeom prst="rect">
              <a:avLst/>
            </a:prstGeom>
            <a:solidFill>
              <a:srgbClr val="808785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endParaRPr>
            </a:p>
          </p:txBody>
        </p:sp>
        <p:sp>
          <p:nvSpPr>
            <p:cNvPr id="41" name="Arrow: Down 41">
              <a:extLst>
                <a:ext uri="{FF2B5EF4-FFF2-40B4-BE49-F238E27FC236}">
                  <a16:creationId xmlns:a16="http://schemas.microsoft.com/office/drawing/2014/main" id="{593D9E8D-D3FE-24CF-A533-7E1773298F0C}"/>
                </a:ext>
              </a:extLst>
            </p:cNvPr>
            <p:cNvSpPr/>
            <p:nvPr/>
          </p:nvSpPr>
          <p:spPr>
            <a:xfrm>
              <a:off x="9839535" y="2674620"/>
              <a:ext cx="344604" cy="757818"/>
            </a:xfrm>
            <a:prstGeom prst="downArrow">
              <a:avLst/>
            </a:prstGeom>
            <a:solidFill>
              <a:srgbClr val="808785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401287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AF8F0F6D-BDDF-90D0-0B93-BE01C663BF4E}"/>
              </a:ext>
            </a:extLst>
          </p:cNvPr>
          <p:cNvSpPr txBox="1">
            <a:spLocks/>
          </p:cNvSpPr>
          <p:nvPr/>
        </p:nvSpPr>
        <p:spPr>
          <a:xfrm>
            <a:off x="11711035" y="6515685"/>
            <a:ext cx="295180" cy="223236"/>
          </a:xfrm>
          <a:prstGeom prst="rect">
            <a:avLst/>
          </a:prstGeom>
          <a:ln w="12700">
            <a:miter lim="400000"/>
          </a:ln>
        </p:spPr>
        <p:txBody>
          <a:bodyPr wrap="none" lIns="35718" tIns="35718" rIns="35718" bIns="35718">
            <a:normAutofit fontScale="70000" lnSpcReduction="20000"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ctr" defTabSz="41075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5CC15-C992-9F4A-868C-912F67286B65}" type="slidenum">
              <a:rPr kumimoji="0" lang="en-US" sz="1687" b="0" i="0" u="none" strike="noStrike" kern="0" cap="none" spc="0" normalizeH="0" baseline="0" noProof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Gill Sans Light"/>
                <a:sym typeface="Gill Sans Light"/>
              </a:rPr>
              <a:pPr marL="0" marR="0" lvl="0" indent="0" algn="ctr" defTabSz="41075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687" b="0" i="0" u="none" strike="noStrike" kern="0" cap="none" spc="0" normalizeH="0" baseline="0" noProof="0" dirty="0">
              <a:ln>
                <a:noFill/>
              </a:ln>
              <a:solidFill>
                <a:srgbClr val="535353"/>
              </a:solidFill>
              <a:effectLst/>
              <a:uLnTx/>
              <a:uFillTx/>
              <a:latin typeface="Gill Sans Light"/>
              <a:sym typeface="Gill Sans Ligh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46EFE92-D8BA-95B7-6F7C-8D2C944C1DDF}"/>
              </a:ext>
            </a:extLst>
          </p:cNvPr>
          <p:cNvSpPr/>
          <p:nvPr/>
        </p:nvSpPr>
        <p:spPr>
          <a:xfrm>
            <a:off x="2411558" y="1371944"/>
            <a:ext cx="8128000" cy="541866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1075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531" b="0" i="0" u="none" strike="noStrike" kern="0" cap="none" spc="0" normalizeH="0" baseline="0" noProof="0">
              <a:ln>
                <a:noFill/>
              </a:ln>
              <a:solidFill>
                <a:srgbClr val="535353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  <a:p>
            <a:pPr marL="0" marR="0" lvl="0" indent="0" algn="ctr" defTabSz="41075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531" b="0" i="0" u="none" strike="noStrike" kern="0" cap="none" spc="0" normalizeH="0" baseline="0" noProof="0">
              <a:ln>
                <a:noFill/>
              </a:ln>
              <a:solidFill>
                <a:srgbClr val="535353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  <a:p>
            <a:pPr marL="0" marR="0" lvl="0" indent="0" algn="ctr" defTabSz="41075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531" b="0" i="0" u="none" strike="noStrike" kern="0" cap="none" spc="0" normalizeH="0" baseline="0" noProof="0">
              <a:ln>
                <a:noFill/>
              </a:ln>
              <a:solidFill>
                <a:srgbClr val="535353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pic>
        <p:nvPicPr>
          <p:cNvPr id="19" name="Picture 18" descr="A screenshot of a computer game&#10;&#10;Description automatically generated">
            <a:extLst>
              <a:ext uri="{FF2B5EF4-FFF2-40B4-BE49-F238E27FC236}">
                <a16:creationId xmlns:a16="http://schemas.microsoft.com/office/drawing/2014/main" id="{7C9F0D52-9C93-A87E-9C68-31AF877DD02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2" t="30200" r="88022" b="35095"/>
          <a:stretch/>
        </p:blipFill>
        <p:spPr>
          <a:xfrm>
            <a:off x="748480" y="2779385"/>
            <a:ext cx="907025" cy="1578079"/>
          </a:xfrm>
          <a:prstGeom prst="rect">
            <a:avLst/>
          </a:prstGeom>
        </p:spPr>
      </p:pic>
      <p:pic>
        <p:nvPicPr>
          <p:cNvPr id="20" name="Picture 19" descr="A screenshot of a computer game&#10;&#10;Description automatically generated">
            <a:extLst>
              <a:ext uri="{FF2B5EF4-FFF2-40B4-BE49-F238E27FC236}">
                <a16:creationId xmlns:a16="http://schemas.microsoft.com/office/drawing/2014/main" id="{2E098769-741D-5772-7991-4994CC7B99E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91" r="44624" b="13261"/>
          <a:stretch/>
        </p:blipFill>
        <p:spPr>
          <a:xfrm>
            <a:off x="6021028" y="1371944"/>
            <a:ext cx="479323" cy="3944165"/>
          </a:xfrm>
          <a:prstGeom prst="rect">
            <a:avLst/>
          </a:prstGeom>
        </p:spPr>
      </p:pic>
      <p:pic>
        <p:nvPicPr>
          <p:cNvPr id="22" name="Picture 21" descr="A black background with blue lines&#10;&#10;Description automatically generated">
            <a:extLst>
              <a:ext uri="{FF2B5EF4-FFF2-40B4-BE49-F238E27FC236}">
                <a16:creationId xmlns:a16="http://schemas.microsoft.com/office/drawing/2014/main" id="{B261A04E-36BA-B3FE-A4F5-266C5AD8D91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66" r="1610"/>
          <a:stretch/>
        </p:blipFill>
        <p:spPr>
          <a:xfrm>
            <a:off x="2395637" y="1913170"/>
            <a:ext cx="893565" cy="1434256"/>
          </a:xfrm>
          <a:prstGeom prst="rect">
            <a:avLst/>
          </a:prstGeom>
        </p:spPr>
      </p:pic>
      <p:pic>
        <p:nvPicPr>
          <p:cNvPr id="25" name="pasted-image.tiff">
            <a:extLst>
              <a:ext uri="{FF2B5EF4-FFF2-40B4-BE49-F238E27FC236}">
                <a16:creationId xmlns:a16="http://schemas.microsoft.com/office/drawing/2014/main" id="{546AE5B6-0547-FBCB-0502-975A27DEB5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78499" y="3821806"/>
            <a:ext cx="1071316" cy="1071316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816C591-AB22-329C-2890-5742B87ED8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03739" y="1811222"/>
            <a:ext cx="1442962" cy="153280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6CD11E5-5D52-6345-DBDB-9036A39E097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80070" y="3805591"/>
            <a:ext cx="1200458" cy="1200458"/>
          </a:xfrm>
          <a:prstGeom prst="rect">
            <a:avLst/>
          </a:prstGeom>
        </p:spPr>
      </p:pic>
      <p:pic>
        <p:nvPicPr>
          <p:cNvPr id="32" name="Picture 31" descr="A screenshot of a computer game&#10;&#10;Description automatically generated">
            <a:extLst>
              <a:ext uri="{FF2B5EF4-FFF2-40B4-BE49-F238E27FC236}">
                <a16:creationId xmlns:a16="http://schemas.microsoft.com/office/drawing/2014/main" id="{42611035-D3C5-7CA5-0A5B-78787779D0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28" r="1" b="13261"/>
          <a:stretch/>
        </p:blipFill>
        <p:spPr>
          <a:xfrm>
            <a:off x="6625712" y="1371944"/>
            <a:ext cx="4343595" cy="3944165"/>
          </a:xfrm>
          <a:prstGeom prst="rect">
            <a:avLst/>
          </a:prstGeom>
        </p:spPr>
      </p:pic>
      <p:pic>
        <p:nvPicPr>
          <p:cNvPr id="33" name="Picture 32" descr="A screenshot of a computer game&#10;&#10;Description automatically generated">
            <a:extLst>
              <a:ext uri="{FF2B5EF4-FFF2-40B4-BE49-F238E27FC236}">
                <a16:creationId xmlns:a16="http://schemas.microsoft.com/office/drawing/2014/main" id="{01CC3712-C7B4-06E9-3DD1-E4DFCC7A6C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28" t="90956" r="1" b="-849"/>
          <a:stretch/>
        </p:blipFill>
        <p:spPr>
          <a:xfrm>
            <a:off x="6625712" y="5507838"/>
            <a:ext cx="4343596" cy="449826"/>
          </a:xfrm>
          <a:prstGeom prst="rect">
            <a:avLst/>
          </a:prstGeom>
        </p:spPr>
      </p:pic>
      <p:sp>
        <p:nvSpPr>
          <p:cNvPr id="34" name="Arrow">
            <a:extLst>
              <a:ext uri="{FF2B5EF4-FFF2-40B4-BE49-F238E27FC236}">
                <a16:creationId xmlns:a16="http://schemas.microsoft.com/office/drawing/2014/main" id="{738DC930-A966-56FA-0221-03E32CEC323E}"/>
              </a:ext>
            </a:extLst>
          </p:cNvPr>
          <p:cNvSpPr/>
          <p:nvPr/>
        </p:nvSpPr>
        <p:spPr>
          <a:xfrm>
            <a:off x="1780866" y="2921575"/>
            <a:ext cx="387586" cy="265521"/>
          </a:xfrm>
          <a:prstGeom prst="rightArrow">
            <a:avLst>
              <a:gd name="adj1" fmla="val 32000"/>
              <a:gd name="adj2" fmla="val 91976"/>
            </a:avLst>
          </a:prstGeom>
          <a:solidFill>
            <a:srgbClr val="808785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>
                <a:solidFill>
                  <a:srgbClr val="FFFFFF"/>
                </a:solidFill>
              </a:defRPr>
            </a:pPr>
            <a:endParaRPr sz="2531" kern="0">
              <a:solidFill>
                <a:srgbClr val="FFFFFF"/>
              </a:solidFill>
              <a:latin typeface="Gill Sans Light"/>
              <a:sym typeface="Gill Sans Light"/>
            </a:endParaRPr>
          </a:p>
        </p:txBody>
      </p:sp>
      <p:sp>
        <p:nvSpPr>
          <p:cNvPr id="35" name="Arrow">
            <a:extLst>
              <a:ext uri="{FF2B5EF4-FFF2-40B4-BE49-F238E27FC236}">
                <a16:creationId xmlns:a16="http://schemas.microsoft.com/office/drawing/2014/main" id="{CDDEBF1E-7AFA-6925-93E6-C1F7DBE7384C}"/>
              </a:ext>
            </a:extLst>
          </p:cNvPr>
          <p:cNvSpPr/>
          <p:nvPr/>
        </p:nvSpPr>
        <p:spPr>
          <a:xfrm>
            <a:off x="1798637" y="3998208"/>
            <a:ext cx="387586" cy="265521"/>
          </a:xfrm>
          <a:prstGeom prst="rightArrow">
            <a:avLst>
              <a:gd name="adj1" fmla="val 32000"/>
              <a:gd name="adj2" fmla="val 91976"/>
            </a:avLst>
          </a:prstGeom>
          <a:solidFill>
            <a:srgbClr val="808785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>
                <a:solidFill>
                  <a:srgbClr val="FFFFFF"/>
                </a:solidFill>
              </a:defRPr>
            </a:pPr>
            <a:endParaRPr sz="2531" kern="0">
              <a:solidFill>
                <a:srgbClr val="FFFFFF"/>
              </a:solidFill>
              <a:latin typeface="Gill Sans Light"/>
              <a:sym typeface="Gill Sans Light"/>
            </a:endParaRPr>
          </a:p>
        </p:txBody>
      </p:sp>
      <p:sp>
        <p:nvSpPr>
          <p:cNvPr id="38" name="Arrow">
            <a:extLst>
              <a:ext uri="{FF2B5EF4-FFF2-40B4-BE49-F238E27FC236}">
                <a16:creationId xmlns:a16="http://schemas.microsoft.com/office/drawing/2014/main" id="{EFB388ED-971F-CA26-078B-5A4ED5F8EC7D}"/>
              </a:ext>
            </a:extLst>
          </p:cNvPr>
          <p:cNvSpPr/>
          <p:nvPr/>
        </p:nvSpPr>
        <p:spPr>
          <a:xfrm>
            <a:off x="3340242" y="2444863"/>
            <a:ext cx="839828" cy="265521"/>
          </a:xfrm>
          <a:prstGeom prst="rightArrow">
            <a:avLst>
              <a:gd name="adj1" fmla="val 32000"/>
              <a:gd name="adj2" fmla="val 91976"/>
            </a:avLst>
          </a:prstGeom>
          <a:solidFill>
            <a:srgbClr val="808785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>
                <a:solidFill>
                  <a:srgbClr val="FFFFFF"/>
                </a:solidFill>
              </a:defRPr>
            </a:pPr>
            <a:endParaRPr sz="2531" kern="0">
              <a:solidFill>
                <a:srgbClr val="FFFFFF"/>
              </a:solidFill>
              <a:latin typeface="Gill Sans Light"/>
              <a:sym typeface="Gill Sans Light"/>
            </a:endParaRPr>
          </a:p>
        </p:txBody>
      </p:sp>
      <p:sp>
        <p:nvSpPr>
          <p:cNvPr id="39" name="Arrow">
            <a:extLst>
              <a:ext uri="{FF2B5EF4-FFF2-40B4-BE49-F238E27FC236}">
                <a16:creationId xmlns:a16="http://schemas.microsoft.com/office/drawing/2014/main" id="{FEEAD591-07C2-FA23-F8FB-3DBF0F8236D5}"/>
              </a:ext>
            </a:extLst>
          </p:cNvPr>
          <p:cNvSpPr/>
          <p:nvPr/>
        </p:nvSpPr>
        <p:spPr>
          <a:xfrm>
            <a:off x="3340242" y="4267095"/>
            <a:ext cx="839828" cy="265521"/>
          </a:xfrm>
          <a:prstGeom prst="rightArrow">
            <a:avLst>
              <a:gd name="adj1" fmla="val 32000"/>
              <a:gd name="adj2" fmla="val 91976"/>
            </a:avLst>
          </a:prstGeom>
          <a:solidFill>
            <a:srgbClr val="808785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>
                <a:solidFill>
                  <a:srgbClr val="FFFFFF"/>
                </a:solidFill>
              </a:defRPr>
            </a:pPr>
            <a:endParaRPr sz="2531" kern="0">
              <a:solidFill>
                <a:srgbClr val="FFFFFF"/>
              </a:solidFill>
              <a:latin typeface="Gill Sans Light"/>
              <a:sym typeface="Gill Sans Light"/>
            </a:endParaRPr>
          </a:p>
        </p:txBody>
      </p:sp>
      <p:sp>
        <p:nvSpPr>
          <p:cNvPr id="40" name="Arrow">
            <a:extLst>
              <a:ext uri="{FF2B5EF4-FFF2-40B4-BE49-F238E27FC236}">
                <a16:creationId xmlns:a16="http://schemas.microsoft.com/office/drawing/2014/main" id="{DCB389B3-34E1-718E-0BB3-F5567DD394C7}"/>
              </a:ext>
            </a:extLst>
          </p:cNvPr>
          <p:cNvSpPr/>
          <p:nvPr/>
        </p:nvSpPr>
        <p:spPr>
          <a:xfrm>
            <a:off x="4752668" y="5619110"/>
            <a:ext cx="1747683" cy="265521"/>
          </a:xfrm>
          <a:prstGeom prst="rightArrow">
            <a:avLst>
              <a:gd name="adj1" fmla="val 26446"/>
              <a:gd name="adj2" fmla="val 91976"/>
            </a:avLst>
          </a:prstGeom>
          <a:solidFill>
            <a:srgbClr val="808785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>
                <a:solidFill>
                  <a:srgbClr val="FFFFFF"/>
                </a:solidFill>
              </a:defRPr>
            </a:pPr>
            <a:endParaRPr sz="2531" kern="0">
              <a:solidFill>
                <a:srgbClr val="FFFFFF"/>
              </a:solidFill>
              <a:latin typeface="Gill Sans Light"/>
              <a:sym typeface="Gill Sans Light"/>
            </a:endParaRPr>
          </a:p>
        </p:txBody>
      </p:sp>
      <p:sp>
        <p:nvSpPr>
          <p:cNvPr id="45" name="Arrow">
            <a:extLst>
              <a:ext uri="{FF2B5EF4-FFF2-40B4-BE49-F238E27FC236}">
                <a16:creationId xmlns:a16="http://schemas.microsoft.com/office/drawing/2014/main" id="{C7C97841-BD88-3399-8220-51FF2E12F7D2}"/>
              </a:ext>
            </a:extLst>
          </p:cNvPr>
          <p:cNvSpPr/>
          <p:nvPr/>
        </p:nvSpPr>
        <p:spPr>
          <a:xfrm>
            <a:off x="5495435" y="2429761"/>
            <a:ext cx="400232" cy="265521"/>
          </a:xfrm>
          <a:prstGeom prst="rightArrow">
            <a:avLst>
              <a:gd name="adj1" fmla="val 32000"/>
              <a:gd name="adj2" fmla="val 91976"/>
            </a:avLst>
          </a:prstGeom>
          <a:solidFill>
            <a:srgbClr val="808785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>
                <a:solidFill>
                  <a:srgbClr val="FFFFFF"/>
                </a:solidFill>
              </a:defRPr>
            </a:pPr>
            <a:endParaRPr sz="2531" kern="0">
              <a:solidFill>
                <a:srgbClr val="FFFFFF"/>
              </a:solidFill>
              <a:latin typeface="Gill Sans Light"/>
              <a:sym typeface="Gill Sans Light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E742CEF-874B-61B8-0E5F-4DBCDC1440F8}"/>
              </a:ext>
            </a:extLst>
          </p:cNvPr>
          <p:cNvSpPr/>
          <p:nvPr/>
        </p:nvSpPr>
        <p:spPr>
          <a:xfrm>
            <a:off x="4676468" y="5451470"/>
            <a:ext cx="76200" cy="335280"/>
          </a:xfrm>
          <a:prstGeom prst="rect">
            <a:avLst/>
          </a:prstGeom>
          <a:solidFill>
            <a:srgbClr val="80878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Gill Sans Light"/>
            </a:endParaRPr>
          </a:p>
        </p:txBody>
      </p:sp>
      <p:sp>
        <p:nvSpPr>
          <p:cNvPr id="48" name="Caption">
            <a:extLst>
              <a:ext uri="{FF2B5EF4-FFF2-40B4-BE49-F238E27FC236}">
                <a16:creationId xmlns:a16="http://schemas.microsoft.com/office/drawing/2014/main" id="{C54B9ED7-900E-C346-4EA6-B87A63649EFD}"/>
              </a:ext>
            </a:extLst>
          </p:cNvPr>
          <p:cNvSpPr/>
          <p:nvPr/>
        </p:nvSpPr>
        <p:spPr>
          <a:xfrm>
            <a:off x="1835251" y="3302837"/>
            <a:ext cx="2143127" cy="276821"/>
          </a:xfrm>
          <a:prstGeom prst="roundRect">
            <a:avLst>
              <a:gd name="adj" fmla="val 0"/>
            </a:avLst>
          </a:prstGeom>
          <a:solidFill>
            <a:srgbClr val="000000">
              <a:alpha val="0"/>
            </a:srgbClr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19" tIns="35719" rIns="35719" bIns="35719" numCol="1" anchor="t">
            <a:noAutofit/>
          </a:bodyPr>
          <a:lstStyle>
            <a:lvl1pPr>
              <a:defRPr sz="2000"/>
            </a:lvl1pPr>
          </a:lstStyle>
          <a:p>
            <a:pPr algn="ctr" defTabSz="410751" hangingPunct="0"/>
            <a:r>
              <a:rPr sz="1406" kern="0" dirty="0">
                <a:solidFill>
                  <a:srgbClr val="535353"/>
                </a:solidFill>
                <a:latin typeface="Gill Sans Light"/>
                <a:sym typeface="Gill Sans Light"/>
              </a:rPr>
              <a:t>Screen silhouette</a:t>
            </a:r>
          </a:p>
        </p:txBody>
      </p:sp>
      <p:sp>
        <p:nvSpPr>
          <p:cNvPr id="49" name="Caption">
            <a:extLst>
              <a:ext uri="{FF2B5EF4-FFF2-40B4-BE49-F238E27FC236}">
                <a16:creationId xmlns:a16="http://schemas.microsoft.com/office/drawing/2014/main" id="{05B748EB-685B-795E-E4A7-903A55A1F8F8}"/>
              </a:ext>
            </a:extLst>
          </p:cNvPr>
          <p:cNvSpPr/>
          <p:nvPr/>
        </p:nvSpPr>
        <p:spPr>
          <a:xfrm>
            <a:off x="1780866" y="4893122"/>
            <a:ext cx="2143127" cy="276821"/>
          </a:xfrm>
          <a:prstGeom prst="roundRect">
            <a:avLst>
              <a:gd name="adj" fmla="val 0"/>
            </a:avLst>
          </a:prstGeom>
          <a:solidFill>
            <a:srgbClr val="000000">
              <a:alpha val="0"/>
            </a:srgbClr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19" tIns="35719" rIns="35719" bIns="35719" numCol="1" anchor="t">
            <a:noAutofit/>
          </a:bodyPr>
          <a:lstStyle>
            <a:lvl1pPr>
              <a:defRPr sz="2000"/>
            </a:lvl1pPr>
          </a:lstStyle>
          <a:p>
            <a:pPr algn="ctr" defTabSz="410751" hangingPunct="0"/>
            <a:r>
              <a:rPr sz="1406" kern="0" dirty="0">
                <a:solidFill>
                  <a:srgbClr val="535353"/>
                </a:solidFill>
                <a:latin typeface="Gill Sans Light"/>
                <a:sym typeface="Gill Sans Light"/>
              </a:rPr>
              <a:t>Screen OCR</a:t>
            </a:r>
          </a:p>
        </p:txBody>
      </p:sp>
      <p:sp>
        <p:nvSpPr>
          <p:cNvPr id="50" name="Trained…">
            <a:extLst>
              <a:ext uri="{FF2B5EF4-FFF2-40B4-BE49-F238E27FC236}">
                <a16:creationId xmlns:a16="http://schemas.microsoft.com/office/drawing/2014/main" id="{EC32FB4E-122F-19C1-230D-2CEBB0A610CC}"/>
              </a:ext>
            </a:extLst>
          </p:cNvPr>
          <p:cNvSpPr txBox="1"/>
          <p:nvPr/>
        </p:nvSpPr>
        <p:spPr>
          <a:xfrm>
            <a:off x="4228896" y="3050134"/>
            <a:ext cx="1251827" cy="4615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19" tIns="35719" rIns="35719" bIns="35719" numCol="1" anchor="ctr">
            <a:noAutofit/>
          </a:bodyPr>
          <a:lstStyle/>
          <a:p>
            <a:pPr algn="ctr" defTabSz="410751" hangingPunct="0"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en-US" sz="1266" kern="0" dirty="0">
                <a:solidFill>
                  <a:srgbClr val="535353"/>
                </a:solidFill>
                <a:latin typeface="Helvetica Neue Light"/>
                <a:sym typeface="Helvetica Neue Light"/>
              </a:rPr>
              <a:t>Image encoder</a:t>
            </a:r>
            <a:endParaRPr sz="1266" kern="0" dirty="0">
              <a:solidFill>
                <a:srgbClr val="535353"/>
              </a:solidFill>
              <a:latin typeface="Helvetica Neue Light"/>
              <a:sym typeface="Helvetica Neue Light"/>
            </a:endParaRPr>
          </a:p>
        </p:txBody>
      </p:sp>
      <p:sp>
        <p:nvSpPr>
          <p:cNvPr id="51" name="Trained…">
            <a:extLst>
              <a:ext uri="{FF2B5EF4-FFF2-40B4-BE49-F238E27FC236}">
                <a16:creationId xmlns:a16="http://schemas.microsoft.com/office/drawing/2014/main" id="{E11D99C2-F75A-0612-D24E-19BAC7773D55}"/>
              </a:ext>
            </a:extLst>
          </p:cNvPr>
          <p:cNvSpPr txBox="1"/>
          <p:nvPr/>
        </p:nvSpPr>
        <p:spPr>
          <a:xfrm>
            <a:off x="4154385" y="4936185"/>
            <a:ext cx="1251827" cy="4615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19" tIns="35719" rIns="35719" bIns="35719" numCol="1" anchor="ctr">
            <a:noAutofit/>
          </a:bodyPr>
          <a:lstStyle/>
          <a:p>
            <a:pPr algn="ctr" defTabSz="410751" hangingPunct="0"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en-US" sz="1266" kern="0" dirty="0">
                <a:solidFill>
                  <a:srgbClr val="535353"/>
                </a:solidFill>
                <a:latin typeface="Helvetica Neue Light"/>
                <a:sym typeface="Helvetica Neue Light"/>
              </a:rPr>
              <a:t>Text encoder</a:t>
            </a:r>
            <a:endParaRPr sz="1266" kern="0" dirty="0">
              <a:solidFill>
                <a:srgbClr val="535353"/>
              </a:solidFill>
              <a:latin typeface="Helvetica Neue Light"/>
              <a:sym typeface="Helvetica Neue Light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2B359D6-F997-8B61-19B1-164D857C2D4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19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EB87C1A-3E49-5D79-44C5-DF721ED4E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Pre-training Classifier (</a:t>
            </a:r>
            <a:r>
              <a:rPr lang="en-US" sz="3600" dirty="0" err="1"/>
              <a:t>CLiP</a:t>
            </a:r>
            <a:r>
              <a:rPr lang="en-US" sz="3600" dirty="0"/>
              <a:t>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22350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8" grpId="0" animBg="1"/>
      <p:bldP spid="39" grpId="0" animBg="1"/>
      <p:bldP spid="40" grpId="0" animBg="1"/>
      <p:bldP spid="45" grpId="0" animBg="1"/>
      <p:bldP spid="46" grpId="0" animBg="1"/>
      <p:bldP spid="48" grpId="0" animBg="1"/>
      <p:bldP spid="49" grpId="0" animBg="1"/>
      <p:bldP spid="50" grpId="0"/>
      <p:bldP spid="5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atent Bugs">
            <a:extLst>
              <a:ext uri="{FF2B5EF4-FFF2-40B4-BE49-F238E27FC236}">
                <a16:creationId xmlns:a16="http://schemas.microsoft.com/office/drawing/2014/main" id="{770CDCBE-A600-123A-72FB-A9029D21E26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2079" y="205897"/>
            <a:ext cx="11087809" cy="645228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cap="small">
                <a:solidFill>
                  <a:srgbClr val="5A5F5E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en-US" cap="none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Mobile Testing Challenges</a:t>
            </a:r>
            <a:endParaRPr cap="none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C1DFD93-D69B-4A93-4CC9-C59AD87DD500}"/>
              </a:ext>
            </a:extLst>
          </p:cNvPr>
          <p:cNvSpPr/>
          <p:nvPr/>
        </p:nvSpPr>
        <p:spPr>
          <a:xfrm>
            <a:off x="1218809" y="2127750"/>
            <a:ext cx="4443558" cy="1339374"/>
          </a:xfrm>
          <a:prstGeom prst="roundRect">
            <a:avLst/>
          </a:prstGeom>
          <a:noFill/>
          <a:ln w="38100" cap="flat">
            <a:solidFill>
              <a:schemeClr val="bg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effectLst/>
                <a:uFillTx/>
                <a:sym typeface="Gill Sans Light"/>
              </a:rPr>
              <a:t>Highly Competitive      </a:t>
            </a:r>
            <a:r>
              <a:rPr lang="en-US" sz="3600" dirty="0">
                <a:sym typeface="Gill Sans Light"/>
              </a:rPr>
              <a:t>A</a:t>
            </a:r>
            <a:r>
              <a:rPr kumimoji="0" lang="en-US" sz="3600" b="0" i="0" u="none" strike="noStrike" cap="none" spc="0" normalizeH="0" baseline="0" dirty="0">
                <a:ln>
                  <a:noFill/>
                </a:ln>
                <a:effectLst/>
                <a:uFillTx/>
                <a:sym typeface="Gill Sans Light"/>
              </a:rPr>
              <a:t>pp </a:t>
            </a:r>
            <a:r>
              <a:rPr lang="en-US" sz="3600" dirty="0">
                <a:sym typeface="Gill Sans Light"/>
              </a:rPr>
              <a:t>M</a:t>
            </a:r>
            <a:r>
              <a:rPr kumimoji="0" lang="en-US" sz="3600" b="0" i="0" u="none" strike="noStrike" cap="none" spc="0" normalizeH="0" baseline="0" dirty="0">
                <a:ln>
                  <a:noFill/>
                </a:ln>
                <a:effectLst/>
                <a:uFillTx/>
                <a:sym typeface="Gill Sans Light"/>
              </a:rPr>
              <a:t>arketplaces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49DC3A7-4D25-B51F-B25C-41450CF93BF0}"/>
              </a:ext>
            </a:extLst>
          </p:cNvPr>
          <p:cNvSpPr/>
          <p:nvPr/>
        </p:nvSpPr>
        <p:spPr>
          <a:xfrm>
            <a:off x="6529635" y="2123346"/>
            <a:ext cx="4443558" cy="1339374"/>
          </a:xfrm>
          <a:prstGeom prst="roundRect">
            <a:avLst/>
          </a:prstGeom>
          <a:noFill/>
          <a:ln w="38100" cap="flat">
            <a:solidFill>
              <a:schemeClr val="bg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effectLst/>
                <a:uFillTx/>
                <a:sym typeface="Gill Sans Light"/>
              </a:rPr>
              <a:t>        Noisy Feedback from Users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5C3AC09-B0B8-B13D-1AC9-9AE5DCE293F9}"/>
              </a:ext>
            </a:extLst>
          </p:cNvPr>
          <p:cNvSpPr/>
          <p:nvPr/>
        </p:nvSpPr>
        <p:spPr>
          <a:xfrm>
            <a:off x="1218809" y="4459180"/>
            <a:ext cx="4443558" cy="1339374"/>
          </a:xfrm>
          <a:prstGeom prst="roundRect">
            <a:avLst/>
          </a:prstGeom>
          <a:noFill/>
          <a:ln w="38100" cap="flat">
            <a:solidFill>
              <a:schemeClr val="bg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effectLst/>
                <a:uFillTx/>
                <a:sym typeface="Gill Sans Light"/>
              </a:rPr>
              <a:t>    Change / Fault Prone APIs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EB49A47-CD54-AC8E-B5FB-2ACCACB7DBFC}"/>
              </a:ext>
            </a:extLst>
          </p:cNvPr>
          <p:cNvSpPr/>
          <p:nvPr/>
        </p:nvSpPr>
        <p:spPr>
          <a:xfrm>
            <a:off x="6530101" y="4459180"/>
            <a:ext cx="4443558" cy="1339374"/>
          </a:xfrm>
          <a:prstGeom prst="roundRect">
            <a:avLst/>
          </a:prstGeom>
          <a:noFill/>
          <a:ln w="38100" cap="flat">
            <a:solidFill>
              <a:schemeClr val="bg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effectLst/>
                <a:uFillTx/>
                <a:sym typeface="Gill Sans Light"/>
              </a:rPr>
              <a:t>    Pressure for Frequent Releases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80320FD-4C03-EFBF-8B97-F9A6DE7093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49061" y="2123346"/>
            <a:ext cx="641729" cy="64172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B5F2AB6-CF6D-F6F0-C895-C9E0B24E7B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85963" y="2838295"/>
            <a:ext cx="558342" cy="55834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2056252-BAC4-C9C1-0D6E-71DBAEADE6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65305" y="2313131"/>
            <a:ext cx="959803" cy="95980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90F4275-E74D-2C94-1932-6B60603CBA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16214" y="4592115"/>
            <a:ext cx="1061720" cy="106172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3753412-4228-B2B7-5294-24F674995AF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29635" y="4592115"/>
            <a:ext cx="985832" cy="985832"/>
          </a:xfrm>
          <a:prstGeom prst="rect">
            <a:avLst/>
          </a:prstGeom>
        </p:spPr>
      </p:pic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FFE312EF-CD09-E682-C207-3E8B295C1148}"/>
              </a:ext>
            </a:extLst>
          </p:cNvPr>
          <p:cNvSpPr txBox="1">
            <a:spLocks/>
          </p:cNvSpPr>
          <p:nvPr/>
        </p:nvSpPr>
        <p:spPr>
          <a:xfrm>
            <a:off x="11711035" y="6515685"/>
            <a:ext cx="295180" cy="223236"/>
          </a:xfrm>
          <a:prstGeom prst="rect">
            <a:avLst/>
          </a:prstGeom>
          <a:ln w="12700">
            <a:miter lim="400000"/>
          </a:ln>
        </p:spPr>
        <p:txBody>
          <a:bodyPr wrap="none" lIns="35718" tIns="35718" rIns="35718" bIns="35718">
            <a:normAutofit fontScale="70000" lnSpcReduction="20000"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defTabSz="410751"/>
            <a:fld id="{2E65CC15-C992-9F4A-868C-912F67286B65}" type="slidenum">
              <a:rPr lang="en-US" sz="1687" kern="0">
                <a:latin typeface="Gill Sans Light"/>
              </a:rPr>
              <a:pPr defTabSz="410751"/>
              <a:t>2</a:t>
            </a:fld>
            <a:endParaRPr lang="en-US" sz="1687" kern="0" dirty="0">
              <a:latin typeface="Gill Sans Light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33B7F2A-ED29-D334-1DE6-097ACB78787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70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9" grpId="0" animBg="1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AF8F0F6D-BDDF-90D0-0B93-BE01C663BF4E}"/>
              </a:ext>
            </a:extLst>
          </p:cNvPr>
          <p:cNvSpPr txBox="1">
            <a:spLocks/>
          </p:cNvSpPr>
          <p:nvPr/>
        </p:nvSpPr>
        <p:spPr>
          <a:xfrm>
            <a:off x="11711035" y="6515685"/>
            <a:ext cx="295180" cy="223236"/>
          </a:xfrm>
          <a:prstGeom prst="rect">
            <a:avLst/>
          </a:prstGeom>
          <a:ln w="12700">
            <a:miter lim="400000"/>
          </a:ln>
        </p:spPr>
        <p:txBody>
          <a:bodyPr wrap="none" lIns="35718" tIns="35718" rIns="35718" bIns="35718">
            <a:normAutofit fontScale="70000" lnSpcReduction="20000"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ctr" defTabSz="41075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5CC15-C992-9F4A-868C-912F67286B65}" type="slidenum">
              <a:rPr kumimoji="0" lang="en-US" sz="1687" b="0" i="0" u="none" strike="noStrike" kern="0" cap="none" spc="0" normalizeH="0" baseline="0" noProof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Gill Sans Light"/>
                <a:sym typeface="Gill Sans Light"/>
              </a:rPr>
              <a:pPr marL="0" marR="0" lvl="0" indent="0" algn="ctr" defTabSz="41075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687" b="0" i="0" u="none" strike="noStrike" kern="0" cap="none" spc="0" normalizeH="0" baseline="0" noProof="0" dirty="0">
              <a:ln>
                <a:noFill/>
              </a:ln>
              <a:solidFill>
                <a:srgbClr val="535353"/>
              </a:solidFill>
              <a:effectLst/>
              <a:uLnTx/>
              <a:uFillTx/>
              <a:latin typeface="Gill Sans Light"/>
              <a:sym typeface="Gill Sans Ligh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46EFE92-D8BA-95B7-6F7C-8D2C944C1DDF}"/>
              </a:ext>
            </a:extLst>
          </p:cNvPr>
          <p:cNvSpPr/>
          <p:nvPr/>
        </p:nvSpPr>
        <p:spPr>
          <a:xfrm>
            <a:off x="2411558" y="1371944"/>
            <a:ext cx="8128000" cy="541866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1075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531" b="0" i="0" u="none" strike="noStrike" kern="0" cap="none" spc="0" normalizeH="0" baseline="0" noProof="0">
              <a:ln>
                <a:noFill/>
              </a:ln>
              <a:solidFill>
                <a:srgbClr val="535353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  <a:p>
            <a:pPr marL="0" marR="0" lvl="0" indent="0" algn="ctr" defTabSz="41075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531" b="0" i="0" u="none" strike="noStrike" kern="0" cap="none" spc="0" normalizeH="0" baseline="0" noProof="0">
              <a:ln>
                <a:noFill/>
              </a:ln>
              <a:solidFill>
                <a:srgbClr val="535353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  <a:p>
            <a:pPr marL="0" marR="0" lvl="0" indent="0" algn="ctr" defTabSz="41075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531" b="0" i="0" u="none" strike="noStrike" kern="0" cap="none" spc="0" normalizeH="0" baseline="0" noProof="0">
              <a:ln>
                <a:noFill/>
              </a:ln>
              <a:solidFill>
                <a:srgbClr val="535353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10" name="Trained…">
            <a:extLst>
              <a:ext uri="{FF2B5EF4-FFF2-40B4-BE49-F238E27FC236}">
                <a16:creationId xmlns:a16="http://schemas.microsoft.com/office/drawing/2014/main" id="{1BEC15E0-9A26-DAE3-F003-54AADE4918E9}"/>
              </a:ext>
            </a:extLst>
          </p:cNvPr>
          <p:cNvSpPr txBox="1"/>
          <p:nvPr/>
        </p:nvSpPr>
        <p:spPr>
          <a:xfrm>
            <a:off x="7843334" y="3569693"/>
            <a:ext cx="951015" cy="25923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19" tIns="35719" rIns="35719" bIns="35719" numCol="1" anchor="ctr">
            <a:noAutofit/>
          </a:bodyPr>
          <a:lstStyle/>
          <a:p>
            <a:pPr algn="ctr" defTabSz="410751" hangingPunct="0"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en-US" sz="1266" kern="0" dirty="0">
                <a:solidFill>
                  <a:srgbClr val="535353"/>
                </a:solidFill>
                <a:latin typeface="Helvetica Neue Light"/>
                <a:sym typeface="Helvetica Neue Light"/>
              </a:rPr>
              <a:t>Text encoder</a:t>
            </a:r>
            <a:endParaRPr sz="1266" kern="0" dirty="0">
              <a:solidFill>
                <a:srgbClr val="535353"/>
              </a:solidFill>
              <a:latin typeface="Helvetica Neue Light"/>
              <a:sym typeface="Helvetica Neue Light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3533B15-F152-6A0F-06DF-2F8D7F21F23B}"/>
              </a:ext>
            </a:extLst>
          </p:cNvPr>
          <p:cNvGrpSpPr/>
          <p:nvPr/>
        </p:nvGrpSpPr>
        <p:grpSpPr>
          <a:xfrm>
            <a:off x="5943362" y="1371944"/>
            <a:ext cx="4596196" cy="2178804"/>
            <a:chOff x="5943362" y="1371944"/>
            <a:chExt cx="4596196" cy="2178804"/>
          </a:xfrm>
        </p:grpSpPr>
        <p:pic>
          <p:nvPicPr>
            <p:cNvPr id="2" name="pasted-image.pdf" descr="pasted-image.pdf">
              <a:extLst>
                <a:ext uri="{FF2B5EF4-FFF2-40B4-BE49-F238E27FC236}">
                  <a16:creationId xmlns:a16="http://schemas.microsoft.com/office/drawing/2014/main" id="{3D6544CE-BBD1-1FE9-44EB-60ADE92377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85037" b="68114"/>
            <a:stretch/>
          </p:blipFill>
          <p:spPr>
            <a:xfrm>
              <a:off x="5943362" y="1371944"/>
              <a:ext cx="803254" cy="8511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" name="pasted-image.pdf" descr="pasted-image.pdf">
              <a:extLst>
                <a:ext uri="{FF2B5EF4-FFF2-40B4-BE49-F238E27FC236}">
                  <a16:creationId xmlns:a16="http://schemas.microsoft.com/office/drawing/2014/main" id="{A632EC66-035D-DD21-5DB0-E30203269E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68114" r="85037"/>
            <a:stretch/>
          </p:blipFill>
          <p:spPr>
            <a:xfrm>
              <a:off x="8690227" y="1437478"/>
              <a:ext cx="803254" cy="8511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E22EC13-10A3-4555-47E3-37662377A69B}"/>
                </a:ext>
              </a:extLst>
            </p:cNvPr>
            <p:cNvSpPr txBox="1"/>
            <p:nvPr/>
          </p:nvSpPr>
          <p:spPr>
            <a:xfrm>
              <a:off x="8024284" y="1447754"/>
              <a:ext cx="564258" cy="656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535353"/>
                  </a:solidFill>
                  <a:effectLst/>
                  <a:uFillTx/>
                  <a:latin typeface="Helvetica"/>
                  <a:ea typeface="Helvetica"/>
                  <a:cs typeface="Helvetica"/>
                  <a:sym typeface="Helvetica"/>
                </a:rPr>
                <a:t>…</a:t>
              </a:r>
            </a:p>
          </p:txBody>
        </p:sp>
        <p:pic>
          <p:nvPicPr>
            <p:cNvPr id="5" name="pasted-image.pdf" descr="pasted-image.pdf">
              <a:extLst>
                <a:ext uri="{FF2B5EF4-FFF2-40B4-BE49-F238E27FC236}">
                  <a16:creationId xmlns:a16="http://schemas.microsoft.com/office/drawing/2014/main" id="{08B0AF3E-ED22-AF9A-2F64-F670B3758F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34952" r="85037" b="33599"/>
            <a:stretch/>
          </p:blipFill>
          <p:spPr>
            <a:xfrm>
              <a:off x="6930727" y="1437478"/>
              <a:ext cx="803254" cy="8394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" name="pasted-image.pdf" descr="pasted-image.pdf">
              <a:extLst>
                <a:ext uri="{FF2B5EF4-FFF2-40B4-BE49-F238E27FC236}">
                  <a16:creationId xmlns:a16="http://schemas.microsoft.com/office/drawing/2014/main" id="{02599E43-4818-EBAE-DD24-C330E45AD7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0705" r="33680" b="65654"/>
            <a:stretch/>
          </p:blipFill>
          <p:spPr>
            <a:xfrm>
              <a:off x="9701358" y="1398807"/>
              <a:ext cx="838200" cy="9167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A700A28-899C-C762-8742-F9ABEDAA1846}"/>
                </a:ext>
              </a:extLst>
            </p:cNvPr>
            <p:cNvGrpSpPr/>
            <p:nvPr/>
          </p:nvGrpSpPr>
          <p:grpSpPr>
            <a:xfrm>
              <a:off x="6302049" y="2314132"/>
              <a:ext cx="4033586" cy="1236616"/>
              <a:chOff x="6302049" y="2314132"/>
              <a:chExt cx="4033586" cy="1236616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762B72C1-6248-60FE-B0D1-A63AA6700E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862847" y="2638758"/>
                <a:ext cx="911990" cy="911990"/>
              </a:xfrm>
              <a:prstGeom prst="rect">
                <a:avLst/>
              </a:prstGeom>
            </p:spPr>
          </p:pic>
          <p:sp>
            <p:nvSpPr>
              <p:cNvPr id="13" name="Left Brace 12">
                <a:extLst>
                  <a:ext uri="{FF2B5EF4-FFF2-40B4-BE49-F238E27FC236}">
                    <a16:creationId xmlns:a16="http://schemas.microsoft.com/office/drawing/2014/main" id="{9F26AFF3-8824-CDE2-F064-ADBF23282A32}"/>
                  </a:ext>
                </a:extLst>
              </p:cNvPr>
              <p:cNvSpPr/>
              <p:nvPr/>
            </p:nvSpPr>
            <p:spPr>
              <a:xfrm rot="16200000">
                <a:off x="8191442" y="424739"/>
                <a:ext cx="254800" cy="4033586"/>
              </a:xfrm>
              <a:prstGeom prst="leftBrace">
                <a:avLst>
                  <a:gd name="adj1" fmla="val 8333"/>
                  <a:gd name="adj2" fmla="val 49815"/>
                </a:avLst>
              </a:prstGeom>
              <a:noFill/>
              <a:ln w="25400" cap="flat">
                <a:solidFill>
                  <a:srgbClr val="5A5F5E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45719" rIns="91439" bIns="45719" numCol="1" spcCol="38100" rtlCol="0" anchor="t">
                <a:no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endParaRPr>
              </a:p>
            </p:txBody>
          </p:sp>
        </p:grpSp>
      </p:grpSp>
      <p:pic>
        <p:nvPicPr>
          <p:cNvPr id="19" name="Picture 18" descr="A black and white image of a person&#10;&#10;Description automatically generated with medium confidence">
            <a:extLst>
              <a:ext uri="{FF2B5EF4-FFF2-40B4-BE49-F238E27FC236}">
                <a16:creationId xmlns:a16="http://schemas.microsoft.com/office/drawing/2014/main" id="{B77076CC-0E0F-A649-1477-89BFF433B4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215" y="3926693"/>
            <a:ext cx="4581343" cy="682989"/>
          </a:xfrm>
          <a:prstGeom prst="rect">
            <a:avLst/>
          </a:prstGeom>
        </p:spPr>
      </p:pic>
      <p:pic>
        <p:nvPicPr>
          <p:cNvPr id="20" name="Picture 19" descr="A screenshot of a computer game&#10;&#10;Description automatically generated">
            <a:extLst>
              <a:ext uri="{FF2B5EF4-FFF2-40B4-BE49-F238E27FC236}">
                <a16:creationId xmlns:a16="http://schemas.microsoft.com/office/drawing/2014/main" id="{BDEE6AAC-3730-CD98-994D-E6ACE1A7EE0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2" t="30200" r="88022" b="35095"/>
          <a:stretch/>
        </p:blipFill>
        <p:spPr>
          <a:xfrm>
            <a:off x="1020008" y="2348614"/>
            <a:ext cx="907025" cy="1578079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659F151-29E4-E815-D254-0078A10C6353}"/>
              </a:ext>
            </a:extLst>
          </p:cNvPr>
          <p:cNvGrpSpPr/>
          <p:nvPr/>
        </p:nvGrpSpPr>
        <p:grpSpPr>
          <a:xfrm>
            <a:off x="2007559" y="2420525"/>
            <a:ext cx="1349741" cy="1434256"/>
            <a:chOff x="2007559" y="2420525"/>
            <a:chExt cx="1349741" cy="1434256"/>
          </a:xfrm>
        </p:grpSpPr>
        <p:pic>
          <p:nvPicPr>
            <p:cNvPr id="21" name="Picture 20" descr="A black background with blue lines&#10;&#10;Description automatically generated">
              <a:extLst>
                <a:ext uri="{FF2B5EF4-FFF2-40B4-BE49-F238E27FC236}">
                  <a16:creationId xmlns:a16="http://schemas.microsoft.com/office/drawing/2014/main" id="{31F30A17-4C5D-D824-0AFA-70E3EB97A3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166" r="1610"/>
            <a:stretch/>
          </p:blipFill>
          <p:spPr>
            <a:xfrm>
              <a:off x="2463735" y="2420525"/>
              <a:ext cx="893565" cy="1434256"/>
            </a:xfrm>
            <a:prstGeom prst="rect">
              <a:avLst/>
            </a:prstGeom>
          </p:spPr>
        </p:pic>
        <p:sp>
          <p:nvSpPr>
            <p:cNvPr id="23" name="Arrow">
              <a:extLst>
                <a:ext uri="{FF2B5EF4-FFF2-40B4-BE49-F238E27FC236}">
                  <a16:creationId xmlns:a16="http://schemas.microsoft.com/office/drawing/2014/main" id="{E906F197-C605-CFDC-58D2-DDAA221D3CF7}"/>
                </a:ext>
              </a:extLst>
            </p:cNvPr>
            <p:cNvSpPr/>
            <p:nvPr/>
          </p:nvSpPr>
          <p:spPr>
            <a:xfrm>
              <a:off x="2007559" y="2996357"/>
              <a:ext cx="387586" cy="265521"/>
            </a:xfrm>
            <a:prstGeom prst="rightArrow">
              <a:avLst>
                <a:gd name="adj1" fmla="val 32000"/>
                <a:gd name="adj2" fmla="val 91976"/>
              </a:avLst>
            </a:prstGeom>
            <a:solidFill>
              <a:srgbClr val="808785"/>
            </a:solidFill>
            <a:ln w="12700">
              <a:miter lim="400000"/>
            </a:ln>
          </p:spPr>
          <p:txBody>
            <a:bodyPr lIns="35719" tIns="35719" rIns="35719" bIns="35719" anchor="ctr"/>
            <a:lstStyle/>
            <a:p>
              <a:pPr algn="ctr" defTabSz="410751" hangingPunct="0">
                <a:defRPr>
                  <a:solidFill>
                    <a:srgbClr val="FFFFFF"/>
                  </a:solidFill>
                </a:defRPr>
              </a:pPr>
              <a:endParaRPr sz="2531" kern="0">
                <a:solidFill>
                  <a:srgbClr val="FFFFFF"/>
                </a:solidFill>
                <a:latin typeface="Gill Sans Light"/>
                <a:sym typeface="Gill Sans Light"/>
              </a:endParaRPr>
            </a:p>
          </p:txBody>
        </p:sp>
      </p:grpSp>
      <p:sp>
        <p:nvSpPr>
          <p:cNvPr id="24" name="Trained…">
            <a:extLst>
              <a:ext uri="{FF2B5EF4-FFF2-40B4-BE49-F238E27FC236}">
                <a16:creationId xmlns:a16="http://schemas.microsoft.com/office/drawing/2014/main" id="{648F24A5-35EC-73BB-2F49-86DD884D7F00}"/>
              </a:ext>
            </a:extLst>
          </p:cNvPr>
          <p:cNvSpPr txBox="1"/>
          <p:nvPr/>
        </p:nvSpPr>
        <p:spPr>
          <a:xfrm>
            <a:off x="3934724" y="3693841"/>
            <a:ext cx="1251827" cy="4615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19" tIns="35719" rIns="35719" bIns="35719" numCol="1" anchor="ctr">
            <a:noAutofit/>
          </a:bodyPr>
          <a:lstStyle/>
          <a:p>
            <a:pPr algn="ctr" defTabSz="410751" hangingPunct="0"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en-US" sz="1266" kern="0" dirty="0">
                <a:solidFill>
                  <a:srgbClr val="535353"/>
                </a:solidFill>
                <a:latin typeface="Helvetica Neue Light"/>
                <a:sym typeface="Helvetica Neue Light"/>
              </a:rPr>
              <a:t>Image encoder</a:t>
            </a:r>
            <a:endParaRPr sz="1266" kern="0" dirty="0">
              <a:solidFill>
                <a:srgbClr val="535353"/>
              </a:solidFill>
              <a:latin typeface="Helvetica Neue Light"/>
              <a:sym typeface="Helvetica Neue Light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63A3565-2C38-FAA0-785F-9445198E64C0}"/>
              </a:ext>
            </a:extLst>
          </p:cNvPr>
          <p:cNvGrpSpPr/>
          <p:nvPr/>
        </p:nvGrpSpPr>
        <p:grpSpPr>
          <a:xfrm>
            <a:off x="3443366" y="2321977"/>
            <a:ext cx="1785534" cy="1532804"/>
            <a:chOff x="3443366" y="2321977"/>
            <a:chExt cx="1785534" cy="1532804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DE17BBE-CE79-468D-0488-3B174D4429A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785938" y="2321977"/>
              <a:ext cx="1442962" cy="1532804"/>
            </a:xfrm>
            <a:prstGeom prst="rect">
              <a:avLst/>
            </a:prstGeom>
          </p:spPr>
        </p:pic>
        <p:sp>
          <p:nvSpPr>
            <p:cNvPr id="25" name="Arrow">
              <a:extLst>
                <a:ext uri="{FF2B5EF4-FFF2-40B4-BE49-F238E27FC236}">
                  <a16:creationId xmlns:a16="http://schemas.microsoft.com/office/drawing/2014/main" id="{93A25141-BCA6-EC56-AB6C-E1CBAA74D9B0}"/>
                </a:ext>
              </a:extLst>
            </p:cNvPr>
            <p:cNvSpPr/>
            <p:nvPr/>
          </p:nvSpPr>
          <p:spPr>
            <a:xfrm>
              <a:off x="3443366" y="2961992"/>
              <a:ext cx="387586" cy="265521"/>
            </a:xfrm>
            <a:prstGeom prst="rightArrow">
              <a:avLst>
                <a:gd name="adj1" fmla="val 32000"/>
                <a:gd name="adj2" fmla="val 91976"/>
              </a:avLst>
            </a:prstGeom>
            <a:solidFill>
              <a:srgbClr val="808785"/>
            </a:solidFill>
            <a:ln w="12700">
              <a:miter lim="400000"/>
            </a:ln>
          </p:spPr>
          <p:txBody>
            <a:bodyPr lIns="35719" tIns="35719" rIns="35719" bIns="35719" anchor="ctr"/>
            <a:lstStyle/>
            <a:p>
              <a:pPr algn="ctr" defTabSz="410751" hangingPunct="0">
                <a:defRPr>
                  <a:solidFill>
                    <a:srgbClr val="FFFFFF"/>
                  </a:solidFill>
                </a:defRPr>
              </a:pPr>
              <a:endParaRPr sz="2531" kern="0" dirty="0">
                <a:solidFill>
                  <a:srgbClr val="FFFFFF"/>
                </a:solidFill>
                <a:latin typeface="Gill Sans Light"/>
                <a:sym typeface="Gill Sans Light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EB80B46-A1EC-0B71-EDAD-2ECC2CBD79CF}"/>
              </a:ext>
            </a:extLst>
          </p:cNvPr>
          <p:cNvGrpSpPr/>
          <p:nvPr/>
        </p:nvGrpSpPr>
        <p:grpSpPr>
          <a:xfrm>
            <a:off x="6302049" y="4757338"/>
            <a:ext cx="3981056" cy="656802"/>
            <a:chOff x="6302049" y="4757338"/>
            <a:chExt cx="3981056" cy="656802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9D4F30C-CDA0-092B-A8C6-3AEAB5E55F37}"/>
                </a:ext>
              </a:extLst>
            </p:cNvPr>
            <p:cNvSpPr/>
            <p:nvPr/>
          </p:nvSpPr>
          <p:spPr>
            <a:xfrm>
              <a:off x="6414009" y="5331298"/>
              <a:ext cx="1471891" cy="82842"/>
            </a:xfrm>
            <a:prstGeom prst="rect">
              <a:avLst/>
            </a:prstGeom>
            <a:solidFill>
              <a:srgbClr val="808785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endParaRPr>
            </a:p>
          </p:txBody>
        </p:sp>
        <p:sp>
          <p:nvSpPr>
            <p:cNvPr id="30" name="Arrow: Down 29">
              <a:extLst>
                <a:ext uri="{FF2B5EF4-FFF2-40B4-BE49-F238E27FC236}">
                  <a16:creationId xmlns:a16="http://schemas.microsoft.com/office/drawing/2014/main" id="{3DE2FDD3-B9A8-1DEA-237B-D0EAA2B9031F}"/>
                </a:ext>
              </a:extLst>
            </p:cNvPr>
            <p:cNvSpPr/>
            <p:nvPr/>
          </p:nvSpPr>
          <p:spPr>
            <a:xfrm rot="10800000">
              <a:off x="6302049" y="4819469"/>
              <a:ext cx="182880" cy="594671"/>
            </a:xfrm>
            <a:prstGeom prst="downArrow">
              <a:avLst/>
            </a:prstGeom>
            <a:solidFill>
              <a:srgbClr val="808785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endParaRPr>
            </a:p>
          </p:txBody>
        </p:sp>
        <p:sp>
          <p:nvSpPr>
            <p:cNvPr id="31" name="Arrow: Down 30">
              <a:extLst>
                <a:ext uri="{FF2B5EF4-FFF2-40B4-BE49-F238E27FC236}">
                  <a16:creationId xmlns:a16="http://schemas.microsoft.com/office/drawing/2014/main" id="{DFE7E3E2-6797-8A06-68D6-1B1C66C52820}"/>
                </a:ext>
              </a:extLst>
            </p:cNvPr>
            <p:cNvSpPr/>
            <p:nvPr/>
          </p:nvSpPr>
          <p:spPr>
            <a:xfrm rot="10800000">
              <a:off x="7285029" y="4819469"/>
              <a:ext cx="182880" cy="594671"/>
            </a:xfrm>
            <a:prstGeom prst="downArrow">
              <a:avLst/>
            </a:prstGeom>
            <a:solidFill>
              <a:srgbClr val="808785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3B33CFA-DF86-A38D-6D10-273CE99BC167}"/>
                </a:ext>
              </a:extLst>
            </p:cNvPr>
            <p:cNvSpPr/>
            <p:nvPr/>
          </p:nvSpPr>
          <p:spPr>
            <a:xfrm>
              <a:off x="8704117" y="5331298"/>
              <a:ext cx="1531493" cy="82842"/>
            </a:xfrm>
            <a:prstGeom prst="rect">
              <a:avLst/>
            </a:prstGeom>
            <a:solidFill>
              <a:srgbClr val="808785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endParaRPr>
            </a:p>
          </p:txBody>
        </p:sp>
        <p:sp>
          <p:nvSpPr>
            <p:cNvPr id="33" name="Arrow: Down 32">
              <a:extLst>
                <a:ext uri="{FF2B5EF4-FFF2-40B4-BE49-F238E27FC236}">
                  <a16:creationId xmlns:a16="http://schemas.microsoft.com/office/drawing/2014/main" id="{CAAD636E-A030-5F90-513C-8E0B5462A81A}"/>
                </a:ext>
              </a:extLst>
            </p:cNvPr>
            <p:cNvSpPr/>
            <p:nvPr/>
          </p:nvSpPr>
          <p:spPr>
            <a:xfrm rot="10800000">
              <a:off x="10100225" y="4778048"/>
              <a:ext cx="182880" cy="594671"/>
            </a:xfrm>
            <a:prstGeom prst="downArrow">
              <a:avLst/>
            </a:prstGeom>
            <a:solidFill>
              <a:srgbClr val="808785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endParaRPr>
            </a:p>
          </p:txBody>
        </p:sp>
        <p:sp>
          <p:nvSpPr>
            <p:cNvPr id="34" name="Arrow: Down 33">
              <a:extLst>
                <a:ext uri="{FF2B5EF4-FFF2-40B4-BE49-F238E27FC236}">
                  <a16:creationId xmlns:a16="http://schemas.microsoft.com/office/drawing/2014/main" id="{83FA46B0-DCF5-43E7-84BA-F34C50B76641}"/>
                </a:ext>
              </a:extLst>
            </p:cNvPr>
            <p:cNvSpPr/>
            <p:nvPr/>
          </p:nvSpPr>
          <p:spPr>
            <a:xfrm rot="10800000">
              <a:off x="9091854" y="4757338"/>
              <a:ext cx="182880" cy="594671"/>
            </a:xfrm>
            <a:prstGeom prst="downArrow">
              <a:avLst/>
            </a:prstGeom>
            <a:solidFill>
              <a:srgbClr val="808785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2110F0F-2EF7-1224-3DC0-3D702566C617}"/>
              </a:ext>
            </a:extLst>
          </p:cNvPr>
          <p:cNvGrpSpPr/>
          <p:nvPr/>
        </p:nvGrpSpPr>
        <p:grpSpPr>
          <a:xfrm>
            <a:off x="6810496" y="1398807"/>
            <a:ext cx="1083545" cy="3357725"/>
            <a:chOff x="6819098" y="1399613"/>
            <a:chExt cx="1083545" cy="3357725"/>
          </a:xfrm>
        </p:grpSpPr>
        <p:sp>
          <p:nvSpPr>
            <p:cNvPr id="44" name="Arrow: Down 43">
              <a:extLst>
                <a:ext uri="{FF2B5EF4-FFF2-40B4-BE49-F238E27FC236}">
                  <a16:creationId xmlns:a16="http://schemas.microsoft.com/office/drawing/2014/main" id="{58AFB361-3A90-B7E8-42E1-A09E7D19A901}"/>
                </a:ext>
              </a:extLst>
            </p:cNvPr>
            <p:cNvSpPr/>
            <p:nvPr/>
          </p:nvSpPr>
          <p:spPr>
            <a:xfrm rot="10800000">
              <a:off x="7110702" y="2705881"/>
              <a:ext cx="569452" cy="903138"/>
            </a:xfrm>
            <a:prstGeom prst="downArrow">
              <a:avLst/>
            </a:prstGeom>
            <a:solidFill>
              <a:srgbClr val="85CB39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82106264-3939-3514-16B4-4338ED6AB734}"/>
                </a:ext>
              </a:extLst>
            </p:cNvPr>
            <p:cNvSpPr/>
            <p:nvPr/>
          </p:nvSpPr>
          <p:spPr>
            <a:xfrm>
              <a:off x="6819098" y="3811001"/>
              <a:ext cx="1054342" cy="946337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76200" cap="flat">
              <a:solidFill>
                <a:srgbClr val="679E2A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0BE37C47-D1B7-CB4E-0DD0-A7D88CFDE797}"/>
                </a:ext>
              </a:extLst>
            </p:cNvPr>
            <p:cNvSpPr/>
            <p:nvPr/>
          </p:nvSpPr>
          <p:spPr>
            <a:xfrm>
              <a:off x="6848301" y="1399613"/>
              <a:ext cx="1054342" cy="946337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76200" cap="flat">
              <a:solidFill>
                <a:srgbClr val="679E2A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B09125B-3BC5-4565-7861-24DF99D2C985}"/>
              </a:ext>
            </a:extLst>
          </p:cNvPr>
          <p:cNvGrpSpPr/>
          <p:nvPr/>
        </p:nvGrpSpPr>
        <p:grpSpPr>
          <a:xfrm>
            <a:off x="4441731" y="4229417"/>
            <a:ext cx="4237378" cy="1814759"/>
            <a:chOff x="4466740" y="4225199"/>
            <a:chExt cx="4237378" cy="1814759"/>
          </a:xfrm>
        </p:grpSpPr>
        <p:pic>
          <p:nvPicPr>
            <p:cNvPr id="28" name="Picture 27" descr="A black and white sign with a black border&#10;&#10;Description automatically generated">
              <a:extLst>
                <a:ext uri="{FF2B5EF4-FFF2-40B4-BE49-F238E27FC236}">
                  <a16:creationId xmlns:a16="http://schemas.microsoft.com/office/drawing/2014/main" id="{7511A0DE-5C68-108D-C839-D1D30D2089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5900" y="5116805"/>
              <a:ext cx="818218" cy="594671"/>
            </a:xfrm>
            <a:prstGeom prst="rect">
              <a:avLst/>
            </a:prstGeom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C5F2445E-05E8-90D9-422B-E9BBE4588E43}"/>
                </a:ext>
              </a:extLst>
            </p:cNvPr>
            <p:cNvSpPr/>
            <p:nvPr/>
          </p:nvSpPr>
          <p:spPr>
            <a:xfrm>
              <a:off x="4466740" y="5916564"/>
              <a:ext cx="3894179" cy="123394"/>
            </a:xfrm>
            <a:prstGeom prst="rect">
              <a:avLst/>
            </a:prstGeom>
            <a:solidFill>
              <a:srgbClr val="808785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2CFC37A1-811A-81AD-41F7-6A90DB5B43F0}"/>
                </a:ext>
              </a:extLst>
            </p:cNvPr>
            <p:cNvSpPr/>
            <p:nvPr/>
          </p:nvSpPr>
          <p:spPr>
            <a:xfrm rot="16200000">
              <a:off x="3643303" y="5048636"/>
              <a:ext cx="1742244" cy="95369"/>
            </a:xfrm>
            <a:prstGeom prst="rect">
              <a:avLst/>
            </a:prstGeom>
            <a:solidFill>
              <a:srgbClr val="808785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endParaRPr>
            </a:p>
          </p:txBody>
        </p:sp>
        <p:sp>
          <p:nvSpPr>
            <p:cNvPr id="40" name="Arrow: Down 39">
              <a:extLst>
                <a:ext uri="{FF2B5EF4-FFF2-40B4-BE49-F238E27FC236}">
                  <a16:creationId xmlns:a16="http://schemas.microsoft.com/office/drawing/2014/main" id="{3C6A9BE1-F1F7-98AE-9AB4-16FE3EE87C01}"/>
                </a:ext>
              </a:extLst>
            </p:cNvPr>
            <p:cNvSpPr/>
            <p:nvPr/>
          </p:nvSpPr>
          <p:spPr>
            <a:xfrm rot="10800000">
              <a:off x="8236670" y="5711476"/>
              <a:ext cx="164341" cy="255915"/>
            </a:xfrm>
            <a:prstGeom prst="downArrow">
              <a:avLst/>
            </a:prstGeom>
            <a:solidFill>
              <a:srgbClr val="808785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endParaRPr>
            </a:p>
          </p:txBody>
        </p:sp>
      </p:grp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D8BC203-800E-0C60-340D-E5C69419738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20</a:t>
            </a:fld>
            <a:endParaRPr lang="en-US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7C655CF5-5528-F31A-8907-356D23532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Predicting UI Motif Labels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06031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E6D12-93B3-5F60-7678-CA2B9F623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AURORA Approach Overview</a:t>
            </a:r>
          </a:p>
        </p:txBody>
      </p: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1E31BF3D-A7C4-F7C6-23CE-48BC1CFA29E5}"/>
              </a:ext>
            </a:extLst>
          </p:cNvPr>
          <p:cNvSpPr txBox="1">
            <a:spLocks/>
          </p:cNvSpPr>
          <p:nvPr/>
        </p:nvSpPr>
        <p:spPr>
          <a:xfrm>
            <a:off x="11711035" y="6515685"/>
            <a:ext cx="295180" cy="223236"/>
          </a:xfrm>
          <a:prstGeom prst="rect">
            <a:avLst/>
          </a:prstGeom>
          <a:ln w="12700">
            <a:miter lim="400000"/>
          </a:ln>
        </p:spPr>
        <p:txBody>
          <a:bodyPr wrap="none" lIns="35718" tIns="35718" rIns="35718" bIns="35718">
            <a:normAutofit fontScale="70000" lnSpcReduction="20000"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defTabSz="410751"/>
            <a:fld id="{2E65CC15-C992-9F4A-868C-912F67286B65}" type="slidenum">
              <a:rPr lang="en-US" sz="1687" kern="0">
                <a:latin typeface="Gill Sans Light"/>
              </a:rPr>
              <a:pPr defTabSz="410751"/>
              <a:t>21</a:t>
            </a:fld>
            <a:endParaRPr lang="en-US" sz="1687" kern="0" dirty="0">
              <a:latin typeface="Gill Sans Ligh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C260A2-E1ED-A754-4A9C-D9F0E61BC24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21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8182CA2-05AC-790C-1A4F-713B94E93125}"/>
              </a:ext>
            </a:extLst>
          </p:cNvPr>
          <p:cNvGrpSpPr/>
          <p:nvPr/>
        </p:nvGrpSpPr>
        <p:grpSpPr>
          <a:xfrm>
            <a:off x="874033" y="1883785"/>
            <a:ext cx="1558451" cy="1394460"/>
            <a:chOff x="498949" y="2453640"/>
            <a:chExt cx="1558451" cy="139446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7C4532C-7F1F-57EC-4F3D-3943D9597D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31956"/>
            <a:stretch/>
          </p:blipFill>
          <p:spPr>
            <a:xfrm>
              <a:off x="498949" y="2453640"/>
              <a:ext cx="948851" cy="1394460"/>
            </a:xfrm>
            <a:prstGeom prst="rect">
              <a:avLst/>
            </a:prstGeom>
          </p:spPr>
        </p:pic>
        <p:pic>
          <p:nvPicPr>
            <p:cNvPr id="7" name="Picture 6" descr="A screen shot of a cell phone&#10;&#10;Description automatically generated">
              <a:extLst>
                <a:ext uri="{FF2B5EF4-FFF2-40B4-BE49-F238E27FC236}">
                  <a16:creationId xmlns:a16="http://schemas.microsoft.com/office/drawing/2014/main" id="{BB609ED9-787D-AB80-95D8-BEE9F4A593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12"/>
            <a:stretch/>
          </p:blipFill>
          <p:spPr>
            <a:xfrm>
              <a:off x="1447800" y="2507932"/>
              <a:ext cx="609600" cy="1164701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D70C2833-A23A-AD18-BD4B-91DE5EC750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73621" y="2859145"/>
            <a:ext cx="1463040" cy="1463040"/>
          </a:xfrm>
          <a:prstGeom prst="rect">
            <a:avLst/>
          </a:prstGeom>
        </p:spPr>
      </p:pic>
      <p:pic>
        <p:nvPicPr>
          <p:cNvPr id="10" name="Picture 9" descr="A black and blue text and a white sign with a black and blue line and a white rectangle with a black and blue line and a white line and a black and blue line and a white&#10;&#10;Description automatically generated">
            <a:extLst>
              <a:ext uri="{FF2B5EF4-FFF2-40B4-BE49-F238E27FC236}">
                <a16:creationId xmlns:a16="http://schemas.microsoft.com/office/drawing/2014/main" id="{224973E8-7BC3-F29C-1F1D-BD3E6A9DE13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192"/>
          <a:stretch/>
        </p:blipFill>
        <p:spPr>
          <a:xfrm>
            <a:off x="4859838" y="1296525"/>
            <a:ext cx="1100706" cy="1528286"/>
          </a:xfrm>
          <a:prstGeom prst="rect">
            <a:avLst/>
          </a:prstGeom>
        </p:spPr>
      </p:pic>
      <p:pic>
        <p:nvPicPr>
          <p:cNvPr id="12" name="Picture 11" descr="A black and blue text and a white sign with a black and blue line and a white rectangle with a black and blue line and a white line and a black and blue line and a white&#10;&#10;Description automatically generated">
            <a:extLst>
              <a:ext uri="{FF2B5EF4-FFF2-40B4-BE49-F238E27FC236}">
                <a16:creationId xmlns:a16="http://schemas.microsoft.com/office/drawing/2014/main" id="{7683A271-8A10-F1FC-77B4-5C1554BA208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84"/>
          <a:stretch/>
        </p:blipFill>
        <p:spPr>
          <a:xfrm>
            <a:off x="4859838" y="3217285"/>
            <a:ext cx="1100706" cy="1345613"/>
          </a:xfrm>
          <a:prstGeom prst="rect">
            <a:avLst/>
          </a:prstGeom>
        </p:spPr>
      </p:pic>
      <p:pic>
        <p:nvPicPr>
          <p:cNvPr id="13" name="Picture 12" descr="A diagram with arrows and dots&#10;&#10;Description automatically generated">
            <a:extLst>
              <a:ext uri="{FF2B5EF4-FFF2-40B4-BE49-F238E27FC236}">
                <a16:creationId xmlns:a16="http://schemas.microsoft.com/office/drawing/2014/main" id="{2EF4CF62-DF75-450A-E076-45C1CA8762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895" y="1761865"/>
            <a:ext cx="1439393" cy="232843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02453762-2BB5-DF0C-57AE-AE34D578FF6D}"/>
              </a:ext>
            </a:extLst>
          </p:cNvPr>
          <p:cNvGrpSpPr/>
          <p:nvPr/>
        </p:nvGrpSpPr>
        <p:grpSpPr>
          <a:xfrm>
            <a:off x="2607744" y="1671988"/>
            <a:ext cx="2252095" cy="2262260"/>
            <a:chOff x="2241984" y="1959903"/>
            <a:chExt cx="2252095" cy="226226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4DFD08B1-13F3-CAF1-1391-140D06269778}"/>
                </a:ext>
              </a:extLst>
            </p:cNvPr>
            <p:cNvGrpSpPr/>
            <p:nvPr/>
          </p:nvGrpSpPr>
          <p:grpSpPr>
            <a:xfrm>
              <a:off x="3971724" y="2758440"/>
              <a:ext cx="522355" cy="1463723"/>
              <a:chOff x="3962400" y="3040380"/>
              <a:chExt cx="522355" cy="1463723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1F6BBB4F-7B16-8F27-DF4F-4757CF680AC7}"/>
                  </a:ext>
                </a:extLst>
              </p:cNvPr>
              <p:cNvSpPr/>
              <p:nvPr/>
            </p:nvSpPr>
            <p:spPr>
              <a:xfrm>
                <a:off x="3962400" y="3040380"/>
                <a:ext cx="175260" cy="1345613"/>
              </a:xfrm>
              <a:prstGeom prst="rect">
                <a:avLst/>
              </a:prstGeom>
              <a:solidFill>
                <a:srgbClr val="808785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 Light"/>
                </a:endParaRPr>
              </a:p>
            </p:txBody>
          </p:sp>
          <p:sp>
            <p:nvSpPr>
              <p:cNvPr id="25" name="Arrow: Right 23">
                <a:extLst>
                  <a:ext uri="{FF2B5EF4-FFF2-40B4-BE49-F238E27FC236}">
                    <a16:creationId xmlns:a16="http://schemas.microsoft.com/office/drawing/2014/main" id="{CE816F8F-9A49-315B-0E41-A32AB92C5094}"/>
                  </a:ext>
                </a:extLst>
              </p:cNvPr>
              <p:cNvSpPr/>
              <p:nvPr/>
            </p:nvSpPr>
            <p:spPr>
              <a:xfrm>
                <a:off x="3962401" y="4194810"/>
                <a:ext cx="522354" cy="309293"/>
              </a:xfrm>
              <a:prstGeom prst="rightArrow">
                <a:avLst/>
              </a:prstGeom>
              <a:solidFill>
                <a:srgbClr val="808785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 Light"/>
                </a:endParaRPr>
              </a:p>
            </p:txBody>
          </p:sp>
        </p:grp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BBD4283-4351-D0BE-73FD-4808E832A4CE}"/>
                </a:ext>
              </a:extLst>
            </p:cNvPr>
            <p:cNvSpPr/>
            <p:nvPr/>
          </p:nvSpPr>
          <p:spPr>
            <a:xfrm>
              <a:off x="2241984" y="2590800"/>
              <a:ext cx="1905000" cy="167640"/>
            </a:xfrm>
            <a:prstGeom prst="rect">
              <a:avLst/>
            </a:prstGeom>
            <a:solidFill>
              <a:srgbClr val="808785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7396D1C-6709-B05F-5440-28E5D9F36D16}"/>
                </a:ext>
              </a:extLst>
            </p:cNvPr>
            <p:cNvSpPr/>
            <p:nvPr/>
          </p:nvSpPr>
          <p:spPr>
            <a:xfrm>
              <a:off x="3971724" y="2129790"/>
              <a:ext cx="175260" cy="461010"/>
            </a:xfrm>
            <a:prstGeom prst="rect">
              <a:avLst/>
            </a:prstGeom>
            <a:solidFill>
              <a:srgbClr val="808785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endParaRPr>
            </a:p>
          </p:txBody>
        </p:sp>
        <p:sp>
          <p:nvSpPr>
            <p:cNvPr id="19" name="Arrow: Right 33">
              <a:extLst>
                <a:ext uri="{FF2B5EF4-FFF2-40B4-BE49-F238E27FC236}">
                  <a16:creationId xmlns:a16="http://schemas.microsoft.com/office/drawing/2014/main" id="{A79F098D-D7A4-74CC-EA0D-18323374BD18}"/>
                </a:ext>
              </a:extLst>
            </p:cNvPr>
            <p:cNvSpPr/>
            <p:nvPr/>
          </p:nvSpPr>
          <p:spPr>
            <a:xfrm>
              <a:off x="3971725" y="1959903"/>
              <a:ext cx="522354" cy="309293"/>
            </a:xfrm>
            <a:prstGeom prst="rightArrow">
              <a:avLst/>
            </a:prstGeom>
            <a:solidFill>
              <a:srgbClr val="808785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endParaRPr>
            </a:p>
          </p:txBody>
        </p:sp>
      </p:grpSp>
      <p:sp>
        <p:nvSpPr>
          <p:cNvPr id="27" name="Arrow: Right 35">
            <a:extLst>
              <a:ext uri="{FF2B5EF4-FFF2-40B4-BE49-F238E27FC236}">
                <a16:creationId xmlns:a16="http://schemas.microsoft.com/office/drawing/2014/main" id="{C94A53CB-1F95-9C04-C831-05DE8EF2EAB4}"/>
              </a:ext>
            </a:extLst>
          </p:cNvPr>
          <p:cNvSpPr/>
          <p:nvPr/>
        </p:nvSpPr>
        <p:spPr>
          <a:xfrm>
            <a:off x="5828242" y="1909831"/>
            <a:ext cx="863822" cy="309293"/>
          </a:xfrm>
          <a:prstGeom prst="rightArrow">
            <a:avLst/>
          </a:prstGeom>
          <a:solidFill>
            <a:srgbClr val="80878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Gill Sans Light"/>
            </a:endParaRPr>
          </a:p>
        </p:txBody>
      </p:sp>
      <p:sp>
        <p:nvSpPr>
          <p:cNvPr id="28" name="Arrow: Right 37">
            <a:extLst>
              <a:ext uri="{FF2B5EF4-FFF2-40B4-BE49-F238E27FC236}">
                <a16:creationId xmlns:a16="http://schemas.microsoft.com/office/drawing/2014/main" id="{6F8865C3-1330-429A-B3D3-B22F70FFA91A}"/>
              </a:ext>
            </a:extLst>
          </p:cNvPr>
          <p:cNvSpPr/>
          <p:nvPr/>
        </p:nvSpPr>
        <p:spPr>
          <a:xfrm>
            <a:off x="5810573" y="3661491"/>
            <a:ext cx="863822" cy="309293"/>
          </a:xfrm>
          <a:prstGeom prst="rightArrow">
            <a:avLst/>
          </a:prstGeom>
          <a:solidFill>
            <a:srgbClr val="80878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Gill Sans Light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1B70BB9D-4583-0334-C677-903014CB24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71353" y="3449218"/>
            <a:ext cx="1522295" cy="222735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C455DB40-75DD-10A3-FB99-470F791EBC88}"/>
              </a:ext>
            </a:extLst>
          </p:cNvPr>
          <p:cNvGrpSpPr/>
          <p:nvPr/>
        </p:nvGrpSpPr>
        <p:grpSpPr>
          <a:xfrm>
            <a:off x="8481781" y="2386705"/>
            <a:ext cx="2068118" cy="757818"/>
            <a:chOff x="8116021" y="2674620"/>
            <a:chExt cx="2068118" cy="757818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47F6D4D8-5B7D-959F-0295-A77CAAC62BFF}"/>
                </a:ext>
              </a:extLst>
            </p:cNvPr>
            <p:cNvSpPr/>
            <p:nvPr/>
          </p:nvSpPr>
          <p:spPr>
            <a:xfrm>
              <a:off x="8116021" y="2674620"/>
              <a:ext cx="1950720" cy="182880"/>
            </a:xfrm>
            <a:prstGeom prst="rect">
              <a:avLst/>
            </a:prstGeom>
            <a:solidFill>
              <a:srgbClr val="808785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endParaRPr>
            </a:p>
          </p:txBody>
        </p:sp>
        <p:sp>
          <p:nvSpPr>
            <p:cNvPr id="37" name="Arrow: Down 41">
              <a:extLst>
                <a:ext uri="{FF2B5EF4-FFF2-40B4-BE49-F238E27FC236}">
                  <a16:creationId xmlns:a16="http://schemas.microsoft.com/office/drawing/2014/main" id="{D2F8F548-2E86-69EA-89D9-4D32692B101A}"/>
                </a:ext>
              </a:extLst>
            </p:cNvPr>
            <p:cNvSpPr/>
            <p:nvPr/>
          </p:nvSpPr>
          <p:spPr>
            <a:xfrm>
              <a:off x="9839535" y="2674620"/>
              <a:ext cx="344604" cy="757818"/>
            </a:xfrm>
            <a:prstGeom prst="downArrow">
              <a:avLst/>
            </a:prstGeom>
            <a:solidFill>
              <a:srgbClr val="808785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endParaRPr>
            </a:p>
          </p:txBody>
        </p:sp>
      </p:grpSp>
      <p:pic>
        <p:nvPicPr>
          <p:cNvPr id="39" name="Picture 38" descr="A paper with check marks and green ticks&#10;&#10;Description automatically generated">
            <a:extLst>
              <a:ext uri="{FF2B5EF4-FFF2-40B4-BE49-F238E27FC236}">
                <a16:creationId xmlns:a16="http://schemas.microsoft.com/office/drawing/2014/main" id="{4FF092D4-3253-F439-67FB-A9346DF3B3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794" y="4838020"/>
            <a:ext cx="1237494" cy="1506514"/>
          </a:xfrm>
          <a:prstGeom prst="rect">
            <a:avLst/>
          </a:prstGeom>
        </p:spPr>
      </p:pic>
      <p:sp>
        <p:nvSpPr>
          <p:cNvPr id="44" name="Arrow: Right 45">
            <a:extLst>
              <a:ext uri="{FF2B5EF4-FFF2-40B4-BE49-F238E27FC236}">
                <a16:creationId xmlns:a16="http://schemas.microsoft.com/office/drawing/2014/main" id="{A936AAFA-6798-BD25-ED68-3CBEE7A0B441}"/>
              </a:ext>
            </a:extLst>
          </p:cNvPr>
          <p:cNvSpPr/>
          <p:nvPr/>
        </p:nvSpPr>
        <p:spPr>
          <a:xfrm rot="10800000">
            <a:off x="8267288" y="5076565"/>
            <a:ext cx="1013872" cy="381000"/>
          </a:xfrm>
          <a:prstGeom prst="rightArrow">
            <a:avLst/>
          </a:prstGeom>
          <a:solidFill>
            <a:srgbClr val="80878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Gill Sans Light"/>
            </a:endParaRPr>
          </a:p>
        </p:txBody>
      </p:sp>
      <p:sp>
        <p:nvSpPr>
          <p:cNvPr id="48" name="Arrow: Right 46">
            <a:extLst>
              <a:ext uri="{FF2B5EF4-FFF2-40B4-BE49-F238E27FC236}">
                <a16:creationId xmlns:a16="http://schemas.microsoft.com/office/drawing/2014/main" id="{7FF1107C-70F1-E5DB-D421-459E41D7AFC6}"/>
              </a:ext>
            </a:extLst>
          </p:cNvPr>
          <p:cNvSpPr/>
          <p:nvPr/>
        </p:nvSpPr>
        <p:spPr>
          <a:xfrm rot="10800000">
            <a:off x="6044448" y="5076566"/>
            <a:ext cx="1013872" cy="381000"/>
          </a:xfrm>
          <a:prstGeom prst="rightArrow">
            <a:avLst/>
          </a:prstGeom>
          <a:solidFill>
            <a:srgbClr val="80878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Gill Sans Light"/>
            </a:endParaRPr>
          </a:p>
        </p:txBody>
      </p:sp>
      <p:pic>
        <p:nvPicPr>
          <p:cNvPr id="50" name="Picture 49" descr="A colorful icons with text&#10;&#10;Description automatically generated with medium confidence">
            <a:extLst>
              <a:ext uri="{FF2B5EF4-FFF2-40B4-BE49-F238E27FC236}">
                <a16:creationId xmlns:a16="http://schemas.microsoft.com/office/drawing/2014/main" id="{D736B515-2C30-1B86-6A93-AEB59919DA2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03"/>
          <a:stretch/>
        </p:blipFill>
        <p:spPr>
          <a:xfrm>
            <a:off x="4795273" y="4827213"/>
            <a:ext cx="1237494" cy="1439616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C4DF1D72-57D7-E5AA-BE49-643B75152291}"/>
              </a:ext>
            </a:extLst>
          </p:cNvPr>
          <p:cNvGrpSpPr/>
          <p:nvPr/>
        </p:nvGrpSpPr>
        <p:grpSpPr>
          <a:xfrm>
            <a:off x="1359749" y="3434454"/>
            <a:ext cx="3311311" cy="1969771"/>
            <a:chOff x="993989" y="3722369"/>
            <a:chExt cx="3311311" cy="1969771"/>
          </a:xfrm>
        </p:grpSpPr>
        <p:sp>
          <p:nvSpPr>
            <p:cNvPr id="52" name="Arrow: Down 49">
              <a:extLst>
                <a:ext uri="{FF2B5EF4-FFF2-40B4-BE49-F238E27FC236}">
                  <a16:creationId xmlns:a16="http://schemas.microsoft.com/office/drawing/2014/main" id="{2AEBC976-EAF3-901B-026A-D0D5E0754409}"/>
                </a:ext>
              </a:extLst>
            </p:cNvPr>
            <p:cNvSpPr/>
            <p:nvPr/>
          </p:nvSpPr>
          <p:spPr>
            <a:xfrm rot="10800000">
              <a:off x="993989" y="3722369"/>
              <a:ext cx="423192" cy="1969771"/>
            </a:xfrm>
            <a:prstGeom prst="downArrow">
              <a:avLst/>
            </a:prstGeom>
            <a:solidFill>
              <a:srgbClr val="808785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23BBBF0C-6205-22C4-E4D1-821C72482124}"/>
                </a:ext>
              </a:extLst>
            </p:cNvPr>
            <p:cNvSpPr/>
            <p:nvPr/>
          </p:nvSpPr>
          <p:spPr>
            <a:xfrm>
              <a:off x="1165860" y="5524500"/>
              <a:ext cx="3139440" cy="167640"/>
            </a:xfrm>
            <a:prstGeom prst="rect">
              <a:avLst/>
            </a:prstGeom>
            <a:solidFill>
              <a:srgbClr val="808785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824658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AF8F0F6D-BDDF-90D0-0B93-BE01C663BF4E}"/>
              </a:ext>
            </a:extLst>
          </p:cNvPr>
          <p:cNvSpPr txBox="1">
            <a:spLocks/>
          </p:cNvSpPr>
          <p:nvPr/>
        </p:nvSpPr>
        <p:spPr>
          <a:xfrm>
            <a:off x="11711035" y="6515685"/>
            <a:ext cx="295180" cy="223236"/>
          </a:xfrm>
          <a:prstGeom prst="rect">
            <a:avLst/>
          </a:prstGeom>
          <a:ln w="12700">
            <a:miter lim="400000"/>
          </a:ln>
        </p:spPr>
        <p:txBody>
          <a:bodyPr wrap="none" lIns="35718" tIns="35718" rIns="35718" bIns="35718">
            <a:normAutofit fontScale="70000" lnSpcReduction="20000"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ctr" defTabSz="41075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5CC15-C992-9F4A-868C-912F67286B65}" type="slidenum">
              <a:rPr kumimoji="0" lang="en-US" sz="1687" b="0" i="0" u="none" strike="noStrike" kern="0" cap="none" spc="0" normalizeH="0" baseline="0" noProof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Gill Sans Light"/>
                <a:sym typeface="Gill Sans Light"/>
              </a:rPr>
              <a:pPr marL="0" marR="0" lvl="0" indent="0" algn="ctr" defTabSz="41075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687" b="0" i="0" u="none" strike="noStrike" kern="0" cap="none" spc="0" normalizeH="0" baseline="0" noProof="0" dirty="0">
              <a:ln>
                <a:noFill/>
              </a:ln>
              <a:solidFill>
                <a:srgbClr val="535353"/>
              </a:solidFill>
              <a:effectLst/>
              <a:uLnTx/>
              <a:uFillTx/>
              <a:latin typeface="Gill Sans Light"/>
              <a:sym typeface="Gill Sans Ligh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46EFE92-D8BA-95B7-6F7C-8D2C944C1DDF}"/>
              </a:ext>
            </a:extLst>
          </p:cNvPr>
          <p:cNvSpPr/>
          <p:nvPr/>
        </p:nvSpPr>
        <p:spPr>
          <a:xfrm>
            <a:off x="2411558" y="1371944"/>
            <a:ext cx="8128000" cy="541866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1075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531" b="0" i="0" u="none" strike="noStrike" kern="0" cap="none" spc="0" normalizeH="0" baseline="0" noProof="0">
              <a:ln>
                <a:noFill/>
              </a:ln>
              <a:solidFill>
                <a:srgbClr val="535353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  <a:p>
            <a:pPr marL="0" marR="0" lvl="0" indent="0" algn="ctr" defTabSz="41075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531" b="0" i="0" u="none" strike="noStrike" kern="0" cap="none" spc="0" normalizeH="0" baseline="0" noProof="0">
              <a:ln>
                <a:noFill/>
              </a:ln>
              <a:solidFill>
                <a:srgbClr val="535353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  <a:p>
            <a:pPr marL="0" marR="0" lvl="0" indent="0" algn="ctr" defTabSz="41075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531" b="0" i="0" u="none" strike="noStrike" kern="0" cap="none" spc="0" normalizeH="0" baseline="0" noProof="0">
              <a:ln>
                <a:noFill/>
              </a:ln>
              <a:solidFill>
                <a:srgbClr val="535353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DAB6E5-CDC5-47FF-65B6-E8C501A0E7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0969" y="1905002"/>
            <a:ext cx="9250066" cy="39153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39854F-7D3F-7123-81ED-284A22D732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1939" y="1905002"/>
            <a:ext cx="1276283" cy="128300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0D51159-67CB-C3B0-6175-89198D61D17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22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308B2A3-0574-4EF7-09A8-9CD5CD68C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Crafting Heuristics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07564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AF8F0F6D-BDDF-90D0-0B93-BE01C663BF4E}"/>
              </a:ext>
            </a:extLst>
          </p:cNvPr>
          <p:cNvSpPr txBox="1">
            <a:spLocks/>
          </p:cNvSpPr>
          <p:nvPr/>
        </p:nvSpPr>
        <p:spPr>
          <a:xfrm>
            <a:off x="11711035" y="6515685"/>
            <a:ext cx="295180" cy="223236"/>
          </a:xfrm>
          <a:prstGeom prst="rect">
            <a:avLst/>
          </a:prstGeom>
          <a:ln w="12700">
            <a:miter lim="400000"/>
          </a:ln>
        </p:spPr>
        <p:txBody>
          <a:bodyPr wrap="none" lIns="35718" tIns="35718" rIns="35718" bIns="35718">
            <a:normAutofit fontScale="70000" lnSpcReduction="20000"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ctr" defTabSz="41075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5CC15-C992-9F4A-868C-912F67286B65}" type="slidenum">
              <a:rPr kumimoji="0" lang="en-US" sz="1687" b="0" i="0" u="none" strike="noStrike" kern="0" cap="none" spc="0" normalizeH="0" baseline="0" noProof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Gill Sans Light"/>
                <a:sym typeface="Gill Sans Light"/>
              </a:rPr>
              <a:pPr marL="0" marR="0" lvl="0" indent="0" algn="ctr" defTabSz="41075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687" b="0" i="0" u="none" strike="noStrike" kern="0" cap="none" spc="0" normalizeH="0" baseline="0" noProof="0" dirty="0">
              <a:ln>
                <a:noFill/>
              </a:ln>
              <a:solidFill>
                <a:srgbClr val="535353"/>
              </a:solidFill>
              <a:effectLst/>
              <a:uLnTx/>
              <a:uFillTx/>
              <a:latin typeface="Gill Sans Light"/>
              <a:sym typeface="Gill Sans Ligh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46EFE92-D8BA-95B7-6F7C-8D2C944C1DDF}"/>
              </a:ext>
            </a:extLst>
          </p:cNvPr>
          <p:cNvSpPr/>
          <p:nvPr/>
        </p:nvSpPr>
        <p:spPr>
          <a:xfrm>
            <a:off x="2411558" y="1371944"/>
            <a:ext cx="8128000" cy="541866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1075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531" b="0" i="0" u="none" strike="noStrike" kern="0" cap="none" spc="0" normalizeH="0" baseline="0" noProof="0">
              <a:ln>
                <a:noFill/>
              </a:ln>
              <a:solidFill>
                <a:srgbClr val="535353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  <a:p>
            <a:pPr marL="0" marR="0" lvl="0" indent="0" algn="ctr" defTabSz="41075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531" b="0" i="0" u="none" strike="noStrike" kern="0" cap="none" spc="0" normalizeH="0" baseline="0" noProof="0">
              <a:ln>
                <a:noFill/>
              </a:ln>
              <a:solidFill>
                <a:srgbClr val="535353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  <a:p>
            <a:pPr marL="0" marR="0" lvl="0" indent="0" algn="ctr" defTabSz="41075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531" b="0" i="0" u="none" strike="noStrike" kern="0" cap="none" spc="0" normalizeH="0" baseline="0" noProof="0">
              <a:ln>
                <a:noFill/>
              </a:ln>
              <a:solidFill>
                <a:srgbClr val="535353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0D51159-67CB-C3B0-6175-89198D61D17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23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308B2A3-0574-4EF7-09A8-9CD5CD68C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Heuristic Execution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F0F5BD-162F-0678-0252-DBD897AEAA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4603" y="2129452"/>
            <a:ext cx="1812636" cy="18126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681278F-9492-192D-C528-89BBA48F0A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3499" y="1689570"/>
            <a:ext cx="2946400" cy="26924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E2D9C0F-A4D5-B0E9-856A-BD7949E4566F}"/>
              </a:ext>
            </a:extLst>
          </p:cNvPr>
          <p:cNvGrpSpPr/>
          <p:nvPr/>
        </p:nvGrpSpPr>
        <p:grpSpPr>
          <a:xfrm>
            <a:off x="7221354" y="2778463"/>
            <a:ext cx="1467453" cy="510472"/>
            <a:chOff x="4157491" y="2179054"/>
            <a:chExt cx="1467453" cy="605710"/>
          </a:xfrm>
        </p:grpSpPr>
        <p:sp>
          <p:nvSpPr>
            <p:cNvPr id="9" name="Arrow: Right 37">
              <a:extLst>
                <a:ext uri="{FF2B5EF4-FFF2-40B4-BE49-F238E27FC236}">
                  <a16:creationId xmlns:a16="http://schemas.microsoft.com/office/drawing/2014/main" id="{B6409B86-7DE1-88EC-5895-1F10A59043AE}"/>
                </a:ext>
              </a:extLst>
            </p:cNvPr>
            <p:cNvSpPr/>
            <p:nvPr/>
          </p:nvSpPr>
          <p:spPr>
            <a:xfrm>
              <a:off x="4682189" y="2179055"/>
              <a:ext cx="942755" cy="605709"/>
            </a:xfrm>
            <a:prstGeom prst="rightArrow">
              <a:avLst/>
            </a:prstGeom>
            <a:solidFill>
              <a:srgbClr val="808785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endParaRPr>
            </a:p>
          </p:txBody>
        </p:sp>
        <p:sp>
          <p:nvSpPr>
            <p:cNvPr id="10" name="Arrow: Right 37">
              <a:extLst>
                <a:ext uri="{FF2B5EF4-FFF2-40B4-BE49-F238E27FC236}">
                  <a16:creationId xmlns:a16="http://schemas.microsoft.com/office/drawing/2014/main" id="{4F094C0B-0534-2674-FEC6-643F61B659FC}"/>
                </a:ext>
              </a:extLst>
            </p:cNvPr>
            <p:cNvSpPr/>
            <p:nvPr/>
          </p:nvSpPr>
          <p:spPr>
            <a:xfrm rot="10800000">
              <a:off x="4157491" y="2179054"/>
              <a:ext cx="942755" cy="605709"/>
            </a:xfrm>
            <a:prstGeom prst="rightArrow">
              <a:avLst/>
            </a:prstGeom>
            <a:solidFill>
              <a:srgbClr val="808785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AB9F40C-AA75-1AEB-B13E-3CDE0119CA34}"/>
              </a:ext>
            </a:extLst>
          </p:cNvPr>
          <p:cNvGrpSpPr/>
          <p:nvPr/>
        </p:nvGrpSpPr>
        <p:grpSpPr>
          <a:xfrm>
            <a:off x="3875657" y="2780534"/>
            <a:ext cx="1467453" cy="510472"/>
            <a:chOff x="4157491" y="2179054"/>
            <a:chExt cx="1467453" cy="605710"/>
          </a:xfrm>
        </p:grpSpPr>
        <p:sp>
          <p:nvSpPr>
            <p:cNvPr id="14" name="Arrow: Right 37">
              <a:extLst>
                <a:ext uri="{FF2B5EF4-FFF2-40B4-BE49-F238E27FC236}">
                  <a16:creationId xmlns:a16="http://schemas.microsoft.com/office/drawing/2014/main" id="{54C6AD6C-46D5-01D3-961E-0ADC5573BDF5}"/>
                </a:ext>
              </a:extLst>
            </p:cNvPr>
            <p:cNvSpPr/>
            <p:nvPr/>
          </p:nvSpPr>
          <p:spPr>
            <a:xfrm>
              <a:off x="4682189" y="2179055"/>
              <a:ext cx="942755" cy="605709"/>
            </a:xfrm>
            <a:prstGeom prst="rightArrow">
              <a:avLst/>
            </a:prstGeom>
            <a:solidFill>
              <a:srgbClr val="808785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endParaRPr>
            </a:p>
          </p:txBody>
        </p:sp>
        <p:sp>
          <p:nvSpPr>
            <p:cNvPr id="15" name="Arrow: Right 37">
              <a:extLst>
                <a:ext uri="{FF2B5EF4-FFF2-40B4-BE49-F238E27FC236}">
                  <a16:creationId xmlns:a16="http://schemas.microsoft.com/office/drawing/2014/main" id="{A3D7465D-0837-B192-9105-1602B6B77EDC}"/>
                </a:ext>
              </a:extLst>
            </p:cNvPr>
            <p:cNvSpPr/>
            <p:nvPr/>
          </p:nvSpPr>
          <p:spPr>
            <a:xfrm rot="10800000">
              <a:off x="4157491" y="2179054"/>
              <a:ext cx="942755" cy="605709"/>
            </a:xfrm>
            <a:prstGeom prst="rightArrow">
              <a:avLst/>
            </a:prstGeom>
            <a:solidFill>
              <a:srgbClr val="808785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BE3C0DA8-79C3-D1FD-12A1-BD6D2377D5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3849" y="2336022"/>
            <a:ext cx="1337134" cy="1337134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0DDD3D86-FE8F-2E45-CD9A-17EFA19CF754}"/>
              </a:ext>
            </a:extLst>
          </p:cNvPr>
          <p:cNvGrpSpPr/>
          <p:nvPr/>
        </p:nvGrpSpPr>
        <p:grpSpPr>
          <a:xfrm rot="5400000">
            <a:off x="5776102" y="4319062"/>
            <a:ext cx="1129636" cy="375689"/>
            <a:chOff x="4157491" y="2179054"/>
            <a:chExt cx="1467453" cy="605710"/>
          </a:xfrm>
        </p:grpSpPr>
        <p:sp>
          <p:nvSpPr>
            <p:cNvPr id="18" name="Arrow: Right 37">
              <a:extLst>
                <a:ext uri="{FF2B5EF4-FFF2-40B4-BE49-F238E27FC236}">
                  <a16:creationId xmlns:a16="http://schemas.microsoft.com/office/drawing/2014/main" id="{C4C3ACF4-5197-DA39-3110-DDD93DD9CE93}"/>
                </a:ext>
              </a:extLst>
            </p:cNvPr>
            <p:cNvSpPr/>
            <p:nvPr/>
          </p:nvSpPr>
          <p:spPr>
            <a:xfrm>
              <a:off x="4682189" y="2179055"/>
              <a:ext cx="942755" cy="605709"/>
            </a:xfrm>
            <a:prstGeom prst="rightArrow">
              <a:avLst/>
            </a:prstGeom>
            <a:solidFill>
              <a:srgbClr val="808785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endParaRPr>
            </a:p>
          </p:txBody>
        </p:sp>
        <p:sp>
          <p:nvSpPr>
            <p:cNvPr id="19" name="Arrow: Right 37">
              <a:extLst>
                <a:ext uri="{FF2B5EF4-FFF2-40B4-BE49-F238E27FC236}">
                  <a16:creationId xmlns:a16="http://schemas.microsoft.com/office/drawing/2014/main" id="{5DB7D446-83D5-B628-F4EF-9B96008C2FF7}"/>
                </a:ext>
              </a:extLst>
            </p:cNvPr>
            <p:cNvSpPr/>
            <p:nvPr/>
          </p:nvSpPr>
          <p:spPr>
            <a:xfrm rot="10800000">
              <a:off x="4157491" y="2179054"/>
              <a:ext cx="942755" cy="605709"/>
            </a:xfrm>
            <a:prstGeom prst="rightArrow">
              <a:avLst/>
            </a:prstGeom>
            <a:solidFill>
              <a:srgbClr val="808785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endParaRPr>
            </a:p>
          </p:txBody>
        </p:sp>
      </p:grpSp>
      <p:pic>
        <p:nvPicPr>
          <p:cNvPr id="21" name="Picture 20" descr="A blue and white logo&#10;&#10;Description automatically generated">
            <a:extLst>
              <a:ext uri="{FF2B5EF4-FFF2-40B4-BE49-F238E27FC236}">
                <a16:creationId xmlns:a16="http://schemas.microsoft.com/office/drawing/2014/main" id="{CDF3E2FF-3167-D6B9-F84A-25126B48CD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305" y="5256599"/>
            <a:ext cx="945228" cy="94522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03D74CB-4715-E28F-79A7-D02570548045}"/>
              </a:ext>
            </a:extLst>
          </p:cNvPr>
          <p:cNvSpPr txBox="1"/>
          <p:nvPr/>
        </p:nvSpPr>
        <p:spPr>
          <a:xfrm>
            <a:off x="6813533" y="5216252"/>
            <a:ext cx="3228324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 err="1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SentenceTransformer</a:t>
            </a: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 to match displayed UI Component Text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D4CCE1B-D9AE-EFF1-6D58-AFB0142B382E}"/>
              </a:ext>
            </a:extLst>
          </p:cNvPr>
          <p:cNvSpPr txBox="1"/>
          <p:nvPr/>
        </p:nvSpPr>
        <p:spPr>
          <a:xfrm>
            <a:off x="4726757" y="1366470"/>
            <a:ext cx="3228324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Heuristic 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Controller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6D87894-428B-8D90-CD83-D04B4327E206}"/>
              </a:ext>
            </a:extLst>
          </p:cNvPr>
          <p:cNvSpPr txBox="1"/>
          <p:nvPr/>
        </p:nvSpPr>
        <p:spPr>
          <a:xfrm>
            <a:off x="1423809" y="3833036"/>
            <a:ext cx="3228324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Heuristic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Information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(e.g., login credentials)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F3A2D4A-0954-545B-6550-9FD40EC62150}"/>
              </a:ext>
            </a:extLst>
          </p:cNvPr>
          <p:cNvSpPr txBox="1"/>
          <p:nvPr/>
        </p:nvSpPr>
        <p:spPr>
          <a:xfrm>
            <a:off x="8505660" y="1334345"/>
            <a:ext cx="2190282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Target Device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17100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AF8F0F6D-BDDF-90D0-0B93-BE01C663BF4E}"/>
              </a:ext>
            </a:extLst>
          </p:cNvPr>
          <p:cNvSpPr txBox="1">
            <a:spLocks/>
          </p:cNvSpPr>
          <p:nvPr/>
        </p:nvSpPr>
        <p:spPr>
          <a:xfrm>
            <a:off x="11711035" y="6515685"/>
            <a:ext cx="295180" cy="223236"/>
          </a:xfrm>
          <a:prstGeom prst="rect">
            <a:avLst/>
          </a:prstGeom>
          <a:ln w="12700">
            <a:miter lim="400000"/>
          </a:ln>
        </p:spPr>
        <p:txBody>
          <a:bodyPr wrap="none" lIns="35718" tIns="35718" rIns="35718" bIns="35718">
            <a:normAutofit fontScale="70000" lnSpcReduction="20000"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defTabSz="410751"/>
            <a:fld id="{2E65CC15-C992-9F4A-868C-912F67286B65}" type="slidenum">
              <a:rPr lang="en-US" sz="1687" kern="0">
                <a:latin typeface="Gill Sans Light"/>
              </a:rPr>
              <a:pPr defTabSz="410751"/>
              <a:t>24</a:t>
            </a:fld>
            <a:endParaRPr lang="en-US" sz="1687" kern="0" dirty="0">
              <a:latin typeface="Gill Sans Ligh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46EFE92-D8BA-95B7-6F7C-8D2C944C1DDF}"/>
              </a:ext>
            </a:extLst>
          </p:cNvPr>
          <p:cNvSpPr/>
          <p:nvPr/>
        </p:nvSpPr>
        <p:spPr>
          <a:xfrm>
            <a:off x="2411558" y="1371944"/>
            <a:ext cx="8128000" cy="5418667"/>
          </a:xfrm>
          <a:prstGeom prst="rect">
            <a:avLst/>
          </a:prstGeom>
        </p:spPr>
        <p:txBody>
          <a:bodyPr/>
          <a:lstStyle/>
          <a:p>
            <a:pPr algn="ctr" defTabSz="410751" hangingPunct="0">
              <a:buFontTx/>
              <a:buChar char="•"/>
            </a:pPr>
            <a:endParaRPr lang="en-US" sz="2531" kern="0">
              <a:solidFill>
                <a:srgbClr val="535353"/>
              </a:solidFill>
              <a:latin typeface="Helvetica"/>
              <a:cs typeface="Helvetica"/>
              <a:sym typeface="Helvetica"/>
            </a:endParaRPr>
          </a:p>
          <a:p>
            <a:pPr algn="ctr" defTabSz="410751" hangingPunct="0">
              <a:buFontTx/>
              <a:buChar char="•"/>
            </a:pPr>
            <a:endParaRPr lang="en-US" sz="2531" kern="0">
              <a:solidFill>
                <a:srgbClr val="535353"/>
              </a:solidFill>
              <a:latin typeface="Helvetica"/>
              <a:cs typeface="Helvetica"/>
              <a:sym typeface="Helvetica"/>
            </a:endParaRPr>
          </a:p>
          <a:p>
            <a:pPr algn="ctr" defTabSz="410751" hangingPunct="0">
              <a:buFontTx/>
              <a:buChar char="•"/>
            </a:pPr>
            <a:endParaRPr lang="en-US" sz="2531" kern="0">
              <a:solidFill>
                <a:srgbClr val="535353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2" name="The key intuition that underlies this project is that apps commonly re-use UI patterns and functionalities with slight variations.…">
            <a:extLst>
              <a:ext uri="{FF2B5EF4-FFF2-40B4-BE49-F238E27FC236}">
                <a16:creationId xmlns:a16="http://schemas.microsoft.com/office/drawing/2014/main" id="{CFF16B48-6009-3100-3CB6-C82543650A91}"/>
              </a:ext>
            </a:extLst>
          </p:cNvPr>
          <p:cNvSpPr txBox="1">
            <a:spLocks noGrp="1"/>
          </p:cNvSpPr>
          <p:nvPr>
            <p:ph type="body" sz="half" idx="1"/>
          </p:nvPr>
        </p:nvSpPr>
        <p:spPr>
          <a:xfrm>
            <a:off x="544568" y="1291590"/>
            <a:ext cx="10382829" cy="4706347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531622">
              <a:lnSpc>
                <a:spcPct val="100000"/>
              </a:lnSpc>
              <a:spcBef>
                <a:spcPts val="4100"/>
              </a:spcBef>
              <a:defRPr sz="3276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sz="2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RQ</a:t>
            </a:r>
            <a:r>
              <a:rPr lang="en-US" sz="2400" baseline="-250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1</a:t>
            </a:r>
            <a:r>
              <a:rPr lang="en-US" sz="2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:</a:t>
            </a:r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 AURORA classification accuracy </a:t>
            </a:r>
          </a:p>
          <a:p>
            <a:pPr defTabSz="531622">
              <a:lnSpc>
                <a:spcPct val="100000"/>
              </a:lnSpc>
              <a:spcBef>
                <a:spcPts val="4100"/>
              </a:spcBef>
              <a:defRPr sz="3276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sz="2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RQ</a:t>
            </a:r>
            <a:r>
              <a:rPr lang="en-US" sz="2400" baseline="-250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2</a:t>
            </a:r>
            <a:r>
              <a:rPr lang="en-US" sz="2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:</a:t>
            </a:r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 AURORA coverage improvement</a:t>
            </a:r>
          </a:p>
          <a:p>
            <a:pPr defTabSz="531622">
              <a:lnSpc>
                <a:spcPct val="100000"/>
              </a:lnSpc>
              <a:spcBef>
                <a:spcPts val="4100"/>
              </a:spcBef>
              <a:defRPr sz="3276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sz="2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RQ</a:t>
            </a:r>
            <a:r>
              <a:rPr lang="en-US" sz="2400" baseline="-250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3</a:t>
            </a:r>
            <a:r>
              <a:rPr lang="en-US" sz="2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:</a:t>
            </a:r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 AURORA exclusive coverage</a:t>
            </a:r>
          </a:p>
          <a:p>
            <a:pPr defTabSz="531622">
              <a:lnSpc>
                <a:spcPct val="100000"/>
              </a:lnSpc>
              <a:spcBef>
                <a:spcPts val="4100"/>
              </a:spcBef>
              <a:defRPr sz="3276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sz="2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RQ</a:t>
            </a:r>
            <a:r>
              <a:rPr lang="en-US" sz="2400" baseline="-250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4</a:t>
            </a:r>
            <a:r>
              <a:rPr lang="en-US" sz="2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:</a:t>
            </a:r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 Heuristics effectiveness</a:t>
            </a:r>
            <a:endParaRPr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3E7CE3-1A16-A2A5-C410-594FC243CD9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24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F9F3C53-EA95-68A9-9A22-4A52F5FFC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Research Questions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67724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AF8F0F6D-BDDF-90D0-0B93-BE01C663BF4E}"/>
              </a:ext>
            </a:extLst>
          </p:cNvPr>
          <p:cNvSpPr txBox="1">
            <a:spLocks/>
          </p:cNvSpPr>
          <p:nvPr/>
        </p:nvSpPr>
        <p:spPr>
          <a:xfrm>
            <a:off x="11711035" y="6515685"/>
            <a:ext cx="295180" cy="223236"/>
          </a:xfrm>
          <a:prstGeom prst="rect">
            <a:avLst/>
          </a:prstGeom>
          <a:ln w="12700">
            <a:miter lim="400000"/>
          </a:ln>
        </p:spPr>
        <p:txBody>
          <a:bodyPr wrap="none" lIns="35718" tIns="35718" rIns="35718" bIns="35718">
            <a:normAutofit fontScale="70000" lnSpcReduction="20000"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defTabSz="410751"/>
            <a:fld id="{2E65CC15-C992-9F4A-868C-912F67286B65}" type="slidenum">
              <a:rPr lang="en-US" sz="1687" kern="0">
                <a:latin typeface="Gill Sans Light"/>
              </a:rPr>
              <a:pPr defTabSz="410751"/>
              <a:t>25</a:t>
            </a:fld>
            <a:endParaRPr lang="en-US" sz="1687" kern="0" dirty="0">
              <a:latin typeface="Gill Sans Light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164BA2-E284-A718-9968-D1B47D1EFBD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25</a:t>
            </a:fld>
            <a:endParaRPr lang="en-US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EA94B968-3359-DC3E-66DB-93F33DAAD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Motif Classifier Dataset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4057826-E660-F650-6DFD-E4FA6AA6A61D}"/>
              </a:ext>
            </a:extLst>
          </p:cNvPr>
          <p:cNvCxnSpPr/>
          <p:nvPr/>
        </p:nvCxnSpPr>
        <p:spPr>
          <a:xfrm>
            <a:off x="6123710" y="1122389"/>
            <a:ext cx="0" cy="5015345"/>
          </a:xfrm>
          <a:prstGeom prst="line">
            <a:avLst/>
          </a:prstGeom>
          <a:noFill/>
          <a:ln w="38100" cap="flat">
            <a:solidFill>
              <a:srgbClr val="5A5F5E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BE901B97-2963-A90A-9802-FAC9F2C79427}"/>
              </a:ext>
            </a:extLst>
          </p:cNvPr>
          <p:cNvSpPr txBox="1"/>
          <p:nvPr/>
        </p:nvSpPr>
        <p:spPr>
          <a:xfrm>
            <a:off x="912112" y="1138102"/>
            <a:ext cx="4203385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sng" strike="noStrike" cap="none" spc="0" normalizeH="0" baseline="0" dirty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Phase </a:t>
            </a:r>
            <a:r>
              <a:rPr lang="en-US" sz="2800" u="sng" dirty="0">
                <a:solidFill>
                  <a:srgbClr val="535353"/>
                </a:solidFill>
                <a:latin typeface="Helvetica"/>
                <a:ea typeface="Helvetica"/>
                <a:cs typeface="Helvetica"/>
                <a:sym typeface="Helvetica"/>
              </a:rPr>
              <a:t>I: Motif Definition</a:t>
            </a:r>
            <a:endParaRPr kumimoji="0" lang="en-US" sz="2800" b="0" i="0" u="sng" strike="noStrike" cap="none" spc="0" normalizeH="0" baseline="0" dirty="0">
              <a:ln>
                <a:noFill/>
              </a:ln>
              <a:solidFill>
                <a:srgbClr val="535353"/>
              </a:solidFill>
              <a:effectLst/>
              <a:uFillTx/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3B38F36-F859-4F38-4C16-90B02D89D952}"/>
              </a:ext>
            </a:extLst>
          </p:cNvPr>
          <p:cNvSpPr txBox="1"/>
          <p:nvPr/>
        </p:nvSpPr>
        <p:spPr>
          <a:xfrm>
            <a:off x="7177188" y="1138101"/>
            <a:ext cx="4203385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sng" strike="noStrike" cap="none" spc="0" normalizeH="0" baseline="0" dirty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Phase </a:t>
            </a:r>
            <a:r>
              <a:rPr lang="en-US" sz="2800" u="sng" dirty="0">
                <a:solidFill>
                  <a:srgbClr val="535353"/>
                </a:solidFill>
                <a:latin typeface="Helvetica"/>
                <a:ea typeface="Helvetica"/>
                <a:cs typeface="Helvetica"/>
                <a:sym typeface="Helvetica"/>
              </a:rPr>
              <a:t>II: Data Labeling</a:t>
            </a:r>
            <a:endParaRPr kumimoji="0" lang="en-US" sz="2800" b="0" i="0" u="sng" strike="noStrike" cap="none" spc="0" normalizeH="0" baseline="0" dirty="0">
              <a:ln>
                <a:noFill/>
              </a:ln>
              <a:solidFill>
                <a:srgbClr val="535353"/>
              </a:solidFill>
              <a:effectLst/>
              <a:uFillTx/>
              <a:latin typeface="Helvetica"/>
              <a:ea typeface="Helvetica"/>
              <a:cs typeface="Helvetica"/>
              <a:sym typeface="Helvetica"/>
            </a:endParaRPr>
          </a:p>
        </p:txBody>
      </p:sp>
      <p:pic>
        <p:nvPicPr>
          <p:cNvPr id="25" name="Picture 24" descr="A computer server with a red dot&#10;&#10;Description automatically generated with medium confidence">
            <a:extLst>
              <a:ext uri="{FF2B5EF4-FFF2-40B4-BE49-F238E27FC236}">
                <a16:creationId xmlns:a16="http://schemas.microsoft.com/office/drawing/2014/main" id="{8D5CA43E-8378-8A77-826F-24F29A415E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37" y="2071896"/>
            <a:ext cx="1023686" cy="102368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03510CB2-97F5-7024-2847-AD8088DEDB68}"/>
              </a:ext>
            </a:extLst>
          </p:cNvPr>
          <p:cNvSpPr txBox="1"/>
          <p:nvPr/>
        </p:nvSpPr>
        <p:spPr>
          <a:xfrm>
            <a:off x="153154" y="3121222"/>
            <a:ext cx="1392152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600 RICO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solidFill>
                  <a:srgbClr val="535353"/>
                </a:solidFill>
                <a:latin typeface="Helvetica"/>
                <a:ea typeface="Helvetica"/>
                <a:cs typeface="Helvetica"/>
                <a:sym typeface="Helvetica"/>
              </a:rPr>
              <a:t>Dataset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Screens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9C71993-7276-BB2F-CE4E-9B9B454B50AE}"/>
              </a:ext>
            </a:extLst>
          </p:cNvPr>
          <p:cNvGrpSpPr/>
          <p:nvPr/>
        </p:nvGrpSpPr>
        <p:grpSpPr>
          <a:xfrm>
            <a:off x="1650385" y="2087799"/>
            <a:ext cx="2107116" cy="2085809"/>
            <a:chOff x="1650385" y="2087799"/>
            <a:chExt cx="2107116" cy="2085809"/>
          </a:xfrm>
        </p:grpSpPr>
        <p:sp>
          <p:nvSpPr>
            <p:cNvPr id="28" name="Arrow: Right 37">
              <a:extLst>
                <a:ext uri="{FF2B5EF4-FFF2-40B4-BE49-F238E27FC236}">
                  <a16:creationId xmlns:a16="http://schemas.microsoft.com/office/drawing/2014/main" id="{847A9FF0-F15B-0FBA-A952-96945DA1A983}"/>
                </a:ext>
              </a:extLst>
            </p:cNvPr>
            <p:cNvSpPr/>
            <p:nvPr/>
          </p:nvSpPr>
          <p:spPr>
            <a:xfrm>
              <a:off x="1650385" y="2535934"/>
              <a:ext cx="725727" cy="375688"/>
            </a:xfrm>
            <a:prstGeom prst="rightArrow">
              <a:avLst/>
            </a:prstGeom>
            <a:solidFill>
              <a:srgbClr val="808785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endParaRPr>
            </a:p>
          </p:txBody>
        </p:sp>
        <p:pic>
          <p:nvPicPr>
            <p:cNvPr id="30" name="Picture 29" descr="A black and blue text and a white sign with a black and blue line and a white rectangle with a black and blue line and a white line and a black and blue line and a white&#10;&#10;Description automatically generated">
              <a:extLst>
                <a:ext uri="{FF2B5EF4-FFF2-40B4-BE49-F238E27FC236}">
                  <a16:creationId xmlns:a16="http://schemas.microsoft.com/office/drawing/2014/main" id="{998C1CBE-A4F5-55E7-8D7C-71EA7B4D9E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313" r="23304" b="65298"/>
            <a:stretch/>
          </p:blipFill>
          <p:spPr>
            <a:xfrm>
              <a:off x="2610708" y="2087799"/>
              <a:ext cx="609600" cy="1023686"/>
            </a:xfrm>
            <a:prstGeom prst="rect">
              <a:avLst/>
            </a:prstGeom>
          </p:spPr>
        </p:pic>
        <p:pic>
          <p:nvPicPr>
            <p:cNvPr id="32" name="Picture 31" descr="A black and blue text and a white sign with a black and blue line and a white rectangle with a black and blue line and a white line and a black and blue line and a white&#10;&#10;Description automatically generated">
              <a:extLst>
                <a:ext uri="{FF2B5EF4-FFF2-40B4-BE49-F238E27FC236}">
                  <a16:creationId xmlns:a16="http://schemas.microsoft.com/office/drawing/2014/main" id="{A075B02F-9C49-C322-57AE-BDFE42D0F5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313" r="23304" b="65298"/>
            <a:stretch/>
          </p:blipFill>
          <p:spPr>
            <a:xfrm>
              <a:off x="2845304" y="2240199"/>
              <a:ext cx="609600" cy="1023686"/>
            </a:xfrm>
            <a:prstGeom prst="rect">
              <a:avLst/>
            </a:prstGeom>
          </p:spPr>
        </p:pic>
        <p:pic>
          <p:nvPicPr>
            <p:cNvPr id="33" name="Picture 32" descr="A black and blue text and a white sign with a black and blue line and a white rectangle with a black and blue line and a white line and a black and blue line and a white&#10;&#10;Description automatically generated">
              <a:extLst>
                <a:ext uri="{FF2B5EF4-FFF2-40B4-BE49-F238E27FC236}">
                  <a16:creationId xmlns:a16="http://schemas.microsoft.com/office/drawing/2014/main" id="{A6449632-9B05-79CE-7B48-E67DD96387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313" r="23304" b="65298"/>
            <a:stretch/>
          </p:blipFill>
          <p:spPr>
            <a:xfrm>
              <a:off x="3067908" y="2431607"/>
              <a:ext cx="609600" cy="102368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8F6EB58-6E86-1836-E012-CABDBA994223}"/>
                </a:ext>
              </a:extLst>
            </p:cNvPr>
            <p:cNvSpPr txBox="1"/>
            <p:nvPr/>
          </p:nvSpPr>
          <p:spPr>
            <a:xfrm>
              <a:off x="2365349" y="3455463"/>
              <a:ext cx="1392152" cy="7181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spc="0" normalizeH="0" baseline="0" dirty="0">
                  <a:ln>
                    <a:noFill/>
                  </a:ln>
                  <a:solidFill>
                    <a:srgbClr val="535353"/>
                  </a:solidFill>
                  <a:effectLst/>
                  <a:uFillTx/>
                  <a:latin typeface="Helvetica"/>
                  <a:ea typeface="Helvetica"/>
                  <a:cs typeface="Helvetica"/>
                  <a:sym typeface="Helvetica"/>
                </a:rPr>
                <a:t> Screen Silhouettes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9FADD58-4FBB-0D52-39AE-46BE1BC90451}"/>
              </a:ext>
            </a:extLst>
          </p:cNvPr>
          <p:cNvGrpSpPr/>
          <p:nvPr/>
        </p:nvGrpSpPr>
        <p:grpSpPr>
          <a:xfrm>
            <a:off x="3842573" y="2583739"/>
            <a:ext cx="1969000" cy="1563405"/>
            <a:chOff x="3842573" y="2583739"/>
            <a:chExt cx="1969000" cy="1563405"/>
          </a:xfrm>
        </p:grpSpPr>
        <p:sp>
          <p:nvSpPr>
            <p:cNvPr id="34" name="Arrow: Right 37">
              <a:extLst>
                <a:ext uri="{FF2B5EF4-FFF2-40B4-BE49-F238E27FC236}">
                  <a16:creationId xmlns:a16="http://schemas.microsoft.com/office/drawing/2014/main" id="{988A53F3-29F9-A3D3-6252-F3246B5F8496}"/>
                </a:ext>
              </a:extLst>
            </p:cNvPr>
            <p:cNvSpPr/>
            <p:nvPr/>
          </p:nvSpPr>
          <p:spPr>
            <a:xfrm>
              <a:off x="3842573" y="2755606"/>
              <a:ext cx="725727" cy="375688"/>
            </a:xfrm>
            <a:prstGeom prst="rightArrow">
              <a:avLst/>
            </a:prstGeom>
            <a:solidFill>
              <a:srgbClr val="808785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endParaRPr>
            </a:p>
          </p:txBody>
        </p:sp>
        <p:pic>
          <p:nvPicPr>
            <p:cNvPr id="36" name="Picture 35" descr="A group of buttons on a black background&#10;&#10;Description automatically generated">
              <a:extLst>
                <a:ext uri="{FF2B5EF4-FFF2-40B4-BE49-F238E27FC236}">
                  <a16:creationId xmlns:a16="http://schemas.microsoft.com/office/drawing/2014/main" id="{25A50E6A-C325-7392-2101-A09BA3A3C81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75131" y="2583739"/>
              <a:ext cx="800100" cy="800100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86FE976-1794-57A1-B3CB-B73E71B19094}"/>
                </a:ext>
              </a:extLst>
            </p:cNvPr>
            <p:cNvSpPr txBox="1"/>
            <p:nvPr/>
          </p:nvSpPr>
          <p:spPr>
            <a:xfrm>
              <a:off x="4419421" y="3428999"/>
              <a:ext cx="1392152" cy="7181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spc="0" normalizeH="0" baseline="0" dirty="0">
                  <a:ln>
                    <a:noFill/>
                  </a:ln>
                  <a:solidFill>
                    <a:srgbClr val="535353"/>
                  </a:solidFill>
                  <a:effectLst/>
                  <a:uFillTx/>
                  <a:latin typeface="Helvetica"/>
                  <a:ea typeface="Helvetica"/>
                  <a:cs typeface="Helvetica"/>
                  <a:sym typeface="Helvetica"/>
                </a:rPr>
                <a:t>K-means</a:t>
              </a:r>
            </a:p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2000" dirty="0">
                  <a:solidFill>
                    <a:srgbClr val="535353"/>
                  </a:solidFill>
                  <a:latin typeface="Helvetica"/>
                  <a:ea typeface="Helvetica"/>
                  <a:cs typeface="Helvetica"/>
                  <a:sym typeface="Helvetica"/>
                </a:rPr>
                <a:t>Clustering</a:t>
              </a:r>
              <a:endParaRPr kumimoji="0" lang="en-US" sz="2000" b="0" i="0" u="none" strike="noStrike" cap="none" spc="0" normalizeH="0" baseline="0" dirty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D5BEE261-6D99-46C8-42B1-259D181A4062}"/>
              </a:ext>
            </a:extLst>
          </p:cNvPr>
          <p:cNvGrpSpPr/>
          <p:nvPr/>
        </p:nvGrpSpPr>
        <p:grpSpPr>
          <a:xfrm>
            <a:off x="4350754" y="4168693"/>
            <a:ext cx="1392152" cy="2244851"/>
            <a:chOff x="4350754" y="4168693"/>
            <a:chExt cx="1392152" cy="2244851"/>
          </a:xfrm>
        </p:grpSpPr>
        <p:sp>
          <p:nvSpPr>
            <p:cNvPr id="40" name="Arrow: Right 37">
              <a:extLst>
                <a:ext uri="{FF2B5EF4-FFF2-40B4-BE49-F238E27FC236}">
                  <a16:creationId xmlns:a16="http://schemas.microsoft.com/office/drawing/2014/main" id="{15A375B7-8402-AE7F-D50E-772B589A5ECB}"/>
                </a:ext>
              </a:extLst>
            </p:cNvPr>
            <p:cNvSpPr/>
            <p:nvPr/>
          </p:nvSpPr>
          <p:spPr>
            <a:xfrm rot="5400000">
              <a:off x="4868317" y="4265632"/>
              <a:ext cx="569566" cy="375688"/>
            </a:xfrm>
            <a:prstGeom prst="rightArrow">
              <a:avLst/>
            </a:prstGeom>
            <a:solidFill>
              <a:srgbClr val="808785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endParaRPr>
            </a:p>
          </p:txBody>
        </p:sp>
        <p:grpSp>
          <p:nvGrpSpPr>
            <p:cNvPr id="43" name="Group">
              <a:extLst>
                <a:ext uri="{FF2B5EF4-FFF2-40B4-BE49-F238E27FC236}">
                  <a16:creationId xmlns:a16="http://schemas.microsoft.com/office/drawing/2014/main" id="{B34D9F34-9BAD-99B8-00D6-78700C7922C3}"/>
                </a:ext>
              </a:extLst>
            </p:cNvPr>
            <p:cNvGrpSpPr/>
            <p:nvPr/>
          </p:nvGrpSpPr>
          <p:grpSpPr>
            <a:xfrm>
              <a:off x="4602952" y="4765570"/>
              <a:ext cx="1042494" cy="915383"/>
              <a:chOff x="0" y="0"/>
              <a:chExt cx="2292050" cy="2131829"/>
            </a:xfrm>
          </p:grpSpPr>
          <p:pic>
            <p:nvPicPr>
              <p:cNvPr id="45" name="woman-6.png" descr="woman-6.png">
                <a:extLst>
                  <a:ext uri="{FF2B5EF4-FFF2-40B4-BE49-F238E27FC236}">
                    <a16:creationId xmlns:a16="http://schemas.microsoft.com/office/drawing/2014/main" id="{8E57F2F9-2545-0551-BE6D-49EB9BC248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0" y="0"/>
                <a:ext cx="1030218" cy="103021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6" name="man.png" descr="man.png">
                <a:extLst>
                  <a:ext uri="{FF2B5EF4-FFF2-40B4-BE49-F238E27FC236}">
                    <a16:creationId xmlns:a16="http://schemas.microsoft.com/office/drawing/2014/main" id="{CDE335C1-CAD3-0015-7909-24DB190967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61833" y="0"/>
                <a:ext cx="1030218" cy="103021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7" name="woman-6.png" descr="woman-6.png">
                <a:extLst>
                  <a:ext uri="{FF2B5EF4-FFF2-40B4-BE49-F238E27FC236}">
                    <a16:creationId xmlns:a16="http://schemas.microsoft.com/office/drawing/2014/main" id="{E40E3035-869A-3770-BF4E-8E24901172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83092" y="1101612"/>
                <a:ext cx="1030218" cy="103021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B8CA8FD6-EAB3-F713-7F3A-32C957B80FA5}"/>
                </a:ext>
              </a:extLst>
            </p:cNvPr>
            <p:cNvSpPr txBox="1"/>
            <p:nvPr/>
          </p:nvSpPr>
          <p:spPr>
            <a:xfrm>
              <a:off x="4350754" y="5695399"/>
              <a:ext cx="1392152" cy="7181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spc="0" normalizeH="0" baseline="0" dirty="0">
                  <a:ln>
                    <a:noFill/>
                  </a:ln>
                  <a:solidFill>
                    <a:srgbClr val="535353"/>
                  </a:solidFill>
                  <a:effectLst/>
                  <a:uFillTx/>
                  <a:latin typeface="Helvetica"/>
                  <a:ea typeface="Helvetica"/>
                  <a:cs typeface="Helvetica"/>
                  <a:sym typeface="Helvetica"/>
                </a:rPr>
                <a:t>Manual Inspection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F8AC05C4-8985-82A0-043E-DFBFC6A98167}"/>
              </a:ext>
            </a:extLst>
          </p:cNvPr>
          <p:cNvGrpSpPr/>
          <p:nvPr/>
        </p:nvGrpSpPr>
        <p:grpSpPr>
          <a:xfrm>
            <a:off x="158897" y="4804036"/>
            <a:ext cx="4173212" cy="1333698"/>
            <a:chOff x="158897" y="4804036"/>
            <a:chExt cx="4173212" cy="1333698"/>
          </a:xfrm>
        </p:grpSpPr>
        <p:sp>
          <p:nvSpPr>
            <p:cNvPr id="49" name="Arrow: Right 37">
              <a:extLst>
                <a:ext uri="{FF2B5EF4-FFF2-40B4-BE49-F238E27FC236}">
                  <a16:creationId xmlns:a16="http://schemas.microsoft.com/office/drawing/2014/main" id="{2D9F7B68-1563-9652-F601-63653857536A}"/>
                </a:ext>
              </a:extLst>
            </p:cNvPr>
            <p:cNvSpPr/>
            <p:nvPr/>
          </p:nvSpPr>
          <p:spPr>
            <a:xfrm rot="10800000">
              <a:off x="3353037" y="5248123"/>
              <a:ext cx="979072" cy="375688"/>
            </a:xfrm>
            <a:prstGeom prst="rightArrow">
              <a:avLst/>
            </a:prstGeom>
            <a:solidFill>
              <a:srgbClr val="808785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endParaRPr>
            </a:p>
          </p:txBody>
        </p:sp>
        <p:pic>
          <p:nvPicPr>
            <p:cNvPr id="53" name="Picture 52" descr="A blue cellphone with a blue screen&#10;&#10;Description automatically generated">
              <a:extLst>
                <a:ext uri="{FF2B5EF4-FFF2-40B4-BE49-F238E27FC236}">
                  <a16:creationId xmlns:a16="http://schemas.microsoft.com/office/drawing/2014/main" id="{90734998-416E-5851-AF2B-45413F017E3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3280" y="4961439"/>
              <a:ext cx="996665" cy="996665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E26188BD-4885-51D0-7E19-A03349710C4C}"/>
                </a:ext>
              </a:extLst>
            </p:cNvPr>
            <p:cNvSpPr txBox="1"/>
            <p:nvPr/>
          </p:nvSpPr>
          <p:spPr>
            <a:xfrm>
              <a:off x="158897" y="4804036"/>
              <a:ext cx="1892800" cy="13336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spc="0" normalizeH="0" baseline="0" dirty="0">
                  <a:ln>
                    <a:noFill/>
                  </a:ln>
                  <a:solidFill>
                    <a:srgbClr val="535353"/>
                  </a:solidFill>
                  <a:effectLst/>
                  <a:uFillTx/>
                  <a:latin typeface="Helvetica"/>
                  <a:ea typeface="Helvetica"/>
                  <a:cs typeface="Helvetica"/>
                  <a:sym typeface="Helvetica"/>
                </a:rPr>
                <a:t>600 Screens Labeled with</a:t>
              </a:r>
            </a:p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u="sng" strike="noStrike" cap="none" spc="0" normalizeH="0" baseline="0" dirty="0">
                  <a:ln>
                    <a:noFill/>
                  </a:ln>
                  <a:solidFill>
                    <a:srgbClr val="535353"/>
                  </a:solidFill>
                  <a:effectLst/>
                  <a:uFillTx/>
                  <a:latin typeface="Helvetica Neue Medium" panose="02000503000000020004" pitchFamily="2" charset="0"/>
                  <a:ea typeface="Helvetica Neue Medium" panose="02000503000000020004" pitchFamily="2" charset="0"/>
                  <a:cs typeface="Helvetica Neue Medium" panose="02000503000000020004" pitchFamily="2" charset="0"/>
                  <a:sym typeface="Helvetica"/>
                </a:rPr>
                <a:t>21 Design Motifs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32A9048B-48AF-C321-946E-AB6EB883AA8D}"/>
              </a:ext>
            </a:extLst>
          </p:cNvPr>
          <p:cNvGrpSpPr/>
          <p:nvPr/>
        </p:nvGrpSpPr>
        <p:grpSpPr>
          <a:xfrm>
            <a:off x="7984395" y="2079828"/>
            <a:ext cx="1968717" cy="1693973"/>
            <a:chOff x="7984395" y="2079828"/>
            <a:chExt cx="1968717" cy="1693973"/>
          </a:xfrm>
        </p:grpSpPr>
        <p:sp>
          <p:nvSpPr>
            <p:cNvPr id="60" name="Arrow: Right 37">
              <a:extLst>
                <a:ext uri="{FF2B5EF4-FFF2-40B4-BE49-F238E27FC236}">
                  <a16:creationId xmlns:a16="http://schemas.microsoft.com/office/drawing/2014/main" id="{1E40B096-F39F-A721-BA6B-A9D395C8C32B}"/>
                </a:ext>
              </a:extLst>
            </p:cNvPr>
            <p:cNvSpPr/>
            <p:nvPr/>
          </p:nvSpPr>
          <p:spPr>
            <a:xfrm>
              <a:off x="7984395" y="2589234"/>
              <a:ext cx="569566" cy="375688"/>
            </a:xfrm>
            <a:prstGeom prst="rightArrow">
              <a:avLst/>
            </a:prstGeom>
            <a:solidFill>
              <a:srgbClr val="808785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endParaRPr>
            </a:p>
          </p:txBody>
        </p:sp>
        <p:grpSp>
          <p:nvGrpSpPr>
            <p:cNvPr id="61" name="Group">
              <a:extLst>
                <a:ext uri="{FF2B5EF4-FFF2-40B4-BE49-F238E27FC236}">
                  <a16:creationId xmlns:a16="http://schemas.microsoft.com/office/drawing/2014/main" id="{FC4BF975-AE27-FEFD-495B-48BDE36A6BBE}"/>
                </a:ext>
              </a:extLst>
            </p:cNvPr>
            <p:cNvGrpSpPr/>
            <p:nvPr/>
          </p:nvGrpSpPr>
          <p:grpSpPr>
            <a:xfrm>
              <a:off x="8742943" y="2079828"/>
              <a:ext cx="1042494" cy="915383"/>
              <a:chOff x="0" y="0"/>
              <a:chExt cx="2292050" cy="2131829"/>
            </a:xfrm>
          </p:grpSpPr>
          <p:pic>
            <p:nvPicPr>
              <p:cNvPr id="63" name="woman-6.png" descr="woman-6.png">
                <a:extLst>
                  <a:ext uri="{FF2B5EF4-FFF2-40B4-BE49-F238E27FC236}">
                    <a16:creationId xmlns:a16="http://schemas.microsoft.com/office/drawing/2014/main" id="{AF5D08AB-155A-C31E-BD7A-9BC3FE0EBA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0" y="0"/>
                <a:ext cx="1030218" cy="103021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4" name="man.png" descr="man.png">
                <a:extLst>
                  <a:ext uri="{FF2B5EF4-FFF2-40B4-BE49-F238E27FC236}">
                    <a16:creationId xmlns:a16="http://schemas.microsoft.com/office/drawing/2014/main" id="{41235DC5-2308-EE99-260D-67916C78C9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61833" y="0"/>
                <a:ext cx="1030218" cy="103021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5" name="woman-6.png" descr="woman-6.png">
                <a:extLst>
                  <a:ext uri="{FF2B5EF4-FFF2-40B4-BE49-F238E27FC236}">
                    <a16:creationId xmlns:a16="http://schemas.microsoft.com/office/drawing/2014/main" id="{40C28B07-3DCF-C860-D3E7-6A85C71D55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83092" y="1101612"/>
                <a:ext cx="1030218" cy="103021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1A840EC8-8048-34B0-91A3-D5D0B3D13113}"/>
                </a:ext>
              </a:extLst>
            </p:cNvPr>
            <p:cNvSpPr txBox="1"/>
            <p:nvPr/>
          </p:nvSpPr>
          <p:spPr>
            <a:xfrm>
              <a:off x="8560960" y="3055656"/>
              <a:ext cx="1392152" cy="7181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spc="0" normalizeH="0" baseline="0" dirty="0">
                  <a:ln>
                    <a:noFill/>
                  </a:ln>
                  <a:solidFill>
                    <a:srgbClr val="535353"/>
                  </a:solidFill>
                  <a:effectLst/>
                  <a:uFillTx/>
                  <a:latin typeface="Helvetica"/>
                  <a:ea typeface="Helvetica"/>
                  <a:cs typeface="Helvetica"/>
                  <a:sym typeface="Helvetica"/>
                </a:rPr>
                <a:t>Manual Inspection</a:t>
              </a: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2E357823-7E44-A53C-F1A4-4EAD98A3E78D}"/>
              </a:ext>
            </a:extLst>
          </p:cNvPr>
          <p:cNvGrpSpPr/>
          <p:nvPr/>
        </p:nvGrpSpPr>
        <p:grpSpPr>
          <a:xfrm>
            <a:off x="6305999" y="1880331"/>
            <a:ext cx="1601627" cy="2043038"/>
            <a:chOff x="6305999" y="1880331"/>
            <a:chExt cx="1601627" cy="2043038"/>
          </a:xfrm>
        </p:grpSpPr>
        <p:pic>
          <p:nvPicPr>
            <p:cNvPr id="66" name="Picture 65" descr="A computer server with a red dot&#10;&#10;Description automatically generated with medium confidence">
              <a:extLst>
                <a:ext uri="{FF2B5EF4-FFF2-40B4-BE49-F238E27FC236}">
                  <a16:creationId xmlns:a16="http://schemas.microsoft.com/office/drawing/2014/main" id="{59BF1FE9-B717-9A33-7AB5-C482B62834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0081" y="1880331"/>
              <a:ext cx="1023686" cy="1023686"/>
            </a:xfrm>
            <a:prstGeom prst="rect">
              <a:avLst/>
            </a:prstGeom>
          </p:spPr>
        </p:pic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58893BD1-8F90-20CC-D832-C384019691E0}"/>
                </a:ext>
              </a:extLst>
            </p:cNvPr>
            <p:cNvSpPr txBox="1"/>
            <p:nvPr/>
          </p:nvSpPr>
          <p:spPr>
            <a:xfrm>
              <a:off x="6305999" y="3205224"/>
              <a:ext cx="1601627" cy="7181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spc="0" normalizeH="0" baseline="0" dirty="0">
                  <a:ln>
                    <a:noFill/>
                  </a:ln>
                  <a:solidFill>
                    <a:srgbClr val="535353"/>
                  </a:solidFill>
                  <a:effectLst/>
                  <a:uFillTx/>
                  <a:latin typeface="Helvetica"/>
                  <a:ea typeface="Helvetica"/>
                  <a:cs typeface="Helvetica"/>
                  <a:sym typeface="Helvetica"/>
                </a:rPr>
                <a:t>60 images per motif</a:t>
              </a:r>
              <a:endParaRPr lang="en-US" sz="2000" dirty="0">
                <a:solidFill>
                  <a:srgbClr val="535353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145C8CE0-516D-82E8-EFAB-8CD27045660E}"/>
              </a:ext>
            </a:extLst>
          </p:cNvPr>
          <p:cNvGrpSpPr/>
          <p:nvPr/>
        </p:nvGrpSpPr>
        <p:grpSpPr>
          <a:xfrm>
            <a:off x="7466817" y="3862361"/>
            <a:ext cx="2720144" cy="2331751"/>
            <a:chOff x="7466817" y="3862361"/>
            <a:chExt cx="2720144" cy="2331751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F9F80F86-746D-E8F6-A2A1-4A3D9F0C91E3}"/>
                </a:ext>
              </a:extLst>
            </p:cNvPr>
            <p:cNvGrpSpPr/>
            <p:nvPr/>
          </p:nvGrpSpPr>
          <p:grpSpPr>
            <a:xfrm>
              <a:off x="8294161" y="3862361"/>
              <a:ext cx="1892800" cy="2331751"/>
              <a:chOff x="8294161" y="3862361"/>
              <a:chExt cx="1892800" cy="2331751"/>
            </a:xfrm>
          </p:grpSpPr>
          <p:sp>
            <p:nvSpPr>
              <p:cNvPr id="73" name="Arrow: Right 37">
                <a:extLst>
                  <a:ext uri="{FF2B5EF4-FFF2-40B4-BE49-F238E27FC236}">
                    <a16:creationId xmlns:a16="http://schemas.microsoft.com/office/drawing/2014/main" id="{B0F64C30-5077-1231-0EC8-7CB37F64DBF7}"/>
                  </a:ext>
                </a:extLst>
              </p:cNvPr>
              <p:cNvSpPr/>
              <p:nvPr/>
            </p:nvSpPr>
            <p:spPr>
              <a:xfrm rot="5400000">
                <a:off x="8957655" y="3959300"/>
                <a:ext cx="569566" cy="375688"/>
              </a:xfrm>
              <a:prstGeom prst="rightArrow">
                <a:avLst/>
              </a:prstGeom>
              <a:solidFill>
                <a:srgbClr val="808785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 Light"/>
                </a:endParaRPr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86FF1FDC-A954-10E1-F7A2-670BAEF2F5F6}"/>
                  </a:ext>
                </a:extLst>
              </p:cNvPr>
              <p:cNvSpPr txBox="1"/>
              <p:nvPr/>
            </p:nvSpPr>
            <p:spPr>
              <a:xfrm>
                <a:off x="8294161" y="4552637"/>
                <a:ext cx="1892800" cy="164147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2000" dirty="0">
                    <a:solidFill>
                      <a:srgbClr val="535353"/>
                    </a:solidFill>
                    <a:latin typeface="Helvetica"/>
                    <a:ea typeface="Helvetica"/>
                    <a:cs typeface="Helvetica"/>
                    <a:sym typeface="Helvetica"/>
                  </a:rPr>
                  <a:t>1369</a:t>
                </a:r>
                <a:r>
                  <a:rPr kumimoji="0" lang="en-US" sz="2000" b="0" i="0" u="none" strike="noStrike" cap="none" spc="0" normalizeH="0" baseline="0" dirty="0">
                    <a:ln>
                      <a:noFill/>
                    </a:ln>
                    <a:solidFill>
                      <a:srgbClr val="535353"/>
                    </a:solidFill>
                    <a:effectLst/>
                    <a:uFillTx/>
                    <a:latin typeface="Helvetica"/>
                    <a:ea typeface="Helvetica"/>
                    <a:cs typeface="Helvetica"/>
                    <a:sym typeface="Helvetica"/>
                  </a:rPr>
                  <a:t> Total Screens Labeled with</a:t>
                </a:r>
              </a:p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000" u="sng" strike="noStrike" cap="none" spc="0" normalizeH="0" baseline="0" dirty="0">
                    <a:ln>
                      <a:noFill/>
                    </a:ln>
                    <a:solidFill>
                      <a:srgbClr val="535353"/>
                    </a:solidFill>
                    <a:effectLst/>
                    <a:uFillTx/>
                    <a:latin typeface="Helvetica Neue Medium" panose="02000503000000020004" pitchFamily="2" charset="0"/>
                    <a:ea typeface="Helvetica Neue Medium" panose="02000503000000020004" pitchFamily="2" charset="0"/>
                    <a:cs typeface="Helvetica Neue Medium" panose="02000503000000020004" pitchFamily="2" charset="0"/>
                    <a:sym typeface="Helvetica"/>
                  </a:rPr>
                  <a:t>21 Design Motifs</a:t>
                </a:r>
              </a:p>
            </p:txBody>
          </p:sp>
        </p:grpSp>
        <p:pic>
          <p:nvPicPr>
            <p:cNvPr id="79" name="Picture 78" descr="A blue server with a gear&#10;&#10;Description automatically generated with medium confidence">
              <a:extLst>
                <a:ext uri="{FF2B5EF4-FFF2-40B4-BE49-F238E27FC236}">
                  <a16:creationId xmlns:a16="http://schemas.microsoft.com/office/drawing/2014/main" id="{994C6712-5AB6-30B7-3415-99781CE842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6817" y="4959855"/>
              <a:ext cx="952224" cy="95222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32786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AF8F0F6D-BDDF-90D0-0B93-BE01C663BF4E}"/>
              </a:ext>
            </a:extLst>
          </p:cNvPr>
          <p:cNvSpPr txBox="1">
            <a:spLocks/>
          </p:cNvSpPr>
          <p:nvPr/>
        </p:nvSpPr>
        <p:spPr>
          <a:xfrm>
            <a:off x="11711035" y="6515685"/>
            <a:ext cx="295180" cy="223236"/>
          </a:xfrm>
          <a:prstGeom prst="rect">
            <a:avLst/>
          </a:prstGeom>
          <a:ln w="12700">
            <a:miter lim="400000"/>
          </a:ln>
        </p:spPr>
        <p:txBody>
          <a:bodyPr wrap="none" lIns="35718" tIns="35718" rIns="35718" bIns="35718">
            <a:normAutofit fontScale="70000" lnSpcReduction="20000"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defTabSz="410751"/>
            <a:fld id="{2E65CC15-C992-9F4A-868C-912F67286B65}" type="slidenum">
              <a:rPr lang="en-US" sz="1687" kern="0">
                <a:latin typeface="Gill Sans Light"/>
              </a:rPr>
              <a:pPr defTabSz="410751"/>
              <a:t>26</a:t>
            </a:fld>
            <a:endParaRPr lang="en-US" sz="1687" kern="0" dirty="0">
              <a:latin typeface="Gill Sans Light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164BA2-E284-A718-9968-D1B47D1EFBD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26</a:t>
            </a:fld>
            <a:endParaRPr lang="en-US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EA94B968-3359-DC3E-66DB-93F33DAAD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21 Design Motif Categories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1B0A49-AADB-7951-D57F-C0665B4D7F8C}"/>
              </a:ext>
            </a:extLst>
          </p:cNvPr>
          <p:cNvSpPr txBox="1"/>
          <p:nvPr/>
        </p:nvSpPr>
        <p:spPr>
          <a:xfrm>
            <a:off x="192079" y="2001960"/>
            <a:ext cx="6430242" cy="34778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Advertisement			Pop up menu</a:t>
            </a:r>
          </a:p>
          <a:p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Calendar, time and weather	Product screen</a:t>
            </a:r>
          </a:p>
          <a:p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Catalog screen			Search screen</a:t>
            </a:r>
          </a:p>
          <a:p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Feed screen			Settings screen</a:t>
            </a:r>
          </a:p>
          <a:p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Form screen			Splash screen</a:t>
            </a:r>
          </a:p>
          <a:p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Home menu screen		Terms and conditions</a:t>
            </a:r>
          </a:p>
          <a:p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List screen			Travel booking</a:t>
            </a:r>
          </a:p>
          <a:p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Log-in screen			Type message</a:t>
            </a:r>
          </a:p>
          <a:p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Map				Viewer screen</a:t>
            </a:r>
          </a:p>
          <a:p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Onboarding screen		Web browser</a:t>
            </a:r>
          </a:p>
          <a:p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Player screen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46615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AF8F0F6D-BDDF-90D0-0B93-BE01C663BF4E}"/>
              </a:ext>
            </a:extLst>
          </p:cNvPr>
          <p:cNvSpPr txBox="1">
            <a:spLocks/>
          </p:cNvSpPr>
          <p:nvPr/>
        </p:nvSpPr>
        <p:spPr>
          <a:xfrm>
            <a:off x="11711035" y="6515685"/>
            <a:ext cx="295180" cy="223236"/>
          </a:xfrm>
          <a:prstGeom prst="rect">
            <a:avLst/>
          </a:prstGeom>
          <a:ln w="12700">
            <a:miter lim="400000"/>
          </a:ln>
        </p:spPr>
        <p:txBody>
          <a:bodyPr wrap="none" lIns="35718" tIns="35718" rIns="35718" bIns="35718">
            <a:normAutofit fontScale="70000" lnSpcReduction="20000"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defTabSz="410751"/>
            <a:fld id="{2E65CC15-C992-9F4A-868C-912F67286B65}" type="slidenum">
              <a:rPr lang="en-US" sz="1687" kern="0">
                <a:latin typeface="Gill Sans Light"/>
              </a:rPr>
              <a:pPr defTabSz="410751"/>
              <a:t>27</a:t>
            </a:fld>
            <a:endParaRPr lang="en-US" sz="1687" kern="0" dirty="0">
              <a:latin typeface="Gill Sans Light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164BA2-E284-A718-9968-D1B47D1EFBD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27</a:t>
            </a:fld>
            <a:endParaRPr lang="en-US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EA94B968-3359-DC3E-66DB-93F33DAAD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21 Design Motif Categories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1B0A49-AADB-7951-D57F-C0665B4D7F8C}"/>
              </a:ext>
            </a:extLst>
          </p:cNvPr>
          <p:cNvSpPr txBox="1"/>
          <p:nvPr/>
        </p:nvSpPr>
        <p:spPr>
          <a:xfrm>
            <a:off x="192079" y="2001960"/>
            <a:ext cx="6430242" cy="34778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5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Advertisement</a:t>
            </a: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			Pop up menu</a:t>
            </a:r>
          </a:p>
          <a:p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Calendar, time and weather	Product screen</a:t>
            </a:r>
          </a:p>
          <a:p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Catalog screen			</a:t>
            </a:r>
            <a:r>
              <a:rPr lang="en-US" sz="2000" dirty="0">
                <a:solidFill>
                  <a:schemeClr val="accent5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Search screen</a:t>
            </a:r>
          </a:p>
          <a:p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Feed screen			Settings screen</a:t>
            </a:r>
          </a:p>
          <a:p>
            <a:r>
              <a:rPr lang="en-US" sz="2000" dirty="0">
                <a:solidFill>
                  <a:schemeClr val="accent5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Form screen	</a:t>
            </a: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		Splash screen</a:t>
            </a:r>
          </a:p>
          <a:p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Home menu screen		Terms and conditions</a:t>
            </a:r>
          </a:p>
          <a:p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List screen			Travel booking</a:t>
            </a:r>
          </a:p>
          <a:p>
            <a:r>
              <a:rPr lang="en-US" sz="2000" dirty="0">
                <a:solidFill>
                  <a:schemeClr val="accent5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Log-in screen</a:t>
            </a: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			Type message</a:t>
            </a:r>
          </a:p>
          <a:p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Map				</a:t>
            </a:r>
            <a:r>
              <a:rPr lang="en-US" sz="2000" dirty="0">
                <a:solidFill>
                  <a:schemeClr val="accent5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Viewer screen</a:t>
            </a:r>
          </a:p>
          <a:p>
            <a:r>
              <a:rPr lang="en-US" sz="2000" dirty="0">
                <a:solidFill>
                  <a:schemeClr val="accent5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Onboarding screen</a:t>
            </a: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		</a:t>
            </a:r>
            <a:r>
              <a:rPr lang="en-US" sz="2000" dirty="0">
                <a:solidFill>
                  <a:schemeClr val="accent5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Web browser</a:t>
            </a:r>
          </a:p>
          <a:p>
            <a:r>
              <a:rPr lang="en-US" sz="2000" dirty="0">
                <a:solidFill>
                  <a:schemeClr val="accent5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Player screen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C99462F-6888-89D1-0AE5-1BFB60CEF924}"/>
              </a:ext>
            </a:extLst>
          </p:cNvPr>
          <p:cNvCxnSpPr/>
          <p:nvPr/>
        </p:nvCxnSpPr>
        <p:spPr>
          <a:xfrm>
            <a:off x="6622321" y="1233224"/>
            <a:ext cx="0" cy="5015345"/>
          </a:xfrm>
          <a:prstGeom prst="line">
            <a:avLst/>
          </a:prstGeom>
          <a:noFill/>
          <a:ln w="38100" cap="flat">
            <a:solidFill>
              <a:srgbClr val="5A5F5E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B6B1DD55-473C-6CA9-B4E4-8433BFA8B44F}"/>
              </a:ext>
            </a:extLst>
          </p:cNvPr>
          <p:cNvSpPr txBox="1"/>
          <p:nvPr/>
        </p:nvSpPr>
        <p:spPr>
          <a:xfrm>
            <a:off x="1437409" y="1439491"/>
            <a:ext cx="3439381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1800" u="sng" dirty="0">
                <a:solidFill>
                  <a:schemeClr val="accent5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Red Motifs Represent Tarpits</a:t>
            </a:r>
            <a:endParaRPr lang="en-US" u="sng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B9658C-BC90-4E69-B132-34046477C558}"/>
              </a:ext>
            </a:extLst>
          </p:cNvPr>
          <p:cNvSpPr txBox="1"/>
          <p:nvPr/>
        </p:nvSpPr>
        <p:spPr>
          <a:xfrm>
            <a:off x="7198282" y="1233224"/>
            <a:ext cx="4512733" cy="465768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pPr marL="571500" marR="0" indent="-571500" defTabSz="584200" rtl="0" fontAlgn="auto" latinLnBrk="0" hangingPunct="0">
              <a:spcBef>
                <a:spcPts val="0"/>
              </a:spcBef>
              <a:spcAft>
                <a:spcPts val="24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400" dirty="0">
                <a:solidFill>
                  <a:srgbClr val="535353"/>
                </a:solidFill>
                <a:latin typeface="Helvetica"/>
                <a:ea typeface="Helvetica"/>
                <a:cs typeface="Helvetica"/>
                <a:sym typeface="Helvetica"/>
              </a:rPr>
              <a:t>We empirically derived Tarpit categories from execution traces from V</a:t>
            </a:r>
            <a:r>
              <a:rPr lang="en-US" sz="2000" dirty="0">
                <a:solidFill>
                  <a:srgbClr val="535353"/>
                </a:solidFill>
                <a:latin typeface="Helvetica"/>
                <a:ea typeface="Helvetica"/>
                <a:cs typeface="Helvetica"/>
                <a:sym typeface="Helvetica"/>
              </a:rPr>
              <a:t>ET</a:t>
            </a:r>
            <a:r>
              <a:rPr lang="en-US" sz="2400" dirty="0">
                <a:solidFill>
                  <a:srgbClr val="535353"/>
                </a:solidFill>
                <a:latin typeface="Helvetica"/>
                <a:ea typeface="Helvetica"/>
                <a:cs typeface="Helvetica"/>
                <a:sym typeface="Helvetica"/>
              </a:rPr>
              <a:t> paper</a:t>
            </a:r>
          </a:p>
          <a:p>
            <a:pPr marL="571500" marR="0" indent="-571500" defTabSz="584200" rtl="0" fontAlgn="auto" latinLnBrk="0" hangingPunct="0">
              <a:spcBef>
                <a:spcPts val="0"/>
              </a:spcBef>
              <a:spcAft>
                <a:spcPts val="24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400" dirty="0">
                <a:solidFill>
                  <a:srgbClr val="535353"/>
                </a:solidFill>
                <a:latin typeface="Helvetica"/>
                <a:ea typeface="Helvetica"/>
                <a:cs typeface="Helvetica"/>
                <a:sym typeface="Helvetica"/>
              </a:rPr>
              <a:t>Any screen that appeared for at least:</a:t>
            </a:r>
          </a:p>
          <a:p>
            <a:pPr marL="1028700" lvl="1" indent="-571500" defTabSz="584200" hangingPunct="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400" u="sng" dirty="0">
                <a:solidFill>
                  <a:srgbClr val="535353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  <a:sym typeface="Helvetica"/>
              </a:rPr>
              <a:t>5</a:t>
            </a:r>
            <a:r>
              <a:rPr lang="en-US" sz="2400" dirty="0">
                <a:solidFill>
                  <a:srgbClr val="535353"/>
                </a:solidFill>
                <a:latin typeface="Helvetica"/>
                <a:ea typeface="Helvetica"/>
                <a:cs typeface="Helvetica"/>
                <a:sym typeface="Helvetica"/>
              </a:rPr>
              <a:t> consecutive </a:t>
            </a:r>
            <a:r>
              <a:rPr lang="en-US" sz="2400" u="sng" dirty="0">
                <a:solidFill>
                  <a:srgbClr val="535353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  <a:sym typeface="Helvetica"/>
              </a:rPr>
              <a:t>actions</a:t>
            </a:r>
          </a:p>
          <a:p>
            <a:pPr marL="1028700" lvl="1" indent="-571500" defTabSz="584200" hangingPunct="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535353"/>
                </a:solidFill>
                <a:latin typeface="Helvetica"/>
                <a:ea typeface="Helvetica"/>
                <a:cs typeface="Helvetica"/>
                <a:sym typeface="Helvetica"/>
              </a:rPr>
              <a:t>Persisted for </a:t>
            </a:r>
            <a:r>
              <a:rPr lang="en-US" sz="2400" u="sng" dirty="0">
                <a:solidFill>
                  <a:srgbClr val="535353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  <a:sym typeface="Helvetica"/>
              </a:rPr>
              <a:t>10 seconds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9556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AF8F0F6D-BDDF-90D0-0B93-BE01C663BF4E}"/>
              </a:ext>
            </a:extLst>
          </p:cNvPr>
          <p:cNvSpPr txBox="1">
            <a:spLocks/>
          </p:cNvSpPr>
          <p:nvPr/>
        </p:nvSpPr>
        <p:spPr>
          <a:xfrm>
            <a:off x="11711035" y="6515685"/>
            <a:ext cx="295180" cy="223236"/>
          </a:xfrm>
          <a:prstGeom prst="rect">
            <a:avLst/>
          </a:prstGeom>
          <a:ln w="12700">
            <a:miter lim="400000"/>
          </a:ln>
        </p:spPr>
        <p:txBody>
          <a:bodyPr wrap="none" lIns="35718" tIns="35718" rIns="35718" bIns="35718">
            <a:normAutofit fontScale="70000" lnSpcReduction="20000"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defTabSz="410751"/>
            <a:fld id="{2E65CC15-C992-9F4A-868C-912F67286B65}" type="slidenum">
              <a:rPr lang="en-US" sz="1687" kern="0">
                <a:latin typeface="Gill Sans Light"/>
              </a:rPr>
              <a:pPr defTabSz="410751"/>
              <a:t>28</a:t>
            </a:fld>
            <a:endParaRPr lang="en-US" sz="1687" kern="0" dirty="0">
              <a:latin typeface="Gill Sans Light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164BA2-E284-A718-9968-D1B47D1EFBD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28</a:t>
            </a:fld>
            <a:endParaRPr lang="en-US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EA94B968-3359-DC3E-66DB-93F33DAAD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AURORA Experimental Context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C99462F-6888-89D1-0AE5-1BFB60CEF924}"/>
              </a:ext>
            </a:extLst>
          </p:cNvPr>
          <p:cNvCxnSpPr/>
          <p:nvPr/>
        </p:nvCxnSpPr>
        <p:spPr>
          <a:xfrm>
            <a:off x="5846618" y="1247078"/>
            <a:ext cx="0" cy="5015345"/>
          </a:xfrm>
          <a:prstGeom prst="line">
            <a:avLst/>
          </a:prstGeom>
          <a:noFill/>
          <a:ln w="38100" cap="flat">
            <a:solidFill>
              <a:srgbClr val="5A5F5E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3BC21AD-9852-55F1-6A67-2B5613127EC9}"/>
              </a:ext>
            </a:extLst>
          </p:cNvPr>
          <p:cNvSpPr txBox="1"/>
          <p:nvPr/>
        </p:nvSpPr>
        <p:spPr>
          <a:xfrm>
            <a:off x="1188027" y="1247078"/>
            <a:ext cx="3439381" cy="5232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en-US" sz="2800" u="sng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Dataset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D0A88A-150A-77C4-F515-1A0EB97BDBA5}"/>
              </a:ext>
            </a:extLst>
          </p:cNvPr>
          <p:cNvSpPr txBox="1"/>
          <p:nvPr/>
        </p:nvSpPr>
        <p:spPr>
          <a:xfrm>
            <a:off x="651350" y="2384239"/>
            <a:ext cx="4512733" cy="287258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pPr marL="571500" marR="0" indent="-571500" defTabSz="584200" rtl="0" fontAlgn="auto" latinLnBrk="0" hangingPunct="0">
              <a:spcBef>
                <a:spcPts val="0"/>
              </a:spcBef>
              <a:spcAft>
                <a:spcPts val="24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400" dirty="0">
                <a:solidFill>
                  <a:srgbClr val="53535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"/>
              </a:rPr>
              <a:t>12 Apps from the VET paper</a:t>
            </a:r>
          </a:p>
          <a:p>
            <a:pPr marL="571500" marR="0" indent="-571500" defTabSz="584200" rtl="0" fontAlgn="auto" latinLnBrk="0" hangingPunct="0">
              <a:spcBef>
                <a:spcPts val="0"/>
              </a:spcBef>
              <a:spcAft>
                <a:spcPts val="24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400" dirty="0">
                <a:solidFill>
                  <a:srgbClr val="53535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"/>
              </a:rPr>
              <a:t>5 Additional popular apps from Google Play</a:t>
            </a:r>
          </a:p>
          <a:p>
            <a:pPr marL="571500" marR="0" indent="-571500" defTabSz="584200" rtl="0" fontAlgn="auto" latinLnBrk="0" hangingPunct="0">
              <a:spcBef>
                <a:spcPts val="0"/>
              </a:spcBef>
              <a:spcAft>
                <a:spcPts val="24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400" u="sng" dirty="0">
                <a:solidFill>
                  <a:srgbClr val="535353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  <a:sym typeface="Helvetica"/>
              </a:rPr>
              <a:t>A total of 17 apps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18CCCA-8E5C-2708-27EC-05EDF78E9A99}"/>
              </a:ext>
            </a:extLst>
          </p:cNvPr>
          <p:cNvSpPr txBox="1"/>
          <p:nvPr/>
        </p:nvSpPr>
        <p:spPr>
          <a:xfrm>
            <a:off x="7564592" y="1247078"/>
            <a:ext cx="3439381" cy="5232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en-US" sz="2800" u="sng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Tool Settings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3AC37E-D187-042E-BABA-7147D94EC674}"/>
              </a:ext>
            </a:extLst>
          </p:cNvPr>
          <p:cNvSpPr txBox="1"/>
          <p:nvPr/>
        </p:nvSpPr>
        <p:spPr>
          <a:xfrm>
            <a:off x="6732737" y="1878049"/>
            <a:ext cx="4978298" cy="45961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pPr marL="571500" marR="0" indent="-571500" defTabSz="584200" rtl="0" fontAlgn="auto" latinLnBrk="0" hangingPunct="0">
              <a:spcBef>
                <a:spcPts val="0"/>
              </a:spcBef>
              <a:spcAft>
                <a:spcPts val="24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400" dirty="0">
                <a:solidFill>
                  <a:srgbClr val="535353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  <a:sym typeface="Helvetica"/>
              </a:rPr>
              <a:t>APE: </a:t>
            </a:r>
            <a:r>
              <a:rPr lang="en-US" sz="2400" dirty="0">
                <a:solidFill>
                  <a:srgbClr val="53535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"/>
              </a:rPr>
              <a:t>Run APE for 3 hours</a:t>
            </a:r>
          </a:p>
          <a:p>
            <a:pPr marL="571500" marR="0" indent="-571500" defTabSz="584200" rtl="0" fontAlgn="auto" latinLnBrk="0" hangingPunct="0">
              <a:spcBef>
                <a:spcPts val="0"/>
              </a:spcBef>
              <a:spcAft>
                <a:spcPts val="24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400" dirty="0">
                <a:solidFill>
                  <a:srgbClr val="535353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  <a:sym typeface="Helvetica"/>
              </a:rPr>
              <a:t>Monkey: </a:t>
            </a:r>
            <a:r>
              <a:rPr lang="en-US" sz="2400" dirty="0">
                <a:solidFill>
                  <a:srgbClr val="53535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"/>
              </a:rPr>
              <a:t>Run Monkey for 3 hours</a:t>
            </a:r>
          </a:p>
          <a:p>
            <a:pPr marL="571500" marR="0" indent="-571500" defTabSz="584200" rtl="0" fontAlgn="auto" latinLnBrk="0" hangingPunct="0">
              <a:spcBef>
                <a:spcPts val="0"/>
              </a:spcBef>
              <a:spcAft>
                <a:spcPts val="24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400" dirty="0">
                <a:solidFill>
                  <a:srgbClr val="535353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  <a:sym typeface="Helvetica"/>
              </a:rPr>
              <a:t>AURORA: </a:t>
            </a:r>
            <a:r>
              <a:rPr lang="en-US" sz="2400" dirty="0">
                <a:solidFill>
                  <a:srgbClr val="53535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"/>
              </a:rPr>
              <a:t>Run AURORA for 3 hours</a:t>
            </a:r>
          </a:p>
          <a:p>
            <a:pPr marL="571500" marR="0" indent="-571500" defTabSz="584200" rtl="0" fontAlgn="auto" latinLnBrk="0" hangingPunct="0">
              <a:spcBef>
                <a:spcPts val="0"/>
              </a:spcBef>
              <a:spcAft>
                <a:spcPts val="24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400" dirty="0">
                <a:solidFill>
                  <a:srgbClr val="535353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  <a:sym typeface="Helvetica"/>
              </a:rPr>
              <a:t>APE+AURORA: </a:t>
            </a:r>
            <a:r>
              <a:rPr lang="en-US" sz="2400" dirty="0">
                <a:solidFill>
                  <a:srgbClr val="53535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"/>
              </a:rPr>
              <a:t>Run APE 1 hour &amp; AURORA for 2 hours</a:t>
            </a:r>
          </a:p>
          <a:p>
            <a:pPr marL="571500" marR="0" indent="-571500" defTabSz="584200" rtl="0" fontAlgn="auto" latinLnBrk="0" hangingPunct="0">
              <a:spcBef>
                <a:spcPts val="0"/>
              </a:spcBef>
              <a:spcAft>
                <a:spcPts val="24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400" dirty="0">
                <a:solidFill>
                  <a:srgbClr val="535353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  <a:sym typeface="Helvetica"/>
              </a:rPr>
              <a:t>AURORA vs. VET: </a:t>
            </a:r>
            <a:r>
              <a:rPr lang="en-US" sz="2400" dirty="0">
                <a:solidFill>
                  <a:srgbClr val="53535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"/>
              </a:rPr>
              <a:t>6 hour run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813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8245A4E-D2E3-BCA0-B5E0-9CC99D83740F}"/>
              </a:ext>
            </a:extLst>
          </p:cNvPr>
          <p:cNvSpPr/>
          <p:nvPr/>
        </p:nvSpPr>
        <p:spPr>
          <a:xfrm>
            <a:off x="1058227" y="1611631"/>
            <a:ext cx="9915525" cy="3509367"/>
          </a:xfrm>
          <a:prstGeom prst="roundRect">
            <a:avLst/>
          </a:prstGeom>
          <a:solidFill>
            <a:srgbClr val="0F5740"/>
          </a:solidFill>
          <a:ln w="28575" cap="flat">
            <a:solidFill>
              <a:schemeClr val="bg2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Gill Sans Light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B1758E-9D72-71D6-6293-6A4380CE09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14512" y="3154682"/>
            <a:ext cx="8202956" cy="42326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600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RQ</a:t>
            </a:r>
            <a:r>
              <a:rPr lang="en-US" sz="3600" baseline="-25000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</a:t>
            </a:r>
            <a:r>
              <a:rPr lang="en-US" sz="3600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: AURORA Classification Accuracy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82AB15-8005-AF46-DE0E-C4A2285B12F9}"/>
              </a:ext>
            </a:extLst>
          </p:cNvPr>
          <p:cNvSpPr txBox="1">
            <a:spLocks/>
          </p:cNvSpPr>
          <p:nvPr/>
        </p:nvSpPr>
        <p:spPr>
          <a:xfrm>
            <a:off x="11711035" y="6515685"/>
            <a:ext cx="295180" cy="223236"/>
          </a:xfrm>
          <a:prstGeom prst="rect">
            <a:avLst/>
          </a:prstGeom>
          <a:ln w="12700">
            <a:miter lim="400000"/>
          </a:ln>
        </p:spPr>
        <p:txBody>
          <a:bodyPr wrap="none" lIns="35718" tIns="35718" rIns="35718" bIns="35718">
            <a:normAutofit fontScale="70000" lnSpcReduction="20000"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defTabSz="410751"/>
            <a:fld id="{2E65CC15-C992-9F4A-868C-912F67286B65}" type="slidenum">
              <a:rPr lang="en-US" sz="1687" kern="0">
                <a:latin typeface="Gill Sans Light"/>
              </a:rPr>
              <a:pPr defTabSz="410751"/>
              <a:t>29</a:t>
            </a:fld>
            <a:endParaRPr lang="en-US" sz="1687" kern="0" dirty="0">
              <a:latin typeface="Gill Sans Ligh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D7E863-BCE7-FC47-DDB9-66727115784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29</a:t>
            </a:fld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156F096-E8F2-1EAD-2D9B-86B13998787E}"/>
              </a:ext>
            </a:extLst>
          </p:cNvPr>
          <p:cNvSpPr/>
          <p:nvPr/>
        </p:nvSpPr>
        <p:spPr>
          <a:xfrm>
            <a:off x="111405" y="462021"/>
            <a:ext cx="7135215" cy="1149610"/>
          </a:xfrm>
          <a:prstGeom prst="roundRect">
            <a:avLst/>
          </a:prstGeom>
          <a:solidFill>
            <a:srgbClr val="FFFFFF"/>
          </a:solidFill>
          <a:ln w="285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1603828372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46EFE92-D8BA-95B7-6F7C-8D2C944C1DDF}"/>
              </a:ext>
            </a:extLst>
          </p:cNvPr>
          <p:cNvSpPr/>
          <p:nvPr/>
        </p:nvSpPr>
        <p:spPr>
          <a:xfrm>
            <a:off x="2411558" y="1371944"/>
            <a:ext cx="8128000" cy="5418667"/>
          </a:xfrm>
          <a:prstGeom prst="rect">
            <a:avLst/>
          </a:prstGeom>
        </p:spPr>
        <p:txBody>
          <a:bodyPr/>
          <a:lstStyle/>
          <a:p>
            <a:pPr algn="ctr" defTabSz="410751" hangingPunct="0">
              <a:buFontTx/>
              <a:buChar char="•"/>
            </a:pPr>
            <a:endParaRPr lang="en-US" sz="2531" kern="0">
              <a:solidFill>
                <a:srgbClr val="535353"/>
              </a:solidFill>
              <a:latin typeface="Helvetica"/>
              <a:cs typeface="Helvetica"/>
              <a:sym typeface="Helvetica"/>
            </a:endParaRPr>
          </a:p>
          <a:p>
            <a:pPr algn="ctr" defTabSz="410751" hangingPunct="0">
              <a:buFontTx/>
              <a:buChar char="•"/>
            </a:pPr>
            <a:endParaRPr lang="en-US" sz="2531" kern="0">
              <a:solidFill>
                <a:srgbClr val="535353"/>
              </a:solidFill>
              <a:latin typeface="Helvetica"/>
              <a:cs typeface="Helvetica"/>
              <a:sym typeface="Helvetica"/>
            </a:endParaRPr>
          </a:p>
          <a:p>
            <a:pPr algn="ctr" defTabSz="410751" hangingPunct="0">
              <a:buFontTx/>
              <a:buChar char="•"/>
            </a:pPr>
            <a:endParaRPr lang="en-US" sz="2531" kern="0">
              <a:solidFill>
                <a:srgbClr val="535353"/>
              </a:solidFill>
              <a:latin typeface="Helvetica"/>
              <a:cs typeface="Helvetica"/>
              <a:sym typeface="Helvetica"/>
            </a:endParaRPr>
          </a:p>
        </p:txBody>
      </p:sp>
      <p:pic>
        <p:nvPicPr>
          <p:cNvPr id="2" name="Picture 6" descr="Picture 6">
            <a:extLst>
              <a:ext uri="{FF2B5EF4-FFF2-40B4-BE49-F238E27FC236}">
                <a16:creationId xmlns:a16="http://schemas.microsoft.com/office/drawing/2014/main" id="{62C086E1-0E35-4DEB-D9BB-9D80FB1CF5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3068" y="1594292"/>
            <a:ext cx="3885726" cy="5230014"/>
          </a:xfrm>
          <a:prstGeom prst="rect">
            <a:avLst/>
          </a:prstGeom>
          <a:ln w="38100" cap="sq">
            <a:solidFill>
              <a:srgbClr val="000000"/>
            </a:solidFill>
            <a:miter/>
          </a:ln>
          <a:effectLst>
            <a:outerShdw blurRad="50800" dist="38100" dir="2700000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11" descr="Picture 11">
            <a:extLst>
              <a:ext uri="{FF2B5EF4-FFF2-40B4-BE49-F238E27FC236}">
                <a16:creationId xmlns:a16="http://schemas.microsoft.com/office/drawing/2014/main" id="{BF3C30CF-0CC5-9217-F937-CF99100BA88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2611"/>
          <a:stretch>
            <a:fillRect/>
          </a:stretch>
        </p:blipFill>
        <p:spPr>
          <a:xfrm>
            <a:off x="1275701" y="1627987"/>
            <a:ext cx="3907481" cy="5230013"/>
          </a:xfrm>
          <a:prstGeom prst="rect">
            <a:avLst/>
          </a:prstGeom>
          <a:ln w="38100" cap="sq">
            <a:solidFill>
              <a:srgbClr val="000000"/>
            </a:solidFill>
            <a:miter/>
          </a:ln>
          <a:effectLst>
            <a:outerShdw blurRad="50800" dist="38100" dir="2700000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13" descr="Picture 13">
            <a:extLst>
              <a:ext uri="{FF2B5EF4-FFF2-40B4-BE49-F238E27FC236}">
                <a16:creationId xmlns:a16="http://schemas.microsoft.com/office/drawing/2014/main" id="{D509AD15-9029-370A-4266-3D6D6118A4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0954" y="3208194"/>
            <a:ext cx="4000994" cy="5036310"/>
          </a:xfrm>
          <a:prstGeom prst="rect">
            <a:avLst/>
          </a:prstGeom>
          <a:ln w="38100" cap="sq">
            <a:solidFill>
              <a:srgbClr val="000000"/>
            </a:solidFill>
            <a:miter/>
          </a:ln>
          <a:effectLst>
            <a:outerShdw blurRad="50800" dist="38100" dir="2700000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15" descr="Picture 15">
            <a:extLst>
              <a:ext uri="{FF2B5EF4-FFF2-40B4-BE49-F238E27FC236}">
                <a16:creationId xmlns:a16="http://schemas.microsoft.com/office/drawing/2014/main" id="{6ADD492F-3C77-5407-6FE9-6581B29A8F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50052" y="3208195"/>
            <a:ext cx="3994313" cy="5036309"/>
          </a:xfrm>
          <a:prstGeom prst="rect">
            <a:avLst/>
          </a:prstGeom>
          <a:ln w="38100" cap="sq">
            <a:solidFill>
              <a:srgbClr val="000000"/>
            </a:solidFill>
            <a:miter/>
          </a:ln>
          <a:effectLst>
            <a:outerShdw blurRad="50800" dist="38100" dir="2700000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3" descr="Picture 3">
            <a:extLst>
              <a:ext uri="{FF2B5EF4-FFF2-40B4-BE49-F238E27FC236}">
                <a16:creationId xmlns:a16="http://schemas.microsoft.com/office/drawing/2014/main" id="{DF94ABE8-7251-CC99-4F06-86A225B6D0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3104" y="4242993"/>
            <a:ext cx="4081147" cy="5303488"/>
          </a:xfrm>
          <a:prstGeom prst="rect">
            <a:avLst/>
          </a:prstGeom>
          <a:ln w="38100" cap="sq">
            <a:solidFill>
              <a:srgbClr val="000000"/>
            </a:solidFill>
            <a:miter/>
          </a:ln>
          <a:effectLst>
            <a:outerShdw blurRad="50800" dist="38100" dir="2700000" rotWithShape="0">
              <a:srgbClr val="000000">
                <a:alpha val="43000"/>
              </a:srgbClr>
            </a:outerShdw>
          </a:effectLst>
        </p:spPr>
      </p:pic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22D3EC08-EAB5-47E5-6FE7-1D8D7E0DFE9B}"/>
              </a:ext>
            </a:extLst>
          </p:cNvPr>
          <p:cNvSpPr txBox="1">
            <a:spLocks/>
          </p:cNvSpPr>
          <p:nvPr/>
        </p:nvSpPr>
        <p:spPr>
          <a:xfrm>
            <a:off x="11711035" y="6515685"/>
            <a:ext cx="295180" cy="223236"/>
          </a:xfrm>
          <a:prstGeom prst="rect">
            <a:avLst/>
          </a:prstGeom>
          <a:ln w="12700">
            <a:miter lim="400000"/>
          </a:ln>
        </p:spPr>
        <p:txBody>
          <a:bodyPr wrap="none" lIns="35718" tIns="35718" rIns="35718" bIns="35718">
            <a:normAutofit fontScale="70000" lnSpcReduction="20000"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defTabSz="410751"/>
            <a:fld id="{2E65CC15-C992-9F4A-868C-912F67286B65}" type="slidenum">
              <a:rPr lang="en-US" sz="1687" kern="0">
                <a:latin typeface="Gill Sans Light"/>
              </a:rPr>
              <a:pPr defTabSz="410751"/>
              <a:t>3</a:t>
            </a:fld>
            <a:endParaRPr lang="en-US" sz="1687" kern="0" dirty="0">
              <a:latin typeface="Gill Sans Light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92DA4B-7EBE-1D05-E114-EDAEB46126E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</a:t>
            </a:fld>
            <a:endParaRPr lang="en-US"/>
          </a:p>
        </p:txBody>
      </p:sp>
      <p:sp>
        <p:nvSpPr>
          <p:cNvPr id="13" name="Latent Bugs">
            <a:extLst>
              <a:ext uri="{FF2B5EF4-FFF2-40B4-BE49-F238E27FC236}">
                <a16:creationId xmlns:a16="http://schemas.microsoft.com/office/drawing/2014/main" id="{A09A711D-215B-2DA6-2C16-703A604DD3D3}"/>
              </a:ext>
            </a:extLst>
          </p:cNvPr>
          <p:cNvSpPr txBox="1">
            <a:spLocks/>
          </p:cNvSpPr>
          <p:nvPr/>
        </p:nvSpPr>
        <p:spPr>
          <a:xfrm>
            <a:off x="192079" y="205897"/>
            <a:ext cx="11087809" cy="6452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 fontScale="90000" lnSpcReduction="10000"/>
          </a:bodyPr>
          <a:lstStyle>
            <a:lvl1pPr marL="0" marR="0" indent="0" algn="l" defTabSz="54769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small" spc="0" baseline="0">
                <a:solidFill>
                  <a:srgbClr val="5A5F5E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1pPr>
            <a:lvl2pPr marL="0" marR="0" indent="214315" algn="ctr" defTabSz="54769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688" b="0" i="0" u="none" strike="noStrike" cap="all" spc="0" baseline="0"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Gill Sans Light"/>
              </a:defRPr>
            </a:lvl2pPr>
            <a:lvl3pPr marL="0" marR="0" indent="428631" algn="ctr" defTabSz="54769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688" b="0" i="0" u="none" strike="noStrike" cap="all" spc="0" baseline="0"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Gill Sans Light"/>
              </a:defRPr>
            </a:lvl3pPr>
            <a:lvl4pPr marL="0" marR="0" indent="642947" algn="ctr" defTabSz="54769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688" b="0" i="0" u="none" strike="noStrike" cap="all" spc="0" baseline="0"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Gill Sans Light"/>
              </a:defRPr>
            </a:lvl4pPr>
            <a:lvl5pPr marL="0" marR="0" indent="857262" algn="ctr" defTabSz="54769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688" b="0" i="0" u="none" strike="noStrike" cap="all" spc="0" baseline="0"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Gill Sans Light"/>
              </a:defRPr>
            </a:lvl5pPr>
            <a:lvl6pPr marL="0" marR="0" indent="1071578" algn="ctr" defTabSz="54769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688" b="0" i="0" u="none" strike="noStrike" cap="all" spc="0" baseline="0"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Gill Sans Light"/>
              </a:defRPr>
            </a:lvl6pPr>
            <a:lvl7pPr marL="0" marR="0" indent="1285893" algn="ctr" defTabSz="54769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688" b="0" i="0" u="none" strike="noStrike" cap="all" spc="0" baseline="0"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Gill Sans Light"/>
              </a:defRPr>
            </a:lvl7pPr>
            <a:lvl8pPr marL="0" marR="0" indent="1500209" algn="ctr" defTabSz="54769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688" b="0" i="0" u="none" strike="noStrike" cap="all" spc="0" baseline="0"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Gill Sans Light"/>
              </a:defRPr>
            </a:lvl8pPr>
            <a:lvl9pPr marL="0" marR="0" indent="1714525" algn="ctr" defTabSz="54769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688" b="0" i="0" u="none" strike="noStrike" cap="all" spc="0" baseline="0"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Gill Sans Light"/>
              </a:defRPr>
            </a:lvl9pPr>
          </a:lstStyle>
          <a:p>
            <a:r>
              <a:rPr lang="en-US" kern="0" cap="none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Automated Input Generation Tools (AIG Tools)</a:t>
            </a:r>
          </a:p>
        </p:txBody>
      </p:sp>
      <p:pic>
        <p:nvPicPr>
          <p:cNvPr id="7" name="Picture 6" descr="A document with text and words&#10;&#10;Description automatically generated">
            <a:extLst>
              <a:ext uri="{FF2B5EF4-FFF2-40B4-BE49-F238E27FC236}">
                <a16:creationId xmlns:a16="http://schemas.microsoft.com/office/drawing/2014/main" id="{F097B752-3EF7-D478-2569-5A0930C35DB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71616">
            <a:off x="-1001490" y="7506908"/>
            <a:ext cx="5403954" cy="6858000"/>
          </a:xfrm>
          <a:prstGeom prst="rect">
            <a:avLst/>
          </a:prstGeom>
          <a:ln w="38100"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79685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 advAuto="0"/>
      <p:bldP spid="3" grpId="0" animBg="1" advAuto="0"/>
      <p:bldP spid="4" grpId="0" animBg="1" advAuto="0"/>
      <p:bldP spid="5" grpId="0" animBg="1" advAuto="0"/>
      <p:bldP spid="6" grpId="0" animBg="1" advAuto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B1758E-9D72-71D6-6293-6A4380CE09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2079" y="400052"/>
            <a:ext cx="8202956" cy="42326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600" dirty="0">
                <a:solidFill>
                  <a:schemeClr val="bg2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RQ</a:t>
            </a:r>
            <a:r>
              <a:rPr lang="en-US" sz="3600" baseline="-25000" dirty="0">
                <a:solidFill>
                  <a:schemeClr val="bg2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</a:t>
            </a:r>
            <a:r>
              <a:rPr lang="en-US" sz="3600" dirty="0">
                <a:solidFill>
                  <a:schemeClr val="bg2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: AURORA Classification Accuracy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82AB15-8005-AF46-DE0E-C4A2285B12F9}"/>
              </a:ext>
            </a:extLst>
          </p:cNvPr>
          <p:cNvSpPr txBox="1">
            <a:spLocks/>
          </p:cNvSpPr>
          <p:nvPr/>
        </p:nvSpPr>
        <p:spPr>
          <a:xfrm>
            <a:off x="11711035" y="6515685"/>
            <a:ext cx="295180" cy="223236"/>
          </a:xfrm>
          <a:prstGeom prst="rect">
            <a:avLst/>
          </a:prstGeom>
          <a:ln w="12700">
            <a:miter lim="400000"/>
          </a:ln>
        </p:spPr>
        <p:txBody>
          <a:bodyPr wrap="none" lIns="35718" tIns="35718" rIns="35718" bIns="35718">
            <a:normAutofit fontScale="70000" lnSpcReduction="20000"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defTabSz="410751"/>
            <a:fld id="{2E65CC15-C992-9F4A-868C-912F67286B65}" type="slidenum">
              <a:rPr lang="en-US" sz="1687" kern="0">
                <a:latin typeface="Gill Sans Light"/>
              </a:rPr>
              <a:pPr defTabSz="410751"/>
              <a:t>30</a:t>
            </a:fld>
            <a:endParaRPr lang="en-US" sz="1687" kern="0" dirty="0">
              <a:latin typeface="Gill Sans Ligh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D7E863-BCE7-FC47-DDB9-66727115784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30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9ECDCB-96A6-C44E-B350-28F92BC9C2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3263" y="2057400"/>
            <a:ext cx="1371600" cy="13716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B262B5D-9731-47A9-FF4E-EFA1CABB1974}"/>
              </a:ext>
            </a:extLst>
          </p:cNvPr>
          <p:cNvSpPr/>
          <p:nvPr/>
        </p:nvSpPr>
        <p:spPr>
          <a:xfrm>
            <a:off x="6769539" y="2952849"/>
            <a:ext cx="4008174" cy="718145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b="1" u="sng" dirty="0">
                <a:solidFill>
                  <a:schemeClr val="bg2">
                    <a:lumMod val="50000"/>
                  </a:schemeClr>
                </a:solidFill>
                <a:sym typeface="Gill Sans Light"/>
              </a:rPr>
              <a:t>Accuracy: </a:t>
            </a:r>
            <a:r>
              <a:rPr lang="en-US" sz="4000" b="1" dirty="0">
                <a:solidFill>
                  <a:schemeClr val="bg2">
                    <a:lumMod val="50000"/>
                  </a:schemeClr>
                </a:solidFill>
                <a:sym typeface="Gill Sans Light"/>
              </a:rPr>
              <a:t>81.3%</a:t>
            </a:r>
            <a:endParaRPr kumimoji="0" lang="en-US" sz="4000" b="1" i="0" u="none" strike="noStrike" cap="none" spc="0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FillTx/>
              <a:sym typeface="Gill Sans Ligh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88BB6F-711E-03B3-1F47-96FC339C9F15}"/>
              </a:ext>
            </a:extLst>
          </p:cNvPr>
          <p:cNvSpPr txBox="1"/>
          <p:nvPr/>
        </p:nvSpPr>
        <p:spPr>
          <a:xfrm>
            <a:off x="3334657" y="3429000"/>
            <a:ext cx="3108812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u="none" strike="noStrike" cap="none" spc="0" normalizeH="0" baseline="0" dirty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"/>
              </a:rPr>
              <a:t>1369 UI Images </a:t>
            </a:r>
            <a:br>
              <a:rPr kumimoji="0" lang="en-US" sz="2400" u="none" strike="noStrike" cap="none" spc="0" normalizeH="0" baseline="0" dirty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"/>
              </a:rPr>
            </a:br>
            <a:r>
              <a:rPr kumimoji="0" lang="en-US" sz="2400" u="none" strike="noStrike" cap="none" spc="0" normalizeH="0" baseline="0" dirty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"/>
              </a:rPr>
              <a:t>21 UI motifs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solidFill>
                  <a:srgbClr val="53535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"/>
              </a:rPr>
              <a:t>80/20 Training/Testing Split</a:t>
            </a:r>
            <a:endParaRPr kumimoji="0" lang="en-US" sz="2400" u="none" strike="noStrike" cap="none" spc="0" normalizeH="0" baseline="0" dirty="0">
              <a:ln>
                <a:noFill/>
              </a:ln>
              <a:solidFill>
                <a:srgbClr val="535353"/>
              </a:solidFill>
              <a:effectLst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9847106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8245A4E-D2E3-BCA0-B5E0-9CC99D83740F}"/>
              </a:ext>
            </a:extLst>
          </p:cNvPr>
          <p:cNvSpPr/>
          <p:nvPr/>
        </p:nvSpPr>
        <p:spPr>
          <a:xfrm>
            <a:off x="1058227" y="1611631"/>
            <a:ext cx="9915525" cy="3509367"/>
          </a:xfrm>
          <a:prstGeom prst="roundRect">
            <a:avLst/>
          </a:prstGeom>
          <a:solidFill>
            <a:srgbClr val="0F5740"/>
          </a:solidFill>
          <a:ln w="28575" cap="flat">
            <a:solidFill>
              <a:schemeClr val="bg2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Gill Sans Light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B1758E-9D72-71D6-6293-6A4380CE09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14512" y="3154682"/>
            <a:ext cx="8202956" cy="42326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600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RQ</a:t>
            </a:r>
            <a:r>
              <a:rPr lang="en-US" sz="3600" baseline="-25000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</a:t>
            </a:r>
            <a:r>
              <a:rPr lang="en-US" sz="3600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: AURORA Coverage Improvement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82AB15-8005-AF46-DE0E-C4A2285B12F9}"/>
              </a:ext>
            </a:extLst>
          </p:cNvPr>
          <p:cNvSpPr txBox="1">
            <a:spLocks/>
          </p:cNvSpPr>
          <p:nvPr/>
        </p:nvSpPr>
        <p:spPr>
          <a:xfrm>
            <a:off x="11711035" y="6515685"/>
            <a:ext cx="295180" cy="223236"/>
          </a:xfrm>
          <a:prstGeom prst="rect">
            <a:avLst/>
          </a:prstGeom>
          <a:ln w="12700">
            <a:miter lim="400000"/>
          </a:ln>
        </p:spPr>
        <p:txBody>
          <a:bodyPr wrap="none" lIns="35718" tIns="35718" rIns="35718" bIns="35718">
            <a:normAutofit fontScale="70000" lnSpcReduction="20000"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defTabSz="410751"/>
            <a:fld id="{2E65CC15-C992-9F4A-868C-912F67286B65}" type="slidenum">
              <a:rPr lang="en-US" sz="1687" kern="0">
                <a:latin typeface="Gill Sans Light"/>
              </a:rPr>
              <a:pPr defTabSz="410751"/>
              <a:t>31</a:t>
            </a:fld>
            <a:endParaRPr lang="en-US" sz="1687" kern="0" dirty="0">
              <a:latin typeface="Gill Sans Ligh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D7E863-BCE7-FC47-DDB9-66727115784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31</a:t>
            </a:fld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156F096-E8F2-1EAD-2D9B-86B13998787E}"/>
              </a:ext>
            </a:extLst>
          </p:cNvPr>
          <p:cNvSpPr/>
          <p:nvPr/>
        </p:nvSpPr>
        <p:spPr>
          <a:xfrm>
            <a:off x="111405" y="462021"/>
            <a:ext cx="7135215" cy="1149610"/>
          </a:xfrm>
          <a:prstGeom prst="roundRect">
            <a:avLst/>
          </a:prstGeom>
          <a:solidFill>
            <a:srgbClr val="FFFFFF"/>
          </a:solidFill>
          <a:ln w="285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2194152853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8345FAC7-62EB-C199-A8D1-8E5620F6AF44}"/>
              </a:ext>
            </a:extLst>
          </p:cNvPr>
          <p:cNvSpPr txBox="1">
            <a:spLocks/>
          </p:cNvSpPr>
          <p:nvPr/>
        </p:nvSpPr>
        <p:spPr>
          <a:xfrm>
            <a:off x="11711035" y="6515685"/>
            <a:ext cx="295180" cy="223236"/>
          </a:xfrm>
          <a:prstGeom prst="rect">
            <a:avLst/>
          </a:prstGeom>
          <a:ln w="12700">
            <a:miter lim="400000"/>
          </a:ln>
        </p:spPr>
        <p:txBody>
          <a:bodyPr wrap="none" lIns="35718" tIns="35718" rIns="35718" bIns="35718">
            <a:normAutofit fontScale="70000" lnSpcReduction="20000"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defTabSz="410751"/>
            <a:fld id="{2E65CC15-C992-9F4A-868C-912F67286B65}" type="slidenum">
              <a:rPr lang="en-US" sz="1687" kern="0">
                <a:latin typeface="Gill Sans Light"/>
              </a:rPr>
              <a:pPr defTabSz="410751"/>
              <a:t>32</a:t>
            </a:fld>
            <a:endParaRPr lang="en-US" sz="1687" kern="0" dirty="0">
              <a:latin typeface="Gill Sans Ligh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5610FB-E649-F68A-36E0-49C4DE39F3C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32</a:t>
            </a:fld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57DD356B-8E82-E05B-2878-83CCB37295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2079" y="400188"/>
            <a:ext cx="8202956" cy="42326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600" dirty="0">
                <a:solidFill>
                  <a:schemeClr val="bg2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RQ</a:t>
            </a:r>
            <a:r>
              <a:rPr lang="en-US" sz="3600" baseline="-25000" dirty="0">
                <a:solidFill>
                  <a:schemeClr val="bg2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</a:t>
            </a:r>
            <a:r>
              <a:rPr lang="en-US" sz="3600" dirty="0">
                <a:solidFill>
                  <a:schemeClr val="bg2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: AURORA Coverage Improvement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72A7CBD-99A3-C4DC-FA3B-A6AA403A5A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8" y="2146949"/>
            <a:ext cx="5796583" cy="358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941D4C95-2CEB-F254-3D12-4B8568D3EE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709" y="2214524"/>
            <a:ext cx="5595686" cy="3459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AC9D382-56C0-C48A-F987-959FF9B747AB}"/>
              </a:ext>
            </a:extLst>
          </p:cNvPr>
          <p:cNvSpPr txBox="1"/>
          <p:nvPr/>
        </p:nvSpPr>
        <p:spPr>
          <a:xfrm>
            <a:off x="1072146" y="1454728"/>
            <a:ext cx="3578008" cy="841256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sng" strike="noStrike" cap="none" spc="0" normalizeH="0" baseline="0" dirty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# of Apps with Higher </a:t>
            </a:r>
            <a:r>
              <a:rPr lang="en-US" sz="2400" u="sng" dirty="0">
                <a:solidFill>
                  <a:srgbClr val="535353"/>
                </a:solidFill>
                <a:latin typeface="Helvetica"/>
                <a:ea typeface="Helvetica"/>
                <a:cs typeface="Helvetica"/>
                <a:sym typeface="Helvetica"/>
              </a:rPr>
              <a:t>C</a:t>
            </a:r>
            <a:r>
              <a:rPr kumimoji="0" lang="en-US" sz="2400" b="0" i="0" u="sng" strike="noStrike" cap="none" spc="0" normalizeH="0" baseline="0" dirty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overage (Out of 17)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5C5F84-0F4F-B105-F9D8-5CA0EA78B02F}"/>
              </a:ext>
            </a:extLst>
          </p:cNvPr>
          <p:cNvSpPr txBox="1"/>
          <p:nvPr/>
        </p:nvSpPr>
        <p:spPr>
          <a:xfrm>
            <a:off x="7376477" y="1639394"/>
            <a:ext cx="4145532" cy="471924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sng" strike="noStrike" cap="none" spc="0" normalizeH="0" baseline="0" dirty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Total Method Coverage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D8B66B7-BC55-9DF4-E86F-00197D993CA9}"/>
              </a:ext>
            </a:extLst>
          </p:cNvPr>
          <p:cNvCxnSpPr/>
          <p:nvPr/>
        </p:nvCxnSpPr>
        <p:spPr>
          <a:xfrm>
            <a:off x="6151266" y="1127076"/>
            <a:ext cx="0" cy="5015345"/>
          </a:xfrm>
          <a:prstGeom prst="line">
            <a:avLst/>
          </a:prstGeom>
          <a:noFill/>
          <a:ln w="38100" cap="flat">
            <a:solidFill>
              <a:srgbClr val="5A5F5E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7864549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6AB7D260-98E6-23E1-9D19-EB37884E4EFA}"/>
              </a:ext>
            </a:extLst>
          </p:cNvPr>
          <p:cNvSpPr txBox="1">
            <a:spLocks/>
          </p:cNvSpPr>
          <p:nvPr/>
        </p:nvSpPr>
        <p:spPr>
          <a:xfrm>
            <a:off x="11711035" y="6515685"/>
            <a:ext cx="295180" cy="223236"/>
          </a:xfrm>
          <a:prstGeom prst="rect">
            <a:avLst/>
          </a:prstGeom>
          <a:ln w="12700">
            <a:miter lim="400000"/>
          </a:ln>
        </p:spPr>
        <p:txBody>
          <a:bodyPr wrap="none" lIns="35718" tIns="35718" rIns="35718" bIns="35718">
            <a:normAutofit fontScale="70000" lnSpcReduction="20000"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defTabSz="410751"/>
            <a:fld id="{2E65CC15-C992-9F4A-868C-912F67286B65}" type="slidenum">
              <a:rPr lang="en-US" sz="1687" kern="0">
                <a:latin typeface="Gill Sans Light"/>
              </a:rPr>
              <a:pPr defTabSz="410751"/>
              <a:t>33</a:t>
            </a:fld>
            <a:endParaRPr lang="en-US" sz="1687" kern="0" dirty="0">
              <a:latin typeface="Gill Sans Ligh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FA3CE6-8F7A-1D94-7B3F-B05D5D3B4EB7}"/>
              </a:ext>
            </a:extLst>
          </p:cNvPr>
          <p:cNvSpPr txBox="1"/>
          <p:nvPr/>
        </p:nvSpPr>
        <p:spPr>
          <a:xfrm>
            <a:off x="7166007" y="1460154"/>
            <a:ext cx="3796602" cy="20723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571500" marR="0" indent="-57150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3200" dirty="0">
                <a:solidFill>
                  <a:srgbClr val="535353"/>
                </a:solidFill>
                <a:latin typeface="Helvetica"/>
                <a:ea typeface="Helvetica"/>
                <a:cs typeface="Helvetica"/>
                <a:sym typeface="Helvetica"/>
              </a:rPr>
              <a:t>AURORA achieves </a:t>
            </a:r>
            <a:r>
              <a:rPr lang="en-US" sz="3200" u="sng" dirty="0">
                <a:solidFill>
                  <a:srgbClr val="535353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  <a:sym typeface="Helvetica"/>
              </a:rPr>
              <a:t>higher </a:t>
            </a:r>
            <a:r>
              <a:rPr lang="en-US" sz="3200" dirty="0">
                <a:solidFill>
                  <a:srgbClr val="535353"/>
                </a:solidFill>
                <a:latin typeface="Helvetica"/>
                <a:ea typeface="Helvetica"/>
                <a:cs typeface="Helvetica"/>
                <a:sym typeface="Helvetica"/>
              </a:rPr>
              <a:t>coverage in 16 out of 17 apps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535353"/>
              </a:solidFill>
              <a:effectLst/>
              <a:uFillTx/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9897CE-E0EF-FF9A-D531-BC1B04E3BA39}"/>
              </a:ext>
            </a:extLst>
          </p:cNvPr>
          <p:cNvSpPr txBox="1"/>
          <p:nvPr/>
        </p:nvSpPr>
        <p:spPr>
          <a:xfrm>
            <a:off x="7040121" y="3886451"/>
            <a:ext cx="4048375" cy="20723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571500" marR="0" indent="-57150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3200" dirty="0">
                <a:solidFill>
                  <a:srgbClr val="535353"/>
                </a:solidFill>
                <a:latin typeface="Helvetica"/>
                <a:ea typeface="Helvetica"/>
                <a:cs typeface="Helvetica"/>
                <a:sym typeface="Helvetica"/>
              </a:rPr>
              <a:t>Overall, </a:t>
            </a:r>
            <a:r>
              <a:rPr lang="en-US" sz="3200" u="sng" dirty="0">
                <a:solidFill>
                  <a:srgbClr val="535353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  <a:sym typeface="Helvetica"/>
              </a:rPr>
              <a:t>19.6% higher method coverage</a:t>
            </a:r>
            <a:r>
              <a:rPr lang="en-US" sz="3200" dirty="0">
                <a:solidFill>
                  <a:srgbClr val="535353"/>
                </a:solidFill>
                <a:latin typeface="Helvetica"/>
                <a:ea typeface="Helvetica"/>
                <a:cs typeface="Helvetica"/>
                <a:sym typeface="Helvetica"/>
              </a:rPr>
              <a:t> for AURORA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535353"/>
              </a:solidFill>
              <a:effectLst/>
              <a:uFillTx/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A09D2C-2CB5-B1BA-FEC4-3C588E5EB7E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33</a:t>
            </a:fld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A25B30AE-BD2C-75CB-5921-5DEF184F19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2079" y="400188"/>
            <a:ext cx="8202956" cy="42326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600" dirty="0">
                <a:solidFill>
                  <a:schemeClr val="bg2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RQ</a:t>
            </a:r>
            <a:r>
              <a:rPr lang="en-US" sz="3600" baseline="-25000" dirty="0">
                <a:solidFill>
                  <a:schemeClr val="bg2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</a:t>
            </a:r>
            <a:r>
              <a:rPr lang="en-US" sz="3600" dirty="0">
                <a:solidFill>
                  <a:schemeClr val="bg2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: AURORA Coverage Improvement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54C8BD7-314A-4EBF-5284-C10C55F4D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9581"/>
            <a:ext cx="5568751" cy="526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4C4531A-08B9-831E-E5D6-532C7092530A}"/>
              </a:ext>
            </a:extLst>
          </p:cNvPr>
          <p:cNvSpPr txBox="1"/>
          <p:nvPr/>
        </p:nvSpPr>
        <p:spPr>
          <a:xfrm>
            <a:off x="375623" y="6097359"/>
            <a:ext cx="5225979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Method coverage</a:t>
            </a:r>
          </a:p>
        </p:txBody>
      </p:sp>
    </p:spTree>
    <p:extLst>
      <p:ext uri="{BB962C8B-B14F-4D97-AF65-F5344CB8AC3E}">
        <p14:creationId xmlns:p14="http://schemas.microsoft.com/office/powerpoint/2010/main" val="12610055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8245A4E-D2E3-BCA0-B5E0-9CC99D83740F}"/>
              </a:ext>
            </a:extLst>
          </p:cNvPr>
          <p:cNvSpPr/>
          <p:nvPr/>
        </p:nvSpPr>
        <p:spPr>
          <a:xfrm>
            <a:off x="1058227" y="1611631"/>
            <a:ext cx="9915525" cy="3509367"/>
          </a:xfrm>
          <a:prstGeom prst="roundRect">
            <a:avLst/>
          </a:prstGeom>
          <a:solidFill>
            <a:srgbClr val="0F5740"/>
          </a:solidFill>
          <a:ln w="28575" cap="flat">
            <a:solidFill>
              <a:schemeClr val="bg2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Gill Sans Light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B1758E-9D72-71D6-6293-6A4380CE09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14512" y="3154682"/>
            <a:ext cx="8202956" cy="42326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600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RQ</a:t>
            </a:r>
            <a:r>
              <a:rPr lang="en-US" sz="3600" baseline="-25000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3</a:t>
            </a:r>
            <a:r>
              <a:rPr lang="en-US" sz="3600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: AURORA Exclusive Coverage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82AB15-8005-AF46-DE0E-C4A2285B12F9}"/>
              </a:ext>
            </a:extLst>
          </p:cNvPr>
          <p:cNvSpPr txBox="1">
            <a:spLocks/>
          </p:cNvSpPr>
          <p:nvPr/>
        </p:nvSpPr>
        <p:spPr>
          <a:xfrm>
            <a:off x="11711035" y="6515685"/>
            <a:ext cx="295180" cy="223236"/>
          </a:xfrm>
          <a:prstGeom prst="rect">
            <a:avLst/>
          </a:prstGeom>
          <a:ln w="12700">
            <a:miter lim="400000"/>
          </a:ln>
        </p:spPr>
        <p:txBody>
          <a:bodyPr wrap="none" lIns="35718" tIns="35718" rIns="35718" bIns="35718">
            <a:normAutofit fontScale="70000" lnSpcReduction="20000"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defTabSz="410751"/>
            <a:fld id="{2E65CC15-C992-9F4A-868C-912F67286B65}" type="slidenum">
              <a:rPr lang="en-US" sz="1687" kern="0">
                <a:latin typeface="Gill Sans Light"/>
              </a:rPr>
              <a:pPr defTabSz="410751"/>
              <a:t>34</a:t>
            </a:fld>
            <a:endParaRPr lang="en-US" sz="1687" kern="0" dirty="0">
              <a:latin typeface="Gill Sans Ligh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D7E863-BCE7-FC47-DDB9-66727115784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34</a:t>
            </a:fld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156F096-E8F2-1EAD-2D9B-86B13998787E}"/>
              </a:ext>
            </a:extLst>
          </p:cNvPr>
          <p:cNvSpPr/>
          <p:nvPr/>
        </p:nvSpPr>
        <p:spPr>
          <a:xfrm>
            <a:off x="111405" y="462021"/>
            <a:ext cx="7135215" cy="1149610"/>
          </a:xfrm>
          <a:prstGeom prst="roundRect">
            <a:avLst/>
          </a:prstGeom>
          <a:solidFill>
            <a:srgbClr val="FFFFFF"/>
          </a:solidFill>
          <a:ln w="285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1412744724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6AB7D260-98E6-23E1-9D19-EB37884E4EFA}"/>
              </a:ext>
            </a:extLst>
          </p:cNvPr>
          <p:cNvSpPr txBox="1">
            <a:spLocks/>
          </p:cNvSpPr>
          <p:nvPr/>
        </p:nvSpPr>
        <p:spPr>
          <a:xfrm>
            <a:off x="11711035" y="6515685"/>
            <a:ext cx="295180" cy="223236"/>
          </a:xfrm>
          <a:prstGeom prst="rect">
            <a:avLst/>
          </a:prstGeom>
          <a:ln w="12700">
            <a:miter lim="400000"/>
          </a:ln>
        </p:spPr>
        <p:txBody>
          <a:bodyPr wrap="none" lIns="35718" tIns="35718" rIns="35718" bIns="35718">
            <a:normAutofit fontScale="70000" lnSpcReduction="20000"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defTabSz="410751"/>
            <a:fld id="{2E65CC15-C992-9F4A-868C-912F67286B65}" type="slidenum">
              <a:rPr lang="en-US" sz="1687" kern="0">
                <a:latin typeface="Gill Sans Light"/>
              </a:rPr>
              <a:pPr defTabSz="410751"/>
              <a:t>35</a:t>
            </a:fld>
            <a:endParaRPr lang="en-US" sz="1687" kern="0" dirty="0">
              <a:latin typeface="Gill Sans Ligh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FA3CE6-8F7A-1D94-7B3F-B05D5D3B4EB7}"/>
              </a:ext>
            </a:extLst>
          </p:cNvPr>
          <p:cNvSpPr txBox="1"/>
          <p:nvPr/>
        </p:nvSpPr>
        <p:spPr>
          <a:xfrm>
            <a:off x="8795208" y="1940859"/>
            <a:ext cx="3211007" cy="39805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285750" marR="0" indent="-28575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800" dirty="0">
                <a:solidFill>
                  <a:srgbClr val="535353"/>
                </a:solidFill>
                <a:latin typeface="Helvetica"/>
                <a:ea typeface="Helvetica"/>
                <a:cs typeface="Helvetica"/>
                <a:sym typeface="Helvetica"/>
              </a:rPr>
              <a:t>Overall, AURORA achieves </a:t>
            </a:r>
            <a:r>
              <a:rPr lang="en-US" sz="2800" u="sng" dirty="0">
                <a:solidFill>
                  <a:srgbClr val="535353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  <a:sym typeface="Helvetica"/>
              </a:rPr>
              <a:t>19.6%</a:t>
            </a:r>
            <a:r>
              <a:rPr lang="en-US" sz="2800" u="sng" dirty="0">
                <a:solidFill>
                  <a:srgbClr val="535353"/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lang="en-US" sz="2800" dirty="0">
                <a:solidFill>
                  <a:srgbClr val="535353"/>
                </a:solidFill>
                <a:latin typeface="Helvetica"/>
                <a:ea typeface="Helvetica"/>
                <a:cs typeface="Helvetica"/>
                <a:sym typeface="Helvetica"/>
              </a:rPr>
              <a:t>exclusive method coverage</a:t>
            </a:r>
          </a:p>
          <a:p>
            <a:pPr marR="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sz="2800" dirty="0">
              <a:solidFill>
                <a:srgbClr val="535353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marL="285750" marR="0" indent="-28575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800" dirty="0">
                <a:solidFill>
                  <a:srgbClr val="535353"/>
                </a:solidFill>
                <a:latin typeface="Helvetica"/>
                <a:ea typeface="Helvetica"/>
                <a:cs typeface="Helvetica"/>
                <a:sym typeface="Helvetica"/>
              </a:rPr>
              <a:t>VET achieves only </a:t>
            </a:r>
            <a:r>
              <a:rPr lang="en-US" sz="2800" u="sng" dirty="0">
                <a:solidFill>
                  <a:srgbClr val="535353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  <a:sym typeface="Helvetica"/>
              </a:rPr>
              <a:t>6.3% </a:t>
            </a:r>
            <a:r>
              <a:rPr lang="en-US" sz="2800" dirty="0">
                <a:solidFill>
                  <a:srgbClr val="535353"/>
                </a:solidFill>
                <a:latin typeface="Helvetica"/>
                <a:ea typeface="Helvetica"/>
                <a:cs typeface="Helvetica"/>
                <a:sym typeface="Helvetica"/>
              </a:rPr>
              <a:t>exclusive method coverage</a:t>
            </a: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rgbClr val="535353"/>
              </a:solidFill>
              <a:effectLst/>
              <a:uFillTx/>
              <a:latin typeface="Helvetica"/>
              <a:ea typeface="Helvetica"/>
              <a:cs typeface="Helvetica"/>
              <a:sym typeface="Helvetica"/>
            </a:endParaRP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96D9F271-9388-C8F9-A87C-E12BEE1E99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42" y="1599095"/>
            <a:ext cx="7543542" cy="4664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151677-9851-757E-7CC7-1A61F57D891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35</a:t>
            </a:fld>
            <a:endParaRPr lang="en-US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2C079665-3C3D-EEA8-FB89-5ADC1FB81D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200865" y="422912"/>
            <a:ext cx="8202956" cy="42326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600" dirty="0">
                <a:solidFill>
                  <a:schemeClr val="bg2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RQ</a:t>
            </a:r>
            <a:r>
              <a:rPr lang="en-US" sz="3600" baseline="-25000" dirty="0">
                <a:solidFill>
                  <a:schemeClr val="bg2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3</a:t>
            </a:r>
            <a:r>
              <a:rPr lang="en-US" sz="3600" dirty="0">
                <a:solidFill>
                  <a:schemeClr val="bg2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: AURORA Exclusive Coverage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3F351E-C20F-C6E7-4E14-8FB165E17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018" y="1167945"/>
            <a:ext cx="7140509" cy="501837"/>
          </a:xfrm>
        </p:spPr>
        <p:txBody>
          <a:bodyPr>
            <a:normAutofit/>
          </a:bodyPr>
          <a:lstStyle/>
          <a:p>
            <a:r>
              <a:rPr lang="en-US" sz="2400" dirty="0"/>
              <a:t>Exclusive Method Coverage Comparison</a:t>
            </a:r>
          </a:p>
        </p:txBody>
      </p:sp>
    </p:spTree>
    <p:extLst>
      <p:ext uri="{BB962C8B-B14F-4D97-AF65-F5344CB8AC3E}">
        <p14:creationId xmlns:p14="http://schemas.microsoft.com/office/powerpoint/2010/main" val="363254958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8245A4E-D2E3-BCA0-B5E0-9CC99D83740F}"/>
              </a:ext>
            </a:extLst>
          </p:cNvPr>
          <p:cNvSpPr/>
          <p:nvPr/>
        </p:nvSpPr>
        <p:spPr>
          <a:xfrm>
            <a:off x="1058227" y="1611631"/>
            <a:ext cx="9915525" cy="3509367"/>
          </a:xfrm>
          <a:prstGeom prst="roundRect">
            <a:avLst/>
          </a:prstGeom>
          <a:solidFill>
            <a:srgbClr val="0F5740"/>
          </a:solidFill>
          <a:ln w="28575" cap="flat">
            <a:solidFill>
              <a:schemeClr val="bg2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Gill Sans Light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B1758E-9D72-71D6-6293-6A4380CE09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14512" y="3154682"/>
            <a:ext cx="8202956" cy="42326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600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RQ</a:t>
            </a:r>
            <a:r>
              <a:rPr lang="en-US" sz="3600" baseline="-25000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4</a:t>
            </a:r>
            <a:r>
              <a:rPr lang="en-US" sz="3600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: Heuristics Effectiveness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82AB15-8005-AF46-DE0E-C4A2285B12F9}"/>
              </a:ext>
            </a:extLst>
          </p:cNvPr>
          <p:cNvSpPr txBox="1">
            <a:spLocks/>
          </p:cNvSpPr>
          <p:nvPr/>
        </p:nvSpPr>
        <p:spPr>
          <a:xfrm>
            <a:off x="11711035" y="6515685"/>
            <a:ext cx="295180" cy="223236"/>
          </a:xfrm>
          <a:prstGeom prst="rect">
            <a:avLst/>
          </a:prstGeom>
          <a:ln w="12700">
            <a:miter lim="400000"/>
          </a:ln>
        </p:spPr>
        <p:txBody>
          <a:bodyPr wrap="none" lIns="35718" tIns="35718" rIns="35718" bIns="35718">
            <a:normAutofit fontScale="70000" lnSpcReduction="20000"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defTabSz="410751"/>
            <a:fld id="{2E65CC15-C992-9F4A-868C-912F67286B65}" type="slidenum">
              <a:rPr lang="en-US" sz="1687" kern="0">
                <a:latin typeface="Gill Sans Light"/>
              </a:rPr>
              <a:pPr defTabSz="410751"/>
              <a:t>36</a:t>
            </a:fld>
            <a:endParaRPr lang="en-US" sz="1687" kern="0" dirty="0">
              <a:latin typeface="Gill Sans Ligh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D7E863-BCE7-FC47-DDB9-66727115784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36</a:t>
            </a:fld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156F096-E8F2-1EAD-2D9B-86B13998787E}"/>
              </a:ext>
            </a:extLst>
          </p:cNvPr>
          <p:cNvSpPr/>
          <p:nvPr/>
        </p:nvSpPr>
        <p:spPr>
          <a:xfrm>
            <a:off x="111405" y="462021"/>
            <a:ext cx="7135215" cy="1149610"/>
          </a:xfrm>
          <a:prstGeom prst="roundRect">
            <a:avLst/>
          </a:prstGeom>
          <a:solidFill>
            <a:srgbClr val="FFFFFF"/>
          </a:solidFill>
          <a:ln w="285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3083131063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66CDF8F-0C82-5EE1-509B-44F851D3EC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7433" y="1696450"/>
            <a:ext cx="5117133" cy="4286840"/>
          </a:xfrm>
          <a:prstGeom prst="rect">
            <a:avLst/>
          </a:prstGeom>
        </p:spPr>
      </p:pic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417855F1-5E75-BF85-7103-90B3F8CAA58D}"/>
              </a:ext>
            </a:extLst>
          </p:cNvPr>
          <p:cNvSpPr txBox="1">
            <a:spLocks/>
          </p:cNvSpPr>
          <p:nvPr/>
        </p:nvSpPr>
        <p:spPr>
          <a:xfrm>
            <a:off x="11711035" y="6515685"/>
            <a:ext cx="295180" cy="223236"/>
          </a:xfrm>
          <a:prstGeom prst="rect">
            <a:avLst/>
          </a:prstGeom>
          <a:ln w="12700">
            <a:miter lim="400000"/>
          </a:ln>
        </p:spPr>
        <p:txBody>
          <a:bodyPr wrap="none" lIns="35718" tIns="35718" rIns="35718" bIns="35718">
            <a:normAutofit fontScale="70000" lnSpcReduction="20000"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defTabSz="410751"/>
            <a:fld id="{2E65CC15-C992-9F4A-868C-912F67286B65}" type="slidenum">
              <a:rPr lang="en-US" sz="1687" kern="0">
                <a:latin typeface="Gill Sans Light"/>
              </a:rPr>
              <a:pPr defTabSz="410751"/>
              <a:t>37</a:t>
            </a:fld>
            <a:endParaRPr lang="en-US" sz="1687" kern="0" dirty="0">
              <a:latin typeface="Gill Sans Light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F0A0759-57EB-DB6F-2350-841078EC9E1C}"/>
              </a:ext>
            </a:extLst>
          </p:cNvPr>
          <p:cNvSpPr/>
          <p:nvPr/>
        </p:nvSpPr>
        <p:spPr>
          <a:xfrm>
            <a:off x="7741820" y="5669029"/>
            <a:ext cx="787400" cy="314261"/>
          </a:xfrm>
          <a:prstGeom prst="roundRect">
            <a:avLst/>
          </a:prstGeom>
          <a:noFill/>
          <a:ln w="5715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Gill Sans Ligh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57E7F3-4DE5-4D9E-85CA-7F61169A2CD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37</a:t>
            </a:fld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59550F91-14AB-7555-ADE0-D5FF3AD75F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823161" y="409272"/>
            <a:ext cx="8202956" cy="42326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600" dirty="0">
                <a:solidFill>
                  <a:schemeClr val="bg2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RQ</a:t>
            </a:r>
            <a:r>
              <a:rPr lang="en-US" sz="3600" baseline="-25000" dirty="0">
                <a:solidFill>
                  <a:schemeClr val="bg2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4</a:t>
            </a:r>
            <a:r>
              <a:rPr lang="en-US" sz="3600" dirty="0">
                <a:solidFill>
                  <a:schemeClr val="bg2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: Heuristics Effectiveness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BDE807-2AE5-45A3-7420-87F156726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799" y="1194613"/>
            <a:ext cx="3556399" cy="501837"/>
          </a:xfrm>
        </p:spPr>
        <p:txBody>
          <a:bodyPr>
            <a:normAutofit/>
          </a:bodyPr>
          <a:lstStyle/>
          <a:p>
            <a:r>
              <a:rPr lang="en-US" sz="2400" dirty="0"/>
              <a:t>Heuristic Success Code</a:t>
            </a:r>
          </a:p>
        </p:txBody>
      </p:sp>
    </p:spTree>
    <p:extLst>
      <p:ext uri="{BB962C8B-B14F-4D97-AF65-F5344CB8AC3E}">
        <p14:creationId xmlns:p14="http://schemas.microsoft.com/office/powerpoint/2010/main" val="7730827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Rectangle"/>
          <p:cNvSpPr/>
          <p:nvPr/>
        </p:nvSpPr>
        <p:spPr>
          <a:xfrm>
            <a:off x="-205740" y="-106251"/>
            <a:ext cx="12675869" cy="943081"/>
          </a:xfrm>
          <a:prstGeom prst="rect">
            <a:avLst/>
          </a:prstGeom>
          <a:solidFill>
            <a:srgbClr val="115740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defTabSz="292089">
              <a:spcBef>
                <a:spcPts val="1547"/>
              </a:spcBef>
              <a:defRPr sz="2600">
                <a:solidFill>
                  <a:srgbClr val="035642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828" dirty="0"/>
          </a:p>
        </p:txBody>
      </p:sp>
      <p:sp>
        <p:nvSpPr>
          <p:cNvPr id="932" name="Rectangle"/>
          <p:cNvSpPr/>
          <p:nvPr/>
        </p:nvSpPr>
        <p:spPr>
          <a:xfrm>
            <a:off x="-205740" y="5998594"/>
            <a:ext cx="12755880" cy="1007996"/>
          </a:xfrm>
          <a:prstGeom prst="rect">
            <a:avLst/>
          </a:prstGeom>
          <a:solidFill>
            <a:srgbClr val="115740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defTabSz="292089">
              <a:spcBef>
                <a:spcPts val="1547"/>
              </a:spcBef>
              <a:defRPr sz="2600">
                <a:solidFill>
                  <a:srgbClr val="035642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828"/>
          </a:p>
        </p:txBody>
      </p:sp>
      <p:sp>
        <p:nvSpPr>
          <p:cNvPr id="933" name="Kevin Moran…"/>
          <p:cNvSpPr txBox="1"/>
          <p:nvPr/>
        </p:nvSpPr>
        <p:spPr>
          <a:xfrm>
            <a:off x="3536258" y="4496816"/>
            <a:ext cx="4532331" cy="1327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l">
              <a:defRPr sz="2900">
                <a:solidFill>
                  <a:srgbClr val="000000"/>
                </a:solidFill>
              </a:defRPr>
            </a:pPr>
            <a:r>
              <a:rPr sz="2039" dirty="0" err="1"/>
              <a:t>Safwat</a:t>
            </a:r>
            <a:r>
              <a:rPr sz="2039" dirty="0"/>
              <a:t> Ali Khan</a:t>
            </a:r>
          </a:p>
          <a:p>
            <a:pPr algn="l">
              <a:defRPr sz="2900">
                <a:solidFill>
                  <a:srgbClr val="000000"/>
                </a:solidFill>
              </a:defRPr>
            </a:pPr>
            <a:r>
              <a:rPr sz="2039"/>
              <a:t>PhD</a:t>
            </a:r>
            <a:r>
              <a:rPr lang="en-US" sz="2039"/>
              <a:t> student</a:t>
            </a:r>
            <a:r>
              <a:rPr sz="2039"/>
              <a:t> </a:t>
            </a:r>
            <a:r>
              <a:rPr sz="2039" dirty="0"/>
              <a:t>in CS</a:t>
            </a:r>
          </a:p>
          <a:p>
            <a:pPr algn="l">
              <a:defRPr sz="2900" u="sng">
                <a:solidFill>
                  <a:srgbClr val="000000"/>
                </a:solidFill>
              </a:defRPr>
            </a:pPr>
            <a:r>
              <a:rPr sz="2039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skhan89@gmu.edu</a:t>
            </a:r>
          </a:p>
          <a:p>
            <a:pPr algn="l">
              <a:defRPr sz="2900" u="sng">
                <a:solidFill>
                  <a:srgbClr val="000000"/>
                </a:solidFill>
              </a:defRPr>
            </a:pPr>
            <a:r>
              <a:rPr sz="2039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/>
              </a:rPr>
              <a:t>https://www.linkedin.com/in/safwat-ali-khan/</a:t>
            </a:r>
          </a:p>
        </p:txBody>
      </p:sp>
      <p:pic>
        <p:nvPicPr>
          <p:cNvPr id="934" name="Kevin-Prof-Headshot-Circle.png" descr="Kevin-Prof-Headshot-Circ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9713" y="4537178"/>
            <a:ext cx="964954" cy="1302562"/>
          </a:xfrm>
          <a:prstGeom prst="rect">
            <a:avLst/>
          </a:prstGeom>
          <a:ln w="12700">
            <a:miter lim="400000"/>
          </a:ln>
        </p:spPr>
      </p:pic>
      <p:pic>
        <p:nvPicPr>
          <p:cNvPr id="935" name="GMUwhite.eps.pdf" descr="GMUwhite.eps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587" y="6120484"/>
            <a:ext cx="1166432" cy="764215"/>
          </a:xfrm>
          <a:prstGeom prst="rect">
            <a:avLst/>
          </a:prstGeom>
          <a:ln w="12700">
            <a:miter lim="400000"/>
          </a:ln>
        </p:spPr>
      </p:pic>
      <p:pic>
        <p:nvPicPr>
          <p:cNvPr id="936" name="header-logo-home.png" descr="header-logo-hom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40747" y="5971880"/>
            <a:ext cx="1873795" cy="905963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F243E1F-EF7A-A607-4F3B-25BE80049735}"/>
              </a:ext>
            </a:extLst>
          </p:cNvPr>
          <p:cNvSpPr txBox="1"/>
          <p:nvPr/>
        </p:nvSpPr>
        <p:spPr>
          <a:xfrm>
            <a:off x="3838185" y="45175"/>
            <a:ext cx="4265596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b="1" dirty="0">
                <a:solidFill>
                  <a:srgbClr val="FFFFFF"/>
                </a:solidFill>
              </a:rPr>
              <a:t>Contributions</a:t>
            </a:r>
            <a:endParaRPr kumimoji="0" lang="en-US" sz="14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7266E93-5F89-BD41-21AC-50F8977E87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43095" y="991470"/>
            <a:ext cx="8474105" cy="2784663"/>
          </a:xfrm>
        </p:spPr>
        <p:txBody>
          <a:bodyPr>
            <a:normAutofit fontScale="92500" lnSpcReduction="20000"/>
          </a:bodyPr>
          <a:lstStyle/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Lato" panose="020F0502020204030203" pitchFamily="34" charset="77"/>
              </a:rPr>
              <a:t>A Study identifying prevalent UI design motifs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Lato" panose="020F0502020204030203" pitchFamily="34" charset="77"/>
              </a:rPr>
              <a:t>A multi-modal deep learning-based model for UI classification with 81.3% prediction accuracy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Lato" panose="020F0502020204030203" pitchFamily="34" charset="77"/>
              </a:rPr>
              <a:t>Generalizable heuristics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Lato" panose="020F0502020204030203" pitchFamily="34" charset="77"/>
              </a:rPr>
              <a:t>The AURORA framework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Lato" panose="020F0502020204030203" pitchFamily="34" charset="77"/>
              </a:rPr>
              <a:t>19.6% higher coverage on 17 proprietary apps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8B782F-A037-F3C0-D06D-8959D06EBCBD}"/>
              </a:ext>
            </a:extLst>
          </p:cNvPr>
          <p:cNvSpPr txBox="1"/>
          <p:nvPr/>
        </p:nvSpPr>
        <p:spPr>
          <a:xfrm>
            <a:off x="9454101" y="2133300"/>
            <a:ext cx="2060717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spc="0" normalizeH="0" baseline="0" dirty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AURORA Repo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DC77F5A-C080-D35C-A118-85281ACAE03B}"/>
              </a:ext>
            </a:extLst>
          </p:cNvPr>
          <p:cNvCxnSpPr>
            <a:cxnSpLocks/>
          </p:cNvCxnSpPr>
          <p:nvPr/>
        </p:nvCxnSpPr>
        <p:spPr>
          <a:xfrm>
            <a:off x="-139065" y="836830"/>
            <a:ext cx="12470129" cy="0"/>
          </a:xfrm>
          <a:prstGeom prst="line">
            <a:avLst/>
          </a:prstGeom>
          <a:ln w="31750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05767DA-F780-402D-B8F5-FBB692F8CC68}"/>
              </a:ext>
            </a:extLst>
          </p:cNvPr>
          <p:cNvCxnSpPr>
            <a:cxnSpLocks/>
          </p:cNvCxnSpPr>
          <p:nvPr/>
        </p:nvCxnSpPr>
        <p:spPr>
          <a:xfrm>
            <a:off x="-102871" y="5998594"/>
            <a:ext cx="12470129" cy="0"/>
          </a:xfrm>
          <a:prstGeom prst="line">
            <a:avLst/>
          </a:prstGeom>
          <a:ln w="31750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58BD07C3-44DD-5F1D-A289-5CB79ED067E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1836" y="2460373"/>
            <a:ext cx="2685249" cy="348097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84C928D-F0A4-A58D-58FE-27889F9A84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34" b="4049"/>
          <a:stretch/>
        </p:blipFill>
        <p:spPr>
          <a:xfrm>
            <a:off x="3311611" y="1282308"/>
            <a:ext cx="6471473" cy="460706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FFC3B63-7E99-82FC-64F1-8E8F443A5786}"/>
              </a:ext>
            </a:extLst>
          </p:cNvPr>
          <p:cNvSpPr txBox="1"/>
          <p:nvPr/>
        </p:nvSpPr>
        <p:spPr>
          <a:xfrm>
            <a:off x="1008959" y="3254977"/>
            <a:ext cx="2269358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Predicted UI motif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CBC0BB-1412-56E1-B97B-57DA3D4DE509}"/>
              </a:ext>
            </a:extLst>
          </p:cNvPr>
          <p:cNvSpPr txBox="1"/>
          <p:nvPr/>
        </p:nvSpPr>
        <p:spPr>
          <a:xfrm>
            <a:off x="5163249" y="5926575"/>
            <a:ext cx="2516715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Passed heuristics</a:t>
            </a:r>
          </a:p>
        </p:txBody>
      </p: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417855F1-5E75-BF85-7103-90B3F8CAA58D}"/>
              </a:ext>
            </a:extLst>
          </p:cNvPr>
          <p:cNvSpPr txBox="1">
            <a:spLocks/>
          </p:cNvSpPr>
          <p:nvPr/>
        </p:nvSpPr>
        <p:spPr>
          <a:xfrm>
            <a:off x="11711035" y="6515685"/>
            <a:ext cx="295180" cy="223236"/>
          </a:xfrm>
          <a:prstGeom prst="rect">
            <a:avLst/>
          </a:prstGeom>
          <a:ln w="12700">
            <a:miter lim="400000"/>
          </a:ln>
        </p:spPr>
        <p:txBody>
          <a:bodyPr wrap="none" lIns="35718" tIns="35718" rIns="35718" bIns="35718">
            <a:normAutofit fontScale="70000" lnSpcReduction="20000"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defTabSz="410751"/>
            <a:fld id="{2E65CC15-C992-9F4A-868C-912F67286B65}" type="slidenum">
              <a:rPr lang="en-US" sz="1687" kern="0">
                <a:latin typeface="Gill Sans Light"/>
              </a:rPr>
              <a:pPr defTabSz="410751"/>
              <a:t>39</a:t>
            </a:fld>
            <a:endParaRPr lang="en-US" sz="1687" kern="0" dirty="0">
              <a:latin typeface="Gill Sans Ligh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33B067-6A9A-8244-565D-8750E8ACA26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39</a:t>
            </a:fld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5362C99A-1506-CD9C-24A1-7A10F7E01A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823161" y="409272"/>
            <a:ext cx="8202956" cy="42326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600" dirty="0">
                <a:solidFill>
                  <a:schemeClr val="bg2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RQ</a:t>
            </a:r>
            <a:r>
              <a:rPr lang="en-US" sz="3600" baseline="-25000" dirty="0">
                <a:solidFill>
                  <a:schemeClr val="bg2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4</a:t>
            </a:r>
            <a:r>
              <a:rPr lang="en-US" sz="3600" dirty="0">
                <a:solidFill>
                  <a:schemeClr val="bg2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: Heuristics Effectiveness</a:t>
            </a:r>
          </a:p>
        </p:txBody>
      </p:sp>
    </p:spTree>
    <p:extLst>
      <p:ext uri="{BB962C8B-B14F-4D97-AF65-F5344CB8AC3E}">
        <p14:creationId xmlns:p14="http://schemas.microsoft.com/office/powerpoint/2010/main" val="24072206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document with text and words&#10;&#10;Description automatically generated">
            <a:extLst>
              <a:ext uri="{FF2B5EF4-FFF2-40B4-BE49-F238E27FC236}">
                <a16:creationId xmlns:a16="http://schemas.microsoft.com/office/drawing/2014/main" id="{54D87C3F-588D-1127-D74A-4A847FAFE3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046" y="1371944"/>
            <a:ext cx="5403954" cy="6858000"/>
          </a:xfrm>
          <a:prstGeom prst="rect">
            <a:avLst/>
          </a:prstGeom>
          <a:ln w="38100"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46EFE92-D8BA-95B7-6F7C-8D2C944C1DDF}"/>
              </a:ext>
            </a:extLst>
          </p:cNvPr>
          <p:cNvSpPr/>
          <p:nvPr/>
        </p:nvSpPr>
        <p:spPr>
          <a:xfrm>
            <a:off x="2411558" y="1371944"/>
            <a:ext cx="8128000" cy="5418667"/>
          </a:xfrm>
          <a:prstGeom prst="rect">
            <a:avLst/>
          </a:prstGeom>
        </p:spPr>
        <p:txBody>
          <a:bodyPr/>
          <a:lstStyle/>
          <a:p>
            <a:pPr algn="ctr" defTabSz="410751" hangingPunct="0">
              <a:buFontTx/>
              <a:buChar char="•"/>
            </a:pPr>
            <a:endParaRPr lang="en-US" sz="2531" kern="0">
              <a:solidFill>
                <a:srgbClr val="535353"/>
              </a:solidFill>
              <a:latin typeface="Helvetica"/>
              <a:cs typeface="Helvetica"/>
              <a:sym typeface="Helvetica"/>
            </a:endParaRPr>
          </a:p>
          <a:p>
            <a:pPr algn="ctr" defTabSz="410751" hangingPunct="0">
              <a:buFontTx/>
              <a:buChar char="•"/>
            </a:pPr>
            <a:endParaRPr lang="en-US" sz="2531" kern="0">
              <a:solidFill>
                <a:srgbClr val="535353"/>
              </a:solidFill>
              <a:latin typeface="Helvetica"/>
              <a:cs typeface="Helvetica"/>
              <a:sym typeface="Helvetica"/>
            </a:endParaRPr>
          </a:p>
          <a:p>
            <a:pPr algn="ctr" defTabSz="410751" hangingPunct="0">
              <a:buFontTx/>
              <a:buChar char="•"/>
            </a:pPr>
            <a:endParaRPr lang="en-US" sz="2531" kern="0">
              <a:solidFill>
                <a:srgbClr val="535353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22D3EC08-EAB5-47E5-6FE7-1D8D7E0DFE9B}"/>
              </a:ext>
            </a:extLst>
          </p:cNvPr>
          <p:cNvSpPr txBox="1">
            <a:spLocks/>
          </p:cNvSpPr>
          <p:nvPr/>
        </p:nvSpPr>
        <p:spPr>
          <a:xfrm>
            <a:off x="11711035" y="6515685"/>
            <a:ext cx="295180" cy="223236"/>
          </a:xfrm>
          <a:prstGeom prst="rect">
            <a:avLst/>
          </a:prstGeom>
          <a:ln w="12700">
            <a:miter lim="400000"/>
          </a:ln>
        </p:spPr>
        <p:txBody>
          <a:bodyPr wrap="none" lIns="35718" tIns="35718" rIns="35718" bIns="35718">
            <a:normAutofit fontScale="70000" lnSpcReduction="20000"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defTabSz="410751"/>
            <a:fld id="{2E65CC15-C992-9F4A-868C-912F67286B65}" type="slidenum">
              <a:rPr lang="en-US" sz="1687" kern="0">
                <a:latin typeface="Gill Sans Light"/>
              </a:rPr>
              <a:pPr defTabSz="410751"/>
              <a:t>4</a:t>
            </a:fld>
            <a:endParaRPr lang="en-US" sz="1687" kern="0" dirty="0">
              <a:latin typeface="Gill Sans Light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92DA4B-7EBE-1D05-E114-EDAEB46126E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4</a:t>
            </a:fld>
            <a:endParaRPr lang="en-US"/>
          </a:p>
        </p:txBody>
      </p:sp>
      <p:sp>
        <p:nvSpPr>
          <p:cNvPr id="13" name="Latent Bugs">
            <a:extLst>
              <a:ext uri="{FF2B5EF4-FFF2-40B4-BE49-F238E27FC236}">
                <a16:creationId xmlns:a16="http://schemas.microsoft.com/office/drawing/2014/main" id="{A09A711D-215B-2DA6-2C16-703A604DD3D3}"/>
              </a:ext>
            </a:extLst>
          </p:cNvPr>
          <p:cNvSpPr txBox="1">
            <a:spLocks/>
          </p:cNvSpPr>
          <p:nvPr/>
        </p:nvSpPr>
        <p:spPr>
          <a:xfrm>
            <a:off x="192079" y="205897"/>
            <a:ext cx="11087809" cy="6452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 fontScale="90000" lnSpcReduction="10000"/>
          </a:bodyPr>
          <a:lstStyle>
            <a:lvl1pPr marL="0" marR="0" indent="0" algn="l" defTabSz="54769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small" spc="0" baseline="0">
                <a:solidFill>
                  <a:srgbClr val="5A5F5E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1pPr>
            <a:lvl2pPr marL="0" marR="0" indent="214315" algn="ctr" defTabSz="54769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688" b="0" i="0" u="none" strike="noStrike" cap="all" spc="0" baseline="0"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Gill Sans Light"/>
              </a:defRPr>
            </a:lvl2pPr>
            <a:lvl3pPr marL="0" marR="0" indent="428631" algn="ctr" defTabSz="54769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688" b="0" i="0" u="none" strike="noStrike" cap="all" spc="0" baseline="0"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Gill Sans Light"/>
              </a:defRPr>
            </a:lvl3pPr>
            <a:lvl4pPr marL="0" marR="0" indent="642947" algn="ctr" defTabSz="54769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688" b="0" i="0" u="none" strike="noStrike" cap="all" spc="0" baseline="0"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Gill Sans Light"/>
              </a:defRPr>
            </a:lvl4pPr>
            <a:lvl5pPr marL="0" marR="0" indent="857262" algn="ctr" defTabSz="54769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688" b="0" i="0" u="none" strike="noStrike" cap="all" spc="0" baseline="0"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Gill Sans Light"/>
              </a:defRPr>
            </a:lvl5pPr>
            <a:lvl6pPr marL="0" marR="0" indent="1071578" algn="ctr" defTabSz="54769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688" b="0" i="0" u="none" strike="noStrike" cap="all" spc="0" baseline="0"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Gill Sans Light"/>
              </a:defRPr>
            </a:lvl6pPr>
            <a:lvl7pPr marL="0" marR="0" indent="1285893" algn="ctr" defTabSz="54769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688" b="0" i="0" u="none" strike="noStrike" cap="all" spc="0" baseline="0"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Gill Sans Light"/>
              </a:defRPr>
            </a:lvl7pPr>
            <a:lvl8pPr marL="0" marR="0" indent="1500209" algn="ctr" defTabSz="54769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688" b="0" i="0" u="none" strike="noStrike" cap="all" spc="0" baseline="0"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Gill Sans Light"/>
              </a:defRPr>
            </a:lvl8pPr>
            <a:lvl9pPr marL="0" marR="0" indent="1714525" algn="ctr" defTabSz="54769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688" b="0" i="0" u="none" strike="noStrike" cap="all" spc="0" baseline="0"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Gill Sans Light"/>
              </a:defRPr>
            </a:lvl9pPr>
          </a:lstStyle>
          <a:p>
            <a:endParaRPr lang="en-US" kern="0" cap="none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7" name="Latent Bugs">
            <a:extLst>
              <a:ext uri="{FF2B5EF4-FFF2-40B4-BE49-F238E27FC236}">
                <a16:creationId xmlns:a16="http://schemas.microsoft.com/office/drawing/2014/main" id="{4207046D-F31B-34A2-AB98-11DEB9C06AE0}"/>
              </a:ext>
            </a:extLst>
          </p:cNvPr>
          <p:cNvSpPr txBox="1">
            <a:spLocks/>
          </p:cNvSpPr>
          <p:nvPr/>
        </p:nvSpPr>
        <p:spPr>
          <a:xfrm>
            <a:off x="344479" y="358297"/>
            <a:ext cx="11087809" cy="6452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 fontScale="90000" lnSpcReduction="10000"/>
          </a:bodyPr>
          <a:lstStyle>
            <a:lvl1pPr marL="0" marR="0" indent="0" algn="l" defTabSz="54769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small" spc="0" baseline="0">
                <a:solidFill>
                  <a:srgbClr val="5A5F5E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1pPr>
            <a:lvl2pPr marL="0" marR="0" indent="214315" algn="ctr" defTabSz="54769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688" b="0" i="0" u="none" strike="noStrike" cap="all" spc="0" baseline="0"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Gill Sans Light"/>
              </a:defRPr>
            </a:lvl2pPr>
            <a:lvl3pPr marL="0" marR="0" indent="428631" algn="ctr" defTabSz="54769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688" b="0" i="0" u="none" strike="noStrike" cap="all" spc="0" baseline="0"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Gill Sans Light"/>
              </a:defRPr>
            </a:lvl3pPr>
            <a:lvl4pPr marL="0" marR="0" indent="642947" algn="ctr" defTabSz="54769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688" b="0" i="0" u="none" strike="noStrike" cap="all" spc="0" baseline="0"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Gill Sans Light"/>
              </a:defRPr>
            </a:lvl4pPr>
            <a:lvl5pPr marL="0" marR="0" indent="857262" algn="ctr" defTabSz="54769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688" b="0" i="0" u="none" strike="noStrike" cap="all" spc="0" baseline="0"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Gill Sans Light"/>
              </a:defRPr>
            </a:lvl5pPr>
            <a:lvl6pPr marL="0" marR="0" indent="1071578" algn="ctr" defTabSz="54769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688" b="0" i="0" u="none" strike="noStrike" cap="all" spc="0" baseline="0"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Gill Sans Light"/>
              </a:defRPr>
            </a:lvl6pPr>
            <a:lvl7pPr marL="0" marR="0" indent="1285893" algn="ctr" defTabSz="54769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688" b="0" i="0" u="none" strike="noStrike" cap="all" spc="0" baseline="0"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Gill Sans Light"/>
              </a:defRPr>
            </a:lvl7pPr>
            <a:lvl8pPr marL="0" marR="0" indent="1500209" algn="ctr" defTabSz="54769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688" b="0" i="0" u="none" strike="noStrike" cap="all" spc="0" baseline="0"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Gill Sans Light"/>
              </a:defRPr>
            </a:lvl8pPr>
            <a:lvl9pPr marL="0" marR="0" indent="1714525" algn="ctr" defTabSz="54769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688" b="0" i="0" u="none" strike="noStrike" cap="all" spc="0" baseline="0"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Gill Sans Light"/>
              </a:defRPr>
            </a:lvl9pPr>
          </a:lstStyle>
          <a:p>
            <a:r>
              <a:rPr lang="en-US" kern="0" cap="none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Roadblock of UI Tarpits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46485E4-8D2D-F5D7-7650-6741C46EDFFE}"/>
              </a:ext>
            </a:extLst>
          </p:cNvPr>
          <p:cNvSpPr txBox="1"/>
          <p:nvPr/>
        </p:nvSpPr>
        <p:spPr>
          <a:xfrm>
            <a:off x="7032028" y="1531044"/>
            <a:ext cx="4247860" cy="465768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pPr marL="571500" marR="0" indent="-571500" defTabSz="584200" rtl="0" fontAlgn="auto" latinLnBrk="0" hangingPunct="0">
              <a:spcBef>
                <a:spcPts val="0"/>
              </a:spcBef>
              <a:spcAft>
                <a:spcPts val="24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400" dirty="0">
                <a:solidFill>
                  <a:srgbClr val="535353"/>
                </a:solidFill>
                <a:latin typeface="Helvetica"/>
                <a:ea typeface="Helvetica"/>
                <a:cs typeface="Helvetica"/>
                <a:sym typeface="Helvetica"/>
              </a:rPr>
              <a:t>Prior work has shown that AIG Tools tend to get </a:t>
            </a:r>
            <a:r>
              <a:rPr lang="en-US" sz="2400" u="sng" dirty="0">
                <a:solidFill>
                  <a:srgbClr val="535353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  <a:sym typeface="Helvetica"/>
              </a:rPr>
              <a:t>“stuck”</a:t>
            </a:r>
            <a:r>
              <a:rPr lang="en-US" sz="2400" dirty="0">
                <a:solidFill>
                  <a:srgbClr val="535353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  <a:sym typeface="Helvetica"/>
              </a:rPr>
              <a:t> </a:t>
            </a:r>
            <a:r>
              <a:rPr lang="en-US" sz="2400" dirty="0">
                <a:solidFill>
                  <a:srgbClr val="535353"/>
                </a:solidFill>
                <a:latin typeface="Helvetica"/>
                <a:ea typeface="Helvetica"/>
                <a:cs typeface="Helvetica"/>
                <a:sym typeface="Helvetica"/>
              </a:rPr>
              <a:t>on certain screens</a:t>
            </a:r>
          </a:p>
          <a:p>
            <a:pPr marL="571500" marR="0" indent="-571500" defTabSz="584200" rtl="0" fontAlgn="auto" latinLnBrk="0" hangingPunct="0">
              <a:spcBef>
                <a:spcPts val="0"/>
              </a:spcBef>
              <a:spcAft>
                <a:spcPts val="24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400" dirty="0">
                <a:solidFill>
                  <a:srgbClr val="535353"/>
                </a:solidFill>
                <a:latin typeface="Helvetica"/>
                <a:ea typeface="Helvetica"/>
                <a:cs typeface="Helvetica"/>
                <a:sym typeface="Helvetica"/>
              </a:rPr>
              <a:t>These screens are called </a:t>
            </a:r>
            <a:r>
              <a:rPr lang="en-US" sz="2400" u="sng" dirty="0">
                <a:solidFill>
                  <a:srgbClr val="535353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  <a:sym typeface="Helvetica"/>
              </a:rPr>
              <a:t>UI Tarpits</a:t>
            </a:r>
          </a:p>
          <a:p>
            <a:pPr marL="571500" marR="0" indent="-571500" defTabSz="584200" rtl="0" fontAlgn="auto" latinLnBrk="0" hangingPunct="0">
              <a:spcBef>
                <a:spcPts val="0"/>
              </a:spcBef>
              <a:spcAft>
                <a:spcPts val="24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400" dirty="0">
                <a:solidFill>
                  <a:srgbClr val="53535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"/>
              </a:rPr>
              <a:t>The authors created a tool called </a:t>
            </a:r>
            <a:r>
              <a:rPr lang="en-US" sz="2400" u="sng" dirty="0">
                <a:solidFill>
                  <a:srgbClr val="535353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  <a:sym typeface="Helvetica"/>
              </a:rPr>
              <a:t>VET</a:t>
            </a:r>
            <a:r>
              <a:rPr lang="en-US" sz="2400" dirty="0">
                <a:solidFill>
                  <a:srgbClr val="53535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"/>
              </a:rPr>
              <a:t> to </a:t>
            </a:r>
            <a:r>
              <a:rPr lang="en-US" sz="2400" dirty="0">
                <a:solidFill>
                  <a:srgbClr val="535353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  <a:sym typeface="Helvetica"/>
              </a:rPr>
              <a:t>identify</a:t>
            </a:r>
            <a:r>
              <a:rPr lang="en-US" sz="2400" dirty="0">
                <a:solidFill>
                  <a:srgbClr val="53535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"/>
              </a:rPr>
              <a:t> and </a:t>
            </a:r>
            <a:r>
              <a:rPr lang="en-US" sz="2400" dirty="0">
                <a:solidFill>
                  <a:srgbClr val="535353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  <a:sym typeface="Helvetica"/>
              </a:rPr>
              <a:t>avoid</a:t>
            </a:r>
            <a:r>
              <a:rPr lang="en-US" sz="2400" dirty="0">
                <a:solidFill>
                  <a:srgbClr val="53535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"/>
              </a:rPr>
              <a:t> these tarpits</a:t>
            </a:r>
          </a:p>
          <a:p>
            <a:pPr marL="571500" marR="0" indent="-571500" defTabSz="584200" rtl="0" fontAlgn="auto" latinLnBrk="0" hangingPunct="0">
              <a:spcBef>
                <a:spcPts val="0"/>
              </a:spcBef>
              <a:spcAft>
                <a:spcPts val="24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sz="2400" dirty="0">
              <a:solidFill>
                <a:srgbClr val="535353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69278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AF8F0F6D-BDDF-90D0-0B93-BE01C663BF4E}"/>
              </a:ext>
            </a:extLst>
          </p:cNvPr>
          <p:cNvSpPr txBox="1">
            <a:spLocks/>
          </p:cNvSpPr>
          <p:nvPr/>
        </p:nvSpPr>
        <p:spPr>
          <a:xfrm>
            <a:off x="11711035" y="6515685"/>
            <a:ext cx="295180" cy="223236"/>
          </a:xfrm>
          <a:prstGeom prst="rect">
            <a:avLst/>
          </a:prstGeom>
          <a:ln w="12700">
            <a:miter lim="400000"/>
          </a:ln>
        </p:spPr>
        <p:txBody>
          <a:bodyPr wrap="none" lIns="35718" tIns="35718" rIns="35718" bIns="35718">
            <a:normAutofit fontScale="70000" lnSpcReduction="20000"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defTabSz="410751"/>
            <a:fld id="{2E65CC15-C992-9F4A-868C-912F67286B65}" type="slidenum">
              <a:rPr lang="en-US" sz="1687" kern="0">
                <a:latin typeface="Gill Sans Light"/>
              </a:rPr>
              <a:pPr defTabSz="410751"/>
              <a:t>5</a:t>
            </a:fld>
            <a:endParaRPr lang="en-US" sz="1687" kern="0" dirty="0">
              <a:latin typeface="Gill Sans Ligh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46EFE92-D8BA-95B7-6F7C-8D2C944C1DDF}"/>
              </a:ext>
            </a:extLst>
          </p:cNvPr>
          <p:cNvSpPr/>
          <p:nvPr/>
        </p:nvSpPr>
        <p:spPr>
          <a:xfrm>
            <a:off x="2411558" y="1371944"/>
            <a:ext cx="8128000" cy="5418667"/>
          </a:xfrm>
          <a:prstGeom prst="rect">
            <a:avLst/>
          </a:prstGeom>
        </p:spPr>
        <p:txBody>
          <a:bodyPr/>
          <a:lstStyle/>
          <a:p>
            <a:pPr algn="ctr" defTabSz="410751" hangingPunct="0">
              <a:buFontTx/>
              <a:buChar char="•"/>
            </a:pPr>
            <a:endParaRPr lang="en-US" sz="2531" kern="0">
              <a:solidFill>
                <a:srgbClr val="535353"/>
              </a:solidFill>
              <a:latin typeface="Helvetica"/>
              <a:cs typeface="Helvetica"/>
              <a:sym typeface="Helvetica"/>
            </a:endParaRPr>
          </a:p>
          <a:p>
            <a:pPr algn="ctr" defTabSz="410751" hangingPunct="0">
              <a:buFontTx/>
              <a:buChar char="•"/>
            </a:pPr>
            <a:endParaRPr lang="en-US" sz="2531" kern="0">
              <a:solidFill>
                <a:srgbClr val="535353"/>
              </a:solidFill>
              <a:latin typeface="Helvetica"/>
              <a:cs typeface="Helvetica"/>
              <a:sym typeface="Helvetica"/>
            </a:endParaRPr>
          </a:p>
          <a:p>
            <a:pPr algn="ctr" defTabSz="410751" hangingPunct="0">
              <a:buFontTx/>
              <a:buChar char="•"/>
            </a:pPr>
            <a:endParaRPr lang="en-US" sz="2531" kern="0">
              <a:solidFill>
                <a:srgbClr val="535353"/>
              </a:solidFill>
              <a:latin typeface="Helvetica"/>
              <a:cs typeface="Helvetica"/>
              <a:sym typeface="Helvetica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740C8F-A459-8F08-ADA7-F7670466B4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2774" y="1736393"/>
            <a:ext cx="1439333" cy="143933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CAEC94D-0C14-D8A3-D684-86C425D219DF}"/>
              </a:ext>
            </a:extLst>
          </p:cNvPr>
          <p:cNvSpPr txBox="1"/>
          <p:nvPr/>
        </p:nvSpPr>
        <p:spPr>
          <a:xfrm>
            <a:off x="8535" y="6095021"/>
            <a:ext cx="115908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[1] W. Wang, W. Yang, T. Xu, and T. Xie, “VET: Identifying and Avoiding UI Exploration Tarpits,” in ESEC/FSE, 2021</a:t>
            </a:r>
          </a:p>
        </p:txBody>
      </p:sp>
      <p:pic>
        <p:nvPicPr>
          <p:cNvPr id="6" name="form_screen">
            <a:hlinkClick r:id="" action="ppaction://media"/>
            <a:extLst>
              <a:ext uri="{FF2B5EF4-FFF2-40B4-BE49-F238E27FC236}">
                <a16:creationId xmlns:a16="http://schemas.microsoft.com/office/drawing/2014/main" id="{ADCAE8E4-C7F2-DA50-0C19-7EA4426418E2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10577" y="1338727"/>
            <a:ext cx="2553725" cy="45399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0B9B1E-088A-32C1-D9A0-8C42B88C43C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5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82DB645F-06CA-A89D-A519-5DD3B14EF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UI Tarpits</a:t>
            </a:r>
            <a:r>
              <a:rPr lang="en-US" sz="3600" baseline="30000" dirty="0"/>
              <a:t>1</a:t>
            </a:r>
            <a:endParaRPr lang="en-US" sz="3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70828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AF8F0F6D-BDDF-90D0-0B93-BE01C663BF4E}"/>
              </a:ext>
            </a:extLst>
          </p:cNvPr>
          <p:cNvSpPr txBox="1">
            <a:spLocks/>
          </p:cNvSpPr>
          <p:nvPr/>
        </p:nvSpPr>
        <p:spPr>
          <a:xfrm>
            <a:off x="11711035" y="6515685"/>
            <a:ext cx="295180" cy="223236"/>
          </a:xfrm>
          <a:prstGeom prst="rect">
            <a:avLst/>
          </a:prstGeom>
          <a:ln w="12700">
            <a:miter lim="400000"/>
          </a:ln>
        </p:spPr>
        <p:txBody>
          <a:bodyPr wrap="none" lIns="35718" tIns="35718" rIns="35718" bIns="35718">
            <a:normAutofit fontScale="70000" lnSpcReduction="20000"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defTabSz="410751"/>
            <a:fld id="{2E65CC15-C992-9F4A-868C-912F67286B65}" type="slidenum">
              <a:rPr lang="en-US" sz="1687" kern="0">
                <a:latin typeface="Gill Sans Light"/>
              </a:rPr>
              <a:pPr defTabSz="410751"/>
              <a:t>6</a:t>
            </a:fld>
            <a:endParaRPr lang="en-US" sz="1687" kern="0" dirty="0">
              <a:latin typeface="Gill Sans Ligh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46EFE92-D8BA-95B7-6F7C-8D2C944C1DDF}"/>
              </a:ext>
            </a:extLst>
          </p:cNvPr>
          <p:cNvSpPr/>
          <p:nvPr/>
        </p:nvSpPr>
        <p:spPr>
          <a:xfrm>
            <a:off x="2411558" y="1371944"/>
            <a:ext cx="8128000" cy="5418667"/>
          </a:xfrm>
          <a:prstGeom prst="rect">
            <a:avLst/>
          </a:prstGeom>
        </p:spPr>
        <p:txBody>
          <a:bodyPr/>
          <a:lstStyle/>
          <a:p>
            <a:pPr algn="ctr" defTabSz="410751" hangingPunct="0">
              <a:buFontTx/>
              <a:buChar char="•"/>
            </a:pPr>
            <a:endParaRPr lang="en-US" sz="2531" kern="0">
              <a:solidFill>
                <a:srgbClr val="535353"/>
              </a:solidFill>
              <a:latin typeface="Helvetica"/>
              <a:cs typeface="Helvetica"/>
              <a:sym typeface="Helvetica"/>
            </a:endParaRPr>
          </a:p>
          <a:p>
            <a:pPr algn="ctr" defTabSz="410751" hangingPunct="0">
              <a:buFontTx/>
              <a:buChar char="•"/>
            </a:pPr>
            <a:endParaRPr lang="en-US" sz="2531" kern="0">
              <a:solidFill>
                <a:srgbClr val="535353"/>
              </a:solidFill>
              <a:latin typeface="Helvetica"/>
              <a:cs typeface="Helvetica"/>
              <a:sym typeface="Helvetica"/>
            </a:endParaRPr>
          </a:p>
          <a:p>
            <a:pPr algn="ctr" defTabSz="410751" hangingPunct="0">
              <a:buFontTx/>
              <a:buChar char="•"/>
            </a:pPr>
            <a:endParaRPr lang="en-US" sz="2531" kern="0">
              <a:solidFill>
                <a:srgbClr val="535353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5" name="AutoShape 6">
            <a:extLst>
              <a:ext uri="{FF2B5EF4-FFF2-40B4-BE49-F238E27FC236}">
                <a16:creationId xmlns:a16="http://schemas.microsoft.com/office/drawing/2014/main" id="{421DE2D1-F234-91D1-6780-F6D35604E2B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0088F7-49A2-FD65-63BA-9D683B8CB7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2775" y="1735432"/>
            <a:ext cx="1439333" cy="143933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advertisement">
            <a:hlinkClick r:id="" action="ppaction://media"/>
            <a:extLst>
              <a:ext uri="{FF2B5EF4-FFF2-40B4-BE49-F238E27FC236}">
                <a16:creationId xmlns:a16="http://schemas.microsoft.com/office/drawing/2014/main" id="{4D15DA64-375D-44A1-FEBA-E76734B71AA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72925" y="1335333"/>
            <a:ext cx="2553726" cy="4539955"/>
          </a:xfrm>
          <a:prstGeom prst="rect">
            <a:avLst/>
          </a:prstGeom>
          <a:ln w="38100">
            <a:solidFill>
              <a:schemeClr val="tx2">
                <a:lumMod val="50000"/>
              </a:schemeClr>
            </a:solidFill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E78676-94A1-B71D-56BB-2392FAB6C49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6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207E289C-3D7B-84B7-D03A-0FBF3BDC9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UI Tarpits</a:t>
            </a:r>
            <a:r>
              <a:rPr lang="en-US" sz="3600" baseline="30000" dirty="0"/>
              <a:t>1</a:t>
            </a:r>
            <a:endParaRPr lang="en-US" sz="3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B4DE33-F5FA-8270-B4EA-180C6CA5267E}"/>
              </a:ext>
            </a:extLst>
          </p:cNvPr>
          <p:cNvSpPr txBox="1"/>
          <p:nvPr/>
        </p:nvSpPr>
        <p:spPr>
          <a:xfrm>
            <a:off x="8535" y="6095021"/>
            <a:ext cx="115908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[1] W. Wang, W. Yang, T. Xu, and T. Xie, “VET: Identifying and Avoiding UI Exploration Tarpits,” in ESEC/FSE, 2021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01336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3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46EFE92-D8BA-95B7-6F7C-8D2C944C1DDF}"/>
              </a:ext>
            </a:extLst>
          </p:cNvPr>
          <p:cNvSpPr/>
          <p:nvPr/>
        </p:nvSpPr>
        <p:spPr>
          <a:xfrm>
            <a:off x="2411558" y="1371944"/>
            <a:ext cx="8128000" cy="5418667"/>
          </a:xfrm>
          <a:prstGeom prst="rect">
            <a:avLst/>
          </a:prstGeom>
        </p:spPr>
        <p:txBody>
          <a:bodyPr/>
          <a:lstStyle/>
          <a:p>
            <a:pPr algn="ctr" defTabSz="410751" hangingPunct="0">
              <a:buFontTx/>
              <a:buChar char="•"/>
            </a:pPr>
            <a:endParaRPr lang="en-US" sz="2531" kern="0">
              <a:solidFill>
                <a:srgbClr val="535353"/>
              </a:solidFill>
              <a:latin typeface="Helvetica"/>
              <a:cs typeface="Helvetica"/>
              <a:sym typeface="Helvetica"/>
            </a:endParaRPr>
          </a:p>
          <a:p>
            <a:pPr algn="ctr" defTabSz="410751" hangingPunct="0">
              <a:buFontTx/>
              <a:buChar char="•"/>
            </a:pPr>
            <a:endParaRPr lang="en-US" sz="2531" kern="0">
              <a:solidFill>
                <a:srgbClr val="535353"/>
              </a:solidFill>
              <a:latin typeface="Helvetica"/>
              <a:cs typeface="Helvetica"/>
              <a:sym typeface="Helvetica"/>
            </a:endParaRPr>
          </a:p>
          <a:p>
            <a:pPr algn="ctr" defTabSz="410751" hangingPunct="0">
              <a:buFontTx/>
              <a:buChar char="•"/>
            </a:pPr>
            <a:endParaRPr lang="en-US" sz="2531" kern="0">
              <a:solidFill>
                <a:srgbClr val="535353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22D3EC08-EAB5-47E5-6FE7-1D8D7E0DFE9B}"/>
              </a:ext>
            </a:extLst>
          </p:cNvPr>
          <p:cNvSpPr txBox="1">
            <a:spLocks/>
          </p:cNvSpPr>
          <p:nvPr/>
        </p:nvSpPr>
        <p:spPr>
          <a:xfrm>
            <a:off x="11711035" y="6515685"/>
            <a:ext cx="295180" cy="223236"/>
          </a:xfrm>
          <a:prstGeom prst="rect">
            <a:avLst/>
          </a:prstGeom>
          <a:ln w="12700">
            <a:miter lim="400000"/>
          </a:ln>
        </p:spPr>
        <p:txBody>
          <a:bodyPr wrap="none" lIns="35718" tIns="35718" rIns="35718" bIns="35718">
            <a:normAutofit fontScale="70000" lnSpcReduction="20000"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defTabSz="410751"/>
            <a:fld id="{2E65CC15-C992-9F4A-868C-912F67286B65}" type="slidenum">
              <a:rPr lang="en-US" sz="1687" kern="0">
                <a:latin typeface="Gill Sans Light"/>
              </a:rPr>
              <a:pPr defTabSz="410751"/>
              <a:t>7</a:t>
            </a:fld>
            <a:endParaRPr lang="en-US" sz="1687" kern="0" dirty="0">
              <a:latin typeface="Gill Sans Light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92DA4B-7EBE-1D05-E114-EDAEB46126E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7</a:t>
            </a:fld>
            <a:endParaRPr lang="en-US"/>
          </a:p>
        </p:txBody>
      </p:sp>
      <p:sp>
        <p:nvSpPr>
          <p:cNvPr id="13" name="Latent Bugs">
            <a:extLst>
              <a:ext uri="{FF2B5EF4-FFF2-40B4-BE49-F238E27FC236}">
                <a16:creationId xmlns:a16="http://schemas.microsoft.com/office/drawing/2014/main" id="{A09A711D-215B-2DA6-2C16-703A604DD3D3}"/>
              </a:ext>
            </a:extLst>
          </p:cNvPr>
          <p:cNvSpPr txBox="1">
            <a:spLocks/>
          </p:cNvSpPr>
          <p:nvPr/>
        </p:nvSpPr>
        <p:spPr>
          <a:xfrm>
            <a:off x="192079" y="205897"/>
            <a:ext cx="11087809" cy="6452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 fontScale="90000" lnSpcReduction="10000"/>
          </a:bodyPr>
          <a:lstStyle>
            <a:lvl1pPr marL="0" marR="0" indent="0" algn="l" defTabSz="54769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small" spc="0" baseline="0">
                <a:solidFill>
                  <a:srgbClr val="5A5F5E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1pPr>
            <a:lvl2pPr marL="0" marR="0" indent="214315" algn="ctr" defTabSz="54769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688" b="0" i="0" u="none" strike="noStrike" cap="all" spc="0" baseline="0"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Gill Sans Light"/>
              </a:defRPr>
            </a:lvl2pPr>
            <a:lvl3pPr marL="0" marR="0" indent="428631" algn="ctr" defTabSz="54769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688" b="0" i="0" u="none" strike="noStrike" cap="all" spc="0" baseline="0"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Gill Sans Light"/>
              </a:defRPr>
            </a:lvl3pPr>
            <a:lvl4pPr marL="0" marR="0" indent="642947" algn="ctr" defTabSz="54769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688" b="0" i="0" u="none" strike="noStrike" cap="all" spc="0" baseline="0"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Gill Sans Light"/>
              </a:defRPr>
            </a:lvl4pPr>
            <a:lvl5pPr marL="0" marR="0" indent="857262" algn="ctr" defTabSz="54769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688" b="0" i="0" u="none" strike="noStrike" cap="all" spc="0" baseline="0"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Gill Sans Light"/>
              </a:defRPr>
            </a:lvl5pPr>
            <a:lvl6pPr marL="0" marR="0" indent="1071578" algn="ctr" defTabSz="54769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688" b="0" i="0" u="none" strike="noStrike" cap="all" spc="0" baseline="0"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Gill Sans Light"/>
              </a:defRPr>
            </a:lvl6pPr>
            <a:lvl7pPr marL="0" marR="0" indent="1285893" algn="ctr" defTabSz="54769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688" b="0" i="0" u="none" strike="noStrike" cap="all" spc="0" baseline="0"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Gill Sans Light"/>
              </a:defRPr>
            </a:lvl7pPr>
            <a:lvl8pPr marL="0" marR="0" indent="1500209" algn="ctr" defTabSz="54769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688" b="0" i="0" u="none" strike="noStrike" cap="all" spc="0" baseline="0"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Gill Sans Light"/>
              </a:defRPr>
            </a:lvl8pPr>
            <a:lvl9pPr marL="0" marR="0" indent="1714525" algn="ctr" defTabSz="54769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688" b="0" i="0" u="none" strike="noStrike" cap="all" spc="0" baseline="0"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Gill Sans Light"/>
              </a:defRPr>
            </a:lvl9pPr>
          </a:lstStyle>
          <a:p>
            <a:endParaRPr lang="en-US" kern="0" cap="none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7" name="Latent Bugs">
            <a:extLst>
              <a:ext uri="{FF2B5EF4-FFF2-40B4-BE49-F238E27FC236}">
                <a16:creationId xmlns:a16="http://schemas.microsoft.com/office/drawing/2014/main" id="{4207046D-F31B-34A2-AB98-11DEB9C06AE0}"/>
              </a:ext>
            </a:extLst>
          </p:cNvPr>
          <p:cNvSpPr txBox="1">
            <a:spLocks/>
          </p:cNvSpPr>
          <p:nvPr/>
        </p:nvSpPr>
        <p:spPr>
          <a:xfrm>
            <a:off x="344479" y="358297"/>
            <a:ext cx="11087809" cy="6452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 fontScale="90000" lnSpcReduction="10000"/>
          </a:bodyPr>
          <a:lstStyle>
            <a:lvl1pPr marL="0" marR="0" indent="0" algn="l" defTabSz="54769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small" spc="0" baseline="0">
                <a:solidFill>
                  <a:srgbClr val="5A5F5E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1pPr>
            <a:lvl2pPr marL="0" marR="0" indent="214315" algn="ctr" defTabSz="54769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688" b="0" i="0" u="none" strike="noStrike" cap="all" spc="0" baseline="0"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Gill Sans Light"/>
              </a:defRPr>
            </a:lvl2pPr>
            <a:lvl3pPr marL="0" marR="0" indent="428631" algn="ctr" defTabSz="54769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688" b="0" i="0" u="none" strike="noStrike" cap="all" spc="0" baseline="0"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Gill Sans Light"/>
              </a:defRPr>
            </a:lvl3pPr>
            <a:lvl4pPr marL="0" marR="0" indent="642947" algn="ctr" defTabSz="54769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688" b="0" i="0" u="none" strike="noStrike" cap="all" spc="0" baseline="0"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Gill Sans Light"/>
              </a:defRPr>
            </a:lvl4pPr>
            <a:lvl5pPr marL="0" marR="0" indent="857262" algn="ctr" defTabSz="54769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688" b="0" i="0" u="none" strike="noStrike" cap="all" spc="0" baseline="0"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Gill Sans Light"/>
              </a:defRPr>
            </a:lvl5pPr>
            <a:lvl6pPr marL="0" marR="0" indent="1071578" algn="ctr" defTabSz="54769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688" b="0" i="0" u="none" strike="noStrike" cap="all" spc="0" baseline="0"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Gill Sans Light"/>
              </a:defRPr>
            </a:lvl6pPr>
            <a:lvl7pPr marL="0" marR="0" indent="1285893" algn="ctr" defTabSz="54769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688" b="0" i="0" u="none" strike="noStrike" cap="all" spc="0" baseline="0"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Gill Sans Light"/>
              </a:defRPr>
            </a:lvl7pPr>
            <a:lvl8pPr marL="0" marR="0" indent="1500209" algn="ctr" defTabSz="54769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688" b="0" i="0" u="none" strike="noStrike" cap="all" spc="0" baseline="0"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Gill Sans Light"/>
              </a:defRPr>
            </a:lvl8pPr>
            <a:lvl9pPr marL="0" marR="0" indent="1714525" algn="ctr" defTabSz="54769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688" b="0" i="0" u="none" strike="noStrike" cap="all" spc="0" baseline="0"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Gill Sans Light"/>
              </a:defRPr>
            </a:lvl9pPr>
          </a:lstStyle>
          <a:p>
            <a:r>
              <a:rPr lang="en-US" kern="0" cap="none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Limitations of V</a:t>
            </a:r>
            <a:r>
              <a:rPr lang="en-US" sz="3100" kern="0" cap="none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7DD08C-4FAF-DDCC-5613-B4DF376EAB5B}"/>
              </a:ext>
            </a:extLst>
          </p:cNvPr>
          <p:cNvSpPr txBox="1"/>
          <p:nvPr/>
        </p:nvSpPr>
        <p:spPr>
          <a:xfrm>
            <a:off x="7755079" y="1971775"/>
            <a:ext cx="4247860" cy="32419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pPr marL="571500" marR="0" indent="-571500" defTabSz="584200" rtl="0" fontAlgn="auto" latinLnBrk="0" hangingPunct="0">
              <a:spcBef>
                <a:spcPts val="0"/>
              </a:spcBef>
              <a:spcAft>
                <a:spcPts val="24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400" dirty="0">
                <a:solidFill>
                  <a:srgbClr val="535353"/>
                </a:solidFill>
                <a:latin typeface="Helvetica"/>
                <a:ea typeface="Helvetica"/>
                <a:cs typeface="Helvetica"/>
                <a:sym typeface="Helvetica"/>
              </a:rPr>
              <a:t>VET must run each app for an </a:t>
            </a:r>
            <a:r>
              <a:rPr lang="en-US" sz="2400" u="sng" dirty="0">
                <a:solidFill>
                  <a:srgbClr val="535353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  <a:sym typeface="Helvetica"/>
              </a:rPr>
              <a:t>extended period</a:t>
            </a:r>
            <a:r>
              <a:rPr lang="en-US" sz="2400" dirty="0">
                <a:solidFill>
                  <a:srgbClr val="535353"/>
                </a:solidFill>
                <a:latin typeface="Helvetica"/>
                <a:ea typeface="Helvetica"/>
                <a:cs typeface="Helvetica"/>
                <a:sym typeface="Helvetica"/>
              </a:rPr>
              <a:t> of time to detect tarpits</a:t>
            </a:r>
          </a:p>
          <a:p>
            <a:pPr marL="571500" marR="0" indent="-571500" defTabSz="584200" rtl="0" fontAlgn="auto" latinLnBrk="0" hangingPunct="0">
              <a:spcBef>
                <a:spcPts val="0"/>
              </a:spcBef>
              <a:spcAft>
                <a:spcPts val="24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400" dirty="0">
                <a:solidFill>
                  <a:srgbClr val="535353"/>
                </a:solidFill>
                <a:latin typeface="Helvetica"/>
                <a:ea typeface="Helvetica"/>
                <a:cs typeface="Helvetica"/>
                <a:sym typeface="Helvetica"/>
              </a:rPr>
              <a:t>VET only </a:t>
            </a:r>
            <a:r>
              <a:rPr lang="en-US" sz="2400" u="sng" dirty="0">
                <a:solidFill>
                  <a:srgbClr val="535353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  <a:sym typeface="Helvetica"/>
              </a:rPr>
              <a:t>disables</a:t>
            </a:r>
            <a:r>
              <a:rPr lang="en-US" sz="2400" dirty="0">
                <a:solidFill>
                  <a:srgbClr val="535353"/>
                </a:solidFill>
                <a:latin typeface="Helvetica"/>
                <a:ea typeface="Helvetica"/>
                <a:cs typeface="Helvetica"/>
                <a:sym typeface="Helvetica"/>
              </a:rPr>
              <a:t> tarpits</a:t>
            </a:r>
          </a:p>
          <a:p>
            <a:pPr marL="571500" marR="0" indent="-571500" defTabSz="584200" rtl="0" fontAlgn="auto" latinLnBrk="0" hangingPunct="0">
              <a:spcBef>
                <a:spcPts val="0"/>
              </a:spcBef>
              <a:spcAft>
                <a:spcPts val="24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400" dirty="0">
                <a:solidFill>
                  <a:srgbClr val="535353"/>
                </a:solidFill>
                <a:latin typeface="Helvetica"/>
                <a:ea typeface="Helvetica"/>
                <a:cs typeface="Helvetica"/>
                <a:sym typeface="Helvetica"/>
              </a:rPr>
              <a:t>Thus, it </a:t>
            </a:r>
            <a:r>
              <a:rPr lang="en-US" sz="2400" u="sng" dirty="0">
                <a:solidFill>
                  <a:srgbClr val="535353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  <a:sym typeface="Helvetica"/>
              </a:rPr>
              <a:t>cannot explore </a:t>
            </a:r>
            <a:r>
              <a:rPr lang="en-US" sz="2400" dirty="0">
                <a:solidFill>
                  <a:srgbClr val="535353"/>
                </a:solidFill>
                <a:latin typeface="Helvetica"/>
                <a:ea typeface="Helvetica"/>
                <a:cs typeface="Helvetica"/>
                <a:sym typeface="Helvetica"/>
              </a:rPr>
              <a:t>certain areas of the app!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6919D0E-ABFA-3036-E096-DD9BEDAC26ED}"/>
              </a:ext>
            </a:extLst>
          </p:cNvPr>
          <p:cNvGrpSpPr/>
          <p:nvPr/>
        </p:nvGrpSpPr>
        <p:grpSpPr>
          <a:xfrm>
            <a:off x="3234303" y="1776756"/>
            <a:ext cx="3572735" cy="3821186"/>
            <a:chOff x="3234303" y="1776756"/>
            <a:chExt cx="3572735" cy="382118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D7FD411-70EB-846B-A978-17B1CC10B8F2}"/>
                </a:ext>
              </a:extLst>
            </p:cNvPr>
            <p:cNvGrpSpPr/>
            <p:nvPr/>
          </p:nvGrpSpPr>
          <p:grpSpPr>
            <a:xfrm>
              <a:off x="3234303" y="1841599"/>
              <a:ext cx="1467453" cy="605710"/>
              <a:chOff x="4157491" y="2179054"/>
              <a:chExt cx="1467453" cy="605710"/>
            </a:xfrm>
          </p:grpSpPr>
          <p:sp>
            <p:nvSpPr>
              <p:cNvPr id="3" name="Arrow: Right 37">
                <a:extLst>
                  <a:ext uri="{FF2B5EF4-FFF2-40B4-BE49-F238E27FC236}">
                    <a16:creationId xmlns:a16="http://schemas.microsoft.com/office/drawing/2014/main" id="{CE11926D-E4A2-E6DC-9B74-FB5C94F7202D}"/>
                  </a:ext>
                </a:extLst>
              </p:cNvPr>
              <p:cNvSpPr/>
              <p:nvPr/>
            </p:nvSpPr>
            <p:spPr>
              <a:xfrm>
                <a:off x="4682189" y="2179055"/>
                <a:ext cx="942755" cy="605709"/>
              </a:xfrm>
              <a:prstGeom prst="rightArrow">
                <a:avLst/>
              </a:prstGeom>
              <a:solidFill>
                <a:srgbClr val="808785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 Light"/>
                </a:endParaRPr>
              </a:p>
            </p:txBody>
          </p:sp>
          <p:sp>
            <p:nvSpPr>
              <p:cNvPr id="4" name="Arrow: Right 37">
                <a:extLst>
                  <a:ext uri="{FF2B5EF4-FFF2-40B4-BE49-F238E27FC236}">
                    <a16:creationId xmlns:a16="http://schemas.microsoft.com/office/drawing/2014/main" id="{D72E8A5B-DC8D-16A0-5F68-FD4A6794331D}"/>
                  </a:ext>
                </a:extLst>
              </p:cNvPr>
              <p:cNvSpPr/>
              <p:nvPr/>
            </p:nvSpPr>
            <p:spPr>
              <a:xfrm rot="10800000">
                <a:off x="4157491" y="2179054"/>
                <a:ext cx="942755" cy="605709"/>
              </a:xfrm>
              <a:prstGeom prst="rightArrow">
                <a:avLst/>
              </a:prstGeom>
              <a:solidFill>
                <a:srgbClr val="808785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 Light"/>
                </a:endParaRPr>
              </a:p>
            </p:txBody>
          </p:sp>
        </p:grp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C00D3BD9-DADA-D88E-E4AE-424D1612E8DC}"/>
                </a:ext>
              </a:extLst>
            </p:cNvPr>
            <p:cNvSpPr/>
            <p:nvPr/>
          </p:nvSpPr>
          <p:spPr>
            <a:xfrm>
              <a:off x="4969728" y="1776756"/>
              <a:ext cx="1837310" cy="726440"/>
            </a:xfrm>
            <a:prstGeom prst="roundRect">
              <a:avLst/>
            </a:prstGeom>
            <a:solidFill>
              <a:srgbClr val="808785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60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 panose="02000503000000020004" pitchFamily="2" charset="0"/>
                  <a:ea typeface="Helvetica Neue Medium" panose="02000503000000020004" pitchFamily="2" charset="0"/>
                  <a:cs typeface="Helvetica Neue Medium" panose="02000503000000020004" pitchFamily="2" charset="0"/>
                  <a:sym typeface="Gill Sans Light"/>
                </a:rPr>
                <a:t>V</a:t>
              </a:r>
              <a:r>
                <a:rPr kumimoji="0" lang="en-US" sz="280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 panose="02000503000000020004" pitchFamily="2" charset="0"/>
                  <a:ea typeface="Helvetica Neue Medium" panose="02000503000000020004" pitchFamily="2" charset="0"/>
                  <a:cs typeface="Helvetica Neue Medium" panose="02000503000000020004" pitchFamily="2" charset="0"/>
                  <a:sym typeface="Gill Sans Light"/>
                </a:rPr>
                <a:t>ET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97886C6-F8D3-8D31-5548-485C1F4C0AAE}"/>
                </a:ext>
              </a:extLst>
            </p:cNvPr>
            <p:cNvGrpSpPr/>
            <p:nvPr/>
          </p:nvGrpSpPr>
          <p:grpSpPr>
            <a:xfrm rot="5400000">
              <a:off x="5154656" y="3173764"/>
              <a:ext cx="1467453" cy="510472"/>
              <a:chOff x="4157491" y="2179054"/>
              <a:chExt cx="1467453" cy="605710"/>
            </a:xfrm>
          </p:grpSpPr>
          <p:sp>
            <p:nvSpPr>
              <p:cNvPr id="16" name="Arrow: Right 37">
                <a:extLst>
                  <a:ext uri="{FF2B5EF4-FFF2-40B4-BE49-F238E27FC236}">
                    <a16:creationId xmlns:a16="http://schemas.microsoft.com/office/drawing/2014/main" id="{CE56ACB8-7635-E5BE-CE84-7F2CBACB0FBD}"/>
                  </a:ext>
                </a:extLst>
              </p:cNvPr>
              <p:cNvSpPr/>
              <p:nvPr/>
            </p:nvSpPr>
            <p:spPr>
              <a:xfrm>
                <a:off x="4682189" y="2179055"/>
                <a:ext cx="942755" cy="605709"/>
              </a:xfrm>
              <a:prstGeom prst="rightArrow">
                <a:avLst/>
              </a:prstGeom>
              <a:solidFill>
                <a:srgbClr val="808785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 Light"/>
                </a:endParaRPr>
              </a:p>
            </p:txBody>
          </p:sp>
          <p:sp>
            <p:nvSpPr>
              <p:cNvPr id="17" name="Arrow: Right 37">
                <a:extLst>
                  <a:ext uri="{FF2B5EF4-FFF2-40B4-BE49-F238E27FC236}">
                    <a16:creationId xmlns:a16="http://schemas.microsoft.com/office/drawing/2014/main" id="{E4A1713B-8D7F-BD5A-E369-C77FF6AEA152}"/>
                  </a:ext>
                </a:extLst>
              </p:cNvPr>
              <p:cNvSpPr/>
              <p:nvPr/>
            </p:nvSpPr>
            <p:spPr>
              <a:xfrm rot="10800000">
                <a:off x="4157491" y="2179054"/>
                <a:ext cx="942755" cy="605709"/>
              </a:xfrm>
              <a:prstGeom prst="rightArrow">
                <a:avLst/>
              </a:prstGeom>
              <a:solidFill>
                <a:srgbClr val="808785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 Light"/>
                </a:endParaRPr>
              </a:p>
            </p:txBody>
          </p:sp>
        </p:grpSp>
        <p:pic>
          <p:nvPicPr>
            <p:cNvPr id="19" name="Picture 18" descr="A green and white stopwatch&#10;&#10;Description automatically generated">
              <a:extLst>
                <a:ext uri="{FF2B5EF4-FFF2-40B4-BE49-F238E27FC236}">
                  <a16:creationId xmlns:a16="http://schemas.microsoft.com/office/drawing/2014/main" id="{9814D90B-D6B8-929B-F00A-F7239F06B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7477" y="4391062"/>
              <a:ext cx="1206880" cy="1206880"/>
            </a:xfrm>
            <a:prstGeom prst="rect">
              <a:avLst/>
            </a:prstGeom>
          </p:spPr>
        </p:pic>
      </p:grpSp>
      <p:pic>
        <p:nvPicPr>
          <p:cNvPr id="20" name="form_screen">
            <a:hlinkClick r:id="" action="ppaction://media"/>
            <a:extLst>
              <a:ext uri="{FF2B5EF4-FFF2-40B4-BE49-F238E27FC236}">
                <a16:creationId xmlns:a16="http://schemas.microsoft.com/office/drawing/2014/main" id="{0D9BE6F7-A358-CC52-70C8-0C72B8802ACB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9719" y="1447584"/>
            <a:ext cx="2553725" cy="45399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379305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70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AF8F0F6D-BDDF-90D0-0B93-BE01C663BF4E}"/>
              </a:ext>
            </a:extLst>
          </p:cNvPr>
          <p:cNvSpPr txBox="1">
            <a:spLocks/>
          </p:cNvSpPr>
          <p:nvPr/>
        </p:nvSpPr>
        <p:spPr>
          <a:xfrm>
            <a:off x="11711035" y="6515685"/>
            <a:ext cx="295180" cy="223236"/>
          </a:xfrm>
          <a:prstGeom prst="rect">
            <a:avLst/>
          </a:prstGeom>
          <a:ln w="12700">
            <a:miter lim="400000"/>
          </a:ln>
        </p:spPr>
        <p:txBody>
          <a:bodyPr wrap="none" lIns="35718" tIns="35718" rIns="35718" bIns="35718">
            <a:normAutofit fontScale="70000" lnSpcReduction="20000"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defTabSz="410751"/>
            <a:fld id="{2E65CC15-C992-9F4A-868C-912F67286B65}" type="slidenum">
              <a:rPr lang="en-US" sz="1687" kern="0">
                <a:latin typeface="Gill Sans Light"/>
              </a:rPr>
              <a:pPr defTabSz="410751"/>
              <a:t>8</a:t>
            </a:fld>
            <a:endParaRPr lang="en-US" sz="1687" kern="0" dirty="0">
              <a:latin typeface="Gill Sans Ligh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46EFE92-D8BA-95B7-6F7C-8D2C944C1DDF}"/>
              </a:ext>
            </a:extLst>
          </p:cNvPr>
          <p:cNvSpPr/>
          <p:nvPr/>
        </p:nvSpPr>
        <p:spPr>
          <a:xfrm>
            <a:off x="2411558" y="1371944"/>
            <a:ext cx="8128000" cy="5418667"/>
          </a:xfrm>
          <a:prstGeom prst="rect">
            <a:avLst/>
          </a:prstGeom>
        </p:spPr>
        <p:txBody>
          <a:bodyPr/>
          <a:lstStyle/>
          <a:p>
            <a:pPr algn="ctr" defTabSz="410751" hangingPunct="0">
              <a:buFontTx/>
              <a:buChar char="•"/>
            </a:pPr>
            <a:endParaRPr lang="en-US" sz="2531" kern="0">
              <a:solidFill>
                <a:srgbClr val="535353"/>
              </a:solidFill>
              <a:latin typeface="Helvetica"/>
              <a:cs typeface="Helvetica"/>
              <a:sym typeface="Helvetica"/>
            </a:endParaRPr>
          </a:p>
          <a:p>
            <a:pPr algn="ctr" defTabSz="410751" hangingPunct="0">
              <a:buFontTx/>
              <a:buChar char="•"/>
            </a:pPr>
            <a:endParaRPr lang="en-US" sz="2531" kern="0">
              <a:solidFill>
                <a:srgbClr val="535353"/>
              </a:solidFill>
              <a:latin typeface="Helvetica"/>
              <a:cs typeface="Helvetica"/>
              <a:sym typeface="Helvetica"/>
            </a:endParaRPr>
          </a:p>
          <a:p>
            <a:pPr algn="ctr" defTabSz="410751" hangingPunct="0">
              <a:buFontTx/>
              <a:buChar char="•"/>
            </a:pPr>
            <a:endParaRPr lang="en-US" sz="2531" kern="0">
              <a:solidFill>
                <a:srgbClr val="535353"/>
              </a:solidFill>
              <a:latin typeface="Helvetica"/>
              <a:cs typeface="Helvetica"/>
              <a:sym typeface="Helvetica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649FB4-3EE3-5F50-708B-CDBC6CF970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1072" y="3429000"/>
            <a:ext cx="2463571" cy="246357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BAC76B4-FE05-6F68-0C90-935CBA2C0A79}"/>
              </a:ext>
            </a:extLst>
          </p:cNvPr>
          <p:cNvSpPr txBox="1"/>
          <p:nvPr/>
        </p:nvSpPr>
        <p:spPr>
          <a:xfrm>
            <a:off x="1784921" y="1925727"/>
            <a:ext cx="3108812" cy="9643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i="0" u="none" strike="noStrike" cap="none" spc="0" normalizeH="0" baseline="0" dirty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Common</a:t>
            </a:r>
            <a:r>
              <a:rPr kumimoji="0" lang="en-US" sz="2800" i="0" u="none" strike="noStrike" cap="none" spc="0" normalizeH="0" dirty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 UI design motifs</a:t>
            </a:r>
            <a:endParaRPr kumimoji="0" lang="en-US" sz="2800" i="0" u="none" strike="noStrike" cap="none" spc="0" normalizeH="0" baseline="0" dirty="0">
              <a:ln>
                <a:noFill/>
              </a:ln>
              <a:solidFill>
                <a:srgbClr val="535353"/>
              </a:solidFill>
              <a:effectLst/>
              <a:uFillTx/>
              <a:latin typeface="Helvetica"/>
              <a:ea typeface="Helvetica"/>
              <a:cs typeface="Helvetica"/>
              <a:sym typeface="Helvetica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F9095BA-6910-40A6-C868-A76EE97EB2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9932" y="3970866"/>
            <a:ext cx="1428756" cy="142875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054FC59-0F53-27B8-6F36-D8331C7A5584}"/>
              </a:ext>
            </a:extLst>
          </p:cNvPr>
          <p:cNvSpPr txBox="1"/>
          <p:nvPr/>
        </p:nvSpPr>
        <p:spPr>
          <a:xfrm>
            <a:off x="7210447" y="2018061"/>
            <a:ext cx="4161920" cy="9643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i="0" u="none" strike="noStrike" cap="none" spc="0" normalizeH="0" baseline="0" dirty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Design generalizable strategies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43C037B-1EB3-FF37-2CE0-EEB16AACFD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04361" y="3429000"/>
            <a:ext cx="2463571" cy="246357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ECFC518-2831-C5E2-ED03-BD3802662B9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8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EB1FF7B-5F86-0F76-CA92-51C805EEF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Key Intuition: Overview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2159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AF8F0F6D-BDDF-90D0-0B93-BE01C663BF4E}"/>
              </a:ext>
            </a:extLst>
          </p:cNvPr>
          <p:cNvSpPr txBox="1">
            <a:spLocks/>
          </p:cNvSpPr>
          <p:nvPr/>
        </p:nvSpPr>
        <p:spPr>
          <a:xfrm>
            <a:off x="11711035" y="6515685"/>
            <a:ext cx="295180" cy="223236"/>
          </a:xfrm>
          <a:prstGeom prst="rect">
            <a:avLst/>
          </a:prstGeom>
          <a:ln w="12700">
            <a:miter lim="400000"/>
          </a:ln>
        </p:spPr>
        <p:txBody>
          <a:bodyPr wrap="none" lIns="35718" tIns="35718" rIns="35718" bIns="35718">
            <a:normAutofit fontScale="70000" lnSpcReduction="20000"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defTabSz="410751"/>
            <a:fld id="{2E65CC15-C992-9F4A-868C-912F67286B65}" type="slidenum">
              <a:rPr lang="en-US" sz="1687" kern="0">
                <a:latin typeface="Gill Sans Light"/>
              </a:rPr>
              <a:pPr defTabSz="410751"/>
              <a:t>9</a:t>
            </a:fld>
            <a:endParaRPr lang="en-US" sz="1687" kern="0" dirty="0">
              <a:latin typeface="Gill Sans Ligh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46EFE92-D8BA-95B7-6F7C-8D2C944C1DDF}"/>
              </a:ext>
            </a:extLst>
          </p:cNvPr>
          <p:cNvSpPr/>
          <p:nvPr/>
        </p:nvSpPr>
        <p:spPr>
          <a:xfrm>
            <a:off x="2411558" y="1371944"/>
            <a:ext cx="8128000" cy="5418667"/>
          </a:xfrm>
          <a:prstGeom prst="rect">
            <a:avLst/>
          </a:prstGeom>
        </p:spPr>
        <p:txBody>
          <a:bodyPr/>
          <a:lstStyle/>
          <a:p>
            <a:pPr algn="ctr" defTabSz="410751" hangingPunct="0">
              <a:buFontTx/>
              <a:buChar char="•"/>
            </a:pPr>
            <a:endParaRPr lang="en-US" sz="2531" kern="0">
              <a:solidFill>
                <a:srgbClr val="535353"/>
              </a:solidFill>
              <a:latin typeface="Helvetica"/>
              <a:cs typeface="Helvetica"/>
              <a:sym typeface="Helvetica"/>
            </a:endParaRPr>
          </a:p>
          <a:p>
            <a:pPr algn="ctr" defTabSz="410751" hangingPunct="0">
              <a:buFontTx/>
              <a:buChar char="•"/>
            </a:pPr>
            <a:endParaRPr lang="en-US" sz="2531" kern="0">
              <a:solidFill>
                <a:srgbClr val="535353"/>
              </a:solidFill>
              <a:latin typeface="Helvetica"/>
              <a:cs typeface="Helvetica"/>
              <a:sym typeface="Helvetica"/>
            </a:endParaRPr>
          </a:p>
          <a:p>
            <a:pPr algn="ctr" defTabSz="410751" hangingPunct="0">
              <a:buFontTx/>
              <a:buChar char="•"/>
            </a:pPr>
            <a:endParaRPr lang="en-US" sz="2531" kern="0">
              <a:solidFill>
                <a:srgbClr val="535353"/>
              </a:solidFill>
              <a:latin typeface="Helvetica"/>
              <a:cs typeface="Helvetica"/>
              <a:sym typeface="Helvetica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649FB4-3EE3-5F50-708B-CDBC6CF970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012" y="2514601"/>
            <a:ext cx="1699260" cy="16992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BAC76B4-FE05-6F68-0C90-935CBA2C0A79}"/>
              </a:ext>
            </a:extLst>
          </p:cNvPr>
          <p:cNvSpPr txBox="1"/>
          <p:nvPr/>
        </p:nvSpPr>
        <p:spPr>
          <a:xfrm>
            <a:off x="479066" y="1641788"/>
            <a:ext cx="1985832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i="0" u="none" strike="noStrike" cap="none" spc="0" normalizeH="0" baseline="0" dirty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Common</a:t>
            </a:r>
            <a:r>
              <a:rPr kumimoji="0" lang="en-US" sz="2000" i="0" u="none" strike="noStrike" cap="none" spc="0" normalizeH="0" dirty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 UI design motifs</a:t>
            </a:r>
            <a:endParaRPr kumimoji="0" lang="en-US" sz="2000" i="0" u="none" strike="noStrike" cap="none" spc="0" normalizeH="0" baseline="0" dirty="0">
              <a:ln>
                <a:noFill/>
              </a:ln>
              <a:solidFill>
                <a:srgbClr val="535353"/>
              </a:solidFill>
              <a:effectLst/>
              <a:uFillTx/>
              <a:latin typeface="Helvetica"/>
              <a:ea typeface="Helvetica"/>
              <a:cs typeface="Helvetica"/>
              <a:sym typeface="Helvetica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F9095BA-6910-40A6-C868-A76EE97EB2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5897" y="2923410"/>
            <a:ext cx="985491" cy="985491"/>
          </a:xfrm>
          <a:prstGeom prst="rect">
            <a:avLst/>
          </a:prstGeom>
        </p:spPr>
      </p:pic>
      <p:pic>
        <p:nvPicPr>
          <p:cNvPr id="2" name="Picture 1" descr="A screenshot of a login screen&#10;&#10;Description automatically generated">
            <a:extLst>
              <a:ext uri="{FF2B5EF4-FFF2-40B4-BE49-F238E27FC236}">
                <a16:creationId xmlns:a16="http://schemas.microsoft.com/office/drawing/2014/main" id="{AAE87905-CD66-DAEC-A6D2-B42D782A483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7" b="6397"/>
          <a:stretch/>
        </p:blipFill>
        <p:spPr>
          <a:xfrm>
            <a:off x="2775854" y="2923410"/>
            <a:ext cx="1734759" cy="2728926"/>
          </a:xfrm>
          <a:prstGeom prst="rect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2F9FB8A-DA86-A78E-CEAD-62D847DBAAF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" b="499"/>
          <a:stretch/>
        </p:blipFill>
        <p:spPr>
          <a:xfrm>
            <a:off x="5319129" y="1810890"/>
            <a:ext cx="1734759" cy="2728926"/>
          </a:xfrm>
          <a:prstGeom prst="rect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3C094C6-BD8A-7475-49C3-B3EFE86B3FE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7" b="1047"/>
          <a:stretch/>
        </p:blipFill>
        <p:spPr>
          <a:xfrm>
            <a:off x="7495654" y="3429000"/>
            <a:ext cx="1734759" cy="2728926"/>
          </a:xfrm>
          <a:prstGeom prst="rect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DBE79C-EFF7-D584-4F53-BA337CAB154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3" b="2583"/>
          <a:stretch/>
        </p:blipFill>
        <p:spPr>
          <a:xfrm>
            <a:off x="9888229" y="1909950"/>
            <a:ext cx="1734759" cy="2728926"/>
          </a:xfrm>
          <a:prstGeom prst="rect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75C2EDF-E97B-27FC-7258-65FD8792A56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9</a:t>
            </a:fld>
            <a:endParaRPr lang="en-US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FF098D00-9504-3F21-C2DB-C02324F06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Key Intuition: Design Motifs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71561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Showroom">
  <a:themeElements>
    <a:clrScheme name="Showroom">
      <a:dk1>
        <a:srgbClr val="535353"/>
      </a:dk1>
      <a:lt1>
        <a:srgbClr val="340053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535353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8085</TotalTime>
  <Words>983</Words>
  <Application>Microsoft Macintosh PowerPoint</Application>
  <PresentationFormat>Widescreen</PresentationFormat>
  <Paragraphs>284</Paragraphs>
  <Slides>39</Slides>
  <Notes>39</Notes>
  <HiddenSlides>0</HiddenSlides>
  <MMClips>4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54" baseType="lpstr">
      <vt:lpstr>Lato-Regular</vt:lpstr>
      <vt:lpstr>Aptos</vt:lpstr>
      <vt:lpstr>Aptos Display</vt:lpstr>
      <vt:lpstr>Arial</vt:lpstr>
      <vt:lpstr>Gill Sans Light</vt:lpstr>
      <vt:lpstr>Helvetica</vt:lpstr>
      <vt:lpstr>Helvetica Light</vt:lpstr>
      <vt:lpstr>Helvetica Neue</vt:lpstr>
      <vt:lpstr>Helvetica Neue Light</vt:lpstr>
      <vt:lpstr>Helvetica Neue Medium</vt:lpstr>
      <vt:lpstr>Lato</vt:lpstr>
      <vt:lpstr>Lato Light</vt:lpstr>
      <vt:lpstr>Palatino</vt:lpstr>
      <vt:lpstr>Office Theme</vt:lpstr>
      <vt:lpstr>Showroom</vt:lpstr>
      <vt:lpstr>AURORA: Automated NeUral ScReen Understanding fOR Navigating UI TArpits</vt:lpstr>
      <vt:lpstr>Mobile Testing Challenges</vt:lpstr>
      <vt:lpstr>PowerPoint Presentation</vt:lpstr>
      <vt:lpstr>PowerPoint Presentation</vt:lpstr>
      <vt:lpstr>UI Tarpits1</vt:lpstr>
      <vt:lpstr>UI Tarpits1</vt:lpstr>
      <vt:lpstr>PowerPoint Presentation</vt:lpstr>
      <vt:lpstr>Key Intuition: Overview</vt:lpstr>
      <vt:lpstr>Key Intuition: Design Motifs</vt:lpstr>
      <vt:lpstr>Key Intuition: Design Motifs</vt:lpstr>
      <vt:lpstr>Key Intuition: Design Motifs</vt:lpstr>
      <vt:lpstr>Key Intuition: Design Motifs</vt:lpstr>
      <vt:lpstr>Key Intuition: Generalizable Strategy</vt:lpstr>
      <vt:lpstr>AURORA Approach Overview</vt:lpstr>
      <vt:lpstr>AURORA Approach Overview</vt:lpstr>
      <vt:lpstr>Screen Representation</vt:lpstr>
      <vt:lpstr>Screen Representation</vt:lpstr>
      <vt:lpstr>AURORA Approach Overview</vt:lpstr>
      <vt:lpstr>Pre-training Classifier (CLiP)</vt:lpstr>
      <vt:lpstr>Predicting UI Motif Labels</vt:lpstr>
      <vt:lpstr>AURORA Approach Overview</vt:lpstr>
      <vt:lpstr>Crafting Heuristics</vt:lpstr>
      <vt:lpstr>Heuristic Execution</vt:lpstr>
      <vt:lpstr>Research Questions</vt:lpstr>
      <vt:lpstr>Design Motif Classifier Dataset</vt:lpstr>
      <vt:lpstr>21 Design Motif Categories</vt:lpstr>
      <vt:lpstr>21 Design Motif Categories</vt:lpstr>
      <vt:lpstr>AURORA Experimental Context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Exclusive Method Coverage Comparison</vt:lpstr>
      <vt:lpstr>PowerPoint Presentation</vt:lpstr>
      <vt:lpstr>Heuristic Success Code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AURORA: Navigating UI Tarpits via Automated Neural Screen Understanding</dc:title>
  <dc:creator>Safwat Ali Khan</dc:creator>
  <cp:lastModifiedBy>Wing Lam</cp:lastModifiedBy>
  <cp:revision>359</cp:revision>
  <dcterms:created xsi:type="dcterms:W3CDTF">2024-04-17T15:51:24Z</dcterms:created>
  <dcterms:modified xsi:type="dcterms:W3CDTF">2024-06-30T20:02:34Z</dcterms:modified>
</cp:coreProperties>
</file>