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F_BA9E4828.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1D_4322B0FA.xml" ContentType="application/vnd.ms-powerpoint.comments+xml"/>
  <Override PartName="/ppt/notesSlides/notesSlide14.xml" ContentType="application/vnd.openxmlformats-officedocument.presentationml.notesSlide+xml"/>
  <Override PartName="/ppt/comments/modernComment_129_88E76D22.xml" ContentType="application/vnd.ms-powerpoint.comments+xml"/>
  <Override PartName="/ppt/notesSlides/notesSlide15.xml" ContentType="application/vnd.openxmlformats-officedocument.presentationml.notesSlide+xml"/>
  <Override PartName="/ppt/comments/modernComment_10C_A08D2254.xml" ContentType="application/vnd.ms-powerpoint.comments+xml"/>
  <Override PartName="/ppt/notesSlides/notesSlide16.xml" ContentType="application/vnd.openxmlformats-officedocument.presentationml.notesSlide+xml"/>
  <Override PartName="/ppt/comments/modernComment_10D_CFDB1AC3.xml" ContentType="application/vnd.ms-powerpoint.comments+xml"/>
  <Override PartName="/ppt/notesSlides/notesSlide17.xml" ContentType="application/vnd.openxmlformats-officedocument.presentationml.notesSlide+xml"/>
  <Override PartName="/ppt/comments/modernComment_10F_A0E55226.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7.xml" ContentType="application/vnd.openxmlformats-officedocument.presentationml.notesSlide+xml"/>
  <Override PartName="/ppt/comments/modernComment_118_C90F266D.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256" r:id="rId2"/>
    <p:sldId id="272" r:id="rId3"/>
    <p:sldId id="283" r:id="rId4"/>
    <p:sldId id="260" r:id="rId5"/>
    <p:sldId id="274" r:id="rId6"/>
    <p:sldId id="284" r:id="rId7"/>
    <p:sldId id="291" r:id="rId8"/>
    <p:sldId id="287" r:id="rId9"/>
    <p:sldId id="296" r:id="rId10"/>
    <p:sldId id="290" r:id="rId11"/>
    <p:sldId id="298" r:id="rId12"/>
    <p:sldId id="266" r:id="rId13"/>
    <p:sldId id="294" r:id="rId14"/>
    <p:sldId id="285" r:id="rId15"/>
    <p:sldId id="297" r:id="rId16"/>
    <p:sldId id="268" r:id="rId17"/>
    <p:sldId id="269" r:id="rId18"/>
    <p:sldId id="271" r:id="rId19"/>
    <p:sldId id="292" r:id="rId20"/>
    <p:sldId id="299" r:id="rId21"/>
    <p:sldId id="300" r:id="rId22"/>
    <p:sldId id="301" r:id="rId23"/>
    <p:sldId id="302" r:id="rId24"/>
    <p:sldId id="303" r:id="rId25"/>
    <p:sldId id="304" r:id="rId26"/>
    <p:sldId id="305" r:id="rId27"/>
    <p:sldId id="306" r:id="rId28"/>
    <p:sldId id="307" r:id="rId29"/>
    <p:sldId id="279" r:id="rId30"/>
    <p:sldId id="2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887343-4649-FD78-2E8D-CF994AF0D9FF}" name="Guest User" initials="GU" userId="S::urn:spo:anon#0fec50cf0e15f1a82e1953e03233161f8e3468fc9c0ef358e010518a5feb94ab::" providerId="AD"/>
  <p188:author id="{3A827EAC-F0B1-479A-875E-54F7F8A45141}" name="Rahman, Shanto" initials="RS" userId="S::sr53282@my.utexas.edu::9cd8b8ea-d999-4427-8c22-aabfa94a72e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68617"/>
    <a:srgbClr val="4F29CF"/>
    <a:srgbClr val="01A439"/>
    <a:srgbClr val="A32826"/>
    <a:srgbClr val="AB2929"/>
    <a:srgbClr val="8A3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92265-06C6-3FBD-6223-46DF34ABBFCE}" v="115" dt="2024-05-30T14:15:39.765"/>
    <p1510:client id="{72DEA995-AE8D-C858-7E0D-CCC69B98C62E}" v="23" dt="2024-05-30T15:36:29.046"/>
    <p1510:client id="{7C9F160F-61C3-FBAC-4569-AB2B9210909C}" v="80" dt="2024-05-30T05:35:40.840"/>
    <p1510:client id="{A080D230-B3B9-7AD5-6E27-4F5CF5EBA8A3}" v="468" dt="2024-05-30T06:29:00.334"/>
    <p1510:client id="{C2225304-2FCE-AA0C-6768-C6E71D882CA3}" v="57" dt="2024-05-28T21:58:26.923"/>
    <p1510:client id="{C768C59F-1786-505D-DAB2-D055ED98A97E}" v="876" dt="2024-05-30T15:24:51.569"/>
    <p1510:client id="{D59DAD1D-B7C1-8FE0-45B9-0692D01208A9}" v="163" dt="2024-05-28T18:29:29.206"/>
    <p1510:client id="{DEF01D24-CF29-7563-9E49-F5AC6E270F99}" v="847" dt="2024-05-30T14:43:44.354"/>
    <p1510:client id="{E6AD2B50-786B-F2C5-9B57-2E746E6E083A}" v="618" dt="2024-05-29T21:30:55.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omments/modernComment_10C_A08D2254.xml><?xml version="1.0" encoding="utf-8"?>
<p188:cmLst xmlns:a="http://schemas.openxmlformats.org/drawingml/2006/main" xmlns:r="http://schemas.openxmlformats.org/officeDocument/2006/relationships" xmlns:p188="http://schemas.microsoft.com/office/powerpoint/2018/8/main">
  <p188:cm id="{2852EAD1-212A-4BC2-B335-1E24BE2721D6}" authorId="{ED887343-4649-FD78-2E8D-CF994AF0D9FF}" created="2024-05-28T21:52:15.327">
    <pc:sldMkLst xmlns:pc="http://schemas.microsoft.com/office/powerpoint/2013/main/command">
      <pc:docMk/>
      <pc:sldMk cId="2693603924" sldId="268"/>
    </pc:sldMkLst>
    <p188:replyLst>
      <p188:reply id="{ADC31CCB-6BBC-41EF-B306-5D09104BD648}" authorId="{ED887343-4649-FD78-2E8D-CF994AF0D9FF}" created="2024-05-28T21:53:17.531">
        <p188:txBody>
          <a:bodyPr/>
          <a:lstStyle/>
          <a:p>
            <a:r>
              <a:rPr lang="en-US"/>
              <a:t>E.g., When one is reproducing failures less than 6 times, it is FlakeRake may not be the most efficiency (even though prior RQ already showed it to be most effective). Once you reproduce failures more than 6 times, FlakeRake is more effective and efficient.</a:t>
            </a:r>
          </a:p>
        </p188:txBody>
      </p188:reply>
      <p188:reply id="{6BD4B8FA-2684-4A89-9B30-E4C5C9F7A956}" authorId="{ED887343-4649-FD78-2E8D-CF994AF0D9FF}" created="2024-05-28T21:53:57.890">
        <p188:txBody>
          <a:bodyPr/>
          <a:lstStyle/>
          <a:p>
            <a:r>
              <a:rPr lang="en-US"/>
              <a:t>You should also cite the paper from our paper that talks about how developers typically require X or more times for a non-flaky failure to be reproduced before the failure is fixed.</a:t>
            </a:r>
          </a:p>
        </p188:txBody>
      </p188:reply>
    </p188:replyLst>
    <p188:txBody>
      <a:bodyPr/>
      <a:lstStyle/>
      <a:p>
        <a:r>
          <a:rPr lang="en-US"/>
          <a:t>As August said already, what is your point of this slide? You need a sentence or two on each of these slides that explains what the takeaway is and why the audience should care.</a:t>
        </a:r>
      </a:p>
    </p188:txBody>
  </p188:cm>
  <p188:cm id="{B98508A3-A975-4EDE-B8EF-BA6C3EFD6F00}" authorId="{ED887343-4649-FD78-2E8D-CF994AF0D9FF}" created="2024-05-30T05:50:41.869">
    <ac:deMkLst xmlns:ac="http://schemas.microsoft.com/office/drawing/2013/main/command">
      <pc:docMk xmlns:pc="http://schemas.microsoft.com/office/powerpoint/2013/main/command"/>
      <pc:sldMk xmlns:pc="http://schemas.microsoft.com/office/powerpoint/2013/main/command" cId="2693603924" sldId="268"/>
      <ac:spMk id="5" creationId="{649F3855-F2B2-1CE7-BE2A-062BFE66FC1A}"/>
    </ac:deMkLst>
    <p188:txBody>
      <a:bodyPr/>
      <a:lstStyle/>
      <a:p>
        <a:r>
          <a:rPr lang="en-US"/>
          <a:t>This citation can be removed. When you mention the &lt;6 times in the red box, you can just say "recent studies on developers debugging found that developers often execute tests X or more times before they come up with a fix". 
Search our paper for the X value</a:t>
        </a:r>
      </a:p>
    </p188:txBody>
  </p188:cm>
</p188:cmLst>
</file>

<file path=ppt/comments/modernComment_10D_CFDB1AC3.xml><?xml version="1.0" encoding="utf-8"?>
<p188:cmLst xmlns:a="http://schemas.openxmlformats.org/drawingml/2006/main" xmlns:r="http://schemas.openxmlformats.org/officeDocument/2006/relationships" xmlns:p188="http://schemas.microsoft.com/office/powerpoint/2018/8/main">
  <p188:cm id="{1CA37D7D-1B38-4C93-9E7E-99A875EDCC12}" authorId="{ED887343-4649-FD78-2E8D-CF994AF0D9FF}" created="2024-05-28T21:55:06.859">
    <pc:sldMkLst xmlns:pc="http://schemas.microsoft.com/office/powerpoint/2013/main/command">
      <pc:docMk/>
      <pc:sldMk cId="3487242947" sldId="269"/>
    </pc:sldMkLst>
    <p188:replyLst>
      <p188:reply id="{A14156D9-5E15-444B-B79A-E8B29409DDD0}" authorId="{ED887343-4649-FD78-2E8D-CF994AF0D9FF}" created="2024-05-28T21:55:23.266">
        <p188:txBody>
          <a:bodyPr/>
          <a:lstStyle/>
          <a:p>
            <a:r>
              <a:rPr lang="en-US"/>
              <a:t>For the high correlation APIs, again, mention why developers would care.</a:t>
            </a:r>
          </a:p>
        </p188:txBody>
      </p188:reply>
    </p188:replyLst>
    <p188:txBody>
      <a:bodyPr/>
      <a:lstStyle/>
      <a:p>
        <a:r>
          <a:rPr lang="en-US"/>
          <a:t>Make it clear why this information is useful. E.g., ExitSyncBlock is an API that one can wait around (without Flakerake's searching) and is most likely to help reproduce AW tests already.</a:t>
        </a:r>
      </a:p>
    </p188:txBody>
  </p188:cm>
</p188:cmLst>
</file>

<file path=ppt/comments/modernComment_10F_A0E55226.xml><?xml version="1.0" encoding="utf-8"?>
<p188:cmLst xmlns:a="http://schemas.openxmlformats.org/drawingml/2006/main" xmlns:r="http://schemas.openxmlformats.org/officeDocument/2006/relationships" xmlns:p188="http://schemas.microsoft.com/office/powerpoint/2018/8/main">
  <p188:cm id="{CFF74D45-CEBD-4DB8-B3CC-C551A3C5876A}" authorId="{ED887343-4649-FD78-2E8D-CF994AF0D9FF}" created="2024-05-30T06:21:56.607">
    <ac:txMkLst xmlns:ac="http://schemas.microsoft.com/office/drawing/2013/main/command">
      <pc:docMk xmlns:pc="http://schemas.microsoft.com/office/powerpoint/2013/main/command"/>
      <pc:sldMk xmlns:pc="http://schemas.microsoft.com/office/powerpoint/2013/main/command" cId="2699383334" sldId="271"/>
      <ac:spMk id="3" creationId="{EA452D6A-ED43-D84D-0C17-ED6837389299}"/>
      <ac:txMk cp="203">
        <ac:context len="556" hash="1222393115"/>
      </ac:txMk>
    </ac:txMkLst>
    <p188:pos x="8703235" y="3025588"/>
    <p188:txBody>
      <a:bodyPr/>
      <a:lstStyle/>
      <a:p>
        <a:r>
          <a:rPr lang="en-US"/>
          <a:t>You don't need the exact numbers here in the 2nd to 4th bullet. The numbers don't mean much. If your point is FlakeRake is efficient then just say that</a:t>
        </a:r>
      </a:p>
    </p188:txBody>
  </p188:cm>
</p188:cmLst>
</file>

<file path=ppt/comments/modernComment_118_C90F266D.xml><?xml version="1.0" encoding="utf-8"?>
<p188:cmLst xmlns:a="http://schemas.openxmlformats.org/drawingml/2006/main" xmlns:r="http://schemas.openxmlformats.org/officeDocument/2006/relationships" xmlns:p188="http://schemas.microsoft.com/office/powerpoint/2018/8/main">
  <p188:cm id="{4D41C685-035E-4F8D-A451-527E64BC1D32}" authorId="{ED887343-4649-FD78-2E8D-CF994AF0D9FF}" created="2024-05-28T21:51:34.905">
    <pc:sldMkLst xmlns:pc="http://schemas.microsoft.com/office/powerpoint/2013/main/command">
      <pc:docMk/>
      <pc:sldMk cId="3373213293" sldId="280"/>
    </pc:sldMkLst>
    <p188:replyLst>
      <p188:reply id="{8B640C21-06C4-45FB-BFC3-02D9A02AD6E4}" authorId="{3A827EAC-F0B1-479A-875E-54F7F8A45141}" created="2024-05-29T21:28:28.761">
        <p188:txBody>
          <a:bodyPr/>
          <a:lstStyle/>
          <a:p>
            <a:r>
              <a:rPr lang="en-US"/>
              <a:t>done</a:t>
            </a:r>
          </a:p>
        </p188:txBody>
      </p188:reply>
    </p188:replyLst>
    <p188:txBody>
      <a:bodyPr/>
      <a:lstStyle/>
      <a:p>
        <a:r>
          <a:rPr lang="en-US"/>
          <a:t>@Shanto Either make the plots OR animate the cells of the table. E.g., you can animate each cell from 25...74 of the first column, then show the remaining 4 columns in 4 animations. 
For the important cells of the table, you can highlight them or add some red circle.</a:t>
        </a:r>
      </a:p>
    </p188:txBody>
  </p188:cm>
</p188:cmLst>
</file>

<file path=ppt/comments/modernComment_11D_4322B0FA.xml><?xml version="1.0" encoding="utf-8"?>
<p188:cmLst xmlns:a="http://schemas.openxmlformats.org/drawingml/2006/main" xmlns:r="http://schemas.openxmlformats.org/officeDocument/2006/relationships" xmlns:p188="http://schemas.microsoft.com/office/powerpoint/2018/8/main">
  <p188:cm id="{9509935E-C56C-4CB0-B545-C167889B8D2A}" authorId="{ED887343-4649-FD78-2E8D-CF994AF0D9FF}" status="resolved" created="2024-05-28T21:40:23.825" complete="100000">
    <pc:sldMkLst xmlns:pc="http://schemas.microsoft.com/office/powerpoint/2013/main/command">
      <pc:docMk/>
      <pc:sldMk cId="1126347002" sldId="285"/>
    </pc:sldMkLst>
    <p188:txBody>
      <a:bodyPr/>
      <a:lstStyle/>
      <a:p>
        <a:r>
          <a:rPr lang="en-US"/>
          <a:t>@Shanto just hide slide 24-25 and explain the conclusion of the RQ in slide 23
If you see the following (slide 25), you can just mention in 1-2 bullets the findings of the RQ.
https://docs.google.com/presentation/d/12dBs4wr8ke9FBmAFul-a4obmPXsp0oacUnDMCHr-uwg/edit#slide=id.g2b015ca02e8_0_0</a:t>
        </a:r>
      </a:p>
    </p188:txBody>
  </p188:cm>
</p188:cmLst>
</file>

<file path=ppt/comments/modernComment_11F_BA9E4828.xml><?xml version="1.0" encoding="utf-8"?>
<p188:cmLst xmlns:a="http://schemas.openxmlformats.org/drawingml/2006/main" xmlns:r="http://schemas.openxmlformats.org/officeDocument/2006/relationships" xmlns:p188="http://schemas.microsoft.com/office/powerpoint/2018/8/main">
  <p188:cm id="{447CB7CA-485E-445B-AA9A-30EE9E2392E5}" authorId="{ED887343-4649-FD78-2E8D-CF994AF0D9FF}" status="resolved" created="2024-05-30T05:35:40.840" complete="100000">
    <ac:deMkLst xmlns:ac="http://schemas.microsoft.com/office/drawing/2013/main/command">
      <pc:docMk xmlns:pc="http://schemas.microsoft.com/office/powerpoint/2013/main/command"/>
      <pc:sldMk xmlns:pc="http://schemas.microsoft.com/office/powerpoint/2013/main/command" cId="3130935336" sldId="287"/>
      <ac:spMk id="6" creationId="{9F979535-E928-2B46-B7AC-851B4FF462AF}"/>
    </ac:deMkLst>
    <p188:txBody>
      <a:bodyPr/>
      <a:lstStyle/>
      <a:p>
        <a:r>
          <a:rPr lang="en-US"/>
          <a:t>Is this a comment to be deleted?</a:t>
        </a:r>
      </a:p>
    </p188:txBody>
  </p188:cm>
  <p188:cm id="{935CD555-2D63-4674-96F4-34856AF16AF8}" authorId="{ED887343-4649-FD78-2E8D-CF994AF0D9FF}" status="resolved" created="2024-05-30T06:03:01.724" complete="100000">
    <ac:deMkLst xmlns:ac="http://schemas.microsoft.com/office/drawing/2013/main/command">
      <pc:docMk xmlns:pc="http://schemas.microsoft.com/office/powerpoint/2013/main/command"/>
      <pc:sldMk xmlns:pc="http://schemas.microsoft.com/office/powerpoint/2013/main/command" cId="3130935336" sldId="287"/>
      <ac:spMk id="16" creationId="{425ECB5E-8A5B-694F-CB79-33BDBF7A40EE}"/>
    </ac:deMkLst>
    <p188:txBody>
      <a:bodyPr/>
      <a:lstStyle/>
      <a:p>
        <a:r>
          <a:rPr lang="en-US"/>
          <a:t>Is this red box suppose to be deleted from this slide?</a:t>
        </a:r>
      </a:p>
    </p188:txBody>
  </p188:cm>
</p188:cmLst>
</file>

<file path=ppt/comments/modernComment_129_88E76D22.xml><?xml version="1.0" encoding="utf-8"?>
<p188:cmLst xmlns:a="http://schemas.openxmlformats.org/drawingml/2006/main" xmlns:r="http://schemas.openxmlformats.org/officeDocument/2006/relationships" xmlns:p188="http://schemas.microsoft.com/office/powerpoint/2018/8/main">
  <p188:cm id="{3E56E5B6-848C-41AD-B17B-88CE37B63F4D}" authorId="{3A827EAC-F0B1-479A-875E-54F7F8A45141}" status="resolved" created="2024-05-30T03:40:44.050" complete="100000">
    <ac:deMkLst xmlns:ac="http://schemas.microsoft.com/office/drawing/2013/main/command">
      <pc:docMk xmlns:pc="http://schemas.microsoft.com/office/powerpoint/2013/main/command"/>
      <pc:sldMk xmlns:pc="http://schemas.microsoft.com/office/powerpoint/2013/main/command" cId="2296868130" sldId="297"/>
      <ac:picMk id="4" creationId="{52B9ED55-A48A-192F-035E-A7468F79FA92}"/>
    </ac:deMkLst>
    <p188:txBody>
      <a:bodyPr/>
      <a:lstStyle/>
      <a:p>
        <a:r>
          <a:rPr lang="en-US"/>
          <a:t>Font size needs to be increase. #Number of failures, Failure Rate</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6T17:21:54.628"/>
    </inkml:context>
    <inkml:brush xml:id="br0">
      <inkml:brushProperty name="width" value="0.1" units="cm"/>
      <inkml:brushProperty name="height" value="0.1" units="cm"/>
    </inkml:brush>
  </inkml:definitions>
  <inkml:trace contextRef="#ctx0" brushRef="#br0">18391 13350 16383 0 0,'-5'-5'0'0'0,"-9"-20"0"0"0,-6-11 0 0 0,-1-5 0 0 0,-13-47 0 0 0,-13-42 0 0 0,-4-17 0 0 0,7 5 0 0 0,11 21 0 0 0,-1 9 0 0 0,-5-17 0 0 0,-3-15 0 0 0,1-6 0 0 0,7 5 0 0 0,10 11 0 0 0,8 10 0 0 0,7 10 0 0 0,6 6 0 0 0,8-6 0 0 0,15-18 0 0 0,16-16 0 0 0,13 1 0 0 0,3 8 0 0 0,0 10 0 0 0,1 10 0 0 0,-2 15 0 0 0,2 18 0 0 0,3 7 0 0 0,3 5 0 0 0,4 5 0 0 0,8 1 0 0 0,3-3 0 0 0,6-14 0 0 0,1-9 0 0 0,-2-6 0 0 0,-2 3 0 0 0,-4 1 0 0 0,-2-1 0 0 0,-3 5 0 0 0,0 7 0 0 0,-7 12 0 0 0,-8 12 0 0 0,-12 12 0 0 0,-9 13 0 0 0,-8 8 0 0 0,-4 2 0 0 0,1 6 0 0 0,3 1 0 0 0,2-8 0 0 0,9-5 0 0 0,4-9 0 0 0,1 3 0 0 0,0 8 0 0 0,4 3 0 0 0,0 0 0 0 0,-1 6 0 0 0,-3 5 0 0 0,-2 1 0 0 0,4-4 0 0 0,1 2 0 0 0,3 4 0 0 0,7 3 0 0 0,-1-1 0 0 0,3 1 0 0 0,-3 1 0 0 0,-5 4 0 0 0,-3 1 0 0 0,-5 8 0 0 0,-3 3 0 0 0,-1 0 0 0 0,-2 0 0 0 0,0-3 0 0 0,0-1 0 0 0,5-1 0 0 0,-3 5 0 0 0,-2 0 0 0 0,4 6 0 0 0,9 6 0 0 0,6 0 0 0 0,13 7 0 0 0,5 1 0 0 0,-2-6 0 0 0,-7-5 0 0 0,-3 0 0 0 0,5 2 0 0 0,-1 5 0 0 0,-6-2 0 0 0,-7 7 0 0 0,-5-1 0 0 0,0-6 0 0 0,-1-6 0 0 0,-2 1 0 0 0,-3-4 0 0 0,-2 9 0 0 0,-1 0 0 0 0,-6 2 0 0 0,-4-2 0 0 0,7 6 0 0 0,9 11 0 0 0,3-3 0 0 0,11 6 0 0 0,13 12 0 0 0,19 15 0 0 0,16 12 0 0 0,3 10 0 0 0,-5 2 0 0 0,-9-10 0 0 0,-8-7 0 0 0,-19-11 0 0 0,-14-11 0 0 0,-11-7 0 0 0,0-2 0 0 0,-1-2 0 0 0,-8-2 0 0 0,3-2 0 0 0,-5 9 0 0 0,-7 2 0 0 0,-1-1 0 0 0,-5-3 0 0 0,1 2 0 0 0,3 16 0 0 0,4 9 0 0 0,-2 3 0 0 0,-5 1 0 0 0,1-7 0 0 0,-4-4 0 0 0,-3-7 0 0 0,-4-8 0 0 0,3-7 0 0 0,-1 7 0 0 0,-1 0 0 0 0,-3 4 0 0 0,-1-3 0 0 0,-3-3 0 0 0,0-5 0 0 0,-1-3 0 0 0,0-4 0 0 0,0-1 0 0 0,-1-2 0 0 0,1 0 0 0 0,0 5 0 0 0,-1 9 0 0 0,1 12 0 0 0,0 8 0 0 0,0 4 0 0 0,0-4 0 0 0,0-8 0 0 0,0-9 0 0 0,0 0 0 0 0,-5-4 0 0 0,-3 7 0 0 0,1 2 0 0 0,-5-5 0 0 0,1-3 0 0 0,-5 0 0 0 0,-5-1 0 0 0,2-3 0 0 0,3-3 0 0 0,-1-3 0 0 0,3-2 0 0 0,-9-1 0 0 0,-10 11 0 0 0,-13 9 0 0 0,-8 1 0 0 0,-2 3 0 0 0,3-9 0 0 0,0-7 0 0 0,2-4 0 0 0,-1 2 0 0 0,3 0 0 0 0,3-7 0 0 0,5-8 0 0 0,2-4 0 0 0,-2 1 0 0 0,-1 3 0 0 0,2 2 0 0 0,1-4 0 0 0,2 7 0 0 0,1-3 0 0 0,2 1 0 0 0,-11 0 0 0 0,-10 8 0 0 0,0-3 0 0 0,3-7 0 0 0,-1-8 0 0 0,-15-1 0 0 0,-12-3 0 0 0,-10-5 0 0 0,-1-3 0 0 0,9-3 0 0 0,13-2 0 0 0,6-1 0 0 0,-2-1 0 0 0,3 0 0 0 0,2 6 0 0 0,4 2 0 0 0,7 0 0 0 0,5-1 0 0 0,5-2 0 0 0,4-2 0 0 0,1-1 0 0 0,1 6 0 0 0,1 0 0 0 0,-1 0 0 0 0,1-1 0 0 0,-1-2 0 0 0,0-2 0 0 0,-1-1 0 0 0,-5 0 0 0 0,-8 10 0 0 0,-13 4 0 0 0,-13-1 0 0 0,0-2 0 0 0,0-4 0 0 0,8-3 0 0 0,9-3 0 0 0,2-1 0 0 0,-6-1 0 0 0,-5 0 0 0 0,-3-1 0 0 0,-6 1 0 0 0,-9-1 0 0 0,0 1 0 0 0,1 0 0 0 0,9-1 0 0 0,12 1 0 0 0,10 0 0 0 0,-3 0 0 0 0,2 0 0 0 0,-2 0 0 0 0,2 0 0 0 0,5 0 0 0 0,5 0 0 0 0,3 0 0 0 0,-3 0 0 0 0,1-5 0 0 0,0-9 0 0 0,-3-6 0 0 0,-1-1 0 0 0,3 4 0 0 0,1 4 0 0 0,3 5 0 0 0,2-2 0 0 0,-4-5 0 0 0,-1 0 0 0 0,0 2 0 0 0,2 4 0 0 0,2 3 0 0 0,7 3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6T17:21:54.629"/>
    </inkml:context>
    <inkml:brush xml:id="br0">
      <inkml:brushProperty name="width" value="0.1" units="cm"/>
      <inkml:brushProperty name="height" value="0.1" units="cm"/>
    </inkml:brush>
  </inkml:definitions>
  <inkml:trace contextRef="#ctx0" brushRef="#br0">18468 9895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6T17:21:54.63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20676 15254 16383 0 0,'-12'-5'0'0'0,"-14"-14"0"0"0,-10-10 0 0 0,-9 2 0 0 0,-3 3 0 0 0,6 2 0 0 0,6 4 0 0 0,8-1 0 0 0,8-3 0 0 0,-8-26 0 0 0,-12-27 0 0 0,-4-13 0 0 0,-1 2 0 0 0,-4-11 0 0 0,-10-14 0 0 0,-2-3 0 0 0,5-1 0 0 0,5 2 0 0 0,0 4 0 0 0,4 3 0 0 0,-2 2 0 0 0,1 14 0 0 0,4-8 0 0 0,8-8 0 0 0,12-5 0 0 0,9 12 0 0 0,7 16 0 0 0,5 6 0 0 0,3-19 0 0 0,13-21 0 0 0,4-14 0 0 0,5-2 0 0 0,-1 16 0 0 0,-4 23 0 0 0,0 15 0 0 0,10-7 0 0 0,5-7 0 0 0,3 2 0 0 0,-5 5 0 0 0,-1 5 0 0 0,6 0 0 0 0,8-4 0 0 0,8 1 0 0 0,-4 9 0 0 0,-11 12 0 0 0,-5-1 0 0 0,3-12 0 0 0,2-4 0 0 0,0-1 0 0 0,-5 8 0 0 0,-9 11 0 0 0,-2 4 0 0 0,1-4 0 0 0,-3 1 0 0 0,2 1 0 0 0,-3 4 0 0 0,-5 1 0 0 0,2 9 0 0 0,4 7 0 0 0,5-1 0 0 0,15-12 0 0 0,7-7 0 0 0,8-6 0 0 0,0-3 0 0 0,-3 4 0 0 0,1 2 0 0 0,4 0 0 0 0,9-7 0 0 0,5-8 0 0 0,-3-15 0 0 0,-1-14 0 0 0,-7 0 0 0 0,-12 12 0 0 0,-9 16 0 0 0,1 10 0 0 0,17 5 0 0 0,27 7 0 0 0,17 9 0 0 0,9 5 0 0 0,-2 10 0 0 0,-14 6 0 0 0,-11 6 0 0 0,-14 1 0 0 0,-17-2 0 0 0,-7 3 0 0 0,1 4 0 0 0,-1 5 0 0 0,-2-2 0 0 0,3 1 0 0 0,0 2 0 0 0,-2 2 0 0 0,3 9 0 0 0,12 8 0 0 0,1 9 0 0 0,-3 1 0 0 0,-5-3 0 0 0,-12 0 0 0 0,-6 4 0 0 0,3 4 0 0 0,1 2 0 0 0,0 9 0 0 0,0 3 0 0 0,5 1 0 0 0,2-1 0 0 0,-8-2 0 0 0,-2-6 0 0 0,-9-5 0 0 0,-1-5 0 0 0,-5-2 0 0 0,0-3 0 0 0,-3 0 0 0 0,7 9 0 0 0,6 12 0 0 0,-2 5 0 0 0,-5 6 0 0 0,-7 1 0 0 0,1-8 0 0 0,-3-6 0 0 0,-3-3 0 0 0,8-1 0 0 0,7-1 0 0 0,6 12 0 0 0,2 10 0 0 0,-3 7 0 0 0,-2 5 0 0 0,1-3 0 0 0,-4-6 0 0 0,-1-7 0 0 0,1 0 0 0 0,-3-3 0 0 0,6 2 0 0 0,-1-2 0 0 0,0 4 0 0 0,-4-2 0 0 0,0-3 0 0 0,2-3 0 0 0,8 2 0 0 0,5 5 0 0 0,1 1 0 0 0,6 2 0 0 0,-4-1 0 0 0,2 7 0 0 0,-1 6 0 0 0,-1 3 0 0 0,-1 1 0 0 0,-8-4 0 0 0,-4-3 0 0 0,0 1 0 0 0,1 6 0 0 0,-4-2 0 0 0,-7-2 0 0 0,-6-5 0 0 0,-4-1 0 0 0,-4-6 0 0 0,-3-5 0 0 0,-1 1 0 0 0,0 3 0 0 0,0 5 0 0 0,0 4 0 0 0,0-2 0 0 0,1 0 0 0 0,-1 1 0 0 0,1 9 0 0 0,0 4 0 0 0,0-5 0 0 0,0 3 0 0 0,0-4 0 0 0,0-8 0 0 0,1 4 0 0 0,-1 8 0 0 0,0 3 0 0 0,0 7 0 0 0,0 2 0 0 0,0-3 0 0 0,0 3 0 0 0,0-1 0 0 0,-12 2 0 0 0,-9 5 0 0 0,-12 5 0 0 0,-7 8 0 0 0,-8 17 0 0 0,-7 10 0 0 0,0-4 0 0 0,-1-7 0 0 0,1-12 0 0 0,6-17 0 0 0,0-13 0 0 0,1-8 0 0 0,5-9 0 0 0,-3 2 0 0 0,-5 3 0 0 0,-5 2 0 0 0,-16 7 0 0 0,-18 2 0 0 0,-6-5 0 0 0,-9-8 0 0 0,2-16 0 0 0,-5-9 0 0 0,0-10 0 0 0,-6 1 0 0 0,-5 2 0 0 0,-6-4 0 0 0,-16-6 0 0 0,-12-12 0 0 0,-10-14 0 0 0,2-10 0 0 0,21-3 0 0 0,23 3 0 0 0,21-3 0 0 0,9 3 0 0 0,2-1 0 0 0,4 1 0 0 0,5 0 0 0 0,9 1 0 0 0,11 4 0 0 0,8 4 0 0 0,8 3 0 0 0,-2-3 0 0 0,-21-6 0 0 0,-7-1 0 0 0,4 3 0 0 0,6 3 0 0 0,15 3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4512D-D190-410A-A89D-35541223F89E}" type="datetimeFigureOut">
              <a:t>6/30/2024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39D3A-FECD-4CBE-A5E3-32C71F68B72D}" type="slidenum">
              <a:t>‹#›</a:t>
            </a:fld>
            <a:endParaRPr lang="en-US"/>
          </a:p>
        </p:txBody>
      </p:sp>
    </p:spTree>
    <p:extLst>
      <p:ext uri="{BB962C8B-B14F-4D97-AF65-F5344CB8AC3E}">
        <p14:creationId xmlns:p14="http://schemas.microsoft.com/office/powerpoint/2010/main" val="97976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a:ea typeface="Calibri"/>
                <a:cs typeface="Calibri"/>
              </a:rPr>
              <a:t>WaitUntilEmailIsSent() </a:t>
            </a:r>
            <a:r>
              <a:rPr lang="en-US"/>
              <a:t>waits up to five seconds for this other thread to send the email. </a:t>
            </a:r>
            <a:endParaRPr lang="en-US">
              <a:ea typeface="Calibri"/>
              <a:cs typeface="Calibri"/>
            </a:endParaRPr>
          </a:p>
          <a:p>
            <a:endParaRPr lang="en-US">
              <a:ea typeface="Calibri"/>
              <a:cs typeface="Calibri"/>
            </a:endParaRPr>
          </a:p>
          <a:p>
            <a:r>
              <a:rPr lang="en-US"/>
              <a:t>The goal of the test is to check whether emails are properly sent when the framework logs an error. If Line sendBuffer() takes longer than five seconds to finish, then the assertion on  fails. Based on the complexity of the operations that the test performs, it is possible for the test to take longer than five seconds to send the email.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9C839D3A-FECD-4CBE-A5E3-32C71F68B72D}" type="slidenum">
              <a:t>2</a:t>
            </a:fld>
            <a:endParaRPr lang="en-US"/>
          </a:p>
        </p:txBody>
      </p:sp>
    </p:spTree>
    <p:extLst>
      <p:ext uri="{BB962C8B-B14F-4D97-AF65-F5344CB8AC3E}">
        <p14:creationId xmlns:p14="http://schemas.microsoft.com/office/powerpoint/2010/main" val="1710590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839D3A-FECD-4CBE-A5E3-32C71F68B72D}" type="slidenum">
              <a:rPr lang="en-US"/>
              <a:t>11</a:t>
            </a:fld>
            <a:endParaRPr lang="en-US"/>
          </a:p>
        </p:txBody>
      </p:sp>
    </p:spTree>
    <p:extLst>
      <p:ext uri="{BB962C8B-B14F-4D97-AF65-F5344CB8AC3E}">
        <p14:creationId xmlns:p14="http://schemas.microsoft.com/office/powerpoint/2010/main" val="1629078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ct val="90000"/>
              </a:lnSpc>
              <a:spcBef>
                <a:spcPts val="1000"/>
              </a:spcBef>
              <a:buFont typeface="Arial"/>
              <a:buChar char="•"/>
            </a:pPr>
            <a:r>
              <a:rPr lang="en-US"/>
              <a:t>RQ1: How </a:t>
            </a:r>
            <a:r>
              <a:rPr lang="en-US" b="1"/>
              <a:t>effective are </a:t>
            </a:r>
            <a:r>
              <a:rPr lang="en-US" b="1" err="1"/>
              <a:t>FlakeRake</a:t>
            </a:r>
            <a:r>
              <a:rPr lang="en-US"/>
              <a:t>, Rerun-</a:t>
            </a:r>
            <a:r>
              <a:rPr lang="en-US" err="1"/>
              <a:t>Repl</a:t>
            </a:r>
            <a:r>
              <a:rPr lang="en-US"/>
              <a:t>, and Isolated Rerun at reproducing flaky-test failures at least three times?</a:t>
            </a:r>
          </a:p>
          <a:p>
            <a:pPr marL="285750" indent="-285750" algn="just">
              <a:lnSpc>
                <a:spcPct val="90000"/>
              </a:lnSpc>
              <a:spcBef>
                <a:spcPts val="1000"/>
              </a:spcBef>
              <a:buFont typeface="Arial"/>
              <a:buChar char="•"/>
            </a:pPr>
            <a:r>
              <a:rPr lang="en-US"/>
              <a:t>RQ2: How </a:t>
            </a:r>
            <a:r>
              <a:rPr lang="en-US" b="1"/>
              <a:t>reliably can </a:t>
            </a:r>
            <a:r>
              <a:rPr lang="en-US" b="1" err="1"/>
              <a:t>FlakeRake</a:t>
            </a:r>
            <a:r>
              <a:rPr lang="en-US"/>
              <a:t>, Rerun-</a:t>
            </a:r>
            <a:r>
              <a:rPr lang="en-US" err="1"/>
              <a:t>Repl</a:t>
            </a:r>
            <a:r>
              <a:rPr lang="en-US"/>
              <a:t>, and Isolated Rerun reproduce flaky-test failures?</a:t>
            </a:r>
          </a:p>
          <a:p>
            <a:pPr marL="285750" indent="-285750" algn="just">
              <a:lnSpc>
                <a:spcPct val="90000"/>
              </a:lnSpc>
              <a:spcBef>
                <a:spcPts val="1000"/>
              </a:spcBef>
              <a:buFont typeface="Arial"/>
              <a:buChar char="•"/>
            </a:pPr>
            <a:r>
              <a:rPr lang="en-US"/>
              <a:t>RQ3: How </a:t>
            </a:r>
            <a:r>
              <a:rPr lang="en-US" b="1"/>
              <a:t>efficient are </a:t>
            </a:r>
            <a:r>
              <a:rPr lang="en-US" b="1" err="1"/>
              <a:t>FlakeRake</a:t>
            </a:r>
            <a:r>
              <a:rPr lang="en-US"/>
              <a:t>, Rerun-</a:t>
            </a:r>
            <a:r>
              <a:rPr lang="en-US" err="1"/>
              <a:t>Repl</a:t>
            </a:r>
            <a:r>
              <a:rPr lang="en-US"/>
              <a:t>, and Isolated Rerun at reproducing flaky-test failures multiple times?</a:t>
            </a:r>
            <a:endParaRPr lang="en-US">
              <a:cs typeface="Calibri"/>
            </a:endParaRPr>
          </a:p>
          <a:p>
            <a:pPr marL="285750" indent="-285750" algn="just">
              <a:lnSpc>
                <a:spcPct val="90000"/>
              </a:lnSpc>
              <a:spcBef>
                <a:spcPts val="1000"/>
              </a:spcBef>
              <a:buFont typeface="Arial"/>
              <a:buChar char="•"/>
            </a:pPr>
            <a:r>
              <a:rPr lang="en-US"/>
              <a:t>RQ4: What are the </a:t>
            </a:r>
            <a:r>
              <a:rPr lang="en-US" b="1"/>
              <a:t>characteristics</a:t>
            </a:r>
            <a:r>
              <a:rPr lang="en-US"/>
              <a:t> of the failure-inducing </a:t>
            </a:r>
            <a:r>
              <a:rPr lang="en-US" b="1"/>
              <a:t>configurations </a:t>
            </a:r>
            <a:r>
              <a:rPr lang="en-US"/>
              <a:t>outputted by </a:t>
            </a:r>
            <a:r>
              <a:rPr lang="en-US" err="1"/>
              <a:t>FlakeRake</a:t>
            </a:r>
            <a:r>
              <a:rPr lang="en-US"/>
              <a: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C839D3A-FECD-4CBE-A5E3-32C71F68B72D}" type="slidenum">
              <a:rPr lang="en-US"/>
              <a:t>12</a:t>
            </a:fld>
            <a:endParaRPr lang="en-US"/>
          </a:p>
        </p:txBody>
      </p:sp>
    </p:spTree>
    <p:extLst>
      <p:ext uri="{BB962C8B-B14F-4D97-AF65-F5344CB8AC3E}">
        <p14:creationId xmlns:p14="http://schemas.microsoft.com/office/powerpoint/2010/main" val="1707226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Highlights what we want to focus</a:t>
            </a:r>
          </a:p>
          <a:p>
            <a:endParaRPr lang="en-US">
              <a:ea typeface="Calibri"/>
              <a:cs typeface="Calibri"/>
            </a:endParaRPr>
          </a:p>
          <a:p>
            <a:r>
              <a:rPr lang="en-US">
                <a:ea typeface="Calibri"/>
                <a:cs typeface="Calibri"/>
              </a:rPr>
              <a:t>What happens with these 500 around tests that are </a:t>
            </a:r>
            <a:r>
              <a:rPr lang="en-US" err="1">
                <a:ea typeface="Calibri"/>
                <a:cs typeface="Calibri"/>
              </a:rPr>
              <a:t>uniq</a:t>
            </a:r>
            <a:r>
              <a:rPr lang="en-US">
                <a:ea typeface="Calibri"/>
                <a:cs typeface="Calibri"/>
              </a:rPr>
              <a:t> here?</a:t>
            </a:r>
          </a:p>
        </p:txBody>
      </p:sp>
      <p:sp>
        <p:nvSpPr>
          <p:cNvPr id="4" name="Slide Number Placeholder 3"/>
          <p:cNvSpPr>
            <a:spLocks noGrp="1"/>
          </p:cNvSpPr>
          <p:nvPr>
            <p:ph type="sldNum" sz="quarter" idx="5"/>
          </p:nvPr>
        </p:nvSpPr>
        <p:spPr/>
        <p:txBody>
          <a:bodyPr/>
          <a:lstStyle/>
          <a:p>
            <a:fld id="{9C839D3A-FECD-4CBE-A5E3-32C71F68B72D}" type="slidenum">
              <a:rPr lang="en-US"/>
              <a:t>13</a:t>
            </a:fld>
            <a:endParaRPr lang="en-US"/>
          </a:p>
        </p:txBody>
      </p:sp>
    </p:spTree>
    <p:extLst>
      <p:ext uri="{BB962C8B-B14F-4D97-AF65-F5344CB8AC3E}">
        <p14:creationId xmlns:p14="http://schemas.microsoft.com/office/powerpoint/2010/main" val="2015207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Highlights what we want to focus</a:t>
            </a:r>
          </a:p>
          <a:p>
            <a:endParaRPr lang="en-US">
              <a:ea typeface="Calibri"/>
              <a:cs typeface="Calibri"/>
            </a:endParaRPr>
          </a:p>
          <a:p>
            <a:r>
              <a:rPr lang="en-US">
                <a:ea typeface="Calibri"/>
                <a:cs typeface="Calibri"/>
              </a:rPr>
              <a:t>Ren-</a:t>
            </a:r>
            <a:r>
              <a:rPr lang="en-US" err="1">
                <a:ea typeface="Calibri"/>
                <a:cs typeface="Calibri"/>
              </a:rPr>
              <a:t>Repl</a:t>
            </a:r>
            <a:r>
              <a:rPr lang="en-US">
                <a:ea typeface="Calibri"/>
                <a:cs typeface="Calibri"/>
              </a:rPr>
              <a:t> and Isolated Reruns happened for 10,000 times. Need to confirm with Jon how many times </a:t>
            </a:r>
            <a:r>
              <a:rPr lang="en-US" err="1">
                <a:ea typeface="Calibri"/>
                <a:cs typeface="Calibri"/>
              </a:rPr>
              <a:t>Flakerake</a:t>
            </a:r>
            <a:r>
              <a:rPr lang="en-US">
                <a:ea typeface="Calibri"/>
                <a:cs typeface="Calibri"/>
              </a:rPr>
              <a:t> runs- it is 5 times by design</a:t>
            </a:r>
          </a:p>
          <a:p>
            <a:endParaRPr lang="en-US" b="1">
              <a:ea typeface="Calibri"/>
              <a:cs typeface="Calibri"/>
            </a:endParaRPr>
          </a:p>
          <a:p>
            <a:r>
              <a:rPr lang="en-US" b="1">
                <a:ea typeface="Calibri"/>
                <a:cs typeface="Calibri"/>
              </a:rPr>
              <a:t>Why don’t we get the 900 failures to reproduce?</a:t>
            </a:r>
          </a:p>
        </p:txBody>
      </p:sp>
      <p:sp>
        <p:nvSpPr>
          <p:cNvPr id="4" name="Slide Number Placeholder 3"/>
          <p:cNvSpPr>
            <a:spLocks noGrp="1"/>
          </p:cNvSpPr>
          <p:nvPr>
            <p:ph type="sldNum" sz="quarter" idx="5"/>
          </p:nvPr>
        </p:nvSpPr>
        <p:spPr/>
        <p:txBody>
          <a:bodyPr/>
          <a:lstStyle/>
          <a:p>
            <a:fld id="{9C839D3A-FECD-4CBE-A5E3-32C71F68B72D}" type="slidenum">
              <a:rPr lang="en-US"/>
              <a:t>14</a:t>
            </a:fld>
            <a:endParaRPr lang="en-US"/>
          </a:p>
        </p:txBody>
      </p:sp>
    </p:spTree>
    <p:extLst>
      <p:ext uri="{BB962C8B-B14F-4D97-AF65-F5344CB8AC3E}">
        <p14:creationId xmlns:p14="http://schemas.microsoft.com/office/powerpoint/2010/main" val="1158167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take the tests that fail from before (corresponds this 247 failures, from RQ1) and, we rerun each test for 100 times. For example, 114 tests failure have 0% failure rate when run through </a:t>
            </a:r>
            <a:r>
              <a:rPr lang="en-US" err="1">
                <a:ea typeface="Calibri"/>
                <a:cs typeface="Calibri"/>
              </a:rPr>
              <a:t>Flakerake</a:t>
            </a:r>
            <a:r>
              <a:rPr lang="en-US">
                <a:ea typeface="Calibri"/>
                <a:cs typeface="Calibri"/>
              </a:rPr>
              <a:t>. There are more failures with the very high </a:t>
            </a:r>
            <a:r>
              <a:rPr lang="en-US" err="1">
                <a:ea typeface="Calibri"/>
                <a:cs typeface="Calibri"/>
              </a:rPr>
              <a:t>flailure</a:t>
            </a:r>
            <a:r>
              <a:rPr lang="en-US">
                <a:ea typeface="Calibri"/>
                <a:cs typeface="Calibri"/>
              </a:rPr>
              <a:t> rate when run trough </a:t>
            </a:r>
            <a:r>
              <a:rPr lang="en-US" err="1">
                <a:ea typeface="Calibri"/>
                <a:cs typeface="Calibri"/>
              </a:rPr>
              <a:t>FlakeRake's</a:t>
            </a:r>
            <a:r>
              <a:rPr lang="en-US">
                <a:ea typeface="Calibri"/>
                <a:cs typeface="Calibri"/>
              </a:rPr>
              <a:t> configuration.</a:t>
            </a:r>
            <a:endParaRPr lang="en-US"/>
          </a:p>
          <a:p>
            <a:endParaRPr lang="en-US">
              <a:ea typeface="Calibri"/>
              <a:cs typeface="Calibri"/>
            </a:endParaRPr>
          </a:p>
          <a:p>
            <a:r>
              <a:rPr lang="en-US">
                <a:ea typeface="Calibri"/>
                <a:cs typeface="Calibri"/>
              </a:rPr>
              <a:t>What is failure rate?</a:t>
            </a:r>
          </a:p>
          <a:p>
            <a:endParaRPr lang="en-US">
              <a:ea typeface="Calibri"/>
              <a:cs typeface="Calibri"/>
            </a:endParaRPr>
          </a:p>
          <a:p>
            <a:r>
              <a:rPr lang="en-US">
                <a:ea typeface="Calibri"/>
                <a:cs typeface="Calibri"/>
              </a:rPr>
              <a:t>For each failure, for each technique, we ran it 100 times.</a:t>
            </a:r>
          </a:p>
        </p:txBody>
      </p:sp>
      <p:sp>
        <p:nvSpPr>
          <p:cNvPr id="4" name="Slide Number Placeholder 3"/>
          <p:cNvSpPr>
            <a:spLocks noGrp="1"/>
          </p:cNvSpPr>
          <p:nvPr>
            <p:ph type="sldNum" sz="quarter" idx="5"/>
          </p:nvPr>
        </p:nvSpPr>
        <p:spPr/>
        <p:txBody>
          <a:bodyPr/>
          <a:lstStyle/>
          <a:p>
            <a:fld id="{9C839D3A-FECD-4CBE-A5E3-32C71F68B72D}" type="slidenum">
              <a:rPr lang="en-US"/>
              <a:t>15</a:t>
            </a:fld>
            <a:endParaRPr lang="en-US"/>
          </a:p>
        </p:txBody>
      </p:sp>
    </p:spTree>
    <p:extLst>
      <p:ext uri="{BB962C8B-B14F-4D97-AF65-F5344CB8AC3E}">
        <p14:creationId xmlns:p14="http://schemas.microsoft.com/office/powerpoint/2010/main" val="50395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Mention WHY??</a:t>
            </a:r>
            <a:endParaRPr lang="en-US"/>
          </a:p>
          <a:p>
            <a:r>
              <a:rPr lang="en-US">
                <a:cs typeface="Calibri"/>
              </a:rPr>
              <a:t>Once we reproduce a failure, </a:t>
            </a:r>
            <a:r>
              <a:rPr lang="en-US" err="1">
                <a:cs typeface="Calibri"/>
              </a:rPr>
              <a:t>FlakeRake</a:t>
            </a:r>
            <a:r>
              <a:rPr lang="en-US">
                <a:cs typeface="Calibri"/>
              </a:rPr>
              <a:t> can reliably fails. </a:t>
            </a:r>
            <a:r>
              <a:rPr lang="en-US" err="1">
                <a:cs typeface="Calibri"/>
              </a:rPr>
              <a:t>Flakerake</a:t>
            </a:r>
            <a:r>
              <a:rPr lang="en-US">
                <a:cs typeface="Calibri"/>
              </a:rPr>
              <a:t> can reproduce many more failures than other techniques as per RQ1. </a:t>
            </a:r>
            <a:r>
              <a:rPr lang="en-US" err="1">
                <a:cs typeface="Calibri"/>
              </a:rPr>
              <a:t>FlakeRake</a:t>
            </a:r>
            <a:r>
              <a:rPr lang="en-US">
                <a:cs typeface="Calibri"/>
              </a:rPr>
              <a:t> is effective to use if we need at least 6 times failures.</a:t>
            </a:r>
          </a:p>
          <a:p>
            <a:endParaRPr lang="en-US">
              <a:cs typeface="Calibri"/>
            </a:endParaRPr>
          </a:p>
          <a:p>
            <a:r>
              <a:rPr lang="en-US">
                <a:cs typeface="Calibri"/>
              </a:rPr>
              <a:t>Explain X-axis and Y-axis.</a:t>
            </a:r>
            <a:endParaRPr lang="en-US"/>
          </a:p>
          <a:p>
            <a:r>
              <a:rPr lang="en-US">
                <a:cs typeface="Calibri"/>
              </a:rPr>
              <a:t>Y-axis represent how long all technique take to reproduce the failures that many times (i.e., X-axis count). Need to check the unit of y-axis</a:t>
            </a:r>
          </a:p>
          <a:p>
            <a:endParaRPr lang="en-US"/>
          </a:p>
          <a:p>
            <a:r>
              <a:rPr lang="en-US"/>
              <a:t>A recent study [46, Table 4] also found that developers run tests an average of six times and a maximum of 32 times when debugging normal test failures that fail deterministically.</a:t>
            </a:r>
            <a:endParaRPr lang="en-US">
              <a:cs typeface="Calibri"/>
            </a:endParaRPr>
          </a:p>
          <a:p>
            <a:endParaRPr lang="en-US"/>
          </a:p>
          <a:p>
            <a:endParaRPr lang="en-US"/>
          </a:p>
          <a:p>
            <a:r>
              <a:rPr lang="en-US"/>
              <a:t>Reproducing a flaky-test failure multiple times is an integral step to debugging the failure [31-32].</a:t>
            </a:r>
            <a:endParaRPr lang="en-US">
              <a:cs typeface="Calibri" panose="020F0502020204030204"/>
            </a:endParaRPr>
          </a:p>
          <a:p>
            <a:r>
              <a:rPr lang="en-US"/>
              <a:t>Figure 5 shows the relation between the number of desired reproduced failures and the normalized runtime cost to achieve that many failures for each approach. We see that </a:t>
            </a:r>
            <a:r>
              <a:rPr lang="en-US" err="1"/>
              <a:t>FlakeRake</a:t>
            </a:r>
            <a:r>
              <a:rPr lang="en-US"/>
              <a:t> (offline) is the fastest approach, regardless of the number of reproductions needed, by excluding the one-time cost of generating a reproduction script while still reliably reproducing a failure for each run.</a:t>
            </a:r>
            <a:endParaRPr lang="en-US">
              <a:cs typeface="Calibri"/>
            </a:endParaRPr>
          </a:p>
          <a:p>
            <a:r>
              <a:rPr lang="en-US"/>
              <a:t>If we disregard </a:t>
            </a:r>
            <a:r>
              <a:rPr lang="en-US" err="1"/>
              <a:t>FlakeRake</a:t>
            </a:r>
            <a:r>
              <a:rPr lang="en-US"/>
              <a:t> (offline), we see that using Isolated Rerun would be the fastest approach if the developer only needs to reproduce the failure fewer than six times. However, if a developer needs more than six failure reproductions, </a:t>
            </a:r>
            <a:r>
              <a:rPr lang="en-US" err="1"/>
              <a:t>FlakeRake</a:t>
            </a:r>
            <a:r>
              <a:rPr lang="en-US"/>
              <a:t> quickly surpasses Isolated Rerun in terms of performance</a:t>
            </a:r>
            <a:endParaRPr lang="en-US">
              <a:cs typeface="Calibri"/>
            </a:endParaRPr>
          </a:p>
        </p:txBody>
      </p:sp>
      <p:sp>
        <p:nvSpPr>
          <p:cNvPr id="4" name="Slide Number Placeholder 3"/>
          <p:cNvSpPr>
            <a:spLocks noGrp="1"/>
          </p:cNvSpPr>
          <p:nvPr>
            <p:ph type="sldNum" sz="quarter" idx="5"/>
          </p:nvPr>
        </p:nvSpPr>
        <p:spPr/>
        <p:txBody>
          <a:bodyPr/>
          <a:lstStyle/>
          <a:p>
            <a:fld id="{9C839D3A-FECD-4CBE-A5E3-32C71F68B72D}" type="slidenum">
              <a:rPr lang="en-US"/>
              <a:t>16</a:t>
            </a:fld>
            <a:endParaRPr lang="en-US"/>
          </a:p>
        </p:txBody>
      </p:sp>
    </p:spTree>
    <p:extLst>
      <p:ext uri="{BB962C8B-B14F-4D97-AF65-F5344CB8AC3E}">
        <p14:creationId xmlns:p14="http://schemas.microsoft.com/office/powerpoint/2010/main" val="3604029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MENTION WHY THIS RQ??</a:t>
            </a:r>
            <a:br>
              <a:rPr lang="en-US" dirty="0">
                <a:cs typeface="+mn-lt"/>
              </a:rPr>
            </a:br>
            <a:r>
              <a:rPr lang="en-US" dirty="0">
                <a:cs typeface="+mn-lt"/>
              </a:rPr>
              <a:t>ANS: </a:t>
            </a:r>
            <a:endParaRPr lang="en-US" dirty="0"/>
          </a:p>
          <a:p>
            <a:r>
              <a:rPr lang="en-US" dirty="0">
                <a:ea typeface="Calibri"/>
                <a:cs typeface="Calibri"/>
              </a:rPr>
              <a:t>How effectively we can use </a:t>
            </a:r>
            <a:r>
              <a:rPr lang="en-US" dirty="0" err="1">
                <a:ea typeface="Calibri"/>
                <a:cs typeface="Calibri"/>
              </a:rPr>
              <a:t>FlakeRake's</a:t>
            </a:r>
            <a:r>
              <a:rPr lang="en-US" dirty="0">
                <a:ea typeface="Calibri"/>
                <a:cs typeface="Calibri"/>
              </a:rPr>
              <a:t> configurations that developers can use without searching for the configurations.</a:t>
            </a:r>
            <a:endParaRPr lang="en-US" dirty="0"/>
          </a:p>
          <a:p>
            <a:endParaRPr lang="en-US" dirty="0"/>
          </a:p>
          <a:p>
            <a:r>
              <a:rPr lang="en-US" dirty="0"/>
              <a:t>To better understand why </a:t>
            </a:r>
            <a:r>
              <a:rPr lang="en-US" dirty="0" err="1"/>
              <a:t>FlakeRake</a:t>
            </a:r>
            <a:r>
              <a:rPr lang="en-US" dirty="0"/>
              <a:t> is effective, we study the characteristics of the failure-inducing configurations found by </a:t>
            </a:r>
            <a:r>
              <a:rPr lang="en-US" dirty="0" err="1"/>
              <a:t>FlakeRake</a:t>
            </a:r>
            <a:r>
              <a:rPr lang="en-US" dirty="0"/>
              <a:t> that reproduced failures from the </a:t>
            </a:r>
            <a:r>
              <a:rPr lang="en-US" dirty="0" err="1"/>
              <a:t>FlakeFlagger</a:t>
            </a:r>
            <a:r>
              <a:rPr lang="en-US" dirty="0"/>
              <a:t> dataset. Our results suggest that if developers are manually reproducing TD flaky-test failures, inserting sleeps around APIs such as </a:t>
            </a:r>
            <a:r>
              <a:rPr lang="en-US" dirty="0" err="1"/>
              <a:t>ExitSyncBlock</a:t>
            </a:r>
            <a:r>
              <a:rPr lang="en-US" dirty="0"/>
              <a:t> can help reproduce a failure in 85% of the tests for which </a:t>
            </a:r>
            <a:r>
              <a:rPr lang="en-US" dirty="0" err="1"/>
              <a:t>FlakeRake</a:t>
            </a:r>
            <a:r>
              <a:rPr lang="en-US" dirty="0"/>
              <a:t> can reproduce a failure.</a:t>
            </a:r>
            <a:endParaRPr lang="en-US" dirty="0">
              <a:cs typeface="Calibri"/>
            </a:endParaRPr>
          </a:p>
          <a:p>
            <a:endParaRPr lang="en-US">
              <a:cs typeface="+mn-lt"/>
            </a:endParaRPr>
          </a:p>
          <a:p>
            <a:r>
              <a:rPr lang="en-US" dirty="0"/>
              <a:t>Table IV shows the top five TD APIs that are part of failure-inducing configurations.  </a:t>
            </a:r>
            <a:endParaRPr lang="en-US" dirty="0">
              <a:cs typeface="Calibri"/>
            </a:endParaRPr>
          </a:p>
          <a:p>
            <a:endParaRPr lang="en-US">
              <a:cs typeface="+mn-lt"/>
            </a:endParaRPr>
          </a:p>
          <a:p>
            <a:br>
              <a:rPr lang="en-US" dirty="0">
                <a:cs typeface="+mn-lt"/>
              </a:rPr>
            </a:br>
            <a:r>
              <a:rPr lang="en-US" dirty="0"/>
              <a:t>270 TD APIs are used in a mean of 201 and a median of 75 failure inducing configurations.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C839D3A-FECD-4CBE-A5E3-32C71F68B72D}" type="slidenum">
              <a:rPr lang="en-US"/>
              <a:t>17</a:t>
            </a:fld>
            <a:endParaRPr lang="en-US"/>
          </a:p>
        </p:txBody>
      </p:sp>
    </p:spTree>
    <p:extLst>
      <p:ext uri="{BB962C8B-B14F-4D97-AF65-F5344CB8AC3E}">
        <p14:creationId xmlns:p14="http://schemas.microsoft.com/office/powerpoint/2010/main" val="2992776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ct val="90000"/>
              </a:lnSpc>
              <a:spcBef>
                <a:spcPts val="1000"/>
              </a:spcBef>
              <a:buFont typeface="Arial"/>
              <a:buChar char="•"/>
            </a:pPr>
            <a:r>
              <a:rPr lang="en-US" err="1"/>
              <a:t>FlakeRake</a:t>
            </a:r>
            <a:r>
              <a:rPr lang="en-US"/>
              <a:t> reliably makes 136 flaky failure compared to 127  and 115 for Rerun-</a:t>
            </a:r>
            <a:r>
              <a:rPr lang="en-US" err="1"/>
              <a:t>Repl</a:t>
            </a:r>
            <a:r>
              <a:rPr lang="en-US"/>
              <a:t> and Isolated Rerun, respectively.</a:t>
            </a:r>
          </a:p>
          <a:p>
            <a:pPr marL="285750" indent="-285750" algn="just">
              <a:lnSpc>
                <a:spcPct val="90000"/>
              </a:lnSpc>
              <a:spcBef>
                <a:spcPts val="1000"/>
              </a:spcBef>
              <a:buFont typeface="Arial"/>
              <a:buChar char="•"/>
            </a:pPr>
            <a:r>
              <a:rPr lang="en-US" err="1"/>
              <a:t>FlakeRake</a:t>
            </a:r>
            <a:r>
              <a:rPr lang="en-US"/>
              <a:t> makes </a:t>
            </a:r>
            <a:r>
              <a:rPr lang="en-US" b="1"/>
              <a:t>a total of 630 flaky failure </a:t>
            </a:r>
            <a:r>
              <a:rPr lang="en-US"/>
              <a:t>compared to Rerun-</a:t>
            </a:r>
            <a:r>
              <a:rPr lang="en-US" err="1"/>
              <a:t>Repl</a:t>
            </a:r>
            <a:r>
              <a:rPr lang="en-US"/>
              <a:t>(167 ) and Isolated Rerun (233).</a:t>
            </a:r>
          </a:p>
          <a:p>
            <a:pPr marL="285750" indent="-285750" algn="just">
              <a:lnSpc>
                <a:spcPct val="90000"/>
              </a:lnSpc>
              <a:spcBef>
                <a:spcPts val="1000"/>
              </a:spcBef>
              <a:buFont typeface="Arial"/>
              <a:buChar char="•"/>
            </a:pPr>
            <a:r>
              <a:rPr lang="en-US"/>
              <a:t>Reproduced 290 tests failures compared to Rerun-</a:t>
            </a:r>
            <a:r>
              <a:rPr lang="en-US" err="1"/>
              <a:t>Repl</a:t>
            </a:r>
            <a:r>
              <a:rPr lang="en-US"/>
              <a:t> and Isolated Rerun by 139 and 160 tests, respectively.</a:t>
            </a:r>
          </a:p>
        </p:txBody>
      </p:sp>
      <p:sp>
        <p:nvSpPr>
          <p:cNvPr id="4" name="Slide Number Placeholder 3"/>
          <p:cNvSpPr>
            <a:spLocks noGrp="1"/>
          </p:cNvSpPr>
          <p:nvPr>
            <p:ph type="sldNum" sz="quarter" idx="5"/>
          </p:nvPr>
        </p:nvSpPr>
        <p:spPr/>
        <p:txBody>
          <a:bodyPr/>
          <a:lstStyle/>
          <a:p>
            <a:fld id="{9C839D3A-FECD-4CBE-A5E3-32C71F68B72D}" type="slidenum">
              <a:rPr lang="en-US"/>
              <a:t>18</a:t>
            </a:fld>
            <a:endParaRPr lang="en-US"/>
          </a:p>
        </p:txBody>
      </p:sp>
    </p:spTree>
    <p:extLst>
      <p:ext uri="{BB962C8B-B14F-4D97-AF65-F5344CB8AC3E}">
        <p14:creationId xmlns:p14="http://schemas.microsoft.com/office/powerpoint/2010/main" val="2896496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FlakeRake</a:t>
            </a:r>
            <a:r>
              <a:rPr lang="en-US"/>
              <a:t> produces a reproduction script using the </a:t>
            </a:r>
            <a:r>
              <a:rPr lang="en-US" err="1"/>
              <a:t>failureinducing</a:t>
            </a:r>
            <a:r>
              <a:rPr lang="en-US"/>
              <a:t> configurations outputted by the previous steps. This script includes (1) the failure, represented as the exception message and stack trace, and (2) the failure-inducing configuration, represented as a set of </a:t>
            </a:r>
            <a:r>
              <a:rPr lang="en-US" err="1"/>
              <a:t>sleepyLines</a:t>
            </a:r>
            <a:r>
              <a:rPr lang="en-US"/>
              <a:t> and their corresponding </a:t>
            </a:r>
            <a:r>
              <a:rPr lang="en-US" err="1"/>
              <a:t>threadIDs</a:t>
            </a:r>
            <a:r>
              <a:rPr lang="en-US"/>
              <a:t> for reproducing the specific failure. </a:t>
            </a:r>
            <a:r>
              <a:rPr lang="en-US" err="1"/>
              <a:t>FlakeRake</a:t>
            </a:r>
            <a:r>
              <a:rPr lang="en-US"/>
              <a:t> uses these scripts to dynamically apply the appropriate sleeps when re-running the test. Alternatively, developers can use the information to manually reproduce the failure.</a:t>
            </a:r>
          </a:p>
        </p:txBody>
      </p:sp>
      <p:sp>
        <p:nvSpPr>
          <p:cNvPr id="4" name="Slide Number Placeholder 3"/>
          <p:cNvSpPr>
            <a:spLocks noGrp="1"/>
          </p:cNvSpPr>
          <p:nvPr>
            <p:ph type="sldNum" sz="quarter" idx="5"/>
          </p:nvPr>
        </p:nvSpPr>
        <p:spPr/>
        <p:txBody>
          <a:bodyPr/>
          <a:lstStyle/>
          <a:p>
            <a:fld id="{9C839D3A-FECD-4CBE-A5E3-32C71F68B72D}" type="slidenum">
              <a:rPr lang="en-US"/>
              <a:t>19</a:t>
            </a:fld>
            <a:endParaRPr lang="en-US"/>
          </a:p>
        </p:txBody>
      </p:sp>
    </p:spTree>
    <p:extLst>
      <p:ext uri="{BB962C8B-B14F-4D97-AF65-F5344CB8AC3E}">
        <p14:creationId xmlns:p14="http://schemas.microsoft.com/office/powerpoint/2010/main" val="4046828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Draw pictures- </a:t>
            </a:r>
            <a:r>
              <a:rPr lang="en-US"/>
              <a:t>documents picture (labeled with Java SDK); -&gt; filter ("thread", "lock", "socket"); -&gt; human picture; -&gt; 2591 APIs</a:t>
            </a:r>
            <a:endParaRPr lang="en-US">
              <a:cs typeface="Calibri"/>
            </a:endParaRPr>
          </a:p>
          <a:p>
            <a:endParaRPr lang="en-US">
              <a:cs typeface="Calibri"/>
            </a:endParaRPr>
          </a:p>
          <a:p>
            <a:r>
              <a:rPr lang="en-US">
                <a:cs typeface="Calibri"/>
              </a:rPr>
              <a:t>e.g., </a:t>
            </a:r>
          </a:p>
          <a:p>
            <a:endParaRPr lang="en-US">
              <a:cs typeface="Calibri"/>
            </a:endParaRPr>
          </a:p>
          <a:p>
            <a:r>
              <a:rPr lang="en-US">
                <a:cs typeface="Calibri"/>
              </a:rPr>
              <a:t>Why this one is needed:</a:t>
            </a:r>
          </a:p>
          <a:p>
            <a:r>
              <a:rPr lang="en-US"/>
              <a:t>To reproduce TD flaky-test failures, </a:t>
            </a:r>
            <a:r>
              <a:rPr lang="en-US" err="1"/>
              <a:t>FlakeRake</a:t>
            </a:r>
            <a:r>
              <a:rPr lang="en-US"/>
              <a:t> inserts delays around calls to APIs that are timing-dependent.</a:t>
            </a:r>
            <a:endParaRPr lang="en-US">
              <a:cs typeface="Calibri"/>
            </a:endParaRPr>
          </a:p>
        </p:txBody>
      </p:sp>
      <p:sp>
        <p:nvSpPr>
          <p:cNvPr id="4" name="Slide Number Placeholder 3"/>
          <p:cNvSpPr>
            <a:spLocks noGrp="1"/>
          </p:cNvSpPr>
          <p:nvPr>
            <p:ph type="sldNum" sz="quarter" idx="5"/>
          </p:nvPr>
        </p:nvSpPr>
        <p:spPr/>
        <p:txBody>
          <a:bodyPr/>
          <a:lstStyle/>
          <a:p>
            <a:fld id="{9C839D3A-FECD-4CBE-A5E3-32C71F68B72D}" type="slidenum">
              <a:rPr lang="en-US"/>
              <a:t>20</a:t>
            </a:fld>
            <a:endParaRPr lang="en-US"/>
          </a:p>
        </p:txBody>
      </p:sp>
    </p:spTree>
    <p:extLst>
      <p:ext uri="{BB962C8B-B14F-4D97-AF65-F5344CB8AC3E}">
        <p14:creationId xmlns:p14="http://schemas.microsoft.com/office/powerpoint/2010/main" val="325728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br>
              <a:rPr lang="en-US">
                <a:cs typeface="Calibri"/>
              </a:rPr>
            </a:br>
            <a:endParaRPr lang="en-US"/>
          </a:p>
          <a:p>
            <a:pPr marL="285750" indent="-285750">
              <a:lnSpc>
                <a:spcPct val="90000"/>
              </a:lnSpc>
              <a:spcBef>
                <a:spcPts val="1000"/>
              </a:spcBef>
              <a:buFont typeface="Arial"/>
              <a:buChar char="•"/>
            </a:pPr>
            <a:r>
              <a:rPr lang="en-US"/>
              <a:t>first, there is a human developer picture</a:t>
            </a:r>
            <a:endParaRPr lang="en-US">
              <a:cs typeface="Calibri" panose="020F0502020204030204"/>
            </a:endParaRPr>
          </a:p>
          <a:p>
            <a:pPr marL="285750" indent="-285750">
              <a:lnSpc>
                <a:spcPct val="90000"/>
              </a:lnSpc>
              <a:spcBef>
                <a:spcPts val="1000"/>
              </a:spcBef>
              <a:buFont typeface="Arial"/>
              <a:buChar char="•"/>
            </a:pPr>
            <a:r>
              <a:rPr lang="en-US"/>
              <a:t>they get a flaky test to fix</a:t>
            </a:r>
            <a:endParaRPr lang="en-US">
              <a:cs typeface="Calibri" panose="020F0502020204030204"/>
            </a:endParaRPr>
          </a:p>
          <a:p>
            <a:pPr marL="285750" indent="-285750">
              <a:lnSpc>
                <a:spcPct val="90000"/>
              </a:lnSpc>
              <a:spcBef>
                <a:spcPts val="1000"/>
              </a:spcBef>
              <a:buFont typeface="Arial"/>
              <a:buChar char="•"/>
            </a:pPr>
            <a:r>
              <a:rPr lang="en-US"/>
              <a:t>they first rerun the test to see the failure</a:t>
            </a:r>
            <a:endParaRPr lang="en-US">
              <a:cs typeface="Calibri" panose="020F0502020204030204"/>
            </a:endParaRPr>
          </a:p>
          <a:p>
            <a:pPr marL="285750" indent="-285750">
              <a:lnSpc>
                <a:spcPct val="90000"/>
              </a:lnSpc>
              <a:spcBef>
                <a:spcPts val="1000"/>
              </a:spcBef>
              <a:buFont typeface="Arial"/>
              <a:buChar char="•"/>
            </a:pPr>
            <a:r>
              <a:rPr lang="en-US"/>
              <a:t>but the test is flaky, so it does not fail immediately</a:t>
            </a:r>
            <a:endParaRPr lang="en-US">
              <a:cs typeface="Calibri" panose="020F0502020204030204"/>
            </a:endParaRPr>
          </a:p>
          <a:p>
            <a:pPr marL="285750" indent="-285750">
              <a:lnSpc>
                <a:spcPct val="90000"/>
              </a:lnSpc>
              <a:spcBef>
                <a:spcPts val="1000"/>
              </a:spcBef>
              <a:buFont typeface="Arial"/>
              <a:buChar char="•"/>
            </a:pPr>
            <a:r>
              <a:rPr lang="en-US"/>
              <a:t>so they rerun it</a:t>
            </a:r>
            <a:endParaRPr lang="en-US">
              <a:cs typeface="Calibri"/>
            </a:endParaRPr>
          </a:p>
          <a:p>
            <a:pPr marL="285750" indent="-285750">
              <a:lnSpc>
                <a:spcPct val="90000"/>
              </a:lnSpc>
              <a:spcBef>
                <a:spcPts val="1000"/>
              </a:spcBef>
              <a:buFont typeface="Arial"/>
              <a:buChar char="•"/>
            </a:pPr>
            <a:r>
              <a:rPr lang="en-US"/>
              <a:t>&lt;imagine a loop image showing that they are continuously rerunning the test&gt;</a:t>
            </a:r>
            <a:endParaRPr lang="en-US">
              <a:cs typeface="Calibri"/>
            </a:endParaRPr>
          </a:p>
          <a:p>
            <a:pPr marL="285750" indent="-285750">
              <a:lnSpc>
                <a:spcPct val="90000"/>
              </a:lnSpc>
              <a:spcBef>
                <a:spcPts val="1000"/>
              </a:spcBef>
              <a:buFont typeface="Arial"/>
              <a:buChar char="•"/>
            </a:pPr>
            <a:r>
              <a:rPr lang="en-US"/>
              <a:t>they get it to fail, so they can see something</a:t>
            </a:r>
            <a:endParaRPr lang="en-US">
              <a:cs typeface="Calibri"/>
            </a:endParaRPr>
          </a:p>
          <a:p>
            <a:pPr marL="285750" indent="-285750">
              <a:lnSpc>
                <a:spcPct val="90000"/>
              </a:lnSpc>
              <a:spcBef>
                <a:spcPts val="1000"/>
              </a:spcBef>
              <a:buFont typeface="Arial"/>
              <a:buChar char="•"/>
            </a:pPr>
            <a:r>
              <a:rPr lang="en-US"/>
              <a:t>but then they want to run again for better tracing</a:t>
            </a:r>
            <a:endParaRPr lang="en-US">
              <a:cs typeface="Calibri"/>
            </a:endParaRPr>
          </a:p>
          <a:p>
            <a:pPr marL="285750" indent="-285750">
              <a:lnSpc>
                <a:spcPct val="90000"/>
              </a:lnSpc>
              <a:spcBef>
                <a:spcPts val="1000"/>
              </a:spcBef>
              <a:buFont typeface="Arial"/>
              <a:buChar char="•"/>
            </a:pPr>
            <a:r>
              <a:rPr lang="en-US"/>
              <a:t>but it once again passes</a:t>
            </a:r>
            <a:endParaRPr lang="en-US">
              <a:cs typeface="Calibri"/>
            </a:endParaRPr>
          </a:p>
          <a:p>
            <a:pPr marL="285750" indent="-285750">
              <a:lnSpc>
                <a:spcPct val="90000"/>
              </a:lnSpc>
              <a:spcBef>
                <a:spcPts val="1000"/>
              </a:spcBef>
              <a:buFont typeface="Arial"/>
              <a:buChar char="•"/>
            </a:pPr>
            <a:r>
              <a:rPr lang="en-US"/>
              <a:t>so they have rerun again</a:t>
            </a:r>
            <a:endParaRPr lang="en-US">
              <a:cs typeface="Calibri"/>
            </a:endParaRPr>
          </a:p>
          <a:p>
            <a:pPr marL="285750" indent="-285750">
              <a:lnSpc>
                <a:spcPct val="90000"/>
              </a:lnSpc>
              <a:spcBef>
                <a:spcPts val="1000"/>
              </a:spcBef>
              <a:buFont typeface="Arial"/>
              <a:buChar char="•"/>
            </a:pPr>
            <a:r>
              <a:rPr lang="en-US"/>
              <a:t>so much time wasted on rerunning</a:t>
            </a:r>
            <a:endParaRPr lang="en-US">
              <a:cs typeface="Calibri"/>
            </a:endParaRPr>
          </a:p>
          <a:p>
            <a:pPr marL="285750" indent="-285750">
              <a:lnSpc>
                <a:spcPct val="90000"/>
              </a:lnSpc>
              <a:spcBef>
                <a:spcPts val="1000"/>
              </a:spcBef>
              <a:buFont typeface="Arial"/>
              <a:buChar char="•"/>
            </a:pPr>
            <a:r>
              <a:rPr lang="en-US"/>
              <a:t>we need more reliable way to reproduce flaky test failures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C839D3A-FECD-4CBE-A5E3-32C71F68B72D}" type="slidenum">
              <a:rPr lang="en-US"/>
              <a:t>3</a:t>
            </a:fld>
            <a:endParaRPr lang="en-US"/>
          </a:p>
        </p:txBody>
      </p:sp>
    </p:spTree>
    <p:extLst>
      <p:ext uri="{BB962C8B-B14F-4D97-AF65-F5344CB8AC3E}">
        <p14:creationId xmlns:p14="http://schemas.microsoft.com/office/powerpoint/2010/main" val="91403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may not always be the same consistent TD APIs called during a test execution due to inherent non-determinism of the execution. To mitigate the issues of non-determinism, </a:t>
            </a:r>
            <a:r>
              <a:rPr lang="en-US" err="1"/>
              <a:t>FlakeRake</a:t>
            </a:r>
            <a:r>
              <a:rPr lang="en-US"/>
              <a:t> executes this profiling step multiple times and aggregates the set of TD API calls made across all executions. When we perform this profiling step 10 times on the flaky tests in the </a:t>
            </a:r>
            <a:r>
              <a:rPr lang="en-US" err="1"/>
              <a:t>FlakeFlagger</a:t>
            </a:r>
            <a:r>
              <a:rPr lang="en-US"/>
              <a:t> dataset [5], </a:t>
            </a:r>
            <a:r>
              <a:rPr lang="en-US" b="1"/>
              <a:t>we find that the first profiling run already contributes 84% of the TD API calls that can be found in 10 runs</a:t>
            </a:r>
            <a:r>
              <a:rPr lang="en-US"/>
              <a:t>. By the fifth run, no TD APIs found by our profiling were needed to reproduce the flaky-test failures in the </a:t>
            </a:r>
            <a:r>
              <a:rPr lang="en-US" err="1"/>
              <a:t>FlakeFlagger</a:t>
            </a:r>
            <a:r>
              <a:rPr lang="en-US"/>
              <a:t> dataset. Therefore, we set and recommend the default number of executions for this step to be five</a:t>
            </a:r>
          </a:p>
          <a:p>
            <a:endParaRPr lang="en-US">
              <a:cs typeface="Calibri"/>
            </a:endParaRPr>
          </a:p>
          <a:p>
            <a:pPr marL="171450" indent="-171450">
              <a:lnSpc>
                <a:spcPct val="90000"/>
              </a:lnSpc>
              <a:spcBef>
                <a:spcPts val="1000"/>
              </a:spcBef>
              <a:buFont typeface="Arial"/>
              <a:buChar char="•"/>
            </a:pPr>
            <a:r>
              <a:rPr lang="en-US"/>
              <a:t>We compute a stable identifier for the thread by </a:t>
            </a:r>
            <a:endParaRPr lang="en-US">
              <a:cs typeface="Calibri"/>
            </a:endParaRPr>
          </a:p>
          <a:p>
            <a:endParaRPr lang="en-US">
              <a:cs typeface="Calibri"/>
            </a:endParaRPr>
          </a:p>
          <a:p>
            <a:pPr marL="628650" lvl="1" indent="-171450">
              <a:lnSpc>
                <a:spcPct val="90000"/>
              </a:lnSpc>
              <a:spcBef>
                <a:spcPts val="500"/>
              </a:spcBef>
              <a:buFont typeface="Courier New,monospace"/>
              <a:buChar char="o"/>
            </a:pPr>
            <a:r>
              <a:rPr lang="en-US"/>
              <a:t>generating a hash of the stack trace at the location that spawned the thread, </a:t>
            </a:r>
            <a:endParaRPr lang="en-US">
              <a:cs typeface="Calibri"/>
            </a:endParaRPr>
          </a:p>
          <a:p>
            <a:pPr marL="628650" lvl="1" indent="-171450">
              <a:lnSpc>
                <a:spcPct val="90000"/>
              </a:lnSpc>
              <a:spcBef>
                <a:spcPts val="500"/>
              </a:spcBef>
              <a:buFont typeface="Courier New,monospace"/>
              <a:buChar char="o"/>
            </a:pPr>
            <a:r>
              <a:rPr lang="en-US"/>
              <a:t>the number of times that location has spawned a thread, and </a:t>
            </a:r>
            <a:endParaRPr lang="en-US">
              <a:cs typeface="Calibri"/>
            </a:endParaRPr>
          </a:p>
          <a:p>
            <a:pPr marL="628650" lvl="1" indent="-171450">
              <a:lnSpc>
                <a:spcPct val="90000"/>
              </a:lnSpc>
              <a:spcBef>
                <a:spcPts val="500"/>
              </a:spcBef>
              <a:buFont typeface="Courier New,monospace"/>
              <a:buChar char="o"/>
            </a:pPr>
            <a:r>
              <a:rPr lang="en-US"/>
              <a:t>the </a:t>
            </a:r>
            <a:r>
              <a:rPr lang="en-US" err="1"/>
              <a:t>threadID</a:t>
            </a:r>
            <a:r>
              <a:rPr lang="en-US"/>
              <a:t> that spawned the thread. </a:t>
            </a:r>
            <a:endParaRPr lang="en-US">
              <a:cs typeface="Calibri"/>
            </a:endParaRPr>
          </a:p>
          <a:p>
            <a:pPr marL="628650" lvl="1" indent="-171450">
              <a:lnSpc>
                <a:spcPct val="90000"/>
              </a:lnSpc>
              <a:spcBef>
                <a:spcPts val="500"/>
              </a:spcBef>
              <a:buFont typeface="Courier New,monospace"/>
              <a:buChar char="o"/>
            </a:pPr>
            <a:r>
              <a:rPr lang="en-US" err="1"/>
              <a:t>FlakeRake</a:t>
            </a:r>
            <a:r>
              <a:rPr lang="en-US"/>
              <a:t> gives the initial, “main” thread the consistent identifier 0.</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C839D3A-FECD-4CBE-A5E3-32C71F68B72D}" type="slidenum">
              <a:rPr lang="en-US"/>
              <a:t>21</a:t>
            </a:fld>
            <a:endParaRPr lang="en-US"/>
          </a:p>
        </p:txBody>
      </p:sp>
    </p:spTree>
    <p:extLst>
      <p:ext uri="{BB962C8B-B14F-4D97-AF65-F5344CB8AC3E}">
        <p14:creationId xmlns:p14="http://schemas.microsoft.com/office/powerpoint/2010/main" val="54181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**Draw a few lines of code like </a:t>
            </a:r>
            <a:r>
              <a:rPr lang="en-US" b="1" err="1">
                <a:cs typeface="Calibri"/>
              </a:rPr>
              <a:t>flakysync</a:t>
            </a:r>
            <a:r>
              <a:rPr lang="en-US" b="1">
                <a:cs typeface="Calibri"/>
              </a:rPr>
              <a:t>. Then show how OBO and Bisection works.</a:t>
            </a:r>
          </a:p>
          <a:p>
            <a:r>
              <a:rPr lang="en-US" b="1">
                <a:cs typeface="Calibri"/>
              </a:rPr>
              <a:t>We need to get  some example or </a:t>
            </a:r>
            <a:r>
              <a:rPr lang="en-US" b="1" err="1">
                <a:cs typeface="Calibri"/>
              </a:rPr>
              <a:t>ilustration</a:t>
            </a:r>
            <a:r>
              <a:rPr lang="en-US" b="1">
                <a:cs typeface="Calibri"/>
              </a:rPr>
              <a:t> where do I add my sleeps?</a:t>
            </a:r>
          </a:p>
        </p:txBody>
      </p:sp>
      <p:sp>
        <p:nvSpPr>
          <p:cNvPr id="4" name="Slide Number Placeholder 3"/>
          <p:cNvSpPr>
            <a:spLocks noGrp="1"/>
          </p:cNvSpPr>
          <p:nvPr>
            <p:ph type="sldNum" sz="quarter" idx="5"/>
          </p:nvPr>
        </p:nvSpPr>
        <p:spPr/>
        <p:txBody>
          <a:bodyPr/>
          <a:lstStyle/>
          <a:p>
            <a:fld id="{9C839D3A-FECD-4CBE-A5E3-32C71F68B72D}" type="slidenum">
              <a:rPr lang="en-US"/>
              <a:t>22</a:t>
            </a:fld>
            <a:endParaRPr lang="en-US"/>
          </a:p>
        </p:txBody>
      </p:sp>
    </p:spTree>
    <p:extLst>
      <p:ext uri="{BB962C8B-B14F-4D97-AF65-F5344CB8AC3E}">
        <p14:creationId xmlns:p14="http://schemas.microsoft.com/office/powerpoint/2010/main" val="2961419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C839D3A-FECD-4CBE-A5E3-32C71F68B72D}" type="slidenum">
              <a:rPr lang="en-US"/>
              <a:t>23</a:t>
            </a:fld>
            <a:endParaRPr lang="en-US"/>
          </a:p>
        </p:txBody>
      </p:sp>
    </p:spTree>
    <p:extLst>
      <p:ext uri="{BB962C8B-B14F-4D97-AF65-F5344CB8AC3E}">
        <p14:creationId xmlns:p14="http://schemas.microsoft.com/office/powerpoint/2010/main" val="3080327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r>
              <a:rPr lang="en-US">
                <a:cs typeface="Calibri"/>
              </a:rPr>
              <a:t>The aim is to We need a minimal set to inject delay</a:t>
            </a:r>
            <a:endParaRPr lang="en-US"/>
          </a:p>
          <a:p>
            <a:endParaRPr lang="en-US">
              <a:cs typeface="Calibri"/>
            </a:endParaRPr>
          </a:p>
          <a:p>
            <a:endParaRPr lang="en-US">
              <a:cs typeface="Calibri"/>
            </a:endParaRPr>
          </a:p>
          <a:p>
            <a:endParaRPr lang="en-US">
              <a:cs typeface="Calibri"/>
            </a:endParaRPr>
          </a:p>
          <a:p>
            <a:r>
              <a:rPr lang="en-US">
                <a:cs typeface="Calibri"/>
              </a:rPr>
              <a:t>Can look for TD APIs instead of these APIs.</a:t>
            </a:r>
          </a:p>
        </p:txBody>
      </p:sp>
      <p:sp>
        <p:nvSpPr>
          <p:cNvPr id="4" name="Slide Number Placeholder 3"/>
          <p:cNvSpPr>
            <a:spLocks noGrp="1"/>
          </p:cNvSpPr>
          <p:nvPr>
            <p:ph type="sldNum" sz="quarter" idx="5"/>
          </p:nvPr>
        </p:nvSpPr>
        <p:spPr/>
        <p:txBody>
          <a:bodyPr/>
          <a:lstStyle/>
          <a:p>
            <a:fld id="{9C839D3A-FECD-4CBE-A5E3-32C71F68B72D}" type="slidenum">
              <a:rPr lang="en-US"/>
              <a:t>25</a:t>
            </a:fld>
            <a:endParaRPr lang="en-US"/>
          </a:p>
        </p:txBody>
      </p:sp>
    </p:spTree>
    <p:extLst>
      <p:ext uri="{BB962C8B-B14F-4D97-AF65-F5344CB8AC3E}">
        <p14:creationId xmlns:p14="http://schemas.microsoft.com/office/powerpoint/2010/main" val="1926687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rerun five times because prior work [41] found that rerunning a test five times is generally sufficient to observe both passing and failing results from a flaky test (Section IV-B shows our results rerunning 100 times)</a:t>
            </a:r>
          </a:p>
          <a:p>
            <a:r>
              <a:rPr lang="en-US">
                <a:ea typeface="Calibri"/>
                <a:cs typeface="Calibri"/>
              </a:rPr>
              <a:t>To avoid deadlock situation, </a:t>
            </a:r>
            <a:r>
              <a:rPr lang="en-US" err="1"/>
              <a:t>FlakeRake</a:t>
            </a:r>
            <a:r>
              <a:rPr lang="en-US"/>
              <a:t> considers test execution time exceeding the expected time, then </a:t>
            </a:r>
            <a:r>
              <a:rPr lang="en-US" err="1"/>
              <a:t>FlakeRake</a:t>
            </a:r>
            <a:r>
              <a:rPr lang="en-US"/>
              <a:t> discards the configuration.</a:t>
            </a:r>
            <a:endParaRPr lang="en-US">
              <a:ea typeface="Calibri"/>
              <a:cs typeface="Calibri"/>
            </a:endParaRPr>
          </a:p>
        </p:txBody>
      </p:sp>
      <p:sp>
        <p:nvSpPr>
          <p:cNvPr id="4" name="Slide Number Placeholder 3"/>
          <p:cNvSpPr>
            <a:spLocks noGrp="1"/>
          </p:cNvSpPr>
          <p:nvPr>
            <p:ph type="sldNum" sz="quarter" idx="5"/>
          </p:nvPr>
        </p:nvSpPr>
        <p:spPr/>
        <p:txBody>
          <a:bodyPr/>
          <a:lstStyle/>
          <a:p>
            <a:fld id="{9C839D3A-FECD-4CBE-A5E3-32C71F68B72D}" type="slidenum">
              <a:rPr lang="en-US"/>
              <a:t>26</a:t>
            </a:fld>
            <a:endParaRPr lang="en-US"/>
          </a:p>
        </p:txBody>
      </p:sp>
    </p:spTree>
    <p:extLst>
      <p:ext uri="{BB962C8B-B14F-4D97-AF65-F5344CB8AC3E}">
        <p14:creationId xmlns:p14="http://schemas.microsoft.com/office/powerpoint/2010/main" val="969109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FlakeRake</a:t>
            </a:r>
            <a:r>
              <a:rPr lang="en-US"/>
              <a:t> produces a reproduction script using the </a:t>
            </a:r>
            <a:r>
              <a:rPr lang="en-US" err="1"/>
              <a:t>failureinducing</a:t>
            </a:r>
            <a:r>
              <a:rPr lang="en-US"/>
              <a:t> configurations outputted by the previous steps. This script includes (1) the failure, represented as the exception message and stack trace, and (2) the failure-inducing configuration, represented as a set of </a:t>
            </a:r>
            <a:r>
              <a:rPr lang="en-US" err="1"/>
              <a:t>sleepyLines</a:t>
            </a:r>
            <a:r>
              <a:rPr lang="en-US"/>
              <a:t> and their corresponding </a:t>
            </a:r>
            <a:r>
              <a:rPr lang="en-US" err="1"/>
              <a:t>threadIDs</a:t>
            </a:r>
            <a:r>
              <a:rPr lang="en-US"/>
              <a:t> for reproducing the specific failure. </a:t>
            </a:r>
            <a:r>
              <a:rPr lang="en-US" err="1"/>
              <a:t>FlakeRake</a:t>
            </a:r>
            <a:r>
              <a:rPr lang="en-US"/>
              <a:t> uses these scripts to dynamically apply the appropriate sleeps when re-running the test. Alternatively, developers can use the information to manually reproduce the failure.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9C839D3A-FECD-4CBE-A5E3-32C71F68B72D}" type="slidenum">
              <a:rPr lang="en-US"/>
              <a:t>27</a:t>
            </a:fld>
            <a:endParaRPr lang="en-US"/>
          </a:p>
        </p:txBody>
      </p:sp>
    </p:spTree>
    <p:extLst>
      <p:ext uri="{BB962C8B-B14F-4D97-AF65-F5344CB8AC3E}">
        <p14:creationId xmlns:p14="http://schemas.microsoft.com/office/powerpoint/2010/main" val="1365196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34+44+28+9</a:t>
            </a:r>
          </a:p>
          <a:p>
            <a:endParaRPr lang="en-US">
              <a:cs typeface="Calibri"/>
            </a:endParaRPr>
          </a:p>
          <a:p>
            <a:r>
              <a:rPr lang="en-US"/>
              <a:t>Of the techniques evaluated, </a:t>
            </a:r>
            <a:r>
              <a:rPr lang="en-US" err="1"/>
              <a:t>FlakeRake</a:t>
            </a:r>
            <a:r>
              <a:rPr lang="en-US"/>
              <a:t> was most successful at reproducing failures from the original Rerun dataset (136 failures), compared to Rerun-</a:t>
            </a:r>
            <a:r>
              <a:rPr lang="en-US" err="1"/>
              <a:t>Repl</a:t>
            </a:r>
            <a:r>
              <a:rPr lang="en-US"/>
              <a:t> (127 failures) and Isolated Rerun (115 failures). </a:t>
            </a:r>
            <a:r>
              <a:rPr lang="en-US" b="1"/>
              <a:t>How these numbers come from?</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9C839D3A-FECD-4CBE-A5E3-32C71F68B72D}" type="slidenum">
              <a:rPr lang="en-US"/>
              <a:t>29</a:t>
            </a:fld>
            <a:endParaRPr lang="en-US"/>
          </a:p>
        </p:txBody>
      </p:sp>
    </p:spTree>
    <p:extLst>
      <p:ext uri="{BB962C8B-B14F-4D97-AF65-F5344CB8AC3E}">
        <p14:creationId xmlns:p14="http://schemas.microsoft.com/office/powerpoint/2010/main" val="126244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mn-lt"/>
              </a:rPr>
              <a:t>What is happening? Why we do this?</a:t>
            </a:r>
            <a:endParaRPr lang="en-US"/>
          </a:p>
          <a:p>
            <a:endParaRPr lang="en-US" b="1">
              <a:cs typeface="+mn-lt"/>
            </a:endParaRPr>
          </a:p>
          <a:p>
            <a:r>
              <a:rPr lang="en-US" b="1">
                <a:cs typeface="+mn-lt"/>
              </a:rPr>
              <a:t>Write </a:t>
            </a:r>
          </a:p>
          <a:p>
            <a:br>
              <a:rPr lang="en-US">
                <a:cs typeface="+mn-lt"/>
              </a:rPr>
            </a:br>
            <a:br>
              <a:rPr lang="en-US">
                <a:cs typeface="+mn-lt"/>
              </a:rPr>
            </a:br>
            <a:r>
              <a:rPr lang="en-US"/>
              <a:t>In contrast, of the 136 failures that </a:t>
            </a:r>
            <a:r>
              <a:rPr lang="en-US" err="1"/>
              <a:t>FlakeRake</a:t>
            </a:r>
            <a:r>
              <a:rPr lang="en-US"/>
              <a:t> reproduced (Table I), 107 (8+6+93) of these failures are reliably reproduced &gt;50% of the time. In fact, many (93) of these failures are extremely reliably reproduced – in over 99% of the 100 runs. We conclude that </a:t>
            </a:r>
            <a:r>
              <a:rPr lang="en-US" err="1"/>
              <a:t>FlakeRake</a:t>
            </a:r>
            <a:r>
              <a:rPr lang="en-US"/>
              <a:t> can more reliably reproduce failures than state-</a:t>
            </a:r>
            <a:r>
              <a:rPr lang="en-US" err="1"/>
              <a:t>ofpractice</a:t>
            </a:r>
            <a:r>
              <a:rPr lang="en-US"/>
              <a:t> approaches, helping developers repeatedly reproduce TD failures for debugging and fixing.</a:t>
            </a:r>
          </a:p>
          <a:p>
            <a:endParaRPr lang="en-US" b="1">
              <a:cs typeface="Calibri"/>
            </a:endParaRPr>
          </a:p>
          <a:p>
            <a:r>
              <a:rPr lang="en-US" b="1" err="1">
                <a:cs typeface="Calibri"/>
              </a:rPr>
              <a:t>FlakeRake</a:t>
            </a:r>
            <a:r>
              <a:rPr lang="en-US" b="1">
                <a:cs typeface="Calibri"/>
              </a:rPr>
              <a:t> have 0% failure rate for 61 tests, which tests have 10% failure rate for Rerun-</a:t>
            </a:r>
            <a:r>
              <a:rPr lang="en-US" b="1" err="1">
                <a:cs typeface="Calibri"/>
              </a:rPr>
              <a:t>Repl</a:t>
            </a:r>
            <a:r>
              <a:rPr lang="en-US" b="1">
                <a:cs typeface="Calibri"/>
              </a:rPr>
              <a:t> and Isolated Rerun.</a:t>
            </a:r>
          </a:p>
          <a:p>
            <a:endParaRPr lang="en-US" b="1">
              <a:cs typeface="Calibri"/>
            </a:endParaRPr>
          </a:p>
          <a:p>
            <a:r>
              <a:rPr lang="en-US" b="1">
                <a:cs typeface="Calibri"/>
              </a:rPr>
              <a:t>Describe the cell what is means across columns and rows.</a:t>
            </a:r>
          </a:p>
        </p:txBody>
      </p:sp>
      <p:sp>
        <p:nvSpPr>
          <p:cNvPr id="4" name="Slide Number Placeholder 3"/>
          <p:cNvSpPr>
            <a:spLocks noGrp="1"/>
          </p:cNvSpPr>
          <p:nvPr>
            <p:ph type="sldNum" sz="quarter" idx="5"/>
          </p:nvPr>
        </p:nvSpPr>
        <p:spPr/>
        <p:txBody>
          <a:bodyPr/>
          <a:lstStyle/>
          <a:p>
            <a:fld id="{9C839D3A-FECD-4CBE-A5E3-32C71F68B72D}" type="slidenum">
              <a:rPr lang="en-US"/>
              <a:t>30</a:t>
            </a:fld>
            <a:endParaRPr lang="en-US"/>
          </a:p>
        </p:txBody>
      </p:sp>
    </p:spTree>
    <p:extLst>
      <p:ext uri="{BB962C8B-B14F-4D97-AF65-F5344CB8AC3E}">
        <p14:creationId xmlns:p14="http://schemas.microsoft.com/office/powerpoint/2010/main" val="2215489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Configurations are locations where to insert sleeps/waits, changing execution timing as to more easily make the test fail</a:t>
            </a:r>
          </a:p>
        </p:txBody>
      </p:sp>
      <p:sp>
        <p:nvSpPr>
          <p:cNvPr id="4" name="Slide Number Placeholder 3"/>
          <p:cNvSpPr>
            <a:spLocks noGrp="1"/>
          </p:cNvSpPr>
          <p:nvPr>
            <p:ph type="sldNum" sz="quarter" idx="5"/>
          </p:nvPr>
        </p:nvSpPr>
        <p:spPr/>
        <p:txBody>
          <a:bodyPr/>
          <a:lstStyle/>
          <a:p>
            <a:fld id="{9C839D3A-FECD-4CBE-A5E3-32C71F68B72D}" type="slidenum">
              <a:rPr lang="en-US"/>
              <a:t>4</a:t>
            </a:fld>
            <a:endParaRPr lang="en-US"/>
          </a:p>
        </p:txBody>
      </p:sp>
    </p:spTree>
    <p:extLst>
      <p:ext uri="{BB962C8B-B14F-4D97-AF65-F5344CB8AC3E}">
        <p14:creationId xmlns:p14="http://schemas.microsoft.com/office/powerpoint/2010/main" val="4223643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Tell input is a </a:t>
            </a:r>
            <a:r>
              <a:rPr lang="en-US" err="1">
                <a:cs typeface="Calibri"/>
              </a:rPr>
              <a:t>flate</a:t>
            </a:r>
            <a:r>
              <a:rPr lang="en-US">
                <a:cs typeface="Calibri"/>
              </a:rPr>
              <a:t>, output is a configuration. Then open up the box, and describe the rest</a:t>
            </a:r>
          </a:p>
        </p:txBody>
      </p:sp>
      <p:sp>
        <p:nvSpPr>
          <p:cNvPr id="4" name="Slide Number Placeholder 3"/>
          <p:cNvSpPr>
            <a:spLocks noGrp="1"/>
          </p:cNvSpPr>
          <p:nvPr>
            <p:ph type="sldNum" sz="quarter" idx="5"/>
          </p:nvPr>
        </p:nvSpPr>
        <p:spPr/>
        <p:txBody>
          <a:bodyPr/>
          <a:lstStyle/>
          <a:p>
            <a:fld id="{9C839D3A-FECD-4CBE-A5E3-32C71F68B72D}" type="slidenum">
              <a:rPr lang="en-US"/>
              <a:t>5</a:t>
            </a:fld>
            <a:endParaRPr lang="en-US"/>
          </a:p>
        </p:txBody>
      </p:sp>
    </p:spTree>
    <p:extLst>
      <p:ext uri="{BB962C8B-B14F-4D97-AF65-F5344CB8AC3E}">
        <p14:creationId xmlns:p14="http://schemas.microsoft.com/office/powerpoint/2010/main" val="2615659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Why do we care about the TD API calls. Why I am doing this (Ans: to inject delay before that APIs)? Why these TD APIs not other APIs?</a:t>
            </a:r>
          </a:p>
          <a:p>
            <a:endParaRPr lang="en-US">
              <a:cs typeface="Calibri"/>
            </a:endParaRPr>
          </a:p>
          <a:p>
            <a:r>
              <a:rPr lang="en-US">
                <a:cs typeface="Calibri"/>
              </a:rPr>
              <a:t>Draw pictures- </a:t>
            </a:r>
            <a:r>
              <a:rPr lang="en-US"/>
              <a:t>documents picture (labeled with Java SDK); -&gt; filter ("thread", "lock", "socket"); -&gt; human picture; -&gt; 2591 APIs</a:t>
            </a:r>
            <a:endParaRPr lang="en-US">
              <a:cs typeface="Calibri"/>
            </a:endParaRPr>
          </a:p>
          <a:p>
            <a:endParaRPr lang="en-US">
              <a:cs typeface="Calibri"/>
            </a:endParaRPr>
          </a:p>
          <a:p>
            <a:r>
              <a:rPr lang="en-US">
                <a:cs typeface="Calibri"/>
              </a:rPr>
              <a:t>e.g., </a:t>
            </a:r>
          </a:p>
          <a:p>
            <a:endParaRPr lang="en-US">
              <a:cs typeface="Calibri"/>
            </a:endParaRPr>
          </a:p>
          <a:p>
            <a:r>
              <a:rPr lang="en-US">
                <a:cs typeface="Calibri"/>
              </a:rPr>
              <a:t>Why this one is needed:</a:t>
            </a:r>
          </a:p>
          <a:p>
            <a:r>
              <a:rPr lang="en-US"/>
              <a:t>To reproduce TD flaky-test failures, </a:t>
            </a:r>
            <a:r>
              <a:rPr lang="en-US" err="1"/>
              <a:t>FlakeRake</a:t>
            </a:r>
            <a:r>
              <a:rPr lang="en-US"/>
              <a:t> inserts delays around calls to APIs that are timing-dependent.</a:t>
            </a:r>
            <a:endParaRPr lang="en-US">
              <a:cs typeface="Calibri"/>
            </a:endParaRPr>
          </a:p>
        </p:txBody>
      </p:sp>
      <p:sp>
        <p:nvSpPr>
          <p:cNvPr id="4" name="Slide Number Placeholder 3"/>
          <p:cNvSpPr>
            <a:spLocks noGrp="1"/>
          </p:cNvSpPr>
          <p:nvPr>
            <p:ph type="sldNum" sz="quarter" idx="5"/>
          </p:nvPr>
        </p:nvSpPr>
        <p:spPr/>
        <p:txBody>
          <a:bodyPr/>
          <a:lstStyle/>
          <a:p>
            <a:fld id="{9C839D3A-FECD-4CBE-A5E3-32C71F68B72D}" type="slidenum">
              <a:rPr lang="en-US"/>
              <a:t>6</a:t>
            </a:fld>
            <a:endParaRPr lang="en-US"/>
          </a:p>
        </p:txBody>
      </p:sp>
    </p:spTree>
    <p:extLst>
      <p:ext uri="{BB962C8B-B14F-4D97-AF65-F5344CB8AC3E}">
        <p14:creationId xmlns:p14="http://schemas.microsoft.com/office/powerpoint/2010/main" val="976194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Give example in the output, Line3, </a:t>
            </a:r>
            <a:r>
              <a:rPr lang="en-US" err="1">
                <a:cs typeface="Calibri"/>
              </a:rPr>
              <a:t>threadID</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C839D3A-FECD-4CBE-A5E3-32C71F68B72D}" type="slidenum">
              <a:rPr lang="en-US"/>
              <a:t>7</a:t>
            </a:fld>
            <a:endParaRPr lang="en-US"/>
          </a:p>
        </p:txBody>
      </p:sp>
    </p:spTree>
    <p:extLst>
      <p:ext uri="{BB962C8B-B14F-4D97-AF65-F5344CB8AC3E}">
        <p14:creationId xmlns:p14="http://schemas.microsoft.com/office/powerpoint/2010/main" val="2450423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r>
              <a:rPr lang="en-US">
                <a:cs typeface="Calibri"/>
              </a:rPr>
              <a:t>The aim is to We need a minimal set to inject dela. </a:t>
            </a:r>
            <a:endParaRPr lang="en-US"/>
          </a:p>
          <a:p>
            <a:endParaRPr lang="en-US"/>
          </a:p>
          <a:p>
            <a:r>
              <a:rPr lang="en-US" b="1"/>
              <a:t>Motivation: </a:t>
            </a:r>
            <a:r>
              <a:rPr lang="en-US"/>
              <a:t>While there are many possible TD API lines to sleep at to reproduce a TD failure (</a:t>
            </a:r>
            <a:r>
              <a:rPr lang="en-US" err="1"/>
              <a:t>sleepyLines</a:t>
            </a:r>
            <a:r>
              <a:rPr lang="en-US"/>
              <a:t>), only a few of them may be needed. </a:t>
            </a:r>
            <a:r>
              <a:rPr lang="en-US" err="1"/>
              <a:t>FlakeRake</a:t>
            </a:r>
            <a:r>
              <a:rPr lang="en-US"/>
              <a:t> explores these lines by repeatedly running the test under different configurations involving subsets of the </a:t>
            </a:r>
            <a:r>
              <a:rPr lang="en-US" err="1"/>
              <a:t>sleepyLines</a:t>
            </a:r>
            <a:r>
              <a:rPr lang="en-US"/>
              <a:t>. Although </a:t>
            </a:r>
            <a:r>
              <a:rPr lang="en-US" err="1"/>
              <a:t>FlakeRake’s</a:t>
            </a:r>
            <a:r>
              <a:rPr lang="en-US"/>
              <a:t> process to repeatedly run the test can have a high cost, this cost is per test and not per failure</a:t>
            </a:r>
            <a:endParaRPr lang="en-US">
              <a:cs typeface="Calibri"/>
            </a:endParaRPr>
          </a:p>
          <a:p>
            <a:endParaRPr lang="en-US">
              <a:cs typeface="Calibri"/>
            </a:endParaRPr>
          </a:p>
          <a:p>
            <a:endParaRPr lang="en-US">
              <a:cs typeface="Calibri"/>
            </a:endParaRPr>
          </a:p>
          <a:p>
            <a:r>
              <a:rPr lang="en-US">
                <a:cs typeface="Calibri"/>
              </a:rPr>
              <a:t>Can look for TD APIs instead of these APIs.</a:t>
            </a:r>
          </a:p>
        </p:txBody>
      </p:sp>
      <p:sp>
        <p:nvSpPr>
          <p:cNvPr id="4" name="Slide Number Placeholder 3"/>
          <p:cNvSpPr>
            <a:spLocks noGrp="1"/>
          </p:cNvSpPr>
          <p:nvPr>
            <p:ph type="sldNum" sz="quarter" idx="5"/>
          </p:nvPr>
        </p:nvSpPr>
        <p:spPr/>
        <p:txBody>
          <a:bodyPr/>
          <a:lstStyle/>
          <a:p>
            <a:fld id="{9C839D3A-FECD-4CBE-A5E3-32C71F68B72D}" type="slidenum">
              <a:rPr lang="en-US"/>
              <a:t>8</a:t>
            </a:fld>
            <a:endParaRPr lang="en-US"/>
          </a:p>
        </p:txBody>
      </p:sp>
    </p:spTree>
    <p:extLst>
      <p:ext uri="{BB962C8B-B14F-4D97-AF65-F5344CB8AC3E}">
        <p14:creationId xmlns:p14="http://schemas.microsoft.com/office/powerpoint/2010/main" val="848285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r>
              <a:rPr lang="en-US">
                <a:cs typeface="Calibri"/>
              </a:rPr>
              <a:t>The aim is to We need a minimal set to inject delay</a:t>
            </a:r>
            <a:endParaRPr lang="en-US"/>
          </a:p>
          <a:p>
            <a:endParaRPr lang="en-US">
              <a:cs typeface="Calibri"/>
            </a:endParaRPr>
          </a:p>
          <a:p>
            <a:endParaRPr lang="en-US">
              <a:cs typeface="Calibri"/>
            </a:endParaRPr>
          </a:p>
          <a:p>
            <a:endParaRPr lang="en-US">
              <a:cs typeface="Calibri"/>
            </a:endParaRPr>
          </a:p>
          <a:p>
            <a:r>
              <a:rPr lang="en-US">
                <a:cs typeface="Calibri"/>
              </a:rPr>
              <a:t>Can look for TD APIs instead of these APIs.</a:t>
            </a:r>
          </a:p>
        </p:txBody>
      </p:sp>
      <p:sp>
        <p:nvSpPr>
          <p:cNvPr id="4" name="Slide Number Placeholder 3"/>
          <p:cNvSpPr>
            <a:spLocks noGrp="1"/>
          </p:cNvSpPr>
          <p:nvPr>
            <p:ph type="sldNum" sz="quarter" idx="5"/>
          </p:nvPr>
        </p:nvSpPr>
        <p:spPr/>
        <p:txBody>
          <a:bodyPr/>
          <a:lstStyle/>
          <a:p>
            <a:fld id="{9C839D3A-FECD-4CBE-A5E3-32C71F68B72D}" type="slidenum">
              <a:rPr lang="en-US"/>
              <a:t>9</a:t>
            </a:fld>
            <a:endParaRPr lang="en-US"/>
          </a:p>
        </p:txBody>
      </p:sp>
    </p:spTree>
    <p:extLst>
      <p:ext uri="{BB962C8B-B14F-4D97-AF65-F5344CB8AC3E}">
        <p14:creationId xmlns:p14="http://schemas.microsoft.com/office/powerpoint/2010/main" val="1989426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a:p>
          <a:p>
            <a:pPr marL="285750" indent="-285750">
              <a:lnSpc>
                <a:spcPct val="90000"/>
              </a:lnSpc>
              <a:spcBef>
                <a:spcPts val="1000"/>
              </a:spcBef>
              <a:buFont typeface="Arial"/>
              <a:buChar char="•"/>
            </a:pPr>
            <a:r>
              <a:rPr lang="en-US"/>
              <a:t>To avoid deadlock, </a:t>
            </a:r>
            <a:r>
              <a:rPr lang="en-US" err="1"/>
              <a:t>FlakeRake</a:t>
            </a:r>
            <a:r>
              <a:rPr lang="en-US"/>
              <a:t> considers a timeout to run the test.</a:t>
            </a:r>
          </a:p>
        </p:txBody>
      </p:sp>
      <p:sp>
        <p:nvSpPr>
          <p:cNvPr id="4" name="Slide Number Placeholder 3"/>
          <p:cNvSpPr>
            <a:spLocks noGrp="1"/>
          </p:cNvSpPr>
          <p:nvPr>
            <p:ph type="sldNum" sz="quarter" idx="5"/>
          </p:nvPr>
        </p:nvSpPr>
        <p:spPr/>
        <p:txBody>
          <a:bodyPr/>
          <a:lstStyle/>
          <a:p>
            <a:fld id="{9C839D3A-FECD-4CBE-A5E3-32C71F68B72D}" type="slidenum">
              <a:rPr lang="en-US"/>
              <a:t>10</a:t>
            </a:fld>
            <a:endParaRPr lang="en-US"/>
          </a:p>
        </p:txBody>
      </p:sp>
    </p:spTree>
    <p:extLst>
      <p:ext uri="{BB962C8B-B14F-4D97-AF65-F5344CB8AC3E}">
        <p14:creationId xmlns:p14="http://schemas.microsoft.com/office/powerpoint/2010/main" val="1036235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1D_4322B0FA.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microsoft.com/office/2018/10/relationships/comments" Target="../comments/modernComment_129_88E76D2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0C_A08D225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0D_CFDB1AC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0F_A0E55226.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3cshanto.rahman@utexas.edu" TargetMode="External"/><Relationship Id="rId4" Type="http://schemas.openxmlformats.org/officeDocument/2006/relationships/hyperlink" Target="http://&#160;https:/github.com/gmu-swe/flakerak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9.png"/><Relationship Id="rId4" Type="http://schemas.openxmlformats.org/officeDocument/2006/relationships/customXml" Target="../ink/ink1.xml"/><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microsoft.com/office/2018/10/relationships/comments" Target="../comments/modernComment_118_C90F266D.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gmu-swe/flakerak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1F_BA9E4828.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D7CC0-56A7-35FB-A8BF-495414288862}"/>
              </a:ext>
            </a:extLst>
          </p:cNvPr>
          <p:cNvSpPr>
            <a:spLocks noGrp="1"/>
          </p:cNvSpPr>
          <p:nvPr>
            <p:ph type="ctrTitle"/>
          </p:nvPr>
        </p:nvSpPr>
        <p:spPr>
          <a:xfrm>
            <a:off x="1061358" y="1211428"/>
            <a:ext cx="10087427" cy="1902691"/>
          </a:xfrm>
        </p:spPr>
        <p:txBody>
          <a:bodyPr>
            <a:normAutofit fontScale="90000"/>
          </a:bodyPr>
          <a:lstStyle/>
          <a:p>
            <a:r>
              <a:rPr lang="en-US"/>
              <a:t>Automatically Reproducing Timing-Dependent Flaky-Test Failures</a:t>
            </a:r>
          </a:p>
        </p:txBody>
      </p:sp>
      <p:sp>
        <p:nvSpPr>
          <p:cNvPr id="3" name="Subtitle 2">
            <a:extLst>
              <a:ext uri="{FF2B5EF4-FFF2-40B4-BE49-F238E27FC236}">
                <a16:creationId xmlns:a16="http://schemas.microsoft.com/office/drawing/2014/main" id="{7208D870-A246-1A16-BC5F-77B89A8A3143}"/>
              </a:ext>
            </a:extLst>
          </p:cNvPr>
          <p:cNvSpPr>
            <a:spLocks noGrp="1"/>
          </p:cNvSpPr>
          <p:nvPr>
            <p:ph type="subTitle" idx="1"/>
          </p:nvPr>
        </p:nvSpPr>
        <p:spPr>
          <a:xfrm>
            <a:off x="656855" y="3467203"/>
            <a:ext cx="10927772" cy="1577831"/>
          </a:xfrm>
        </p:spPr>
        <p:txBody>
          <a:bodyPr vert="horz" lIns="91440" tIns="45720" rIns="91440" bIns="45720" rtlCol="0" anchor="t">
            <a:normAutofit/>
          </a:bodyPr>
          <a:lstStyle/>
          <a:p>
            <a:r>
              <a:rPr lang="en-US" sz="2800" b="1" i="1" err="1">
                <a:ea typeface="+mn-lt"/>
                <a:cs typeface="+mn-lt"/>
              </a:rPr>
              <a:t>Shanto</a:t>
            </a:r>
            <a:r>
              <a:rPr lang="en-US" sz="2800" b="1" i="1">
                <a:ea typeface="+mn-lt"/>
                <a:cs typeface="+mn-lt"/>
              </a:rPr>
              <a:t> Rahman</a:t>
            </a:r>
            <a:r>
              <a:rPr lang="en-US" sz="2800" b="1" i="1" baseline="-25000">
                <a:ea typeface="+mn-lt"/>
                <a:cs typeface="+mn-lt"/>
              </a:rPr>
              <a:t>1</a:t>
            </a:r>
            <a:r>
              <a:rPr lang="en-US" sz="2800">
                <a:ea typeface="+mn-lt"/>
                <a:cs typeface="+mn-lt"/>
              </a:rPr>
              <a:t>, </a:t>
            </a:r>
            <a:r>
              <a:rPr lang="en-US" sz="2800" i="1">
                <a:ea typeface="+mn-lt"/>
                <a:cs typeface="+mn-lt"/>
              </a:rPr>
              <a:t>Aaron Massey</a:t>
            </a:r>
            <a:r>
              <a:rPr lang="en-US" sz="2800" b="1" i="1" baseline="-25000">
                <a:ea typeface="+mn-lt"/>
                <a:cs typeface="+mn-lt"/>
              </a:rPr>
              <a:t>2</a:t>
            </a:r>
            <a:r>
              <a:rPr lang="en-US" sz="2800">
                <a:ea typeface="+mn-lt"/>
                <a:cs typeface="+mn-lt"/>
              </a:rPr>
              <a:t>, </a:t>
            </a:r>
            <a:br>
              <a:rPr lang="en-US" sz="2800">
                <a:ea typeface="+mn-lt"/>
                <a:cs typeface="+mn-lt"/>
              </a:rPr>
            </a:br>
            <a:r>
              <a:rPr lang="en-US" sz="2800" i="1">
                <a:ea typeface="+mn-lt"/>
                <a:cs typeface="+mn-lt"/>
              </a:rPr>
              <a:t>Wing Lam</a:t>
            </a:r>
            <a:r>
              <a:rPr lang="en-US" sz="2800" b="1" i="1" baseline="-25000">
                <a:ea typeface="+mn-lt"/>
                <a:cs typeface="+mn-lt"/>
              </a:rPr>
              <a:t>2</a:t>
            </a:r>
            <a:r>
              <a:rPr lang="en-US" sz="2800">
                <a:ea typeface="+mn-lt"/>
                <a:cs typeface="+mn-lt"/>
              </a:rPr>
              <a:t>, </a:t>
            </a:r>
            <a:r>
              <a:rPr lang="en-US" sz="2800" i="1">
                <a:ea typeface="+mn-lt"/>
                <a:cs typeface="+mn-lt"/>
              </a:rPr>
              <a:t>August Shi</a:t>
            </a:r>
            <a:r>
              <a:rPr lang="en-US" sz="2800" b="1" i="1" baseline="-25000">
                <a:ea typeface="+mn-lt"/>
                <a:cs typeface="+mn-lt"/>
              </a:rPr>
              <a:t>1</a:t>
            </a:r>
            <a:r>
              <a:rPr lang="en-US" sz="2800">
                <a:ea typeface="+mn-lt"/>
                <a:cs typeface="+mn-lt"/>
              </a:rPr>
              <a:t>, </a:t>
            </a:r>
            <a:r>
              <a:rPr lang="en-US" sz="2800" i="1">
                <a:ea typeface="+mn-lt"/>
                <a:cs typeface="+mn-lt"/>
              </a:rPr>
              <a:t>Jonathan Bell</a:t>
            </a:r>
            <a:r>
              <a:rPr lang="en-US" sz="2800" i="1" baseline="-25000">
                <a:ea typeface="+mn-lt"/>
                <a:cs typeface="+mn-lt"/>
              </a:rPr>
              <a:t>3</a:t>
            </a:r>
            <a:endParaRPr lang="en-US" sz="2800" b="1" i="1" baseline="-25000">
              <a:cs typeface="Calibri"/>
            </a:endParaRPr>
          </a:p>
        </p:txBody>
      </p:sp>
      <p:sp>
        <p:nvSpPr>
          <p:cNvPr id="4" name="TextBox 3">
            <a:extLst>
              <a:ext uri="{FF2B5EF4-FFF2-40B4-BE49-F238E27FC236}">
                <a16:creationId xmlns:a16="http://schemas.microsoft.com/office/drawing/2014/main" id="{0A6DAD81-73CB-E632-6C90-F1C236B4E245}"/>
              </a:ext>
            </a:extLst>
          </p:cNvPr>
          <p:cNvSpPr txBox="1"/>
          <p:nvPr/>
        </p:nvSpPr>
        <p:spPr>
          <a:xfrm>
            <a:off x="-138" y="212655"/>
            <a:ext cx="28459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ICST 2024</a:t>
            </a:r>
            <a:endParaRPr lang="en-US">
              <a:cs typeface="Calibri"/>
            </a:endParaRPr>
          </a:p>
        </p:txBody>
      </p:sp>
      <p:pic>
        <p:nvPicPr>
          <p:cNvPr id="7" name="Picture 6" descr="A black and orange text&#10;&#10;Description automatically generated">
            <a:extLst>
              <a:ext uri="{FF2B5EF4-FFF2-40B4-BE49-F238E27FC236}">
                <a16:creationId xmlns:a16="http://schemas.microsoft.com/office/drawing/2014/main" id="{8130CD85-13AB-4A51-5A97-DC56850516E9}"/>
              </a:ext>
            </a:extLst>
          </p:cNvPr>
          <p:cNvPicPr>
            <a:picLocks noChangeAspect="1"/>
          </p:cNvPicPr>
          <p:nvPr/>
        </p:nvPicPr>
        <p:blipFill>
          <a:blip r:embed="rId2"/>
          <a:stretch>
            <a:fillRect/>
          </a:stretch>
        </p:blipFill>
        <p:spPr>
          <a:xfrm>
            <a:off x="779319" y="5442628"/>
            <a:ext cx="3433949" cy="983797"/>
          </a:xfrm>
          <a:prstGeom prst="rect">
            <a:avLst/>
          </a:prstGeom>
        </p:spPr>
      </p:pic>
      <p:pic>
        <p:nvPicPr>
          <p:cNvPr id="8" name="Picture 7" descr="A green and yellow logo&#10;&#10;Description automatically generated">
            <a:extLst>
              <a:ext uri="{FF2B5EF4-FFF2-40B4-BE49-F238E27FC236}">
                <a16:creationId xmlns:a16="http://schemas.microsoft.com/office/drawing/2014/main" id="{C2D3B553-6908-E8FF-06DF-D116A6F629F7}"/>
              </a:ext>
            </a:extLst>
          </p:cNvPr>
          <p:cNvPicPr>
            <a:picLocks noChangeAspect="1"/>
          </p:cNvPicPr>
          <p:nvPr/>
        </p:nvPicPr>
        <p:blipFill>
          <a:blip r:embed="rId3"/>
          <a:stretch>
            <a:fillRect/>
          </a:stretch>
        </p:blipFill>
        <p:spPr>
          <a:xfrm>
            <a:off x="5063569" y="4667825"/>
            <a:ext cx="2663576" cy="1721924"/>
          </a:xfrm>
          <a:prstGeom prst="rect">
            <a:avLst/>
          </a:prstGeom>
        </p:spPr>
      </p:pic>
      <p:pic>
        <p:nvPicPr>
          <p:cNvPr id="9" name="Picture 8" descr="A close-up of a logo&#10;&#10;Description automatically generated">
            <a:extLst>
              <a:ext uri="{FF2B5EF4-FFF2-40B4-BE49-F238E27FC236}">
                <a16:creationId xmlns:a16="http://schemas.microsoft.com/office/drawing/2014/main" id="{7FC78BA6-5985-13D6-ED67-4D846631AB94}"/>
              </a:ext>
            </a:extLst>
          </p:cNvPr>
          <p:cNvPicPr>
            <a:picLocks noChangeAspect="1"/>
          </p:cNvPicPr>
          <p:nvPr/>
        </p:nvPicPr>
        <p:blipFill>
          <a:blip r:embed="rId4"/>
          <a:stretch>
            <a:fillRect/>
          </a:stretch>
        </p:blipFill>
        <p:spPr>
          <a:xfrm>
            <a:off x="8439087" y="5349296"/>
            <a:ext cx="3235656" cy="992333"/>
          </a:xfrm>
          <a:prstGeom prst="rect">
            <a:avLst/>
          </a:prstGeom>
        </p:spPr>
      </p:pic>
      <p:pic>
        <p:nvPicPr>
          <p:cNvPr id="10" name="Picture 9" descr="A logo of a company&#10;&#10;Description automatically generated">
            <a:extLst>
              <a:ext uri="{FF2B5EF4-FFF2-40B4-BE49-F238E27FC236}">
                <a16:creationId xmlns:a16="http://schemas.microsoft.com/office/drawing/2014/main" id="{C45E8B55-4EC8-046E-196D-CE854E50B550}"/>
              </a:ext>
            </a:extLst>
          </p:cNvPr>
          <p:cNvPicPr>
            <a:picLocks noChangeAspect="1"/>
          </p:cNvPicPr>
          <p:nvPr/>
        </p:nvPicPr>
        <p:blipFill>
          <a:blip r:embed="rId5"/>
          <a:stretch>
            <a:fillRect/>
          </a:stretch>
        </p:blipFill>
        <p:spPr>
          <a:xfrm>
            <a:off x="5716074" y="19338"/>
            <a:ext cx="809625" cy="819150"/>
          </a:xfrm>
          <a:prstGeom prst="rect">
            <a:avLst/>
          </a:prstGeom>
        </p:spPr>
      </p:pic>
      <p:sp>
        <p:nvSpPr>
          <p:cNvPr id="11" name="TextBox 10">
            <a:extLst>
              <a:ext uri="{FF2B5EF4-FFF2-40B4-BE49-F238E27FC236}">
                <a16:creationId xmlns:a16="http://schemas.microsoft.com/office/drawing/2014/main" id="{6534940E-27F5-AC00-474C-F71516429CD4}"/>
              </a:ext>
            </a:extLst>
          </p:cNvPr>
          <p:cNvSpPr txBox="1"/>
          <p:nvPr/>
        </p:nvSpPr>
        <p:spPr>
          <a:xfrm>
            <a:off x="6523040" y="152303"/>
            <a:ext cx="1417123"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cs typeface="Calibri"/>
              </a:rPr>
              <a:t>CCF-2100037</a:t>
            </a:r>
            <a:br>
              <a:rPr lang="en-US"/>
            </a:br>
            <a:r>
              <a:rPr lang="en-US" sz="1300">
                <a:cs typeface="Calibri"/>
              </a:rPr>
              <a:t>CCF-2145774</a:t>
            </a:r>
            <a:endParaRPr lang="en-US" sz="1300">
              <a:ea typeface="+mn-lt"/>
              <a:cs typeface="+mn-lt"/>
            </a:endParaRPr>
          </a:p>
        </p:txBody>
      </p:sp>
      <p:sp>
        <p:nvSpPr>
          <p:cNvPr id="14" name="TextBox 13">
            <a:extLst>
              <a:ext uri="{FF2B5EF4-FFF2-40B4-BE49-F238E27FC236}">
                <a16:creationId xmlns:a16="http://schemas.microsoft.com/office/drawing/2014/main" id="{1EED1333-F23C-214B-470E-6BE65289205F}"/>
              </a:ext>
            </a:extLst>
          </p:cNvPr>
          <p:cNvSpPr txBox="1"/>
          <p:nvPr/>
        </p:nvSpPr>
        <p:spPr>
          <a:xfrm>
            <a:off x="9343841" y="212655"/>
            <a:ext cx="28459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Toronto, Canada</a:t>
            </a:r>
          </a:p>
        </p:txBody>
      </p:sp>
      <p:sp>
        <p:nvSpPr>
          <p:cNvPr id="5" name="TextBox 4">
            <a:extLst>
              <a:ext uri="{FF2B5EF4-FFF2-40B4-BE49-F238E27FC236}">
                <a16:creationId xmlns:a16="http://schemas.microsoft.com/office/drawing/2014/main" id="{F8A58A2A-91E3-EF67-8A74-543B9041163C}"/>
              </a:ext>
            </a:extLst>
          </p:cNvPr>
          <p:cNvSpPr txBox="1"/>
          <p:nvPr/>
        </p:nvSpPr>
        <p:spPr>
          <a:xfrm>
            <a:off x="4199660" y="6191250"/>
            <a:ext cx="4502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Calibri"/>
              </a:rPr>
              <a:t>1</a:t>
            </a:r>
          </a:p>
        </p:txBody>
      </p:sp>
      <p:sp>
        <p:nvSpPr>
          <p:cNvPr id="6" name="TextBox 5">
            <a:extLst>
              <a:ext uri="{FF2B5EF4-FFF2-40B4-BE49-F238E27FC236}">
                <a16:creationId xmlns:a16="http://schemas.microsoft.com/office/drawing/2014/main" id="{116598EA-DF99-A3B6-3E02-1B294694746B}"/>
              </a:ext>
            </a:extLst>
          </p:cNvPr>
          <p:cNvSpPr txBox="1"/>
          <p:nvPr/>
        </p:nvSpPr>
        <p:spPr>
          <a:xfrm>
            <a:off x="7689273" y="6191249"/>
            <a:ext cx="4502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Calibri"/>
              </a:rPr>
              <a:t>2</a:t>
            </a:r>
          </a:p>
        </p:txBody>
      </p:sp>
      <p:sp>
        <p:nvSpPr>
          <p:cNvPr id="12" name="TextBox 11">
            <a:extLst>
              <a:ext uri="{FF2B5EF4-FFF2-40B4-BE49-F238E27FC236}">
                <a16:creationId xmlns:a16="http://schemas.microsoft.com/office/drawing/2014/main" id="{DEC1E0A4-D0F6-A6D5-0F3D-6EA94864BC34}"/>
              </a:ext>
            </a:extLst>
          </p:cNvPr>
          <p:cNvSpPr txBox="1"/>
          <p:nvPr/>
        </p:nvSpPr>
        <p:spPr>
          <a:xfrm>
            <a:off x="11360727" y="6087340"/>
            <a:ext cx="4502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Calibri"/>
              </a:rPr>
              <a:t>3</a:t>
            </a:r>
          </a:p>
        </p:txBody>
      </p:sp>
    </p:spTree>
    <p:extLst>
      <p:ext uri="{BB962C8B-B14F-4D97-AF65-F5344CB8AC3E}">
        <p14:creationId xmlns:p14="http://schemas.microsoft.com/office/powerpoint/2010/main" val="180331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7B1E0-AF73-4902-4068-7F6AB677D5F1}"/>
              </a:ext>
            </a:extLst>
          </p:cNvPr>
          <p:cNvSpPr>
            <a:spLocks noGrp="1"/>
          </p:cNvSpPr>
          <p:nvPr>
            <p:ph type="title"/>
          </p:nvPr>
        </p:nvSpPr>
        <p:spPr/>
        <p:txBody>
          <a:bodyPr/>
          <a:lstStyle/>
          <a:p>
            <a:r>
              <a:rPr lang="en-US" b="1">
                <a:ea typeface="+mj-lt"/>
                <a:cs typeface="+mj-lt"/>
              </a:rPr>
              <a:t>Confirmation</a:t>
            </a:r>
            <a:endParaRPr lang="en-US">
              <a:ea typeface="+mj-lt"/>
              <a:cs typeface="+mj-lt"/>
            </a:endParaRPr>
          </a:p>
        </p:txBody>
      </p:sp>
      <p:sp>
        <p:nvSpPr>
          <p:cNvPr id="5" name="TextBox 4">
            <a:extLst>
              <a:ext uri="{FF2B5EF4-FFF2-40B4-BE49-F238E27FC236}">
                <a16:creationId xmlns:a16="http://schemas.microsoft.com/office/drawing/2014/main" id="{A0A700C6-F82A-7BAA-4EF1-AE8205AC4861}"/>
              </a:ext>
            </a:extLst>
          </p:cNvPr>
          <p:cNvSpPr txBox="1"/>
          <p:nvPr/>
        </p:nvSpPr>
        <p:spPr>
          <a:xfrm>
            <a:off x="414929" y="3981438"/>
            <a:ext cx="266403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Candidate </a:t>
            </a:r>
            <a:br>
              <a:rPr lang="en-US" sz="2800"/>
            </a:br>
            <a:r>
              <a:rPr lang="en-US" sz="2800"/>
              <a:t>configurations</a:t>
            </a:r>
            <a:endParaRPr lang="en-US" sz="2800">
              <a:cs typeface="Calibri"/>
            </a:endParaRPr>
          </a:p>
        </p:txBody>
      </p:sp>
      <p:sp>
        <p:nvSpPr>
          <p:cNvPr id="6" name="Rectangle 5">
            <a:extLst>
              <a:ext uri="{FF2B5EF4-FFF2-40B4-BE49-F238E27FC236}">
                <a16:creationId xmlns:a16="http://schemas.microsoft.com/office/drawing/2014/main" id="{18C7AA5A-65ED-CE87-7675-F4EB431B5DCD}"/>
              </a:ext>
            </a:extLst>
          </p:cNvPr>
          <p:cNvSpPr/>
          <p:nvPr/>
        </p:nvSpPr>
        <p:spPr>
          <a:xfrm>
            <a:off x="4037610" y="2365169"/>
            <a:ext cx="2137558" cy="1969324"/>
          </a:xfrm>
          <a:prstGeom prst="rect">
            <a:avLst/>
          </a:prstGeom>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US" sz="2800" noProof="1">
                <a:cs typeface="Calibri"/>
              </a:rPr>
              <a:t>Run each Test 5 times</a:t>
            </a:r>
            <a:endParaRPr lang="en-US" sz="1600"/>
          </a:p>
        </p:txBody>
      </p:sp>
      <p:sp>
        <p:nvSpPr>
          <p:cNvPr id="12" name="Diamond 11">
            <a:extLst>
              <a:ext uri="{FF2B5EF4-FFF2-40B4-BE49-F238E27FC236}">
                <a16:creationId xmlns:a16="http://schemas.microsoft.com/office/drawing/2014/main" id="{E58B98FD-A813-FD7B-D251-398069C8C7FB}"/>
              </a:ext>
            </a:extLst>
          </p:cNvPr>
          <p:cNvSpPr/>
          <p:nvPr/>
        </p:nvSpPr>
        <p:spPr>
          <a:xfrm>
            <a:off x="7307428" y="2206830"/>
            <a:ext cx="2504598" cy="2184545"/>
          </a:xfrm>
          <a:prstGeom prst="diamond">
            <a:avLst/>
          </a:prstGeom>
          <a:solidFill>
            <a:srgbClr val="AB2929"/>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cs typeface="Calibri"/>
              </a:rPr>
              <a:t> #Same failure &gt;=3</a:t>
            </a:r>
          </a:p>
        </p:txBody>
      </p:sp>
      <p:sp>
        <p:nvSpPr>
          <p:cNvPr id="15" name="TextBox 14">
            <a:extLst>
              <a:ext uri="{FF2B5EF4-FFF2-40B4-BE49-F238E27FC236}">
                <a16:creationId xmlns:a16="http://schemas.microsoft.com/office/drawing/2014/main" id="{CEAD7F58-D3C4-0A9B-92FC-1186F3382ADB}"/>
              </a:ext>
            </a:extLst>
          </p:cNvPr>
          <p:cNvSpPr txBox="1"/>
          <p:nvPr/>
        </p:nvSpPr>
        <p:spPr>
          <a:xfrm>
            <a:off x="10377247" y="3602680"/>
            <a:ext cx="15358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Configs.</a:t>
            </a:r>
            <a:endParaRPr lang="en-US"/>
          </a:p>
        </p:txBody>
      </p:sp>
      <p:grpSp>
        <p:nvGrpSpPr>
          <p:cNvPr id="22" name="Group 21">
            <a:extLst>
              <a:ext uri="{FF2B5EF4-FFF2-40B4-BE49-F238E27FC236}">
                <a16:creationId xmlns:a16="http://schemas.microsoft.com/office/drawing/2014/main" id="{6941693A-BF1F-9D2F-2E83-3E44C913F29F}"/>
              </a:ext>
            </a:extLst>
          </p:cNvPr>
          <p:cNvGrpSpPr/>
          <p:nvPr/>
        </p:nvGrpSpPr>
        <p:grpSpPr>
          <a:xfrm>
            <a:off x="2572987" y="3305297"/>
            <a:ext cx="1559626" cy="586556"/>
            <a:chOff x="2572987" y="3305297"/>
            <a:chExt cx="1559626" cy="586556"/>
          </a:xfrm>
        </p:grpSpPr>
        <p:cxnSp>
          <p:nvCxnSpPr>
            <p:cNvPr id="10" name="Straight Arrow Connector 9">
              <a:extLst>
                <a:ext uri="{FF2B5EF4-FFF2-40B4-BE49-F238E27FC236}">
                  <a16:creationId xmlns:a16="http://schemas.microsoft.com/office/drawing/2014/main" id="{060CA46B-BEAA-6D91-99DA-B68C997CD26B}"/>
                </a:ext>
              </a:extLst>
            </p:cNvPr>
            <p:cNvCxnSpPr/>
            <p:nvPr/>
          </p:nvCxnSpPr>
          <p:spPr>
            <a:xfrm flipV="1">
              <a:off x="2572987" y="3305297"/>
              <a:ext cx="1464622" cy="98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304BA8C-EB8D-00FE-303A-3874FF28CB6E}"/>
                </a:ext>
              </a:extLst>
            </p:cNvPr>
            <p:cNvSpPr txBox="1"/>
            <p:nvPr/>
          </p:nvSpPr>
          <p:spPr>
            <a:xfrm>
              <a:off x="2675906" y="3368633"/>
              <a:ext cx="14567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Config.</a:t>
              </a:r>
            </a:p>
          </p:txBody>
        </p:sp>
      </p:grpSp>
      <p:grpSp>
        <p:nvGrpSpPr>
          <p:cNvPr id="24" name="Group 23">
            <a:extLst>
              <a:ext uri="{FF2B5EF4-FFF2-40B4-BE49-F238E27FC236}">
                <a16:creationId xmlns:a16="http://schemas.microsoft.com/office/drawing/2014/main" id="{77E6A085-0471-BB19-DBED-CB1647BC1B4E}"/>
              </a:ext>
            </a:extLst>
          </p:cNvPr>
          <p:cNvGrpSpPr/>
          <p:nvPr/>
        </p:nvGrpSpPr>
        <p:grpSpPr>
          <a:xfrm>
            <a:off x="9642683" y="2727639"/>
            <a:ext cx="773876" cy="587553"/>
            <a:chOff x="9642683" y="2727639"/>
            <a:chExt cx="773876" cy="587553"/>
          </a:xfrm>
        </p:grpSpPr>
        <p:cxnSp>
          <p:nvCxnSpPr>
            <p:cNvPr id="13" name="Straight Arrow Connector 12">
              <a:extLst>
                <a:ext uri="{FF2B5EF4-FFF2-40B4-BE49-F238E27FC236}">
                  <a16:creationId xmlns:a16="http://schemas.microsoft.com/office/drawing/2014/main" id="{2F052C71-729F-3A8B-CB5D-B8192C0E2FC4}"/>
                </a:ext>
              </a:extLst>
            </p:cNvPr>
            <p:cNvCxnSpPr>
              <a:cxnSpLocks/>
            </p:cNvCxnSpPr>
            <p:nvPr/>
          </p:nvCxnSpPr>
          <p:spPr>
            <a:xfrm>
              <a:off x="9787245" y="3305297"/>
              <a:ext cx="583869" cy="98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CBB68B1-FF79-8A25-9A42-C6FEB8EF5175}"/>
                </a:ext>
              </a:extLst>
            </p:cNvPr>
            <p:cNvSpPr txBox="1"/>
            <p:nvPr/>
          </p:nvSpPr>
          <p:spPr>
            <a:xfrm>
              <a:off x="9642683" y="2727639"/>
              <a:ext cx="7738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Yes</a:t>
              </a:r>
            </a:p>
          </p:txBody>
        </p:sp>
      </p:grpSp>
      <p:grpSp>
        <p:nvGrpSpPr>
          <p:cNvPr id="26" name="Group 25">
            <a:extLst>
              <a:ext uri="{FF2B5EF4-FFF2-40B4-BE49-F238E27FC236}">
                <a16:creationId xmlns:a16="http://schemas.microsoft.com/office/drawing/2014/main" id="{28BB2697-85A0-8A7F-37EC-E0B221A8EF16}"/>
              </a:ext>
            </a:extLst>
          </p:cNvPr>
          <p:cNvGrpSpPr/>
          <p:nvPr/>
        </p:nvGrpSpPr>
        <p:grpSpPr>
          <a:xfrm>
            <a:off x="8542348" y="4383974"/>
            <a:ext cx="849522" cy="603662"/>
            <a:chOff x="8827324" y="4383974"/>
            <a:chExt cx="849522" cy="603662"/>
          </a:xfrm>
        </p:grpSpPr>
        <p:cxnSp>
          <p:nvCxnSpPr>
            <p:cNvPr id="18" name="Straight Arrow Connector 17">
              <a:extLst>
                <a:ext uri="{FF2B5EF4-FFF2-40B4-BE49-F238E27FC236}">
                  <a16:creationId xmlns:a16="http://schemas.microsoft.com/office/drawing/2014/main" id="{648F1413-C063-8F53-3CB0-1F8771E0A1BE}"/>
                </a:ext>
              </a:extLst>
            </p:cNvPr>
            <p:cNvCxnSpPr/>
            <p:nvPr/>
          </p:nvCxnSpPr>
          <p:spPr>
            <a:xfrm>
              <a:off x="8827324" y="4383974"/>
              <a:ext cx="9897" cy="60366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CEC04E17-D1B2-90F2-CEB1-3E0F8E5BA445}"/>
                </a:ext>
              </a:extLst>
            </p:cNvPr>
            <p:cNvSpPr txBox="1"/>
            <p:nvPr/>
          </p:nvSpPr>
          <p:spPr>
            <a:xfrm>
              <a:off x="8902970" y="4434838"/>
              <a:ext cx="7738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No</a:t>
              </a:r>
            </a:p>
          </p:txBody>
        </p:sp>
      </p:grpSp>
      <p:sp>
        <p:nvSpPr>
          <p:cNvPr id="20" name="Rectangle 19">
            <a:extLst>
              <a:ext uri="{FF2B5EF4-FFF2-40B4-BE49-F238E27FC236}">
                <a16:creationId xmlns:a16="http://schemas.microsoft.com/office/drawing/2014/main" id="{D13180B8-43BD-02E4-672F-B4771798A1CA}"/>
              </a:ext>
            </a:extLst>
          </p:cNvPr>
          <p:cNvSpPr/>
          <p:nvPr/>
        </p:nvSpPr>
        <p:spPr>
          <a:xfrm>
            <a:off x="7641803" y="4987636"/>
            <a:ext cx="1919844" cy="821376"/>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800">
                <a:cs typeface="Calibri"/>
              </a:rPr>
              <a:t>Discard</a:t>
            </a:r>
            <a:endParaRPr lang="en-US" sz="2800"/>
          </a:p>
        </p:txBody>
      </p:sp>
      <p:sp>
        <p:nvSpPr>
          <p:cNvPr id="3" name="TextBox 2">
            <a:extLst>
              <a:ext uri="{FF2B5EF4-FFF2-40B4-BE49-F238E27FC236}">
                <a16:creationId xmlns:a16="http://schemas.microsoft.com/office/drawing/2014/main" id="{53CE1277-5C8C-F643-505D-4A505D5AFE06}"/>
              </a:ext>
            </a:extLst>
          </p:cNvPr>
          <p:cNvSpPr txBox="1"/>
          <p:nvPr/>
        </p:nvSpPr>
        <p:spPr>
          <a:xfrm>
            <a:off x="707681" y="2742584"/>
            <a:ext cx="1644733" cy="1200329"/>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0000"/>
                </a:solidFill>
                <a:cs typeface="Calibri"/>
              </a:rPr>
              <a:t>&lt; (s3, t1) &gt;</a:t>
            </a:r>
          </a:p>
          <a:p>
            <a:r>
              <a:rPr lang="en-US" sz="2400">
                <a:solidFill>
                  <a:srgbClr val="000000"/>
                </a:solidFill>
                <a:cs typeface="Calibri"/>
              </a:rPr>
              <a:t>&lt; (s4, t1) &gt;</a:t>
            </a:r>
          </a:p>
          <a:p>
            <a:r>
              <a:rPr lang="en-US" sz="2400">
                <a:solidFill>
                  <a:srgbClr val="000000"/>
                </a:solidFill>
                <a:cs typeface="Calibri"/>
              </a:rPr>
              <a:t>&lt; (s5, t2) &gt;</a:t>
            </a:r>
            <a:endParaRPr lang="en-US" sz="2400">
              <a:solidFill>
                <a:srgbClr val="000000"/>
              </a:solidFill>
              <a:ea typeface="Calibri"/>
              <a:cs typeface="Calibri"/>
            </a:endParaRPr>
          </a:p>
        </p:txBody>
      </p:sp>
      <p:sp>
        <p:nvSpPr>
          <p:cNvPr id="27" name="TextBox 26">
            <a:extLst>
              <a:ext uri="{FF2B5EF4-FFF2-40B4-BE49-F238E27FC236}">
                <a16:creationId xmlns:a16="http://schemas.microsoft.com/office/drawing/2014/main" id="{FA8825F6-E608-E2EF-1C7A-A9EFD815CDDF}"/>
              </a:ext>
            </a:extLst>
          </p:cNvPr>
          <p:cNvSpPr txBox="1"/>
          <p:nvPr/>
        </p:nvSpPr>
        <p:spPr>
          <a:xfrm>
            <a:off x="10369393" y="2836067"/>
            <a:ext cx="1547383" cy="826246"/>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&lt; (s3, t1) &gt;</a:t>
            </a:r>
          </a:p>
          <a:p>
            <a:r>
              <a:rPr lang="en-US" sz="2400">
                <a:cs typeface="Calibri"/>
              </a:rPr>
              <a:t>&lt; (s5, t2) &gt;</a:t>
            </a:r>
          </a:p>
        </p:txBody>
      </p:sp>
      <p:cxnSp>
        <p:nvCxnSpPr>
          <p:cNvPr id="4" name="Straight Arrow Connector 3">
            <a:extLst>
              <a:ext uri="{FF2B5EF4-FFF2-40B4-BE49-F238E27FC236}">
                <a16:creationId xmlns:a16="http://schemas.microsoft.com/office/drawing/2014/main" id="{F3B578EA-4234-1773-62A4-D9C5881C483A}"/>
              </a:ext>
            </a:extLst>
          </p:cNvPr>
          <p:cNvCxnSpPr/>
          <p:nvPr/>
        </p:nvCxnSpPr>
        <p:spPr>
          <a:xfrm flipV="1">
            <a:off x="6140110" y="3277220"/>
            <a:ext cx="1181286" cy="225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56556DA0-E716-BC5C-7707-51A80DB034A8}"/>
              </a:ext>
            </a:extLst>
          </p:cNvPr>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129244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5" grpId="0"/>
      <p:bldP spid="20"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C3512-7137-322C-ECF3-CE638868DDB5}"/>
              </a:ext>
            </a:extLst>
          </p:cNvPr>
          <p:cNvSpPr>
            <a:spLocks noGrp="1"/>
          </p:cNvSpPr>
          <p:nvPr>
            <p:ph type="title"/>
          </p:nvPr>
        </p:nvSpPr>
        <p:spPr>
          <a:xfrm>
            <a:off x="838200" y="309908"/>
            <a:ext cx="10515600" cy="1325563"/>
          </a:xfrm>
        </p:spPr>
        <p:txBody>
          <a:bodyPr/>
          <a:lstStyle/>
          <a:p>
            <a:r>
              <a:rPr lang="en-US" b="1">
                <a:ea typeface="+mj-lt"/>
                <a:cs typeface="+mj-lt"/>
              </a:rPr>
              <a:t>Experiment Setup</a:t>
            </a:r>
            <a:endParaRPr lang="en-US">
              <a:ea typeface="+mj-lt"/>
              <a:cs typeface="+mj-lt"/>
            </a:endParaRPr>
          </a:p>
        </p:txBody>
      </p:sp>
      <p:sp>
        <p:nvSpPr>
          <p:cNvPr id="3" name="Content Placeholder 2">
            <a:extLst>
              <a:ext uri="{FF2B5EF4-FFF2-40B4-BE49-F238E27FC236}">
                <a16:creationId xmlns:a16="http://schemas.microsoft.com/office/drawing/2014/main" id="{5C6DAC74-2426-2F46-C7C0-62279A2DC1F3}"/>
              </a:ext>
            </a:extLst>
          </p:cNvPr>
          <p:cNvSpPr>
            <a:spLocks noGrp="1"/>
          </p:cNvSpPr>
          <p:nvPr>
            <p:ph idx="1"/>
          </p:nvPr>
        </p:nvSpPr>
        <p:spPr>
          <a:xfrm>
            <a:off x="838200" y="1394642"/>
            <a:ext cx="11213106" cy="4351338"/>
          </a:xfrm>
        </p:spPr>
        <p:txBody>
          <a:bodyPr vert="horz" lIns="91440" tIns="45720" rIns="91440" bIns="45720" rtlCol="0" anchor="t">
            <a:noAutofit/>
          </a:bodyPr>
          <a:lstStyle/>
          <a:p>
            <a:pPr>
              <a:lnSpc>
                <a:spcPct val="170000"/>
              </a:lnSpc>
            </a:pPr>
            <a:r>
              <a:rPr lang="en-US" err="1">
                <a:ea typeface="+mn-lt"/>
                <a:cs typeface="+mn-lt"/>
              </a:rPr>
              <a:t>FlakeFlagger</a:t>
            </a:r>
            <a:r>
              <a:rPr lang="en-US">
                <a:ea typeface="+mn-lt"/>
                <a:cs typeface="+mn-lt"/>
              </a:rPr>
              <a:t> dataset [1]: </a:t>
            </a:r>
            <a:r>
              <a:rPr lang="en-US" u="sng">
                <a:ea typeface="+mn-lt"/>
                <a:cs typeface="+mn-lt"/>
              </a:rPr>
              <a:t>1,167</a:t>
            </a:r>
            <a:r>
              <a:rPr lang="en-US">
                <a:ea typeface="+mn-lt"/>
                <a:cs typeface="+mn-lt"/>
              </a:rPr>
              <a:t> flaky failures from </a:t>
            </a:r>
            <a:r>
              <a:rPr lang="en-US" u="sng">
                <a:ea typeface="+mn-lt"/>
                <a:cs typeface="+mn-lt"/>
              </a:rPr>
              <a:t>811</a:t>
            </a:r>
            <a:r>
              <a:rPr lang="en-US">
                <a:ea typeface="+mn-lt"/>
                <a:cs typeface="+mn-lt"/>
              </a:rPr>
              <a:t> tests in </a:t>
            </a:r>
            <a:r>
              <a:rPr lang="en-US" u="sng">
                <a:ea typeface="+mn-lt"/>
                <a:cs typeface="+mn-lt"/>
              </a:rPr>
              <a:t>23</a:t>
            </a:r>
            <a:r>
              <a:rPr lang="en-US">
                <a:ea typeface="+mn-lt"/>
                <a:cs typeface="+mn-lt"/>
              </a:rPr>
              <a:t> projects</a:t>
            </a:r>
          </a:p>
          <a:p>
            <a:pPr>
              <a:lnSpc>
                <a:spcPct val="170000"/>
              </a:lnSpc>
            </a:pPr>
            <a:r>
              <a:rPr lang="en-US">
                <a:ea typeface="+mn-lt"/>
                <a:cs typeface="+mn-lt"/>
              </a:rPr>
              <a:t>Conducted our experiments using machines, each running Ubuntu 20 and Java 1.8, with 16GB RAM and 4 virtual CPU cores</a:t>
            </a:r>
          </a:p>
          <a:p>
            <a:pPr>
              <a:lnSpc>
                <a:spcPct val="170000"/>
              </a:lnSpc>
            </a:pPr>
            <a:r>
              <a:rPr lang="en-US">
                <a:ea typeface="+mn-lt"/>
                <a:cs typeface="+mn-lt"/>
              </a:rPr>
              <a:t>Compared with two state-of-practice baselines</a:t>
            </a:r>
          </a:p>
          <a:p>
            <a:pPr lvl="1">
              <a:lnSpc>
                <a:spcPct val="170000"/>
              </a:lnSpc>
              <a:buFont typeface="Courier New" panose="020B0604020202020204" pitchFamily="34" charset="0"/>
              <a:buChar char="o"/>
            </a:pPr>
            <a:r>
              <a:rPr lang="en-US" b="1">
                <a:ea typeface="+mn-lt"/>
                <a:cs typeface="+mn-lt"/>
              </a:rPr>
              <a:t>Rerun-</a:t>
            </a:r>
            <a:r>
              <a:rPr lang="en-US" b="1" err="1">
                <a:ea typeface="+mn-lt"/>
                <a:cs typeface="+mn-lt"/>
              </a:rPr>
              <a:t>Repl</a:t>
            </a:r>
            <a:r>
              <a:rPr lang="en-US">
                <a:ea typeface="+mn-lt"/>
                <a:cs typeface="+mn-lt"/>
              </a:rPr>
              <a:t>: repeatedly rerunning a test suite</a:t>
            </a:r>
          </a:p>
          <a:p>
            <a:pPr lvl="1">
              <a:lnSpc>
                <a:spcPct val="170000"/>
              </a:lnSpc>
              <a:buFont typeface="Courier New" panose="020B0604020202020204" pitchFamily="34" charset="0"/>
              <a:buChar char="o"/>
            </a:pPr>
            <a:r>
              <a:rPr lang="en-US" b="1">
                <a:ea typeface="+mn-lt"/>
                <a:cs typeface="+mn-lt"/>
              </a:rPr>
              <a:t>Isolated Rerun</a:t>
            </a:r>
            <a:r>
              <a:rPr lang="en-US">
                <a:ea typeface="+mn-lt"/>
                <a:cs typeface="+mn-lt"/>
              </a:rPr>
              <a:t>: repeatedly rerunning a test method (in isolation)</a:t>
            </a:r>
            <a:endParaRPr lang="en-US">
              <a:cs typeface="Calibri"/>
            </a:endParaRPr>
          </a:p>
          <a:p>
            <a:pPr marL="0" indent="0">
              <a:lnSpc>
                <a:spcPct val="160000"/>
              </a:lnSpc>
              <a:buNone/>
            </a:pPr>
            <a:r>
              <a:rPr lang="en-US" sz="1600">
                <a:solidFill>
                  <a:schemeClr val="bg1">
                    <a:lumMod val="50000"/>
                  </a:schemeClr>
                </a:solidFill>
                <a:latin typeface="Arial"/>
                <a:ea typeface="+mn-lt"/>
                <a:cs typeface="Arial"/>
              </a:rPr>
              <a:t>[1] Alshammari, Abdulrahman, et al. "</a:t>
            </a:r>
            <a:r>
              <a:rPr lang="en-US" sz="1600" err="1">
                <a:solidFill>
                  <a:schemeClr val="bg1">
                    <a:lumMod val="50000"/>
                  </a:schemeClr>
                </a:solidFill>
                <a:latin typeface="Arial"/>
                <a:ea typeface="+mn-lt"/>
                <a:cs typeface="Arial"/>
              </a:rPr>
              <a:t>Flakeflagger</a:t>
            </a:r>
            <a:r>
              <a:rPr lang="en-US" sz="1600">
                <a:solidFill>
                  <a:schemeClr val="bg1">
                    <a:lumMod val="50000"/>
                  </a:schemeClr>
                </a:solidFill>
                <a:latin typeface="Arial"/>
                <a:ea typeface="+mn-lt"/>
                <a:cs typeface="Arial"/>
              </a:rPr>
              <a:t>: Predicting flakiness without rerunning tests." </a:t>
            </a:r>
            <a:r>
              <a:rPr lang="en-US" sz="1600" i="1">
                <a:solidFill>
                  <a:schemeClr val="bg1">
                    <a:lumMod val="50000"/>
                  </a:schemeClr>
                </a:solidFill>
                <a:latin typeface="Arial"/>
                <a:ea typeface="+mn-lt"/>
                <a:cs typeface="Arial"/>
              </a:rPr>
              <a:t>ICSE</a:t>
            </a:r>
            <a:r>
              <a:rPr lang="en-US" sz="1600">
                <a:solidFill>
                  <a:schemeClr val="bg1">
                    <a:lumMod val="50000"/>
                  </a:schemeClr>
                </a:solidFill>
                <a:latin typeface="Arial"/>
                <a:ea typeface="+mn-lt"/>
                <a:cs typeface="Arial"/>
              </a:rPr>
              <a:t> 2021.</a:t>
            </a:r>
            <a:endParaRPr lang="en-US" sz="1600">
              <a:solidFill>
                <a:schemeClr val="bg1">
                  <a:lumMod val="50000"/>
                </a:schemeClr>
              </a:solidFill>
              <a:ea typeface="+mn-lt"/>
              <a:cs typeface="+mn-lt"/>
            </a:endParaRPr>
          </a:p>
        </p:txBody>
      </p:sp>
      <p:sp>
        <p:nvSpPr>
          <p:cNvPr id="5" name="Slide Number Placeholder 4">
            <a:extLst>
              <a:ext uri="{FF2B5EF4-FFF2-40B4-BE49-F238E27FC236}">
                <a16:creationId xmlns:a16="http://schemas.microsoft.com/office/drawing/2014/main" id="{A6D37EA9-A0FD-20CB-3583-63DBEE5E12AB}"/>
              </a:ext>
            </a:extLst>
          </p:cNvPr>
          <p:cNvSpPr>
            <a:spLocks noGrp="1"/>
          </p:cNvSpPr>
          <p:nvPr>
            <p:ph type="sldNum" sz="quarter" idx="12"/>
          </p:nvPr>
        </p:nvSpPr>
        <p:spPr/>
        <p:txBody>
          <a:bodyPr/>
          <a:lstStyle/>
          <a:p>
            <a:fld id="{330EA680-D336-4FF7-8B7A-9848BB0A1C32}" type="slidenum">
              <a:rPr lang="en-US" smtClean="0"/>
              <a:t>11</a:t>
            </a:fld>
            <a:endParaRPr lang="en-US"/>
          </a:p>
        </p:txBody>
      </p:sp>
    </p:spTree>
    <p:extLst>
      <p:ext uri="{BB962C8B-B14F-4D97-AF65-F5344CB8AC3E}">
        <p14:creationId xmlns:p14="http://schemas.microsoft.com/office/powerpoint/2010/main" val="979829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E2BF-9079-065F-807F-0E3E3890C2A2}"/>
              </a:ext>
            </a:extLst>
          </p:cNvPr>
          <p:cNvSpPr>
            <a:spLocks noGrp="1"/>
          </p:cNvSpPr>
          <p:nvPr>
            <p:ph type="title"/>
          </p:nvPr>
        </p:nvSpPr>
        <p:spPr/>
        <p:txBody>
          <a:bodyPr/>
          <a:lstStyle/>
          <a:p>
            <a:r>
              <a:rPr lang="en-US" b="1">
                <a:ea typeface="Calibri Light"/>
                <a:cs typeface="Calibri Light"/>
              </a:rPr>
              <a:t>Research Questions</a:t>
            </a:r>
            <a:endParaRPr lang="en-US" b="1"/>
          </a:p>
        </p:txBody>
      </p:sp>
      <p:sp>
        <p:nvSpPr>
          <p:cNvPr id="3" name="Content Placeholder 2">
            <a:extLst>
              <a:ext uri="{FF2B5EF4-FFF2-40B4-BE49-F238E27FC236}">
                <a16:creationId xmlns:a16="http://schemas.microsoft.com/office/drawing/2014/main" id="{080164FF-B974-3E43-3E94-113C30D5B766}"/>
              </a:ext>
            </a:extLst>
          </p:cNvPr>
          <p:cNvSpPr>
            <a:spLocks noGrp="1"/>
          </p:cNvSpPr>
          <p:nvPr>
            <p:ph idx="1"/>
          </p:nvPr>
        </p:nvSpPr>
        <p:spPr/>
        <p:txBody>
          <a:bodyPr vert="horz" lIns="91440" tIns="45720" rIns="91440" bIns="45720" rtlCol="0" anchor="t">
            <a:normAutofit/>
          </a:bodyPr>
          <a:lstStyle/>
          <a:p>
            <a:pPr algn="just">
              <a:spcBef>
                <a:spcPts val="3200"/>
              </a:spcBef>
            </a:pPr>
            <a:r>
              <a:rPr lang="en-US">
                <a:ea typeface="+mn-lt"/>
                <a:cs typeface="+mn-lt"/>
              </a:rPr>
              <a:t>RQ1: </a:t>
            </a:r>
            <a:r>
              <a:rPr lang="en-US" b="1">
                <a:ea typeface="+mn-lt"/>
                <a:cs typeface="+mn-lt"/>
              </a:rPr>
              <a:t>Effectiveness </a:t>
            </a:r>
            <a:r>
              <a:rPr lang="en-US">
                <a:ea typeface="+mn-lt"/>
                <a:cs typeface="+mn-lt"/>
              </a:rPr>
              <a:t>of </a:t>
            </a:r>
            <a:r>
              <a:rPr lang="en-US" err="1">
                <a:ea typeface="+mn-lt"/>
                <a:cs typeface="+mn-lt"/>
              </a:rPr>
              <a:t>FlakeRake</a:t>
            </a:r>
            <a:r>
              <a:rPr lang="en-US">
                <a:ea typeface="+mn-lt"/>
                <a:cs typeface="+mn-lt"/>
              </a:rPr>
              <a:t>, Rerun-</a:t>
            </a:r>
            <a:r>
              <a:rPr lang="en-US" err="1">
                <a:ea typeface="+mn-lt"/>
                <a:cs typeface="+mn-lt"/>
              </a:rPr>
              <a:t>Repl</a:t>
            </a:r>
            <a:r>
              <a:rPr lang="en-US">
                <a:ea typeface="+mn-lt"/>
                <a:cs typeface="+mn-lt"/>
              </a:rPr>
              <a:t>, and Isolated Rerun?</a:t>
            </a:r>
            <a:endParaRPr lang="en-US">
              <a:ea typeface="Calibri" panose="020F0502020204030204"/>
              <a:cs typeface="Calibri" panose="020F0502020204030204"/>
            </a:endParaRPr>
          </a:p>
          <a:p>
            <a:pPr algn="just">
              <a:spcBef>
                <a:spcPts val="3200"/>
              </a:spcBef>
            </a:pPr>
            <a:r>
              <a:rPr lang="en-US">
                <a:ea typeface="+mn-lt"/>
                <a:cs typeface="+mn-lt"/>
              </a:rPr>
              <a:t>RQ2: </a:t>
            </a:r>
            <a:r>
              <a:rPr lang="en-US" b="1">
                <a:ea typeface="+mn-lt"/>
                <a:cs typeface="+mn-lt"/>
              </a:rPr>
              <a:t>Reliability </a:t>
            </a:r>
            <a:r>
              <a:rPr lang="en-US">
                <a:ea typeface="+mn-lt"/>
                <a:cs typeface="+mn-lt"/>
              </a:rPr>
              <a:t>of </a:t>
            </a:r>
            <a:r>
              <a:rPr lang="en-US" err="1">
                <a:ea typeface="+mn-lt"/>
                <a:cs typeface="+mn-lt"/>
              </a:rPr>
              <a:t>FlakeRake</a:t>
            </a:r>
            <a:r>
              <a:rPr lang="en-US">
                <a:ea typeface="+mn-lt"/>
                <a:cs typeface="+mn-lt"/>
              </a:rPr>
              <a:t>, Rerun-</a:t>
            </a:r>
            <a:r>
              <a:rPr lang="en-US" err="1">
                <a:ea typeface="+mn-lt"/>
                <a:cs typeface="+mn-lt"/>
              </a:rPr>
              <a:t>Repl</a:t>
            </a:r>
            <a:r>
              <a:rPr lang="en-US">
                <a:ea typeface="+mn-lt"/>
                <a:cs typeface="+mn-lt"/>
              </a:rPr>
              <a:t>, and Isolated Rerun?</a:t>
            </a:r>
            <a:endParaRPr lang="en-US">
              <a:cs typeface="Calibri" panose="020F0502020204030204"/>
            </a:endParaRPr>
          </a:p>
          <a:p>
            <a:pPr algn="just">
              <a:spcBef>
                <a:spcPts val="3200"/>
              </a:spcBef>
            </a:pPr>
            <a:r>
              <a:rPr lang="en-US">
                <a:ea typeface="+mn-lt"/>
                <a:cs typeface="+mn-lt"/>
              </a:rPr>
              <a:t>RQ3: </a:t>
            </a:r>
            <a:r>
              <a:rPr lang="en-US" b="1">
                <a:ea typeface="+mn-lt"/>
                <a:cs typeface="+mn-lt"/>
              </a:rPr>
              <a:t>Efficiency</a:t>
            </a:r>
            <a:r>
              <a:rPr lang="en-US">
                <a:ea typeface="+mn-lt"/>
                <a:cs typeface="+mn-lt"/>
              </a:rPr>
              <a:t> of </a:t>
            </a:r>
            <a:r>
              <a:rPr lang="en-US" err="1">
                <a:ea typeface="+mn-lt"/>
                <a:cs typeface="+mn-lt"/>
              </a:rPr>
              <a:t>FlakeRake</a:t>
            </a:r>
            <a:r>
              <a:rPr lang="en-US">
                <a:ea typeface="+mn-lt"/>
                <a:cs typeface="+mn-lt"/>
              </a:rPr>
              <a:t>, Rerun-</a:t>
            </a:r>
            <a:r>
              <a:rPr lang="en-US" err="1">
                <a:ea typeface="+mn-lt"/>
                <a:cs typeface="+mn-lt"/>
              </a:rPr>
              <a:t>Repl</a:t>
            </a:r>
            <a:r>
              <a:rPr lang="en-US">
                <a:ea typeface="+mn-lt"/>
                <a:cs typeface="+mn-lt"/>
              </a:rPr>
              <a:t>, and Isolated Rerun?</a:t>
            </a:r>
            <a:endParaRPr lang="en-US">
              <a:cs typeface="Calibri" panose="020F0502020204030204"/>
            </a:endParaRPr>
          </a:p>
          <a:p>
            <a:pPr algn="just">
              <a:spcBef>
                <a:spcPts val="3200"/>
              </a:spcBef>
            </a:pPr>
            <a:r>
              <a:rPr lang="en-US">
                <a:ea typeface="+mn-lt"/>
                <a:cs typeface="+mn-lt"/>
              </a:rPr>
              <a:t>RQ4: </a:t>
            </a:r>
            <a:r>
              <a:rPr lang="en-US" b="1">
                <a:solidFill>
                  <a:srgbClr val="000000"/>
                </a:solidFill>
                <a:latin typeface="Calibri"/>
                <a:ea typeface="+mn-lt"/>
                <a:cs typeface="Calibri"/>
              </a:rPr>
              <a:t>Characteristics</a:t>
            </a:r>
            <a:r>
              <a:rPr lang="en-US">
                <a:ea typeface="+mn-lt"/>
                <a:cs typeface="+mn-lt"/>
              </a:rPr>
              <a:t> of </a:t>
            </a:r>
            <a:r>
              <a:rPr lang="en-US" err="1">
                <a:ea typeface="+mn-lt"/>
                <a:cs typeface="+mn-lt"/>
              </a:rPr>
              <a:t>FlakeRake</a:t>
            </a:r>
            <a:r>
              <a:rPr lang="en-US">
                <a:ea typeface="+mn-lt"/>
                <a:cs typeface="+mn-lt"/>
              </a:rPr>
              <a:t> failure-inducing </a:t>
            </a:r>
            <a:r>
              <a:rPr lang="en-US" b="1">
                <a:ea typeface="+mn-lt"/>
                <a:cs typeface="+mn-lt"/>
              </a:rPr>
              <a:t>configurations? </a:t>
            </a:r>
            <a:endParaRPr lang="en-US">
              <a:cs typeface="Calibri" panose="020F0502020204030204"/>
            </a:endParaRPr>
          </a:p>
        </p:txBody>
      </p:sp>
      <p:sp>
        <p:nvSpPr>
          <p:cNvPr id="5" name="Slide Number Placeholder 4">
            <a:extLst>
              <a:ext uri="{FF2B5EF4-FFF2-40B4-BE49-F238E27FC236}">
                <a16:creationId xmlns:a16="http://schemas.microsoft.com/office/drawing/2014/main" id="{3050EB9A-3165-3126-D684-B50EA9D94B64}"/>
              </a:ext>
            </a:extLst>
          </p:cNvPr>
          <p:cNvSpPr>
            <a:spLocks noGrp="1"/>
          </p:cNvSpPr>
          <p:nvPr>
            <p:ph type="sldNum" sz="quarter" idx="12"/>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2750486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3617D-3D92-FAF1-DA24-3FDCC0E9852D}"/>
              </a:ext>
            </a:extLst>
          </p:cNvPr>
          <p:cNvSpPr>
            <a:spLocks noGrp="1"/>
          </p:cNvSpPr>
          <p:nvPr>
            <p:ph type="title"/>
          </p:nvPr>
        </p:nvSpPr>
        <p:spPr>
          <a:xfrm>
            <a:off x="838200" y="-95462"/>
            <a:ext cx="10515600" cy="1325563"/>
          </a:xfrm>
        </p:spPr>
        <p:txBody>
          <a:bodyPr/>
          <a:lstStyle/>
          <a:p>
            <a:r>
              <a:rPr lang="en-US" b="1">
                <a:ea typeface="+mj-lt"/>
                <a:cs typeface="+mj-lt"/>
              </a:rPr>
              <a:t>RQ1: Detected failures</a:t>
            </a:r>
            <a:endParaRPr lang="en-US" b="1"/>
          </a:p>
        </p:txBody>
      </p:sp>
      <p:sp>
        <p:nvSpPr>
          <p:cNvPr id="4" name="Slide Number Placeholder 3">
            <a:extLst>
              <a:ext uri="{FF2B5EF4-FFF2-40B4-BE49-F238E27FC236}">
                <a16:creationId xmlns:a16="http://schemas.microsoft.com/office/drawing/2014/main" id="{7E19BFF8-34F7-6C45-A1D3-5B8C5A4130ED}"/>
              </a:ext>
            </a:extLst>
          </p:cNvPr>
          <p:cNvSpPr>
            <a:spLocks noGrp="1"/>
          </p:cNvSpPr>
          <p:nvPr>
            <p:ph type="sldNum" sz="quarter" idx="12"/>
          </p:nvPr>
        </p:nvSpPr>
        <p:spPr>
          <a:xfrm>
            <a:off x="8548649" y="6356350"/>
            <a:ext cx="2743200" cy="365125"/>
          </a:xfrm>
        </p:spPr>
        <p:txBody>
          <a:bodyPr/>
          <a:lstStyle/>
          <a:p>
            <a:fld id="{330EA680-D336-4FF7-8B7A-9848BB0A1C32}" type="slidenum">
              <a:rPr lang="en-US" smtClean="0"/>
              <a:t>13</a:t>
            </a:fld>
            <a:endParaRPr lang="en-US"/>
          </a:p>
        </p:txBody>
      </p:sp>
      <p:pic>
        <p:nvPicPr>
          <p:cNvPr id="6" name="Picture 5">
            <a:extLst>
              <a:ext uri="{FF2B5EF4-FFF2-40B4-BE49-F238E27FC236}">
                <a16:creationId xmlns:a16="http://schemas.microsoft.com/office/drawing/2014/main" id="{B55680D3-52C3-FCBA-8ABD-55FA18E3D371}"/>
              </a:ext>
            </a:extLst>
          </p:cNvPr>
          <p:cNvPicPr>
            <a:picLocks noChangeAspect="1"/>
          </p:cNvPicPr>
          <p:nvPr/>
        </p:nvPicPr>
        <p:blipFill rotWithShape="1">
          <a:blip r:embed="rId3"/>
          <a:srcRect l="291" r="-292" b="181"/>
          <a:stretch/>
        </p:blipFill>
        <p:spPr>
          <a:xfrm>
            <a:off x="792336" y="972842"/>
            <a:ext cx="10891553" cy="5848268"/>
          </a:xfrm>
          <a:prstGeom prst="rect">
            <a:avLst/>
          </a:prstGeom>
        </p:spPr>
      </p:pic>
      <p:sp>
        <p:nvSpPr>
          <p:cNvPr id="3" name="Oval 2">
            <a:extLst>
              <a:ext uri="{FF2B5EF4-FFF2-40B4-BE49-F238E27FC236}">
                <a16:creationId xmlns:a16="http://schemas.microsoft.com/office/drawing/2014/main" id="{E3E3B3FF-10F8-2B9B-0E04-8DA86D50BDB6}"/>
              </a:ext>
            </a:extLst>
          </p:cNvPr>
          <p:cNvSpPr/>
          <p:nvPr/>
        </p:nvSpPr>
        <p:spPr>
          <a:xfrm>
            <a:off x="10372369" y="1137920"/>
            <a:ext cx="1036320" cy="3911600"/>
          </a:xfrm>
          <a:prstGeom prst="ellipse">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741F4F2F-F4FE-9761-7DAC-7D3655987992}"/>
              </a:ext>
            </a:extLst>
          </p:cNvPr>
          <p:cNvSpPr/>
          <p:nvPr/>
        </p:nvSpPr>
        <p:spPr>
          <a:xfrm>
            <a:off x="10672936" y="5671820"/>
            <a:ext cx="1057486" cy="1149350"/>
          </a:xfrm>
          <a:prstGeom prst="ellipse">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DCFF81F5-EC48-5784-D24E-C2896FD7DBA8}"/>
              </a:ext>
            </a:extLst>
          </p:cNvPr>
          <p:cNvSpPr txBox="1"/>
          <p:nvPr/>
        </p:nvSpPr>
        <p:spPr>
          <a:xfrm>
            <a:off x="5711902" y="2093950"/>
            <a:ext cx="4002048" cy="1685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990A9E81-D7FB-5954-FCEF-D8F740BAA81D}"/>
              </a:ext>
            </a:extLst>
          </p:cNvPr>
          <p:cNvSpPr txBox="1"/>
          <p:nvPr/>
        </p:nvSpPr>
        <p:spPr>
          <a:xfrm>
            <a:off x="4557357" y="1232829"/>
            <a:ext cx="592619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RQ1 setting:</a:t>
            </a:r>
          </a:p>
          <a:p>
            <a:pPr marL="285750" indent="-285750">
              <a:buFont typeface="Calibri"/>
              <a:buChar char="-"/>
            </a:pPr>
            <a:r>
              <a:rPr lang="en-US" sz="2800">
                <a:cs typeface="Calibri"/>
              </a:rPr>
              <a:t>Rerun-</a:t>
            </a:r>
            <a:r>
              <a:rPr lang="en-US" sz="2800" err="1">
                <a:cs typeface="Calibri"/>
              </a:rPr>
              <a:t>Repl</a:t>
            </a:r>
            <a:r>
              <a:rPr lang="en-US" sz="2800">
                <a:cs typeface="Calibri"/>
              </a:rPr>
              <a:t> has 10,000 runs</a:t>
            </a:r>
          </a:p>
          <a:p>
            <a:pPr marL="285750" indent="-285750">
              <a:buFont typeface="Calibri"/>
              <a:buChar char="-"/>
            </a:pPr>
            <a:r>
              <a:rPr lang="en-US" sz="2800">
                <a:cs typeface="Calibri"/>
              </a:rPr>
              <a:t>Isolated-Rerun has 10,000 runs</a:t>
            </a:r>
          </a:p>
          <a:p>
            <a:pPr marL="285750" indent="-285750">
              <a:buFont typeface="Calibri"/>
              <a:buChar char="-"/>
            </a:pPr>
            <a:r>
              <a:rPr lang="en-US" sz="2800" err="1">
                <a:cs typeface="Calibri" panose="020F0502020204030204"/>
              </a:rPr>
              <a:t>FlakeRake</a:t>
            </a:r>
            <a:r>
              <a:rPr lang="en-US" sz="2800">
                <a:cs typeface="Calibri" panose="020F0502020204030204"/>
              </a:rPr>
              <a:t> searched configurations and reproduced each failure 3+ times</a:t>
            </a:r>
          </a:p>
          <a:p>
            <a:pPr marL="285750" indent="-285750">
              <a:buFont typeface="Calibri"/>
              <a:buChar char="-"/>
            </a:pPr>
            <a:r>
              <a:rPr lang="en-US" sz="2800">
                <a:cs typeface="Calibri" panose="020F0502020204030204"/>
              </a:rPr>
              <a:t>Each failure was observed 3+ times</a:t>
            </a:r>
          </a:p>
        </p:txBody>
      </p:sp>
    </p:spTree>
    <p:extLst>
      <p:ext uri="{BB962C8B-B14F-4D97-AF65-F5344CB8AC3E}">
        <p14:creationId xmlns:p14="http://schemas.microsoft.com/office/powerpoint/2010/main" val="193375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3617D-3D92-FAF1-DA24-3FDCC0E9852D}"/>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b="1" kern="1200">
                <a:latin typeface="+mj-lt"/>
                <a:ea typeface="+mj-ea"/>
                <a:cs typeface="+mj-cs"/>
              </a:rPr>
              <a:t>RQ1: Reproduced failures</a:t>
            </a:r>
            <a:r>
              <a:rPr lang="en-US" b="1"/>
              <a:t> from </a:t>
            </a:r>
            <a:r>
              <a:rPr lang="en-US" b="1" err="1"/>
              <a:t>FlakeFlagger</a:t>
            </a:r>
            <a:endParaRPr lang="en-US" b="1" kern="1200" err="1">
              <a:latin typeface="+mj-lt"/>
              <a:cs typeface="Calibri Light"/>
            </a:endParaRPr>
          </a:p>
        </p:txBody>
      </p:sp>
      <p:sp>
        <p:nvSpPr>
          <p:cNvPr id="5" name="Slide Number Placeholder 4">
            <a:extLst>
              <a:ext uri="{FF2B5EF4-FFF2-40B4-BE49-F238E27FC236}">
                <a16:creationId xmlns:a16="http://schemas.microsoft.com/office/drawing/2014/main" id="{D6EECB0D-5D54-71C0-2698-DC77262D07C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30EA680-D336-4FF7-8B7A-9848BB0A1C32}" type="slidenum">
              <a:rPr lang="en-US" smtClean="0"/>
              <a:pPr>
                <a:spcAft>
                  <a:spcPts val="600"/>
                </a:spcAft>
              </a:pPr>
              <a:t>14</a:t>
            </a:fld>
            <a:endParaRPr lang="en-US"/>
          </a:p>
        </p:txBody>
      </p:sp>
      <p:pic>
        <p:nvPicPr>
          <p:cNvPr id="8" name="Picture 7" descr="A graph with different colored bars&#10;&#10;Description automatically generated">
            <a:extLst>
              <a:ext uri="{FF2B5EF4-FFF2-40B4-BE49-F238E27FC236}">
                <a16:creationId xmlns:a16="http://schemas.microsoft.com/office/drawing/2014/main" id="{D6144382-1983-AB05-731C-7DC8BABE2BEE}"/>
              </a:ext>
            </a:extLst>
          </p:cNvPr>
          <p:cNvPicPr>
            <a:picLocks noChangeAspect="1"/>
          </p:cNvPicPr>
          <p:nvPr/>
        </p:nvPicPr>
        <p:blipFill>
          <a:blip r:embed="rId4"/>
          <a:stretch>
            <a:fillRect/>
          </a:stretch>
        </p:blipFill>
        <p:spPr>
          <a:xfrm>
            <a:off x="1847922" y="1413823"/>
            <a:ext cx="9178545" cy="5406502"/>
          </a:xfrm>
          <a:prstGeom prst="rect">
            <a:avLst/>
          </a:prstGeom>
        </p:spPr>
      </p:pic>
      <p:sp>
        <p:nvSpPr>
          <p:cNvPr id="3" name="TextBox 2">
            <a:extLst>
              <a:ext uri="{FF2B5EF4-FFF2-40B4-BE49-F238E27FC236}">
                <a16:creationId xmlns:a16="http://schemas.microsoft.com/office/drawing/2014/main" id="{7CF5DA1D-DCFD-B1F4-2B58-E370C8DF2BBD}"/>
              </a:ext>
            </a:extLst>
          </p:cNvPr>
          <p:cNvSpPr txBox="1"/>
          <p:nvPr/>
        </p:nvSpPr>
        <p:spPr>
          <a:xfrm>
            <a:off x="8241366" y="1449036"/>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F68617"/>
                </a:solidFill>
              </a:rPr>
              <a:t>127</a:t>
            </a:r>
            <a:r>
              <a:rPr lang="en-US" sz="2400" b="1"/>
              <a:t>, </a:t>
            </a:r>
            <a:r>
              <a:rPr lang="en-US" sz="2400" b="1">
                <a:solidFill>
                  <a:srgbClr val="4F29CF"/>
                </a:solidFill>
              </a:rPr>
              <a:t>115</a:t>
            </a:r>
            <a:r>
              <a:rPr lang="en-US" sz="2400" b="1"/>
              <a:t>, </a:t>
            </a:r>
            <a:r>
              <a:rPr lang="en-US" sz="2400" b="1">
                <a:solidFill>
                  <a:srgbClr val="01A439"/>
                </a:solidFill>
              </a:rPr>
              <a:t>136 </a:t>
            </a:r>
            <a:r>
              <a:rPr lang="en-US" sz="2400" b="1"/>
              <a:t>– Total of 247 </a:t>
            </a:r>
            <a:r>
              <a:rPr lang="en-US" sz="2400" b="1" err="1"/>
              <a:t>uniq</a:t>
            </a:r>
            <a:r>
              <a:rPr lang="en-US" sz="2400" b="1"/>
              <a:t>.</a:t>
            </a:r>
            <a:endParaRPr lang="en-US" sz="2400" b="1">
              <a:cs typeface="Calibri"/>
            </a:endParaRPr>
          </a:p>
        </p:txBody>
      </p:sp>
      <p:sp>
        <p:nvSpPr>
          <p:cNvPr id="6" name="Oval 5">
            <a:extLst>
              <a:ext uri="{FF2B5EF4-FFF2-40B4-BE49-F238E27FC236}">
                <a16:creationId xmlns:a16="http://schemas.microsoft.com/office/drawing/2014/main" id="{EF945ECE-D25D-3ACE-FDF9-3A9D976FA2D6}"/>
              </a:ext>
            </a:extLst>
          </p:cNvPr>
          <p:cNvSpPr/>
          <p:nvPr/>
        </p:nvSpPr>
        <p:spPr>
          <a:xfrm>
            <a:off x="10434320" y="2022295"/>
            <a:ext cx="720905" cy="3525065"/>
          </a:xfrm>
          <a:prstGeom prst="ellipse">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2634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EEAC9-16E0-F4F3-DB85-261565690ACB}"/>
              </a:ext>
            </a:extLst>
          </p:cNvPr>
          <p:cNvSpPr>
            <a:spLocks noGrp="1"/>
          </p:cNvSpPr>
          <p:nvPr>
            <p:ph type="title"/>
          </p:nvPr>
        </p:nvSpPr>
        <p:spPr>
          <a:xfrm>
            <a:off x="838200" y="96833"/>
            <a:ext cx="10515600" cy="1325563"/>
          </a:xfrm>
        </p:spPr>
        <p:txBody>
          <a:bodyPr/>
          <a:lstStyle/>
          <a:p>
            <a:r>
              <a:rPr lang="en-US" b="1">
                <a:ea typeface="+mj-lt"/>
                <a:cs typeface="+mj-lt"/>
              </a:rPr>
              <a:t>RQ2: Reliability of failure reproduction</a:t>
            </a:r>
            <a:endParaRPr lang="en-US">
              <a:ea typeface="+mj-lt"/>
              <a:cs typeface="+mj-lt"/>
            </a:endParaRPr>
          </a:p>
        </p:txBody>
      </p:sp>
      <p:sp>
        <p:nvSpPr>
          <p:cNvPr id="6" name="Slide Number Placeholder 5">
            <a:extLst>
              <a:ext uri="{FF2B5EF4-FFF2-40B4-BE49-F238E27FC236}">
                <a16:creationId xmlns:a16="http://schemas.microsoft.com/office/drawing/2014/main" id="{B3397789-AFF8-65CB-16B1-FC19D3AF2EEA}"/>
              </a:ext>
            </a:extLst>
          </p:cNvPr>
          <p:cNvSpPr>
            <a:spLocks noGrp="1"/>
          </p:cNvSpPr>
          <p:nvPr>
            <p:ph type="sldNum" sz="quarter" idx="12"/>
          </p:nvPr>
        </p:nvSpPr>
        <p:spPr/>
        <p:txBody>
          <a:bodyPr/>
          <a:lstStyle/>
          <a:p>
            <a:fld id="{330EA680-D336-4FF7-8B7A-9848BB0A1C32}" type="slidenum">
              <a:rPr lang="en-US" smtClean="0"/>
              <a:t>15</a:t>
            </a:fld>
            <a:endParaRPr lang="en-US"/>
          </a:p>
        </p:txBody>
      </p:sp>
      <p:pic>
        <p:nvPicPr>
          <p:cNvPr id="3" name="Picture 2" descr="A graph with different colored bars&#10;&#10;Description automatically generated">
            <a:extLst>
              <a:ext uri="{FF2B5EF4-FFF2-40B4-BE49-F238E27FC236}">
                <a16:creationId xmlns:a16="http://schemas.microsoft.com/office/drawing/2014/main" id="{B2563751-9D0C-ADA6-086F-2F5765D7B974}"/>
              </a:ext>
            </a:extLst>
          </p:cNvPr>
          <p:cNvPicPr>
            <a:picLocks noChangeAspect="1"/>
          </p:cNvPicPr>
          <p:nvPr/>
        </p:nvPicPr>
        <p:blipFill>
          <a:blip r:embed="rId4"/>
          <a:stretch>
            <a:fillRect/>
          </a:stretch>
        </p:blipFill>
        <p:spPr>
          <a:xfrm>
            <a:off x="701538" y="1265439"/>
            <a:ext cx="10511118" cy="5627002"/>
          </a:xfrm>
          <a:prstGeom prst="rect">
            <a:avLst/>
          </a:prstGeom>
        </p:spPr>
      </p:pic>
      <p:sp>
        <p:nvSpPr>
          <p:cNvPr id="7" name="Oval 6">
            <a:extLst>
              <a:ext uri="{FF2B5EF4-FFF2-40B4-BE49-F238E27FC236}">
                <a16:creationId xmlns:a16="http://schemas.microsoft.com/office/drawing/2014/main" id="{2E0E79F8-9BB2-542E-985B-451965B913E7}"/>
              </a:ext>
            </a:extLst>
          </p:cNvPr>
          <p:cNvSpPr/>
          <p:nvPr/>
        </p:nvSpPr>
        <p:spPr>
          <a:xfrm>
            <a:off x="6407171" y="2744789"/>
            <a:ext cx="4677783" cy="404412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521EC443-BE56-2589-1A24-BE3C45318E1A}"/>
              </a:ext>
            </a:extLst>
          </p:cNvPr>
          <p:cNvSpPr txBox="1"/>
          <p:nvPr/>
        </p:nvSpPr>
        <p:spPr>
          <a:xfrm>
            <a:off x="3951220" y="1310762"/>
            <a:ext cx="5129560"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RQ2 setting:</a:t>
            </a:r>
          </a:p>
          <a:p>
            <a:pPr marL="285750" indent="-285750">
              <a:buFont typeface="Calibri"/>
              <a:buChar char="-"/>
            </a:pPr>
            <a:r>
              <a:rPr lang="en-US" sz="2800">
                <a:cs typeface="Calibri"/>
              </a:rPr>
              <a:t>Uses 247 </a:t>
            </a:r>
            <a:r>
              <a:rPr lang="en-US" sz="2800" err="1">
                <a:cs typeface="Calibri"/>
              </a:rPr>
              <a:t>uniq</a:t>
            </a:r>
            <a:r>
              <a:rPr lang="en-US" sz="2800">
                <a:cs typeface="Calibri"/>
              </a:rPr>
              <a:t>. failure from RQ1</a:t>
            </a:r>
          </a:p>
          <a:p>
            <a:pPr marL="285750" indent="-285750">
              <a:buFont typeface="Calibri"/>
              <a:buChar char="-"/>
            </a:pPr>
            <a:r>
              <a:rPr lang="en-US" sz="2800">
                <a:cs typeface="Calibri"/>
              </a:rPr>
              <a:t>Baseline combines Rerun-</a:t>
            </a:r>
            <a:r>
              <a:rPr lang="en-US" sz="2800" err="1">
                <a:cs typeface="Calibri" panose="020F0502020204030204"/>
              </a:rPr>
              <a:t>Repl</a:t>
            </a:r>
            <a:r>
              <a:rPr lang="en-US" sz="2800">
                <a:cs typeface="Calibri"/>
              </a:rPr>
              <a:t> and Isolated-Rerun. Both are run 100 times</a:t>
            </a:r>
            <a:endParaRPr lang="en-US"/>
          </a:p>
          <a:p>
            <a:pPr marL="285750" indent="-285750">
              <a:buFont typeface="Calibri"/>
              <a:buChar char="-"/>
            </a:pPr>
            <a:r>
              <a:rPr lang="en-US" sz="2800" err="1">
                <a:cs typeface="Calibri" panose="020F0502020204030204"/>
              </a:rPr>
              <a:t>FlakeRake</a:t>
            </a:r>
            <a:r>
              <a:rPr lang="en-US" sz="2800">
                <a:cs typeface="Calibri" panose="020F0502020204030204"/>
              </a:rPr>
              <a:t> ran configurations from RQ1 100 times</a:t>
            </a:r>
          </a:p>
        </p:txBody>
      </p:sp>
      <p:sp>
        <p:nvSpPr>
          <p:cNvPr id="4" name="TextBox 3">
            <a:extLst>
              <a:ext uri="{FF2B5EF4-FFF2-40B4-BE49-F238E27FC236}">
                <a16:creationId xmlns:a16="http://schemas.microsoft.com/office/drawing/2014/main" id="{0B539AB8-ED40-2937-94C9-69BF0F7D7EBB}"/>
              </a:ext>
            </a:extLst>
          </p:cNvPr>
          <p:cNvSpPr txBox="1"/>
          <p:nvPr/>
        </p:nvSpPr>
        <p:spPr>
          <a:xfrm>
            <a:off x="9514744" y="2110335"/>
            <a:ext cx="2070723"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t>107 failures at rate </a:t>
            </a:r>
            <a:r>
              <a:rPr lang="en-US" sz="2600" b="1"/>
              <a:t>&gt;50%!</a:t>
            </a:r>
            <a:endParaRPr lang="en-US"/>
          </a:p>
        </p:txBody>
      </p:sp>
    </p:spTree>
    <p:extLst>
      <p:ext uri="{BB962C8B-B14F-4D97-AF65-F5344CB8AC3E}">
        <p14:creationId xmlns:p14="http://schemas.microsoft.com/office/powerpoint/2010/main" val="229686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F357A-0700-A666-9BE4-0ADBE495C3C8}"/>
              </a:ext>
            </a:extLst>
          </p:cNvPr>
          <p:cNvSpPr>
            <a:spLocks noGrp="1"/>
          </p:cNvSpPr>
          <p:nvPr>
            <p:ph type="title"/>
          </p:nvPr>
        </p:nvSpPr>
        <p:spPr>
          <a:xfrm>
            <a:off x="590718" y="375021"/>
            <a:ext cx="11162233" cy="1340350"/>
          </a:xfrm>
        </p:spPr>
        <p:txBody>
          <a:bodyPr>
            <a:normAutofit/>
          </a:bodyPr>
          <a:lstStyle/>
          <a:p>
            <a:r>
              <a:rPr lang="en-US" sz="4000" b="1"/>
              <a:t>RQ3: Efficiency of reproducing failures multiple times</a:t>
            </a:r>
            <a:endParaRPr lang="en-US" sz="4000" b="1">
              <a:cs typeface="Calibri Light"/>
            </a:endParaRPr>
          </a:p>
        </p:txBody>
      </p:sp>
      <p:pic>
        <p:nvPicPr>
          <p:cNvPr id="4" name="Content Placeholder 3" descr="A graph of different colored lines&#10;&#10;Description automatically generated">
            <a:extLst>
              <a:ext uri="{FF2B5EF4-FFF2-40B4-BE49-F238E27FC236}">
                <a16:creationId xmlns:a16="http://schemas.microsoft.com/office/drawing/2014/main" id="{3C2154B2-8DAE-33FD-4D03-B37D4C4415B0}"/>
              </a:ext>
            </a:extLst>
          </p:cNvPr>
          <p:cNvPicPr>
            <a:picLocks noGrp="1" noChangeAspect="1"/>
          </p:cNvPicPr>
          <p:nvPr>
            <p:ph idx="1"/>
          </p:nvPr>
        </p:nvPicPr>
        <p:blipFill>
          <a:blip r:embed="rId4"/>
          <a:stretch>
            <a:fillRect/>
          </a:stretch>
        </p:blipFill>
        <p:spPr>
          <a:xfrm>
            <a:off x="3753950" y="1372551"/>
            <a:ext cx="7503501" cy="4988901"/>
          </a:xfrm>
        </p:spPr>
      </p:pic>
      <p:sp>
        <p:nvSpPr>
          <p:cNvPr id="5" name="TextBox 4">
            <a:extLst>
              <a:ext uri="{FF2B5EF4-FFF2-40B4-BE49-F238E27FC236}">
                <a16:creationId xmlns:a16="http://schemas.microsoft.com/office/drawing/2014/main" id="{649F3855-F2B2-1CE7-BE2A-062BFE66FC1A}"/>
              </a:ext>
            </a:extLst>
          </p:cNvPr>
          <p:cNvSpPr txBox="1"/>
          <p:nvPr/>
        </p:nvSpPr>
        <p:spPr>
          <a:xfrm>
            <a:off x="602673" y="6479310"/>
            <a:ext cx="1275310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Arial"/>
              </a:rPr>
              <a:t>[1]  A. </a:t>
            </a:r>
            <a:r>
              <a:rPr lang="en-US" sz="1600" err="1">
                <a:cs typeface="Arial"/>
              </a:rPr>
              <a:t>Alaboudi</a:t>
            </a:r>
            <a:r>
              <a:rPr lang="en-US" sz="1600">
                <a:cs typeface="Arial"/>
              </a:rPr>
              <a:t> and T. D. LaToza, “An exploratory study of debugging episodes,” </a:t>
            </a:r>
            <a:r>
              <a:rPr lang="en-US" sz="1600" err="1">
                <a:cs typeface="Arial"/>
              </a:rPr>
              <a:t>arXiv</a:t>
            </a:r>
            <a:r>
              <a:rPr lang="en-US" sz="1600">
                <a:cs typeface="Arial"/>
              </a:rPr>
              <a:t>, 2021.​</a:t>
            </a:r>
            <a:endParaRPr lang="en-US" sz="1600">
              <a:ea typeface="Calibri"/>
              <a:cs typeface="Arial"/>
            </a:endParaRPr>
          </a:p>
        </p:txBody>
      </p:sp>
      <p:sp>
        <p:nvSpPr>
          <p:cNvPr id="7" name="Slide Number Placeholder 6">
            <a:extLst>
              <a:ext uri="{FF2B5EF4-FFF2-40B4-BE49-F238E27FC236}">
                <a16:creationId xmlns:a16="http://schemas.microsoft.com/office/drawing/2014/main" id="{F9D51694-24F8-832F-9D51-1C8B59679444}"/>
              </a:ext>
            </a:extLst>
          </p:cNvPr>
          <p:cNvSpPr>
            <a:spLocks noGrp="1"/>
          </p:cNvSpPr>
          <p:nvPr>
            <p:ph type="sldNum" sz="quarter" idx="12"/>
          </p:nvPr>
        </p:nvSpPr>
        <p:spPr/>
        <p:txBody>
          <a:bodyPr/>
          <a:lstStyle/>
          <a:p>
            <a:fld id="{330EA680-D336-4FF7-8B7A-9848BB0A1C32}" type="slidenum">
              <a:rPr lang="en-US" smtClean="0"/>
              <a:t>16</a:t>
            </a:fld>
            <a:endParaRPr lang="en-US"/>
          </a:p>
        </p:txBody>
      </p:sp>
      <p:sp>
        <p:nvSpPr>
          <p:cNvPr id="6" name="TextBox 5">
            <a:extLst>
              <a:ext uri="{FF2B5EF4-FFF2-40B4-BE49-F238E27FC236}">
                <a16:creationId xmlns:a16="http://schemas.microsoft.com/office/drawing/2014/main" id="{9E884B13-0CC2-F79B-FCA6-D9101078A125}"/>
              </a:ext>
            </a:extLst>
          </p:cNvPr>
          <p:cNvSpPr txBox="1"/>
          <p:nvPr/>
        </p:nvSpPr>
        <p:spPr>
          <a:xfrm>
            <a:off x="1387374" y="4585855"/>
            <a:ext cx="9034848" cy="1384995"/>
          </a:xfrm>
          <a:prstGeom prst="rect">
            <a:avLst/>
          </a:prstGeom>
          <a:solidFill>
            <a:srgbClr val="A32826"/>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FFFF"/>
                </a:solidFill>
                <a:latin typeface="Segoe UI"/>
                <a:cs typeface="Segoe UI"/>
              </a:rPr>
              <a:t>A recent study [1] found that developers run tests </a:t>
            </a:r>
            <a:r>
              <a:rPr lang="en-US" sz="2800" b="1">
                <a:solidFill>
                  <a:srgbClr val="FFFFFF"/>
                </a:solidFill>
                <a:latin typeface="Segoe UI"/>
                <a:cs typeface="Segoe UI"/>
              </a:rPr>
              <a:t>an average of 6 times </a:t>
            </a:r>
            <a:r>
              <a:rPr lang="en-US" sz="2800">
                <a:solidFill>
                  <a:srgbClr val="FFFFFF"/>
                </a:solidFill>
                <a:latin typeface="Segoe UI"/>
                <a:cs typeface="Segoe UI"/>
              </a:rPr>
              <a:t>and a </a:t>
            </a:r>
            <a:r>
              <a:rPr lang="en-US" sz="2800" b="1">
                <a:solidFill>
                  <a:srgbClr val="FFFFFF"/>
                </a:solidFill>
                <a:latin typeface="Segoe UI"/>
                <a:cs typeface="Segoe UI"/>
              </a:rPr>
              <a:t>maximum of 32 times </a:t>
            </a:r>
            <a:r>
              <a:rPr lang="en-US" sz="2800">
                <a:solidFill>
                  <a:srgbClr val="FFFFFF"/>
                </a:solidFill>
                <a:latin typeface="Segoe UI"/>
                <a:cs typeface="Segoe UI"/>
              </a:rPr>
              <a:t>when debugging normal test failures that fail deterministically</a:t>
            </a:r>
          </a:p>
        </p:txBody>
      </p:sp>
      <p:sp>
        <p:nvSpPr>
          <p:cNvPr id="8" name="Oval 7">
            <a:extLst>
              <a:ext uri="{FF2B5EF4-FFF2-40B4-BE49-F238E27FC236}">
                <a16:creationId xmlns:a16="http://schemas.microsoft.com/office/drawing/2014/main" id="{392BB0CA-CC13-B999-C0EB-15DEC2F7496F}"/>
              </a:ext>
            </a:extLst>
          </p:cNvPr>
          <p:cNvSpPr/>
          <p:nvPr/>
        </p:nvSpPr>
        <p:spPr>
          <a:xfrm>
            <a:off x="5445760" y="2763520"/>
            <a:ext cx="640080" cy="457200"/>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D0FC3CD-2978-5A22-C8AB-4078D96ACF65}"/>
              </a:ext>
            </a:extLst>
          </p:cNvPr>
          <p:cNvSpPr txBox="1"/>
          <p:nvPr/>
        </p:nvSpPr>
        <p:spPr>
          <a:xfrm>
            <a:off x="1897272" y="1649133"/>
            <a:ext cx="9371979" cy="2563204"/>
          </a:xfrm>
          <a:prstGeom prst="rect">
            <a:avLst/>
          </a:prstGeom>
          <a:solidFill>
            <a:srgbClr val="A32826"/>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FFFF"/>
                </a:solidFill>
                <a:latin typeface="Segoe UI"/>
                <a:cs typeface="Segoe UI"/>
              </a:rPr>
              <a:t>If reproducing failures &lt; 6 times? </a:t>
            </a:r>
            <a:endParaRPr lang="en-US" sz="3200">
              <a:solidFill>
                <a:srgbClr val="FFFFFF"/>
              </a:solidFill>
              <a:latin typeface="Calibri" panose="020F0502020204030204"/>
              <a:ea typeface="Calibri" panose="020F0502020204030204"/>
              <a:cs typeface="Calibri"/>
            </a:endParaRPr>
          </a:p>
          <a:p>
            <a:r>
              <a:rPr lang="en-US" sz="3200">
                <a:solidFill>
                  <a:srgbClr val="FFFFFF"/>
                </a:solidFill>
                <a:latin typeface="Segoe UI"/>
                <a:cs typeface="Segoe UI"/>
              </a:rPr>
              <a:t>  </a:t>
            </a:r>
            <a:r>
              <a:rPr lang="en-US" sz="3200" err="1">
                <a:solidFill>
                  <a:srgbClr val="FFFFFF"/>
                </a:solidFill>
                <a:latin typeface="Segoe UI"/>
                <a:cs typeface="Segoe UI"/>
              </a:rPr>
              <a:t>FlakeRake</a:t>
            </a:r>
            <a:r>
              <a:rPr lang="en-US" sz="3200">
                <a:solidFill>
                  <a:srgbClr val="FFFFFF"/>
                </a:solidFill>
                <a:latin typeface="Segoe UI"/>
                <a:cs typeface="Segoe UI"/>
              </a:rPr>
              <a:t> may not be the most efficient.</a:t>
            </a:r>
            <a:endParaRPr lang="en-US" sz="3200">
              <a:solidFill>
                <a:srgbClr val="FFFFFF"/>
              </a:solidFill>
              <a:latin typeface="Calibri" panose="020F0502020204030204"/>
              <a:cs typeface="Calibri"/>
            </a:endParaRPr>
          </a:p>
          <a:p>
            <a:endParaRPr lang="en-US" sz="3200">
              <a:solidFill>
                <a:srgbClr val="FFFFFF"/>
              </a:solidFill>
              <a:latin typeface="Segoe UI"/>
              <a:cs typeface="Segoe UI"/>
            </a:endParaRPr>
          </a:p>
          <a:p>
            <a:r>
              <a:rPr lang="en-US" sz="3200">
                <a:solidFill>
                  <a:srgbClr val="FFFFFF"/>
                </a:solidFill>
                <a:latin typeface="Segoe UI"/>
                <a:cs typeface="Segoe UI"/>
              </a:rPr>
              <a:t>When reproducing failures more than 6 times,   </a:t>
            </a:r>
          </a:p>
          <a:p>
            <a:r>
              <a:rPr lang="en-US" sz="3200">
                <a:solidFill>
                  <a:srgbClr val="FFFFFF"/>
                </a:solidFill>
                <a:latin typeface="Segoe UI"/>
                <a:cs typeface="Segoe UI"/>
              </a:rPr>
              <a:t>    </a:t>
            </a:r>
            <a:r>
              <a:rPr lang="en-US" sz="3200" err="1">
                <a:solidFill>
                  <a:srgbClr val="FFFFFF"/>
                </a:solidFill>
                <a:latin typeface="Segoe UI"/>
                <a:cs typeface="Segoe UI"/>
              </a:rPr>
              <a:t>FlakeRake</a:t>
            </a:r>
            <a:r>
              <a:rPr lang="en-US" sz="3200">
                <a:solidFill>
                  <a:srgbClr val="FFFFFF"/>
                </a:solidFill>
                <a:latin typeface="Segoe UI"/>
                <a:cs typeface="Segoe UI"/>
              </a:rPr>
              <a:t> is more efficient.</a:t>
            </a:r>
            <a:endParaRPr lang="en-US"/>
          </a:p>
        </p:txBody>
      </p:sp>
    </p:spTree>
    <p:extLst>
      <p:ext uri="{BB962C8B-B14F-4D97-AF65-F5344CB8AC3E}">
        <p14:creationId xmlns:p14="http://schemas.microsoft.com/office/powerpoint/2010/main" val="269360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3" grpId="0" animBg="1"/>
    </p:bld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0444-079F-2675-B3F9-79C75E61F4BB}"/>
              </a:ext>
            </a:extLst>
          </p:cNvPr>
          <p:cNvSpPr>
            <a:spLocks noGrp="1"/>
          </p:cNvSpPr>
          <p:nvPr>
            <p:ph type="title"/>
          </p:nvPr>
        </p:nvSpPr>
        <p:spPr>
          <a:xfrm>
            <a:off x="838200" y="70157"/>
            <a:ext cx="10515600" cy="1325563"/>
          </a:xfrm>
        </p:spPr>
        <p:txBody>
          <a:bodyPr/>
          <a:lstStyle/>
          <a:p>
            <a:r>
              <a:rPr lang="en-US" b="1">
                <a:ea typeface="+mj-lt"/>
                <a:cs typeface="+mj-lt"/>
              </a:rPr>
              <a:t>RQ4: Characteristics of configurations</a:t>
            </a:r>
            <a:endParaRPr lang="en-US" b="1"/>
          </a:p>
        </p:txBody>
      </p:sp>
      <p:sp>
        <p:nvSpPr>
          <p:cNvPr id="3" name="Content Placeholder 2">
            <a:extLst>
              <a:ext uri="{FF2B5EF4-FFF2-40B4-BE49-F238E27FC236}">
                <a16:creationId xmlns:a16="http://schemas.microsoft.com/office/drawing/2014/main" id="{5DFC0865-CCAF-D5C3-2D9D-031086CE256B}"/>
              </a:ext>
            </a:extLst>
          </p:cNvPr>
          <p:cNvSpPr>
            <a:spLocks noGrp="1"/>
          </p:cNvSpPr>
          <p:nvPr>
            <p:ph idx="1"/>
          </p:nvPr>
        </p:nvSpPr>
        <p:spPr>
          <a:xfrm>
            <a:off x="838200" y="1465056"/>
            <a:ext cx="10515600" cy="2126790"/>
          </a:xfrm>
        </p:spPr>
        <p:txBody>
          <a:bodyPr vert="horz" lIns="91440" tIns="45720" rIns="91440" bIns="45720" rtlCol="0" anchor="t">
            <a:normAutofit/>
          </a:bodyPr>
          <a:lstStyle/>
          <a:p>
            <a:r>
              <a:rPr lang="en-US">
                <a:ea typeface="+mn-lt"/>
                <a:cs typeface="+mn-lt"/>
              </a:rPr>
              <a:t>The most frequently occurring API is </a:t>
            </a:r>
            <a:r>
              <a:rPr lang="en-US" err="1">
                <a:ea typeface="+mn-lt"/>
                <a:cs typeface="+mn-lt"/>
              </a:rPr>
              <a:t>ExitSyncBlock</a:t>
            </a:r>
            <a:r>
              <a:rPr lang="en-US">
                <a:ea typeface="+mn-lt"/>
                <a:cs typeface="+mn-lt"/>
              </a:rPr>
              <a:t> </a:t>
            </a:r>
            <a:endParaRPr lang="en-US">
              <a:cs typeface="Calibri" panose="020F0502020204030204"/>
            </a:endParaRPr>
          </a:p>
          <a:p>
            <a:pPr lvl="1">
              <a:buFont typeface="Wingdings" panose="020B0604020202020204" pitchFamily="34" charset="0"/>
              <a:buChar char="q"/>
            </a:pPr>
            <a:r>
              <a:rPr lang="en-US">
                <a:ea typeface="+mn-lt"/>
                <a:cs typeface="+mn-lt"/>
              </a:rPr>
              <a:t>represents the exit of a synchronized block, appearing in 2,706 or 18% of failure-inducing configurations.</a:t>
            </a:r>
            <a:endParaRPr lang="en-US">
              <a:cs typeface="Calibri"/>
            </a:endParaRPr>
          </a:p>
          <a:p>
            <a:endParaRPr lang="en-US">
              <a:cs typeface="Calibri"/>
            </a:endParaRPr>
          </a:p>
        </p:txBody>
      </p:sp>
      <p:graphicFrame>
        <p:nvGraphicFramePr>
          <p:cNvPr id="4" name="Table 3">
            <a:extLst>
              <a:ext uri="{FF2B5EF4-FFF2-40B4-BE49-F238E27FC236}">
                <a16:creationId xmlns:a16="http://schemas.microsoft.com/office/drawing/2014/main" id="{3F5D774C-C66F-BA11-CE57-880167EFE82B}"/>
              </a:ext>
            </a:extLst>
          </p:cNvPr>
          <p:cNvGraphicFramePr>
            <a:graphicFrameLocks noGrp="1"/>
          </p:cNvGraphicFramePr>
          <p:nvPr>
            <p:extLst>
              <p:ext uri="{D42A27DB-BD31-4B8C-83A1-F6EECF244321}">
                <p14:modId xmlns:p14="http://schemas.microsoft.com/office/powerpoint/2010/main" val="1686457150"/>
              </p:ext>
            </p:extLst>
          </p:nvPr>
        </p:nvGraphicFramePr>
        <p:xfrm>
          <a:off x="1815035" y="3180440"/>
          <a:ext cx="8168640" cy="2494280"/>
        </p:xfrm>
        <a:graphic>
          <a:graphicData uri="http://schemas.openxmlformats.org/drawingml/2006/table">
            <a:tbl>
              <a:tblPr firstRow="1" bandRow="1">
                <a:tableStyleId>{5940675A-B579-460E-94D1-54222C63F5DA}</a:tableStyleId>
              </a:tblPr>
              <a:tblGrid>
                <a:gridCol w="2722880">
                  <a:extLst>
                    <a:ext uri="{9D8B030D-6E8A-4147-A177-3AD203B41FA5}">
                      <a16:colId xmlns:a16="http://schemas.microsoft.com/office/drawing/2014/main" val="2724334755"/>
                    </a:ext>
                  </a:extLst>
                </a:gridCol>
                <a:gridCol w="2722880">
                  <a:extLst>
                    <a:ext uri="{9D8B030D-6E8A-4147-A177-3AD203B41FA5}">
                      <a16:colId xmlns:a16="http://schemas.microsoft.com/office/drawing/2014/main" val="289610302"/>
                    </a:ext>
                  </a:extLst>
                </a:gridCol>
                <a:gridCol w="2722880">
                  <a:extLst>
                    <a:ext uri="{9D8B030D-6E8A-4147-A177-3AD203B41FA5}">
                      <a16:colId xmlns:a16="http://schemas.microsoft.com/office/drawing/2014/main" val="2965269153"/>
                    </a:ext>
                  </a:extLst>
                </a:gridCol>
              </a:tblGrid>
              <a:tr h="370840">
                <a:tc>
                  <a:txBody>
                    <a:bodyPr/>
                    <a:lstStyle/>
                    <a:p>
                      <a:pPr lvl="0">
                        <a:buNone/>
                      </a:pPr>
                      <a:r>
                        <a:rPr lang="en-US" sz="1800" u="none" strike="noStrike" noProof="0"/>
                        <a:t>Timing-Dependent API</a:t>
                      </a:r>
                      <a:endParaRPr lang="en-US"/>
                    </a:p>
                  </a:txBody>
                  <a:tcPr/>
                </a:tc>
                <a:tc>
                  <a:txBody>
                    <a:bodyPr/>
                    <a:lstStyle/>
                    <a:p>
                      <a:pPr lvl="0">
                        <a:buNone/>
                      </a:pPr>
                      <a:r>
                        <a:rPr lang="en-US" sz="1800" u="none" strike="noStrike" noProof="0"/>
                        <a:t>Timing-Dependent API</a:t>
                      </a:r>
                      <a:endParaRPr lang="en-US"/>
                    </a:p>
                  </a:txBody>
                  <a:tcPr/>
                </a:tc>
                <a:tc>
                  <a:txBody>
                    <a:bodyPr/>
                    <a:lstStyle/>
                    <a:p>
                      <a:pPr lvl="0">
                        <a:buNone/>
                      </a:pPr>
                      <a:r>
                        <a:rPr lang="en-US" sz="1800" u="none" strike="noStrike" noProof="0"/>
                        <a:t>Pearson correlation coefficient (R)</a:t>
                      </a:r>
                      <a:endParaRPr lang="en-US"/>
                    </a:p>
                  </a:txBody>
                  <a:tcPr/>
                </a:tc>
                <a:extLst>
                  <a:ext uri="{0D108BD9-81ED-4DB2-BD59-A6C34878D82A}">
                    <a16:rowId xmlns:a16="http://schemas.microsoft.com/office/drawing/2014/main" val="3185458725"/>
                  </a:ext>
                </a:extLst>
              </a:tr>
              <a:tr h="370840">
                <a:tc>
                  <a:txBody>
                    <a:bodyPr/>
                    <a:lstStyle/>
                    <a:p>
                      <a:pPr lvl="0">
                        <a:buNone/>
                      </a:pPr>
                      <a:r>
                        <a:rPr lang="en-US" sz="1800" u="none" strike="noStrike" noProof="0" err="1"/>
                        <a:t>ByteBuffer.allocate</a:t>
                      </a:r>
                      <a:r>
                        <a:rPr lang="en-US" sz="1800" u="none" strike="noStrike" noProof="0"/>
                        <a:t> </a:t>
                      </a:r>
                    </a:p>
                  </a:txBody>
                  <a:tcPr/>
                </a:tc>
                <a:tc>
                  <a:txBody>
                    <a:bodyPr/>
                    <a:lstStyle/>
                    <a:p>
                      <a:pPr lvl="0">
                        <a:buNone/>
                      </a:pPr>
                      <a:r>
                        <a:rPr lang="en-US" sz="1800" u="none" strike="noStrike" noProof="0" err="1">
                          <a:solidFill>
                            <a:srgbClr val="000000"/>
                          </a:solidFill>
                        </a:rPr>
                        <a:t>ByteBuffer.array</a:t>
                      </a:r>
                    </a:p>
                  </a:txBody>
                  <a:tcPr/>
                </a:tc>
                <a:tc>
                  <a:txBody>
                    <a:bodyPr/>
                    <a:lstStyle/>
                    <a:p>
                      <a:pPr lvl="0" algn="r">
                        <a:buNone/>
                      </a:pPr>
                      <a:r>
                        <a:rPr lang="en-US" sz="1800" u="none" strike="noStrike" noProof="0">
                          <a:solidFill>
                            <a:srgbClr val="000000"/>
                          </a:solidFill>
                        </a:rPr>
                        <a:t>1.00</a:t>
                      </a:r>
                      <a:endParaRPr lang="en-US"/>
                    </a:p>
                  </a:txBody>
                  <a:tcPr/>
                </a:tc>
                <a:extLst>
                  <a:ext uri="{0D108BD9-81ED-4DB2-BD59-A6C34878D82A}">
                    <a16:rowId xmlns:a16="http://schemas.microsoft.com/office/drawing/2014/main" val="2447563634"/>
                  </a:ext>
                </a:extLst>
              </a:tr>
              <a:tr h="370840">
                <a:tc>
                  <a:txBody>
                    <a:bodyPr/>
                    <a:lstStyle/>
                    <a:p>
                      <a:pPr lvl="0">
                        <a:buNone/>
                      </a:pPr>
                      <a:r>
                        <a:rPr lang="en-US" sz="1800" b="1" u="none" strike="noStrike" noProof="0" err="1">
                          <a:solidFill>
                            <a:srgbClr val="C00000"/>
                          </a:solidFill>
                        </a:rPr>
                        <a:t>EnterSyncBlock</a:t>
                      </a:r>
                      <a:endParaRPr lang="en-US" b="1">
                        <a:solidFill>
                          <a:srgbClr val="C00000"/>
                        </a:solidFill>
                      </a:endParaRPr>
                    </a:p>
                  </a:txBody>
                  <a:tcPr/>
                </a:tc>
                <a:tc>
                  <a:txBody>
                    <a:bodyPr/>
                    <a:lstStyle/>
                    <a:p>
                      <a:pPr lvl="0">
                        <a:buNone/>
                      </a:pPr>
                      <a:r>
                        <a:rPr lang="en-US" sz="1800" b="1" u="none" strike="noStrike" noProof="0" err="1">
                          <a:solidFill>
                            <a:srgbClr val="C00000"/>
                          </a:solidFill>
                        </a:rPr>
                        <a:t>ExitSyncBlock</a:t>
                      </a:r>
                      <a:endParaRPr lang="en-US" b="1">
                        <a:solidFill>
                          <a:srgbClr val="C00000"/>
                        </a:solidFill>
                      </a:endParaRPr>
                    </a:p>
                  </a:txBody>
                  <a:tcPr/>
                </a:tc>
                <a:tc>
                  <a:txBody>
                    <a:bodyPr/>
                    <a:lstStyle/>
                    <a:p>
                      <a:pPr algn="r"/>
                      <a:r>
                        <a:rPr lang="en-US"/>
                        <a:t>0.99</a:t>
                      </a:r>
                    </a:p>
                  </a:txBody>
                  <a:tcPr/>
                </a:tc>
                <a:extLst>
                  <a:ext uri="{0D108BD9-81ED-4DB2-BD59-A6C34878D82A}">
                    <a16:rowId xmlns:a16="http://schemas.microsoft.com/office/drawing/2014/main" val="4138579944"/>
                  </a:ext>
                </a:extLst>
              </a:tr>
              <a:tr h="370840">
                <a:tc>
                  <a:txBody>
                    <a:bodyPr/>
                    <a:lstStyle/>
                    <a:p>
                      <a:pPr lvl="0">
                        <a:buNone/>
                      </a:pPr>
                      <a:r>
                        <a:rPr lang="en-US" sz="1800" b="1" u="none" strike="noStrike" noProof="0" err="1">
                          <a:solidFill>
                            <a:srgbClr val="C00000"/>
                          </a:solidFill>
                        </a:rPr>
                        <a:t>EnterSyncMethod</a:t>
                      </a:r>
                      <a:endParaRPr lang="en-US" b="1">
                        <a:solidFill>
                          <a:srgbClr val="C00000"/>
                        </a:solidFill>
                      </a:endParaRPr>
                    </a:p>
                  </a:txBody>
                  <a:tcPr/>
                </a:tc>
                <a:tc>
                  <a:txBody>
                    <a:bodyPr/>
                    <a:lstStyle/>
                    <a:p>
                      <a:pPr lvl="0">
                        <a:buNone/>
                      </a:pPr>
                      <a:r>
                        <a:rPr lang="en-US" sz="1800" b="1" u="none" strike="noStrike" noProof="0" err="1">
                          <a:solidFill>
                            <a:srgbClr val="C00000"/>
                          </a:solidFill>
                        </a:rPr>
                        <a:t>ExitSyncMethod</a:t>
                      </a:r>
                      <a:endParaRPr lang="en-US" b="1">
                        <a:solidFill>
                          <a:srgbClr val="C00000"/>
                        </a:solidFill>
                      </a:endParaRPr>
                    </a:p>
                  </a:txBody>
                  <a:tcPr/>
                </a:tc>
                <a:tc>
                  <a:txBody>
                    <a:bodyPr/>
                    <a:lstStyle/>
                    <a:p>
                      <a:pPr algn="r"/>
                      <a:r>
                        <a:rPr lang="en-US"/>
                        <a:t>0.99</a:t>
                      </a:r>
                    </a:p>
                  </a:txBody>
                  <a:tcPr/>
                </a:tc>
                <a:extLst>
                  <a:ext uri="{0D108BD9-81ED-4DB2-BD59-A6C34878D82A}">
                    <a16:rowId xmlns:a16="http://schemas.microsoft.com/office/drawing/2014/main" val="2377898860"/>
                  </a:ext>
                </a:extLst>
              </a:tr>
              <a:tr h="370840">
                <a:tc>
                  <a:txBody>
                    <a:bodyPr/>
                    <a:lstStyle/>
                    <a:p>
                      <a:pPr lvl="0">
                        <a:buNone/>
                      </a:pPr>
                      <a:r>
                        <a:rPr lang="en-US" sz="1800" u="none" strike="noStrike" noProof="0" err="1"/>
                        <a:t>Selector.wakeup</a:t>
                      </a:r>
                      <a:r>
                        <a:rPr lang="en-US" sz="1800" u="none" strike="noStrike" noProof="0"/>
                        <a:t> </a:t>
                      </a:r>
                    </a:p>
                  </a:txBody>
                  <a:tcPr/>
                </a:tc>
                <a:tc>
                  <a:txBody>
                    <a:bodyPr/>
                    <a:lstStyle/>
                    <a:p>
                      <a:pPr lvl="0">
                        <a:buNone/>
                      </a:pPr>
                      <a:r>
                        <a:rPr lang="en-US" sz="1800" u="none" strike="noStrike" noProof="0" err="1">
                          <a:solidFill>
                            <a:srgbClr val="000000"/>
                          </a:solidFill>
                        </a:rPr>
                        <a:t>Thread.currentThread</a:t>
                      </a:r>
                    </a:p>
                  </a:txBody>
                  <a:tcPr/>
                </a:tc>
                <a:tc>
                  <a:txBody>
                    <a:bodyPr/>
                    <a:lstStyle/>
                    <a:p>
                      <a:pPr lvl="0" algn="r">
                        <a:buNone/>
                      </a:pPr>
                      <a:r>
                        <a:rPr lang="en-US" sz="1800" u="none" strike="noStrike" noProof="0">
                          <a:solidFill>
                            <a:srgbClr val="000000"/>
                          </a:solidFill>
                        </a:rPr>
                        <a:t>0.96</a:t>
                      </a:r>
                      <a:endParaRPr lang="en-US"/>
                    </a:p>
                  </a:txBody>
                  <a:tcPr/>
                </a:tc>
                <a:extLst>
                  <a:ext uri="{0D108BD9-81ED-4DB2-BD59-A6C34878D82A}">
                    <a16:rowId xmlns:a16="http://schemas.microsoft.com/office/drawing/2014/main" val="611854376"/>
                  </a:ext>
                </a:extLst>
              </a:tr>
              <a:tr h="370840">
                <a:tc>
                  <a:txBody>
                    <a:bodyPr/>
                    <a:lstStyle/>
                    <a:p>
                      <a:pPr lvl="0">
                        <a:buNone/>
                      </a:pPr>
                      <a:r>
                        <a:rPr lang="en-US" sz="1800" b="1" u="none" strike="noStrike" noProof="0" err="1">
                          <a:solidFill>
                            <a:srgbClr val="C00000"/>
                          </a:solidFill>
                        </a:rPr>
                        <a:t>System.currentTimeMillis</a:t>
                      </a:r>
                      <a:endParaRPr lang="en-US" b="1">
                        <a:solidFill>
                          <a:srgbClr val="C00000"/>
                        </a:solidFill>
                      </a:endParaRPr>
                    </a:p>
                  </a:txBody>
                  <a:tcPr/>
                </a:tc>
                <a:tc>
                  <a:txBody>
                    <a:bodyPr/>
                    <a:lstStyle/>
                    <a:p>
                      <a:pPr lvl="0">
                        <a:buNone/>
                      </a:pPr>
                      <a:r>
                        <a:rPr lang="en-US" sz="1800" u="none" strike="noStrike" noProof="0" err="1">
                          <a:solidFill>
                            <a:srgbClr val="000000"/>
                          </a:solidFill>
                        </a:rPr>
                        <a:t>Thread.currentThread</a:t>
                      </a:r>
                      <a:endParaRPr lang="en-US" err="1"/>
                    </a:p>
                  </a:txBody>
                  <a:tcPr/>
                </a:tc>
                <a:tc>
                  <a:txBody>
                    <a:bodyPr/>
                    <a:lstStyle/>
                    <a:p>
                      <a:pPr algn="r"/>
                      <a:r>
                        <a:rPr lang="en-US"/>
                        <a:t>0.93</a:t>
                      </a:r>
                    </a:p>
                  </a:txBody>
                  <a:tcPr/>
                </a:tc>
                <a:extLst>
                  <a:ext uri="{0D108BD9-81ED-4DB2-BD59-A6C34878D82A}">
                    <a16:rowId xmlns:a16="http://schemas.microsoft.com/office/drawing/2014/main" val="2631968853"/>
                  </a:ext>
                </a:extLst>
              </a:tr>
            </a:tbl>
          </a:graphicData>
        </a:graphic>
      </p:graphicFrame>
      <p:sp>
        <p:nvSpPr>
          <p:cNvPr id="6" name="Slide Number Placeholder 5">
            <a:extLst>
              <a:ext uri="{FF2B5EF4-FFF2-40B4-BE49-F238E27FC236}">
                <a16:creationId xmlns:a16="http://schemas.microsoft.com/office/drawing/2014/main" id="{C87857B3-F481-3846-4B90-1B26E1C6CA4C}"/>
              </a:ext>
            </a:extLst>
          </p:cNvPr>
          <p:cNvSpPr>
            <a:spLocks noGrp="1"/>
          </p:cNvSpPr>
          <p:nvPr>
            <p:ph type="sldNum" sz="quarter" idx="12"/>
          </p:nvPr>
        </p:nvSpPr>
        <p:spPr/>
        <p:txBody>
          <a:bodyPr/>
          <a:lstStyle/>
          <a:p>
            <a:fld id="{330EA680-D336-4FF7-8B7A-9848BB0A1C32}" type="slidenum">
              <a:rPr lang="en-US" smtClean="0"/>
              <a:t>17</a:t>
            </a:fld>
            <a:endParaRPr lang="en-US"/>
          </a:p>
        </p:txBody>
      </p:sp>
      <p:sp>
        <p:nvSpPr>
          <p:cNvPr id="5" name="TextBox 4">
            <a:extLst>
              <a:ext uri="{FF2B5EF4-FFF2-40B4-BE49-F238E27FC236}">
                <a16:creationId xmlns:a16="http://schemas.microsoft.com/office/drawing/2014/main" id="{0CD94066-97B6-3ADB-1B8A-627D5653817A}"/>
              </a:ext>
            </a:extLst>
          </p:cNvPr>
          <p:cNvSpPr txBox="1"/>
          <p:nvPr/>
        </p:nvSpPr>
        <p:spPr>
          <a:xfrm>
            <a:off x="1814945" y="5892140"/>
            <a:ext cx="77209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C00000"/>
                </a:solidFill>
              </a:rPr>
              <a:t>Top five Timing-Dependent APIs</a:t>
            </a:r>
            <a:r>
              <a:rPr lang="en-US"/>
              <a:t> that are part of failure-inducing configurations</a:t>
            </a:r>
          </a:p>
        </p:txBody>
      </p:sp>
    </p:spTree>
    <p:extLst>
      <p:ext uri="{BB962C8B-B14F-4D97-AF65-F5344CB8AC3E}">
        <p14:creationId xmlns:p14="http://schemas.microsoft.com/office/powerpoint/2010/main" val="3487242947"/>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A22F-49A7-9287-FA7E-3BFB2B4584F4}"/>
              </a:ext>
            </a:extLst>
          </p:cNvPr>
          <p:cNvSpPr>
            <a:spLocks noGrp="1"/>
          </p:cNvSpPr>
          <p:nvPr>
            <p:ph type="title"/>
          </p:nvPr>
        </p:nvSpPr>
        <p:spPr/>
        <p:txBody>
          <a:bodyPr/>
          <a:lstStyle/>
          <a:p>
            <a:r>
              <a:rPr lang="en-US" b="1">
                <a:ea typeface="Calibri Light"/>
                <a:cs typeface="Calibri Light"/>
              </a:rPr>
              <a:t>Conclusion</a:t>
            </a:r>
            <a:endParaRPr lang="en-US" b="1"/>
          </a:p>
        </p:txBody>
      </p:sp>
      <p:sp>
        <p:nvSpPr>
          <p:cNvPr id="3" name="Content Placeholder 2">
            <a:extLst>
              <a:ext uri="{FF2B5EF4-FFF2-40B4-BE49-F238E27FC236}">
                <a16:creationId xmlns:a16="http://schemas.microsoft.com/office/drawing/2014/main" id="{EA452D6A-ED43-D84D-0C17-ED6837389299}"/>
              </a:ext>
            </a:extLst>
          </p:cNvPr>
          <p:cNvSpPr>
            <a:spLocks noGrp="1"/>
          </p:cNvSpPr>
          <p:nvPr>
            <p:ph idx="1"/>
          </p:nvPr>
        </p:nvSpPr>
        <p:spPr>
          <a:xfrm>
            <a:off x="806543" y="1448398"/>
            <a:ext cx="10953183" cy="5422663"/>
          </a:xfrm>
        </p:spPr>
        <p:txBody>
          <a:bodyPr vert="horz" lIns="91440" tIns="45720" rIns="91440" bIns="45720" rtlCol="0" anchor="t">
            <a:normAutofit/>
          </a:bodyPr>
          <a:lstStyle/>
          <a:p>
            <a:pPr algn="just"/>
            <a:r>
              <a:rPr lang="en-US" sz="3200">
                <a:ea typeface="+mn-lt"/>
                <a:cs typeface="+mn-lt"/>
              </a:rPr>
              <a:t>We propose </a:t>
            </a:r>
            <a:r>
              <a:rPr lang="en-US" sz="3200" b="1" err="1">
                <a:ea typeface="+mn-lt"/>
                <a:cs typeface="+mn-lt"/>
              </a:rPr>
              <a:t>FlakeRake</a:t>
            </a:r>
            <a:r>
              <a:rPr lang="en-US" sz="3200">
                <a:ea typeface="+mn-lt"/>
                <a:cs typeface="+mn-lt"/>
              </a:rPr>
              <a:t> to </a:t>
            </a:r>
            <a:r>
              <a:rPr lang="en-US" sz="3200" b="1">
                <a:ea typeface="+mn-lt"/>
                <a:cs typeface="+mn-lt"/>
              </a:rPr>
              <a:t>reliably reproduce </a:t>
            </a:r>
            <a:r>
              <a:rPr lang="en-US" sz="3200">
                <a:ea typeface="+mn-lt"/>
                <a:cs typeface="+mn-lt"/>
              </a:rPr>
              <a:t>timing-dependent flaky-test failures.</a:t>
            </a:r>
            <a:endParaRPr lang="en-US"/>
          </a:p>
          <a:p>
            <a:pPr algn="just"/>
            <a:r>
              <a:rPr lang="en-US" sz="3000">
                <a:ea typeface="+mn-lt"/>
                <a:cs typeface="+mn-lt"/>
              </a:rPr>
              <a:t>Compared to state-of-practice rerun baselines, </a:t>
            </a:r>
            <a:r>
              <a:rPr lang="en-US" sz="3000" err="1">
                <a:ea typeface="+mn-lt"/>
                <a:cs typeface="+mn-lt"/>
              </a:rPr>
              <a:t>FlakeRake</a:t>
            </a:r>
            <a:r>
              <a:rPr lang="en-US" sz="3000">
                <a:ea typeface="+mn-lt"/>
                <a:cs typeface="+mn-lt"/>
              </a:rPr>
              <a:t> can reproduce</a:t>
            </a:r>
            <a:endParaRPr lang="en-US">
              <a:ea typeface="+mn-lt"/>
              <a:cs typeface="+mn-lt"/>
            </a:endParaRPr>
          </a:p>
          <a:p>
            <a:pPr lvl="1" algn="just">
              <a:buFont typeface="Courier New" panose="020B0604020202020204" pitchFamily="34" charset="0"/>
              <a:buChar char="o"/>
            </a:pPr>
            <a:r>
              <a:rPr lang="en-US" sz="2600">
                <a:ea typeface="+mn-lt"/>
                <a:cs typeface="+mn-lt"/>
              </a:rPr>
              <a:t>more failures (</a:t>
            </a:r>
            <a:r>
              <a:rPr lang="en-US" sz="2600" b="1">
                <a:ea typeface="+mn-lt"/>
                <a:cs typeface="+mn-lt"/>
              </a:rPr>
              <a:t>136</a:t>
            </a:r>
            <a:r>
              <a:rPr lang="en-US" sz="2600">
                <a:ea typeface="+mn-lt"/>
                <a:cs typeface="+mn-lt"/>
              </a:rPr>
              <a:t> failures vs 115 and 127 failures by baselines)</a:t>
            </a:r>
          </a:p>
          <a:p>
            <a:pPr lvl="1" algn="just">
              <a:buFont typeface="Courier New" panose="020B0604020202020204" pitchFamily="34" charset="0"/>
              <a:buChar char="o"/>
            </a:pPr>
            <a:r>
              <a:rPr lang="en-US" sz="2600">
                <a:ea typeface="+mn-lt"/>
                <a:cs typeface="+mn-lt"/>
              </a:rPr>
              <a:t>failures more reliably (107 failures at rate </a:t>
            </a:r>
            <a:r>
              <a:rPr lang="en-US" sz="2600" b="1">
                <a:ea typeface="+mn-lt"/>
                <a:cs typeface="+mn-lt"/>
              </a:rPr>
              <a:t>&gt;50%</a:t>
            </a:r>
            <a:r>
              <a:rPr lang="en-US" sz="2600">
                <a:ea typeface="+mn-lt"/>
                <a:cs typeface="+mn-lt"/>
              </a:rPr>
              <a:t>, while baselines at rate &lt;50%)</a:t>
            </a:r>
          </a:p>
          <a:p>
            <a:pPr lvl="1" algn="just">
              <a:buFont typeface="Courier New" panose="020B0604020202020204" pitchFamily="34" charset="0"/>
              <a:buChar char="o"/>
            </a:pPr>
            <a:r>
              <a:rPr lang="en-US" sz="2600">
                <a:ea typeface="+mn-lt"/>
                <a:cs typeface="+mn-lt"/>
              </a:rPr>
              <a:t>failures more efficiently (</a:t>
            </a:r>
            <a:r>
              <a:rPr lang="en-US" sz="2600" err="1">
                <a:ea typeface="+mn-lt"/>
                <a:cs typeface="+mn-lt"/>
              </a:rPr>
              <a:t>FlakeRake</a:t>
            </a:r>
            <a:r>
              <a:rPr lang="en-US" sz="2600">
                <a:ea typeface="+mn-lt"/>
                <a:cs typeface="+mn-lt"/>
              </a:rPr>
              <a:t> is more </a:t>
            </a:r>
            <a:r>
              <a:rPr lang="en-US" sz="2600" b="1">
                <a:ea typeface="+mn-lt"/>
                <a:cs typeface="+mn-lt"/>
              </a:rPr>
              <a:t>cost efficient</a:t>
            </a:r>
            <a:r>
              <a:rPr lang="en-US" sz="2600">
                <a:ea typeface="+mn-lt"/>
                <a:cs typeface="+mn-lt"/>
              </a:rPr>
              <a:t> if need to reproduce the failure </a:t>
            </a:r>
            <a:r>
              <a:rPr lang="en-US" sz="2600" b="1">
                <a:ea typeface="+mn-lt"/>
                <a:cs typeface="+mn-lt"/>
              </a:rPr>
              <a:t>&gt;= 6 times</a:t>
            </a:r>
            <a:r>
              <a:rPr lang="en-US" sz="2600">
                <a:ea typeface="+mn-lt"/>
                <a:cs typeface="+mn-lt"/>
              </a:rPr>
              <a:t>)</a:t>
            </a:r>
          </a:p>
          <a:p>
            <a:pPr marL="0" indent="0">
              <a:buNone/>
            </a:pPr>
            <a:r>
              <a:rPr lang="en-US">
                <a:ea typeface="+mn-lt"/>
                <a:cs typeface="+mn-lt"/>
              </a:rPr>
              <a:t>                           Artifact: </a:t>
            </a:r>
            <a:r>
              <a:rPr lang="en-US">
                <a:ea typeface="+mn-lt"/>
                <a:cs typeface="+mn-lt"/>
                <a:hlinkClick r:id="rId4"/>
              </a:rPr>
              <a:t>https://github.com/gmu-swe/flakerake</a:t>
            </a:r>
            <a:r>
              <a:rPr lang="en-US">
                <a:ea typeface="+mn-lt"/>
                <a:cs typeface="+mn-lt"/>
              </a:rPr>
              <a:t> </a:t>
            </a:r>
          </a:p>
          <a:p>
            <a:pPr marL="0" indent="0">
              <a:buNone/>
            </a:pPr>
            <a:r>
              <a:rPr lang="en-US">
                <a:latin typeface="Calibri"/>
                <a:cs typeface="Arial"/>
              </a:rPr>
              <a:t>                           Contact: </a:t>
            </a:r>
            <a:r>
              <a:rPr lang="en-US" err="1">
                <a:latin typeface="Calibri"/>
                <a:cs typeface="Arial"/>
              </a:rPr>
              <a:t>Shanto</a:t>
            </a:r>
            <a:r>
              <a:rPr lang="en-US">
                <a:latin typeface="Calibri"/>
                <a:cs typeface="Arial"/>
              </a:rPr>
              <a:t> Rahman </a:t>
            </a:r>
            <a:r>
              <a:rPr lang="en-US">
                <a:latin typeface="Calibri"/>
                <a:cs typeface="Arial"/>
                <a:hlinkClick r:id="rId5"/>
              </a:rPr>
              <a:t>&lt;shanto.rahman@utexas.edu</a:t>
            </a:r>
            <a:r>
              <a:rPr lang="en-US">
                <a:latin typeface="Calibri"/>
                <a:cs typeface="Arial"/>
              </a:rPr>
              <a:t>&gt;</a:t>
            </a:r>
            <a:endParaRPr lang="en-US">
              <a:latin typeface="Calibri"/>
              <a:ea typeface="Calibri"/>
              <a:cs typeface="Calibri"/>
            </a:endParaRPr>
          </a:p>
        </p:txBody>
      </p:sp>
      <p:sp>
        <p:nvSpPr>
          <p:cNvPr id="5" name="Slide Number Placeholder 4">
            <a:extLst>
              <a:ext uri="{FF2B5EF4-FFF2-40B4-BE49-F238E27FC236}">
                <a16:creationId xmlns:a16="http://schemas.microsoft.com/office/drawing/2014/main" id="{9CCAA8C2-98EA-389B-FEF0-BCD6B48315CD}"/>
              </a:ext>
            </a:extLst>
          </p:cNvPr>
          <p:cNvSpPr>
            <a:spLocks noGrp="1"/>
          </p:cNvSpPr>
          <p:nvPr>
            <p:ph type="sldNum" sz="quarter" idx="12"/>
          </p:nvPr>
        </p:nvSpPr>
        <p:spPr/>
        <p:txBody>
          <a:bodyPr/>
          <a:lstStyle/>
          <a:p>
            <a:fld id="{330EA680-D336-4FF7-8B7A-9848BB0A1C32}" type="slidenum">
              <a:rPr lang="en-US" smtClean="0"/>
              <a:t>18</a:t>
            </a:fld>
            <a:endParaRPr lang="en-US"/>
          </a:p>
        </p:txBody>
      </p:sp>
    </p:spTree>
    <p:extLst>
      <p:ext uri="{BB962C8B-B14F-4D97-AF65-F5344CB8AC3E}">
        <p14:creationId xmlns:p14="http://schemas.microsoft.com/office/powerpoint/2010/main" val="2699383334"/>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C070E-7B85-859D-6B35-88563D2CA762}"/>
              </a:ext>
            </a:extLst>
          </p:cNvPr>
          <p:cNvSpPr>
            <a:spLocks noGrp="1"/>
          </p:cNvSpPr>
          <p:nvPr>
            <p:ph type="title"/>
          </p:nvPr>
        </p:nvSpPr>
        <p:spPr/>
        <p:txBody>
          <a:bodyPr/>
          <a:lstStyle/>
          <a:p>
            <a:r>
              <a:rPr lang="en-US" b="1">
                <a:ea typeface="+mj-lt"/>
                <a:cs typeface="+mj-lt"/>
              </a:rPr>
              <a:t>When and How to use FlakeRake</a:t>
            </a:r>
            <a:endParaRPr lang="en-US" b="1"/>
          </a:p>
        </p:txBody>
      </p:sp>
      <p:sp>
        <p:nvSpPr>
          <p:cNvPr id="3" name="Content Placeholder 2">
            <a:extLst>
              <a:ext uri="{FF2B5EF4-FFF2-40B4-BE49-F238E27FC236}">
                <a16:creationId xmlns:a16="http://schemas.microsoft.com/office/drawing/2014/main" id="{619AFBA6-861C-7FDB-52BD-6BC02B419C15}"/>
              </a:ext>
            </a:extLst>
          </p:cNvPr>
          <p:cNvSpPr>
            <a:spLocks noGrp="1"/>
          </p:cNvSpPr>
          <p:nvPr>
            <p:ph idx="1"/>
          </p:nvPr>
        </p:nvSpPr>
        <p:spPr>
          <a:xfrm>
            <a:off x="838200" y="1773964"/>
            <a:ext cx="10515600" cy="4351338"/>
          </a:xfrm>
        </p:spPr>
        <p:txBody>
          <a:bodyPr vert="horz" lIns="91440" tIns="45720" rIns="91440" bIns="45720" rtlCol="0" anchor="t">
            <a:noAutofit/>
          </a:bodyPr>
          <a:lstStyle/>
          <a:p>
            <a:r>
              <a:rPr lang="en-US" sz="3200">
                <a:ea typeface="+mn-lt"/>
                <a:cs typeface="+mn-lt"/>
              </a:rPr>
              <a:t>We suggest that developers attempting to reproduce flaky-test failures follow this workflow:</a:t>
            </a:r>
            <a:endParaRPr lang="en-US" sz="3200">
              <a:cs typeface="Calibri"/>
            </a:endParaRPr>
          </a:p>
          <a:p>
            <a:pPr lvl="1">
              <a:buFont typeface="Courier New" panose="020B0604020202020204" pitchFamily="34" charset="0"/>
              <a:buChar char="o"/>
            </a:pPr>
            <a:r>
              <a:rPr lang="en-US" sz="2800">
                <a:ea typeface="+mn-lt"/>
                <a:cs typeface="+mn-lt"/>
              </a:rPr>
              <a:t>Determine if the test is TD or OD: </a:t>
            </a:r>
          </a:p>
          <a:p>
            <a:pPr lvl="2">
              <a:buFont typeface="Wingdings,Sans-Serif" panose="020B0604020202020204" pitchFamily="34" charset="0"/>
              <a:buChar char="§"/>
            </a:pPr>
            <a:r>
              <a:rPr lang="en-US" sz="2400">
                <a:ea typeface="+mn-lt"/>
                <a:cs typeface="+mn-lt"/>
              </a:rPr>
              <a:t>run </a:t>
            </a:r>
            <a:r>
              <a:rPr lang="en-US" sz="2400" err="1">
                <a:ea typeface="+mn-lt"/>
                <a:cs typeface="+mn-lt"/>
              </a:rPr>
              <a:t>FlakeRake</a:t>
            </a:r>
            <a:r>
              <a:rPr lang="en-US" sz="2400">
                <a:ea typeface="+mn-lt"/>
                <a:cs typeface="+mn-lt"/>
              </a:rPr>
              <a:t> (to detect TD failures) and OD detection tools (to detect OD failures).</a:t>
            </a:r>
            <a:endParaRPr lang="en-US" sz="2400">
              <a:cs typeface="Calibri"/>
            </a:endParaRPr>
          </a:p>
          <a:p>
            <a:pPr lvl="1">
              <a:buFont typeface="Courier New" panose="020B0604020202020204" pitchFamily="34" charset="0"/>
              <a:buChar char="o"/>
            </a:pPr>
            <a:r>
              <a:rPr lang="en-US" sz="2800">
                <a:ea typeface="+mn-lt"/>
                <a:cs typeface="+mn-lt"/>
              </a:rPr>
              <a:t>Both of these tools are fully automated, and if they succeed, will produce a script to deterministically reproduce that failure. </a:t>
            </a:r>
            <a:endParaRPr lang="en-US" sz="2800">
              <a:cs typeface="Calibri"/>
            </a:endParaRPr>
          </a:p>
          <a:p>
            <a:pPr lvl="1">
              <a:buFont typeface="Courier New" panose="020B0604020202020204" pitchFamily="34" charset="0"/>
              <a:buChar char="o"/>
            </a:pPr>
            <a:r>
              <a:rPr lang="en-US" sz="2800">
                <a:ea typeface="+mn-lt"/>
                <a:cs typeface="+mn-lt"/>
              </a:rPr>
              <a:t>If more failures are needed and the automated tools have produced a reproduction script, switch to the script to more reliably reproduce failures.</a:t>
            </a:r>
            <a:endParaRPr lang="en-US" sz="3200">
              <a:ea typeface="+mn-lt"/>
              <a:cs typeface="+mn-lt"/>
            </a:endParaRPr>
          </a:p>
        </p:txBody>
      </p:sp>
      <p:sp>
        <p:nvSpPr>
          <p:cNvPr id="5" name="Slide Number Placeholder 4">
            <a:extLst>
              <a:ext uri="{FF2B5EF4-FFF2-40B4-BE49-F238E27FC236}">
                <a16:creationId xmlns:a16="http://schemas.microsoft.com/office/drawing/2014/main" id="{C6472CD4-31CB-D2B3-6575-77C4E30A7251}"/>
              </a:ext>
            </a:extLst>
          </p:cNvPr>
          <p:cNvSpPr>
            <a:spLocks noGrp="1"/>
          </p:cNvSpPr>
          <p:nvPr>
            <p:ph type="sldNum" sz="quarter" idx="12"/>
          </p:nvPr>
        </p:nvSpPr>
        <p:spPr/>
        <p:txBody>
          <a:bodyPr/>
          <a:lstStyle/>
          <a:p>
            <a:fld id="{330EA680-D336-4FF7-8B7A-9848BB0A1C32}" type="slidenum">
              <a:rPr lang="en-US" smtClean="0"/>
              <a:t>19</a:t>
            </a:fld>
            <a:endParaRPr lang="en-US"/>
          </a:p>
        </p:txBody>
      </p:sp>
    </p:spTree>
    <p:extLst>
      <p:ext uri="{BB962C8B-B14F-4D97-AF65-F5344CB8AC3E}">
        <p14:creationId xmlns:p14="http://schemas.microsoft.com/office/powerpoint/2010/main" val="280361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F427-E9D3-1BED-5A91-E5956B3E69E7}"/>
              </a:ext>
            </a:extLst>
          </p:cNvPr>
          <p:cNvSpPr>
            <a:spLocks noGrp="1"/>
          </p:cNvSpPr>
          <p:nvPr>
            <p:ph type="title"/>
          </p:nvPr>
        </p:nvSpPr>
        <p:spPr>
          <a:xfrm>
            <a:off x="838200" y="65512"/>
            <a:ext cx="10515600" cy="1325563"/>
          </a:xfrm>
        </p:spPr>
        <p:txBody>
          <a:bodyPr/>
          <a:lstStyle/>
          <a:p>
            <a:r>
              <a:rPr lang="en-US" b="1">
                <a:ea typeface="+mj-lt"/>
                <a:cs typeface="+mj-lt"/>
              </a:rPr>
              <a:t>Timing-Dependent Flaky Test</a:t>
            </a:r>
          </a:p>
        </p:txBody>
      </p:sp>
      <p:sp>
        <p:nvSpPr>
          <p:cNvPr id="3" name="Content Placeholder 2">
            <a:extLst>
              <a:ext uri="{FF2B5EF4-FFF2-40B4-BE49-F238E27FC236}">
                <a16:creationId xmlns:a16="http://schemas.microsoft.com/office/drawing/2014/main" id="{71C6FD68-D52C-3CFF-2C43-005F123BF050}"/>
              </a:ext>
            </a:extLst>
          </p:cNvPr>
          <p:cNvSpPr>
            <a:spLocks noGrp="1"/>
          </p:cNvSpPr>
          <p:nvPr>
            <p:ph idx="1"/>
          </p:nvPr>
        </p:nvSpPr>
        <p:spPr>
          <a:xfrm>
            <a:off x="111935" y="1275880"/>
            <a:ext cx="6306975" cy="5301037"/>
          </a:xfrm>
        </p:spPr>
        <p:txBody>
          <a:bodyPr vert="horz" lIns="91440" tIns="45720" rIns="91440" bIns="45720" rtlCol="0" anchor="t">
            <a:normAutofit/>
          </a:bodyPr>
          <a:lstStyle/>
          <a:p>
            <a:pPr marL="0" indent="0">
              <a:buNone/>
            </a:pPr>
            <a:r>
              <a:rPr lang="en-US" sz="1800">
                <a:latin typeface="Consolas"/>
                <a:ea typeface="+mn-lt"/>
                <a:cs typeface="+mn-lt"/>
              </a:rPr>
              <a:t>1 @Test </a:t>
            </a:r>
            <a:endParaRPr lang="en-US">
              <a:cs typeface="Calibri" panose="020F0502020204030204"/>
            </a:endParaRPr>
          </a:p>
          <a:p>
            <a:pPr marL="0" indent="0">
              <a:buNone/>
            </a:pPr>
            <a:r>
              <a:rPr lang="en-US" sz="1800">
                <a:latin typeface="Consolas"/>
                <a:ea typeface="+mn-lt"/>
                <a:cs typeface="+mn-lt"/>
              </a:rPr>
              <a:t>2 public void </a:t>
            </a:r>
            <a:r>
              <a:rPr lang="en-US" sz="1800" err="1">
                <a:latin typeface="Consolas"/>
                <a:ea typeface="+mn-lt"/>
                <a:cs typeface="+mn-lt"/>
              </a:rPr>
              <a:t>testCustomBufferSize</a:t>
            </a:r>
            <a:r>
              <a:rPr lang="en-US" sz="1800">
                <a:latin typeface="Consolas"/>
                <a:ea typeface="+mn-lt"/>
                <a:cs typeface="+mn-lt"/>
              </a:rPr>
              <a:t>() {</a:t>
            </a:r>
          </a:p>
          <a:p>
            <a:pPr marL="0" indent="0">
              <a:buNone/>
            </a:pPr>
            <a:r>
              <a:rPr lang="en-US" sz="1800">
                <a:latin typeface="Consolas"/>
                <a:ea typeface="+mn-lt"/>
                <a:cs typeface="+mn-lt"/>
              </a:rPr>
              <a:t>3    </a:t>
            </a:r>
            <a:r>
              <a:rPr lang="en-US" sz="1800" err="1">
                <a:latin typeface="Consolas"/>
                <a:ea typeface="+mn-lt"/>
                <a:cs typeface="+mn-lt"/>
              </a:rPr>
              <a:t>waitUntilEmailIsSent</a:t>
            </a:r>
            <a:r>
              <a:rPr lang="en-US" sz="1800">
                <a:latin typeface="Consolas"/>
                <a:ea typeface="+mn-lt"/>
                <a:cs typeface="+mn-lt"/>
              </a:rPr>
              <a:t>();</a:t>
            </a:r>
          </a:p>
          <a:p>
            <a:pPr marL="0" indent="0">
              <a:buNone/>
            </a:pPr>
            <a:r>
              <a:rPr lang="en-US" sz="1800">
                <a:latin typeface="Consolas"/>
                <a:ea typeface="+mn-lt"/>
                <a:cs typeface="+mn-lt"/>
              </a:rPr>
              <a:t>4    </a:t>
            </a:r>
            <a:r>
              <a:rPr lang="en-US" sz="1800" err="1">
                <a:latin typeface="Consolas"/>
                <a:ea typeface="+mn-lt"/>
                <a:cs typeface="+mn-lt"/>
              </a:rPr>
              <a:t>MimeMultipart</a:t>
            </a:r>
            <a:r>
              <a:rPr lang="en-US" sz="1800">
                <a:latin typeface="Consolas"/>
                <a:ea typeface="+mn-lt"/>
                <a:cs typeface="+mn-lt"/>
              </a:rPr>
              <a:t> mp = </a:t>
            </a:r>
            <a:r>
              <a:rPr lang="en-US" sz="1800" err="1">
                <a:latin typeface="Consolas"/>
                <a:ea typeface="+mn-lt"/>
                <a:cs typeface="+mn-lt"/>
              </a:rPr>
              <a:t>verifyMultipart</a:t>
            </a:r>
            <a:r>
              <a:rPr lang="en-US" sz="1800">
                <a:latin typeface="Consolas"/>
                <a:ea typeface="+mn-lt"/>
                <a:cs typeface="+mn-lt"/>
              </a:rPr>
              <a:t> ("..." + </a:t>
            </a:r>
            <a:r>
              <a:rPr lang="en-US" sz="1800" err="1">
                <a:latin typeface="Consolas"/>
                <a:ea typeface="+mn-lt"/>
                <a:cs typeface="+mn-lt"/>
              </a:rPr>
              <a:t>this.getClass</a:t>
            </a:r>
            <a:r>
              <a:rPr lang="en-US" sz="1800">
                <a:latin typeface="Consolas"/>
                <a:ea typeface="+mn-lt"/>
                <a:cs typeface="+mn-lt"/>
              </a:rPr>
              <a:t>().</a:t>
            </a:r>
            <a:r>
              <a:rPr lang="en-US" sz="1800" err="1">
                <a:latin typeface="Consolas"/>
                <a:ea typeface="+mn-lt"/>
                <a:cs typeface="+mn-lt"/>
              </a:rPr>
              <a:t>getName</a:t>
            </a:r>
            <a:r>
              <a:rPr lang="en-US" sz="1800">
                <a:latin typeface="Consolas"/>
                <a:ea typeface="+mn-lt"/>
                <a:cs typeface="+mn-lt"/>
              </a:rPr>
              <a:t>() + " - " + msg);</a:t>
            </a:r>
            <a:endParaRPr lang="en-US" sz="1800">
              <a:latin typeface="Consolas"/>
              <a:ea typeface="Calibri"/>
              <a:cs typeface="Calibri"/>
            </a:endParaRPr>
          </a:p>
          <a:p>
            <a:pPr marL="0" indent="0">
              <a:buNone/>
            </a:pPr>
            <a:r>
              <a:rPr lang="en-US" sz="1800">
                <a:latin typeface="Consolas"/>
                <a:ea typeface="+mn-lt"/>
                <a:cs typeface="+mn-lt"/>
              </a:rPr>
              <a:t>5     }</a:t>
            </a:r>
            <a:endParaRPr lang="en-US" sz="1800">
              <a:latin typeface="Consolas"/>
              <a:ea typeface="Calibri" panose="020F0502020204030204"/>
              <a:cs typeface="Calibri" panose="020F0502020204030204"/>
            </a:endParaRPr>
          </a:p>
          <a:p>
            <a:pPr>
              <a:buNone/>
            </a:pPr>
            <a:r>
              <a:rPr lang="en-US" sz="1800">
                <a:latin typeface="Consolas"/>
                <a:ea typeface="+mn-lt"/>
                <a:cs typeface="+mn-lt"/>
              </a:rPr>
              <a:t>6 class </a:t>
            </a:r>
            <a:r>
              <a:rPr lang="en-US" sz="1800" err="1">
                <a:latin typeface="Consolas"/>
                <a:ea typeface="+mn-lt"/>
                <a:cs typeface="+mn-lt"/>
              </a:rPr>
              <a:t>SenderRunnable</a:t>
            </a:r>
            <a:r>
              <a:rPr lang="en-US" sz="1800">
                <a:latin typeface="Consolas"/>
                <a:ea typeface="+mn-lt"/>
                <a:cs typeface="+mn-lt"/>
              </a:rPr>
              <a:t> implements Runnable {</a:t>
            </a:r>
            <a:endParaRPr lang="en-US" sz="1800">
              <a:latin typeface="Consolas"/>
              <a:ea typeface="Calibri"/>
              <a:cs typeface="Calibri"/>
            </a:endParaRPr>
          </a:p>
          <a:p>
            <a:pPr marL="0" indent="0">
              <a:buNone/>
            </a:pPr>
            <a:r>
              <a:rPr lang="en-US" sz="1800">
                <a:latin typeface="Consolas"/>
                <a:ea typeface="+mn-lt"/>
                <a:cs typeface="+mn-lt"/>
              </a:rPr>
              <a:t>7    void run() { </a:t>
            </a:r>
          </a:p>
          <a:p>
            <a:pPr marL="0" indent="0">
              <a:buNone/>
            </a:pPr>
            <a:r>
              <a:rPr lang="en-US" sz="1800">
                <a:latin typeface="Consolas"/>
                <a:ea typeface="+mn-lt"/>
                <a:cs typeface="+mn-lt"/>
              </a:rPr>
              <a:t>8        </a:t>
            </a:r>
            <a:r>
              <a:rPr lang="en-US" sz="1800" err="1">
                <a:latin typeface="Consolas"/>
                <a:ea typeface="+mn-lt"/>
                <a:cs typeface="+mn-lt"/>
              </a:rPr>
              <a:t>sendBuffer</a:t>
            </a:r>
            <a:r>
              <a:rPr lang="en-US" sz="1800">
                <a:latin typeface="Consolas"/>
                <a:ea typeface="+mn-lt"/>
                <a:cs typeface="+mn-lt"/>
              </a:rPr>
              <a:t>(...); </a:t>
            </a:r>
            <a:endParaRPr lang="en-US" sz="2000">
              <a:latin typeface="Calibri" panose="020F0502020204030204"/>
              <a:ea typeface="+mn-lt"/>
              <a:cs typeface="+mn-lt"/>
            </a:endParaRPr>
          </a:p>
          <a:p>
            <a:pPr marL="0" indent="0">
              <a:buNone/>
            </a:pPr>
            <a:r>
              <a:rPr lang="en-US" sz="1800">
                <a:latin typeface="Consolas"/>
                <a:ea typeface="+mn-lt"/>
                <a:cs typeface="+mn-lt"/>
              </a:rPr>
              <a:t>9    } // sends e-mail</a:t>
            </a:r>
            <a:endParaRPr lang="en-US" sz="2000">
              <a:cs typeface="Calibri"/>
            </a:endParaRPr>
          </a:p>
          <a:p>
            <a:pPr marL="0" indent="0">
              <a:buNone/>
            </a:pPr>
            <a:r>
              <a:rPr lang="en-US" sz="1800">
                <a:latin typeface="Consolas"/>
                <a:ea typeface="+mn-lt"/>
                <a:cs typeface="+mn-lt"/>
              </a:rPr>
              <a:t>10 }</a:t>
            </a:r>
            <a:endParaRPr lang="en-US" sz="1400">
              <a:latin typeface="Consolas"/>
              <a:ea typeface="Calibri" panose="020F0502020204030204"/>
              <a:cs typeface="Calibri" panose="020F0502020204030204"/>
            </a:endParaRPr>
          </a:p>
        </p:txBody>
      </p:sp>
      <p:sp>
        <p:nvSpPr>
          <p:cNvPr id="4" name="TextBox 3">
            <a:extLst>
              <a:ext uri="{FF2B5EF4-FFF2-40B4-BE49-F238E27FC236}">
                <a16:creationId xmlns:a16="http://schemas.microsoft.com/office/drawing/2014/main" id="{2E345AB8-C4C9-072F-4B32-42E039BEF5C6}"/>
              </a:ext>
            </a:extLst>
          </p:cNvPr>
          <p:cNvSpPr txBox="1"/>
          <p:nvPr/>
        </p:nvSpPr>
        <p:spPr>
          <a:xfrm>
            <a:off x="792881" y="2058371"/>
            <a:ext cx="3612931" cy="307777"/>
          </a:xfrm>
          <a:prstGeom prst="rect">
            <a:avLst/>
          </a:prstGeom>
          <a:noFill/>
          <a:ln w="28575">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400">
              <a:solidFill>
                <a:srgbClr val="00B050"/>
              </a:solidFill>
              <a:highlight>
                <a:srgbClr val="FF0000"/>
              </a:highlight>
              <a:ea typeface="Calibri"/>
              <a:cs typeface="Calibri"/>
            </a:endParaRPr>
          </a:p>
        </p:txBody>
      </p:sp>
      <p:cxnSp>
        <p:nvCxnSpPr>
          <p:cNvPr id="8" name="Connector: Elbow 7">
            <a:extLst>
              <a:ext uri="{FF2B5EF4-FFF2-40B4-BE49-F238E27FC236}">
                <a16:creationId xmlns:a16="http://schemas.microsoft.com/office/drawing/2014/main" id="{3C7047B6-4CFE-B177-9DB6-DF4716318AE8}"/>
              </a:ext>
            </a:extLst>
          </p:cNvPr>
          <p:cNvCxnSpPr/>
          <p:nvPr/>
        </p:nvCxnSpPr>
        <p:spPr>
          <a:xfrm flipH="1">
            <a:off x="119555" y="2686792"/>
            <a:ext cx="46068" cy="1663911"/>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5E914F04-DCC5-E10C-98E3-13274F2643DA}"/>
              </a:ext>
            </a:extLst>
          </p:cNvPr>
          <p:cNvSpPr txBox="1"/>
          <p:nvPr/>
        </p:nvSpPr>
        <p:spPr>
          <a:xfrm>
            <a:off x="6283132" y="1716501"/>
            <a:ext cx="5904493" cy="2328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Consolas"/>
              </a:rPr>
              <a:t>1 </a:t>
            </a:r>
            <a:r>
              <a:rPr lang="en-US" sz="1600" err="1">
                <a:latin typeface="Consolas"/>
              </a:rPr>
              <a:t>MimeMultipart</a:t>
            </a:r>
            <a:r>
              <a:rPr lang="en-US" sz="1600">
                <a:latin typeface="Consolas"/>
              </a:rPr>
              <a:t> </a:t>
            </a:r>
            <a:r>
              <a:rPr lang="en-US" sz="1600" err="1">
                <a:latin typeface="Consolas"/>
              </a:rPr>
              <a:t>verifyMultipart</a:t>
            </a:r>
            <a:r>
              <a:rPr lang="en-US" sz="1600">
                <a:latin typeface="Consolas"/>
              </a:rPr>
              <a:t>(...) {​</a:t>
            </a:r>
            <a:endParaRPr lang="en-US" sz="1600">
              <a:latin typeface="Consolas"/>
              <a:ea typeface="Calibri"/>
              <a:cs typeface="Calibri"/>
            </a:endParaRPr>
          </a:p>
          <a:p>
            <a:r>
              <a:rPr lang="en-US" sz="1600">
                <a:latin typeface="Consolas"/>
              </a:rPr>
              <a:t>2    </a:t>
            </a:r>
            <a:r>
              <a:rPr lang="en-US" sz="1600" err="1">
                <a:latin typeface="Consolas"/>
              </a:rPr>
              <a:t>waitToReceiveEmails</a:t>
            </a:r>
            <a:r>
              <a:rPr lang="en-US" sz="1600">
                <a:latin typeface="Consolas"/>
              </a:rPr>
              <a:t>(1);​</a:t>
            </a:r>
            <a:endParaRPr lang="en-US" sz="1600">
              <a:latin typeface="Consolas"/>
              <a:ea typeface="Calibri"/>
              <a:cs typeface="Calibri"/>
            </a:endParaRPr>
          </a:p>
          <a:p>
            <a:r>
              <a:rPr lang="en-US" sz="1600">
                <a:latin typeface="Consolas"/>
              </a:rPr>
              <a:t>3    </a:t>
            </a:r>
            <a:r>
              <a:rPr lang="en-US" sz="1600" err="1">
                <a:latin typeface="Consolas"/>
              </a:rPr>
              <a:t>assertEquals</a:t>
            </a:r>
            <a:r>
              <a:rPr lang="en-US" sz="1600">
                <a:latin typeface="Consolas"/>
              </a:rPr>
              <a:t>(1, </a:t>
            </a:r>
            <a:r>
              <a:rPr lang="en-US" sz="1600" err="1">
                <a:latin typeface="Consolas"/>
              </a:rPr>
              <a:t>server.getMessages</a:t>
            </a:r>
            <a:r>
              <a:rPr lang="en-US" sz="1600">
                <a:latin typeface="Consolas"/>
              </a:rPr>
              <a:t>().length);</a:t>
            </a:r>
            <a:endParaRPr lang="en-US" sz="1600">
              <a:latin typeface="Consolas"/>
              <a:ea typeface="Calibri"/>
              <a:cs typeface="Calibri"/>
            </a:endParaRPr>
          </a:p>
          <a:p>
            <a:r>
              <a:rPr lang="en-US" sz="1600">
                <a:latin typeface="Consolas"/>
              </a:rPr>
              <a:t>4 }​</a:t>
            </a:r>
            <a:br>
              <a:rPr lang="en-US" sz="1600">
                <a:latin typeface="Consolas"/>
              </a:rPr>
            </a:br>
            <a:endParaRPr lang="en-US" sz="1600">
              <a:latin typeface="Consolas"/>
              <a:ea typeface="Calibri"/>
              <a:cs typeface="Calibri"/>
            </a:endParaRPr>
          </a:p>
          <a:p>
            <a:r>
              <a:rPr lang="en-US" sz="1600">
                <a:latin typeface="Consolas"/>
              </a:rPr>
              <a:t>5 void </a:t>
            </a:r>
            <a:r>
              <a:rPr lang="en-US" sz="1600" err="1">
                <a:latin typeface="Consolas"/>
              </a:rPr>
              <a:t>waitToReceiveEmails</a:t>
            </a:r>
            <a:r>
              <a:rPr lang="en-US" sz="1600">
                <a:latin typeface="Consolas"/>
              </a:rPr>
              <a:t>(int </a:t>
            </a:r>
            <a:r>
              <a:rPr lang="en-US" sz="1600" err="1">
                <a:latin typeface="Consolas"/>
              </a:rPr>
              <a:t>emailCount</a:t>
            </a:r>
            <a:r>
              <a:rPr lang="en-US" sz="1600">
                <a:latin typeface="Consolas"/>
              </a:rPr>
              <a:t>) {​</a:t>
            </a:r>
            <a:endParaRPr lang="en-US" sz="1600">
              <a:latin typeface="Consolas"/>
              <a:ea typeface="Calibri"/>
              <a:cs typeface="Calibri"/>
            </a:endParaRPr>
          </a:p>
          <a:p>
            <a:r>
              <a:rPr lang="en-US" sz="1600">
                <a:latin typeface="Consolas"/>
              </a:rPr>
              <a:t>6   greenMailServer.waitForIncomingEmail(5000,  </a:t>
            </a:r>
            <a:r>
              <a:rPr lang="en-US" sz="1600" err="1">
                <a:latin typeface="Consolas"/>
              </a:rPr>
              <a:t>emailCount</a:t>
            </a:r>
            <a:r>
              <a:rPr lang="en-US" sz="1600">
                <a:latin typeface="Consolas"/>
              </a:rPr>
              <a:t>);​</a:t>
            </a:r>
            <a:endParaRPr lang="en-US" sz="1600">
              <a:latin typeface="Consolas"/>
              <a:ea typeface="Calibri"/>
              <a:cs typeface="Calibri"/>
            </a:endParaRPr>
          </a:p>
          <a:p>
            <a:r>
              <a:rPr lang="en-US" sz="1600">
                <a:latin typeface="Consolas"/>
              </a:rPr>
              <a:t>8  }</a:t>
            </a:r>
            <a:endParaRPr lang="en-US" sz="1600">
              <a:latin typeface="Consolas"/>
              <a:ea typeface="Calibri"/>
              <a:cs typeface="Calibri"/>
            </a:endParaRPr>
          </a:p>
        </p:txBody>
      </p:sp>
      <p:cxnSp>
        <p:nvCxnSpPr>
          <p:cNvPr id="11" name="Straight Arrow Connector 10">
            <a:extLst>
              <a:ext uri="{FF2B5EF4-FFF2-40B4-BE49-F238E27FC236}">
                <a16:creationId xmlns:a16="http://schemas.microsoft.com/office/drawing/2014/main" id="{55594FB7-0E41-D997-D08E-CE867AFE55B3}"/>
              </a:ext>
            </a:extLst>
          </p:cNvPr>
          <p:cNvCxnSpPr/>
          <p:nvPr/>
        </p:nvCxnSpPr>
        <p:spPr>
          <a:xfrm flipV="1">
            <a:off x="152486" y="2158092"/>
            <a:ext cx="650291" cy="524589"/>
          </a:xfrm>
          <a:prstGeom prst="straightConnector1">
            <a:avLst/>
          </a:prstGeom>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FCE37AE2-EE90-23CC-28A7-20AEFCFBBE1B}"/>
              </a:ext>
            </a:extLst>
          </p:cNvPr>
          <p:cNvCxnSpPr/>
          <p:nvPr/>
        </p:nvCxnSpPr>
        <p:spPr>
          <a:xfrm flipV="1">
            <a:off x="122268" y="4300656"/>
            <a:ext cx="1032467" cy="304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B02D2DDE-E5F3-886E-CE80-AFF3D91159CD}"/>
              </a:ext>
            </a:extLst>
          </p:cNvPr>
          <p:cNvSpPr txBox="1"/>
          <p:nvPr/>
        </p:nvSpPr>
        <p:spPr>
          <a:xfrm>
            <a:off x="283343" y="2426082"/>
            <a:ext cx="5927931" cy="624452"/>
          </a:xfrm>
          <a:prstGeom prst="rect">
            <a:avLst/>
          </a:prstGeom>
          <a:noFill/>
          <a:ln w="28575">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400">
              <a:highlight>
                <a:srgbClr val="FF0000"/>
              </a:highlight>
              <a:ea typeface="Calibri"/>
              <a:cs typeface="Calibri"/>
            </a:endParaRPr>
          </a:p>
        </p:txBody>
      </p:sp>
      <p:sp>
        <p:nvSpPr>
          <p:cNvPr id="22" name="TextBox 21">
            <a:extLst>
              <a:ext uri="{FF2B5EF4-FFF2-40B4-BE49-F238E27FC236}">
                <a16:creationId xmlns:a16="http://schemas.microsoft.com/office/drawing/2014/main" id="{0E9E7D0E-5781-CB4E-1052-4859E65A81A9}"/>
              </a:ext>
            </a:extLst>
          </p:cNvPr>
          <p:cNvSpPr txBox="1"/>
          <p:nvPr/>
        </p:nvSpPr>
        <p:spPr>
          <a:xfrm>
            <a:off x="6685709" y="1978949"/>
            <a:ext cx="3538848" cy="307777"/>
          </a:xfrm>
          <a:prstGeom prst="rect">
            <a:avLst/>
          </a:prstGeom>
          <a:noFill/>
          <a:ln w="28575">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400">
              <a:highlight>
                <a:srgbClr val="FF0000"/>
              </a:highlight>
              <a:ea typeface="Calibri"/>
              <a:cs typeface="Calibri"/>
            </a:endParaRPr>
          </a:p>
        </p:txBody>
      </p:sp>
      <p:sp>
        <p:nvSpPr>
          <p:cNvPr id="23" name="Oval 22">
            <a:extLst>
              <a:ext uri="{FF2B5EF4-FFF2-40B4-BE49-F238E27FC236}">
                <a16:creationId xmlns:a16="http://schemas.microsoft.com/office/drawing/2014/main" id="{A7B9299E-02CA-5D39-82DD-B9E628CA2B92}"/>
              </a:ext>
            </a:extLst>
          </p:cNvPr>
          <p:cNvSpPr/>
          <p:nvPr/>
        </p:nvSpPr>
        <p:spPr>
          <a:xfrm>
            <a:off x="10635369" y="3108446"/>
            <a:ext cx="818017" cy="638432"/>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Oval 24">
            <a:extLst>
              <a:ext uri="{FF2B5EF4-FFF2-40B4-BE49-F238E27FC236}">
                <a16:creationId xmlns:a16="http://schemas.microsoft.com/office/drawing/2014/main" id="{4D6A1F07-4484-10E2-F451-5BE749F60303}"/>
              </a:ext>
            </a:extLst>
          </p:cNvPr>
          <p:cNvSpPr/>
          <p:nvPr/>
        </p:nvSpPr>
        <p:spPr>
          <a:xfrm>
            <a:off x="11264440" y="2403550"/>
            <a:ext cx="818017" cy="638432"/>
          </a:xfrm>
          <a:prstGeom prst="ellipse">
            <a:avLst/>
          </a:prstGeom>
          <a:solidFill>
            <a:srgbClr val="C0000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tx1"/>
                </a:solidFill>
                <a:ea typeface="Calibri"/>
                <a:cs typeface="Calibri"/>
              </a:rPr>
              <a:t>FAIL</a:t>
            </a:r>
          </a:p>
        </p:txBody>
      </p:sp>
      <p:cxnSp>
        <p:nvCxnSpPr>
          <p:cNvPr id="5" name="Straight Arrow Connector 4">
            <a:extLst>
              <a:ext uri="{FF2B5EF4-FFF2-40B4-BE49-F238E27FC236}">
                <a16:creationId xmlns:a16="http://schemas.microsoft.com/office/drawing/2014/main" id="{527D37EA-161F-9A70-49EF-263486CCDF06}"/>
              </a:ext>
            </a:extLst>
          </p:cNvPr>
          <p:cNvCxnSpPr/>
          <p:nvPr/>
        </p:nvCxnSpPr>
        <p:spPr>
          <a:xfrm flipV="1">
            <a:off x="5967418" y="2118167"/>
            <a:ext cx="689851" cy="35041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8FAB494D-A317-7DFE-3411-522C10E6335C}"/>
              </a:ext>
            </a:extLst>
          </p:cNvPr>
          <p:cNvSpPr txBox="1"/>
          <p:nvPr/>
        </p:nvSpPr>
        <p:spPr>
          <a:xfrm>
            <a:off x="839562" y="5500921"/>
            <a:ext cx="10141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Example TD test from </a:t>
            </a:r>
            <a:r>
              <a:rPr lang="en-US" sz="2400" err="1"/>
              <a:t>SMTPAppender_GreenTest</a:t>
            </a:r>
            <a:r>
              <a:rPr lang="en-US" sz="2400"/>
              <a:t> class in the </a:t>
            </a:r>
            <a:r>
              <a:rPr lang="en-US" sz="2400" err="1"/>
              <a:t>logback</a:t>
            </a:r>
            <a:r>
              <a:rPr lang="en-US" sz="2400"/>
              <a:t> project [1]</a:t>
            </a:r>
          </a:p>
        </p:txBody>
      </p:sp>
      <p:sp>
        <p:nvSpPr>
          <p:cNvPr id="10" name="TextBox 9">
            <a:extLst>
              <a:ext uri="{FF2B5EF4-FFF2-40B4-BE49-F238E27FC236}">
                <a16:creationId xmlns:a16="http://schemas.microsoft.com/office/drawing/2014/main" id="{CD8D8760-84ED-D673-30E9-D6066E2ADF1E}"/>
              </a:ext>
            </a:extLst>
          </p:cNvPr>
          <p:cNvSpPr txBox="1"/>
          <p:nvPr/>
        </p:nvSpPr>
        <p:spPr>
          <a:xfrm>
            <a:off x="234546" y="6381967"/>
            <a:ext cx="69291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7F7F7F"/>
                </a:solidFill>
              </a:rPr>
              <a:t>[1] 2022. [Online]. Available: https://github.com/qos-ch/logback</a:t>
            </a:r>
          </a:p>
        </p:txBody>
      </p:sp>
      <p:sp>
        <p:nvSpPr>
          <p:cNvPr id="15" name="Slide Number Placeholder 14">
            <a:extLst>
              <a:ext uri="{FF2B5EF4-FFF2-40B4-BE49-F238E27FC236}">
                <a16:creationId xmlns:a16="http://schemas.microsoft.com/office/drawing/2014/main" id="{298D4E30-E42F-2B7F-8A5D-B8E7738FE746}"/>
              </a:ext>
            </a:extLst>
          </p:cNvPr>
          <p:cNvSpPr>
            <a:spLocks noGrp="1"/>
          </p:cNvSpPr>
          <p:nvPr>
            <p:ph type="sldNum" sz="quarter" idx="12"/>
          </p:nvPr>
        </p:nvSpPr>
        <p:spPr/>
        <p:txBody>
          <a:bodyPr/>
          <a:lstStyle/>
          <a:p>
            <a:fld id="{330EA680-D336-4FF7-8B7A-9848BB0A1C32}" type="slidenum">
              <a:rPr lang="en-US" smtClean="0"/>
              <a:t>2</a:t>
            </a:fld>
            <a:endParaRPr lang="en-US"/>
          </a:p>
        </p:txBody>
      </p:sp>
      <p:cxnSp>
        <p:nvCxnSpPr>
          <p:cNvPr id="16" name="Straight Arrow Connector 15">
            <a:extLst>
              <a:ext uri="{FF2B5EF4-FFF2-40B4-BE49-F238E27FC236}">
                <a16:creationId xmlns:a16="http://schemas.microsoft.com/office/drawing/2014/main" id="{57CEA301-2C6B-DA03-7C17-A42AF9ADCE9F}"/>
              </a:ext>
            </a:extLst>
          </p:cNvPr>
          <p:cNvCxnSpPr/>
          <p:nvPr/>
        </p:nvCxnSpPr>
        <p:spPr>
          <a:xfrm flipH="1">
            <a:off x="6275658" y="1276194"/>
            <a:ext cx="18585" cy="4014438"/>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546856-5263-E300-397A-59652571B792}"/>
              </a:ext>
            </a:extLst>
          </p:cNvPr>
          <p:cNvSpPr txBox="1"/>
          <p:nvPr/>
        </p:nvSpPr>
        <p:spPr>
          <a:xfrm rot="21180000">
            <a:off x="3213093" y="2793860"/>
            <a:ext cx="6412674" cy="1446550"/>
          </a:xfrm>
          <a:prstGeom prst="rect">
            <a:avLst/>
          </a:prstGeom>
          <a:solidFill>
            <a:srgbClr val="AB2929"/>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chemeClr val="bg1"/>
                </a:solidFill>
                <a:cs typeface="Calibri"/>
              </a:rPr>
              <a:t>What if, it takes more than 5000 </a:t>
            </a:r>
            <a:r>
              <a:rPr lang="en-US" sz="4400" err="1">
                <a:solidFill>
                  <a:schemeClr val="bg1"/>
                </a:solidFill>
                <a:cs typeface="Calibri"/>
              </a:rPr>
              <a:t>ms</a:t>
            </a:r>
            <a:r>
              <a:rPr lang="en-US" sz="4400">
                <a:solidFill>
                  <a:schemeClr val="bg1"/>
                </a:solidFill>
                <a:cs typeface="Calibri"/>
              </a:rPr>
              <a:t>?</a:t>
            </a:r>
          </a:p>
        </p:txBody>
      </p:sp>
    </p:spTree>
    <p:extLst>
      <p:ext uri="{BB962C8B-B14F-4D97-AF65-F5344CB8AC3E}">
        <p14:creationId xmlns:p14="http://schemas.microsoft.com/office/powerpoint/2010/main" val="318296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22" grpId="0" animBg="1"/>
      <p:bldP spid="23" grpId="0" animBg="1"/>
      <p:bldP spid="25"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6E897-F642-80DC-B3B7-FE83B479EDC5}"/>
              </a:ext>
            </a:extLst>
          </p:cNvPr>
          <p:cNvSpPr>
            <a:spLocks noGrp="1"/>
          </p:cNvSpPr>
          <p:nvPr>
            <p:ph type="title"/>
          </p:nvPr>
        </p:nvSpPr>
        <p:spPr/>
        <p:txBody>
          <a:bodyPr/>
          <a:lstStyle/>
          <a:p>
            <a:r>
              <a:rPr lang="en-US">
                <a:ea typeface="+mj-lt"/>
                <a:cs typeface="+mj-lt"/>
              </a:rPr>
              <a:t>TD API Identify</a:t>
            </a:r>
            <a:endParaRPr lang="en-US"/>
          </a:p>
        </p:txBody>
      </p:sp>
      <p:sp>
        <p:nvSpPr>
          <p:cNvPr id="3" name="Content Placeholder 2">
            <a:extLst>
              <a:ext uri="{FF2B5EF4-FFF2-40B4-BE49-F238E27FC236}">
                <a16:creationId xmlns:a16="http://schemas.microsoft.com/office/drawing/2014/main" id="{71D9E14B-0A87-0687-56B1-1CC2AAC1E258}"/>
              </a:ext>
            </a:extLst>
          </p:cNvPr>
          <p:cNvSpPr>
            <a:spLocks noGrp="1"/>
          </p:cNvSpPr>
          <p:nvPr>
            <p:ph idx="1"/>
          </p:nvPr>
        </p:nvSpPr>
        <p:spPr>
          <a:xfrm>
            <a:off x="826655" y="1825625"/>
            <a:ext cx="10515600" cy="4351338"/>
          </a:xfrm>
        </p:spPr>
        <p:txBody>
          <a:bodyPr vert="horz" lIns="91440" tIns="45720" rIns="91440" bIns="45720" rtlCol="0" anchor="t">
            <a:normAutofit fontScale="77500" lnSpcReduction="20000"/>
          </a:bodyPr>
          <a:lstStyle/>
          <a:p>
            <a:endParaRPr lang="en-US">
              <a:cs typeface="Calibri"/>
            </a:endParaRPr>
          </a:p>
          <a:p>
            <a:r>
              <a:rPr lang="en-US">
                <a:ea typeface="+mn-lt"/>
                <a:cs typeface="+mn-lt"/>
              </a:rPr>
              <a:t>We construct a list of TD APIs for Java applications by collecting the API methods in the standard Java Development Kit (JDK), especially across multiple threads or concurrent operations on data.</a:t>
            </a:r>
          </a:p>
          <a:p>
            <a:pPr lvl="1">
              <a:buFont typeface="Courier New" panose="020B0604020202020204" pitchFamily="34" charset="0"/>
              <a:buChar char="o"/>
            </a:pPr>
            <a:r>
              <a:rPr lang="en-US">
                <a:ea typeface="+mn-lt"/>
                <a:cs typeface="+mn-lt"/>
              </a:rPr>
              <a:t>Examples – </a:t>
            </a:r>
            <a:r>
              <a:rPr lang="en-US" err="1">
                <a:ea typeface="+mn-lt"/>
                <a:cs typeface="+mn-lt"/>
              </a:rPr>
              <a:t>java.util.concurrent</a:t>
            </a:r>
            <a:endParaRPr lang="en-US">
              <a:ea typeface="+mn-lt"/>
              <a:cs typeface="+mn-lt"/>
            </a:endParaRPr>
          </a:p>
          <a:p>
            <a:pPr lvl="1">
              <a:buFont typeface="Courier New" panose="020B0604020202020204" pitchFamily="34" charset="0"/>
              <a:buChar char="o"/>
            </a:pPr>
            <a:r>
              <a:rPr lang="en-US">
                <a:ea typeface="+mn-lt"/>
                <a:cs typeface="+mn-lt"/>
              </a:rPr>
              <a:t>                     </a:t>
            </a:r>
            <a:r>
              <a:rPr lang="en-US" err="1">
                <a:ea typeface="+mn-lt"/>
                <a:cs typeface="+mn-lt"/>
              </a:rPr>
              <a:t>Java.nio</a:t>
            </a:r>
            <a:endParaRPr lang="en-US">
              <a:ea typeface="+mn-lt"/>
              <a:cs typeface="+mn-lt"/>
            </a:endParaRPr>
          </a:p>
          <a:p>
            <a:pPr lvl="1">
              <a:buFont typeface="Courier New" panose="020B0604020202020204" pitchFamily="34" charset="0"/>
              <a:buChar char="o"/>
            </a:pPr>
            <a:r>
              <a:rPr lang="en-US">
                <a:ea typeface="+mn-lt"/>
                <a:cs typeface="+mn-lt"/>
              </a:rPr>
              <a:t>We also inspected all APIs that have the keywords “thread”, “lock”, “socket”, or “time” in their API documentation from the following packages: java.io, </a:t>
            </a:r>
            <a:r>
              <a:rPr lang="en-US" err="1">
                <a:ea typeface="+mn-lt"/>
                <a:cs typeface="+mn-lt"/>
              </a:rPr>
              <a:t>java.lang</a:t>
            </a:r>
            <a:r>
              <a:rPr lang="en-US">
                <a:ea typeface="+mn-lt"/>
                <a:cs typeface="+mn-lt"/>
              </a:rPr>
              <a:t>, java.net, and javax.net.</a:t>
            </a:r>
          </a:p>
          <a:p>
            <a:r>
              <a:rPr lang="en-US">
                <a:ea typeface="+mn-lt"/>
                <a:cs typeface="+mn-lt"/>
              </a:rPr>
              <a:t>Finally, we obtain </a:t>
            </a:r>
            <a:r>
              <a:rPr lang="en-US" b="1">
                <a:ea typeface="+mn-lt"/>
                <a:cs typeface="+mn-lt"/>
              </a:rPr>
              <a:t>2591 </a:t>
            </a:r>
            <a:r>
              <a:rPr lang="en-US">
                <a:ea typeface="+mn-lt"/>
                <a:cs typeface="+mn-lt"/>
              </a:rPr>
              <a:t>APIs</a:t>
            </a:r>
          </a:p>
          <a:p>
            <a:pPr lvl="1">
              <a:buFont typeface="Courier New,monospace" panose="020B0604020202020204" pitchFamily="34" charset="0"/>
              <a:buChar char="o"/>
            </a:pPr>
            <a:r>
              <a:rPr lang="en-US" sz="2000">
                <a:ea typeface="+mn-lt"/>
                <a:cs typeface="+mn-lt"/>
              </a:rPr>
              <a:t>1955 APIs from </a:t>
            </a:r>
            <a:r>
              <a:rPr lang="en-US" sz="2000" err="1">
                <a:ea typeface="+mn-lt"/>
                <a:cs typeface="+mn-lt"/>
              </a:rPr>
              <a:t>java.util.concurrent</a:t>
            </a:r>
            <a:r>
              <a:rPr lang="en-US" sz="2000">
                <a:ea typeface="+mn-lt"/>
                <a:cs typeface="+mn-lt"/>
              </a:rPr>
              <a:t>, </a:t>
            </a:r>
          </a:p>
          <a:p>
            <a:pPr lvl="1">
              <a:buFont typeface="Courier New,monospace" panose="020B0604020202020204" pitchFamily="34" charset="0"/>
              <a:buChar char="o"/>
            </a:pPr>
            <a:r>
              <a:rPr lang="en-US" sz="2000">
                <a:ea typeface="+mn-lt"/>
                <a:cs typeface="+mn-lt"/>
              </a:rPr>
              <a:t>565 from </a:t>
            </a:r>
            <a:r>
              <a:rPr lang="en-US" sz="2000" err="1">
                <a:ea typeface="+mn-lt"/>
                <a:cs typeface="+mn-lt"/>
              </a:rPr>
              <a:t>java.nio</a:t>
            </a:r>
            <a:r>
              <a:rPr lang="en-US" sz="2000">
                <a:ea typeface="+mn-lt"/>
                <a:cs typeface="+mn-lt"/>
              </a:rPr>
              <a:t>, </a:t>
            </a:r>
          </a:p>
          <a:p>
            <a:pPr lvl="1">
              <a:buFont typeface="Courier New,monospace" panose="020B0604020202020204" pitchFamily="34" charset="0"/>
              <a:buChar char="o"/>
            </a:pPr>
            <a:r>
              <a:rPr lang="en-US" sz="2000">
                <a:ea typeface="+mn-lt"/>
                <a:cs typeface="+mn-lt"/>
              </a:rPr>
              <a:t>17 from java.net and javax.net, and </a:t>
            </a:r>
          </a:p>
          <a:p>
            <a:pPr lvl="1">
              <a:buFont typeface="Courier New,monospace" panose="020B0604020202020204" pitchFamily="34" charset="0"/>
              <a:buChar char="o"/>
            </a:pPr>
            <a:r>
              <a:rPr lang="en-US" sz="2000">
                <a:ea typeface="+mn-lt"/>
                <a:cs typeface="+mn-lt"/>
              </a:rPr>
              <a:t>54 from other packages in the JDK (e.g., </a:t>
            </a:r>
            <a:r>
              <a:rPr lang="en-US" sz="2000" err="1">
                <a:ea typeface="+mn-lt"/>
                <a:cs typeface="+mn-lt"/>
              </a:rPr>
              <a:t>System.currentTimeMillis</a:t>
            </a:r>
            <a:r>
              <a:rPr lang="en-US" sz="2000">
                <a:ea typeface="+mn-lt"/>
                <a:cs typeface="+mn-lt"/>
              </a:rPr>
              <a:t>)</a:t>
            </a:r>
          </a:p>
          <a:p>
            <a:r>
              <a:rPr lang="en-US">
                <a:ea typeface="+mn-lt"/>
                <a:cs typeface="+mn-lt"/>
              </a:rPr>
              <a:t>We use only methods from the JDK as the TD APIs because any other methods from the tests, system-under-test, or third party library code that perform timing-related operations are likely to eventually use these APIs from the standard JDK.</a:t>
            </a:r>
          </a:p>
          <a:p>
            <a:endParaRPr lang="en-US">
              <a:ea typeface="+mn-lt"/>
              <a:cs typeface="+mn-lt"/>
            </a:endParaRPr>
          </a:p>
        </p:txBody>
      </p:sp>
      <p:sp>
        <p:nvSpPr>
          <p:cNvPr id="5" name="Slide Number Placeholder 4">
            <a:extLst>
              <a:ext uri="{FF2B5EF4-FFF2-40B4-BE49-F238E27FC236}">
                <a16:creationId xmlns:a16="http://schemas.microsoft.com/office/drawing/2014/main" id="{024E1C99-0E2B-1C7D-AB16-E2F0D3157B71}"/>
              </a:ext>
            </a:extLst>
          </p:cNvPr>
          <p:cNvSpPr>
            <a:spLocks noGrp="1"/>
          </p:cNvSpPr>
          <p:nvPr>
            <p:ph type="sldNum" sz="quarter" idx="12"/>
          </p:nvPr>
        </p:nvSpPr>
        <p:spPr/>
        <p:txBody>
          <a:bodyPr/>
          <a:lstStyle/>
          <a:p>
            <a:fld id="{330EA680-D336-4FF7-8B7A-9848BB0A1C32}" type="slidenum">
              <a:rPr lang="en-US" smtClean="0"/>
              <a:t>20</a:t>
            </a:fld>
            <a:endParaRPr lang="en-US"/>
          </a:p>
        </p:txBody>
      </p:sp>
    </p:spTree>
    <p:extLst>
      <p:ext uri="{BB962C8B-B14F-4D97-AF65-F5344CB8AC3E}">
        <p14:creationId xmlns:p14="http://schemas.microsoft.com/office/powerpoint/2010/main" val="57729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1498B-EF81-E390-EE0A-C89DBA459CBF}"/>
              </a:ext>
            </a:extLst>
          </p:cNvPr>
          <p:cNvSpPr>
            <a:spLocks noGrp="1"/>
          </p:cNvSpPr>
          <p:nvPr>
            <p:ph type="title"/>
          </p:nvPr>
        </p:nvSpPr>
        <p:spPr/>
        <p:txBody>
          <a:bodyPr/>
          <a:lstStyle/>
          <a:p>
            <a:r>
              <a:rPr lang="en-US" sz="4000">
                <a:latin typeface="Calibri"/>
                <a:ea typeface="Calibri"/>
                <a:cs typeface="Calibri"/>
              </a:rPr>
              <a:t>TD API Profiling</a:t>
            </a:r>
            <a:endParaRPr lang="en-US" sz="4000">
              <a:ea typeface="Calibri Light"/>
              <a:cs typeface="Calibri Light"/>
            </a:endParaRPr>
          </a:p>
        </p:txBody>
      </p:sp>
      <p:sp>
        <p:nvSpPr>
          <p:cNvPr id="3" name="Content Placeholder 2">
            <a:extLst>
              <a:ext uri="{FF2B5EF4-FFF2-40B4-BE49-F238E27FC236}">
                <a16:creationId xmlns:a16="http://schemas.microsoft.com/office/drawing/2014/main" id="{2317C1AD-9D48-E601-1E4F-0C2AFAC5B8C8}"/>
              </a:ext>
            </a:extLst>
          </p:cNvPr>
          <p:cNvSpPr>
            <a:spLocks noGrp="1"/>
          </p:cNvSpPr>
          <p:nvPr>
            <p:ph idx="1"/>
          </p:nvPr>
        </p:nvSpPr>
        <p:spPr/>
        <p:txBody>
          <a:bodyPr vert="horz" lIns="91440" tIns="45720" rIns="91440" bIns="45720" rtlCol="0" anchor="t">
            <a:normAutofit/>
          </a:bodyPr>
          <a:lstStyle/>
          <a:p>
            <a:r>
              <a:rPr lang="en-US" err="1">
                <a:ea typeface="+mn-lt"/>
                <a:cs typeface="+mn-lt"/>
              </a:rPr>
              <a:t>FlakeRake</a:t>
            </a:r>
            <a:r>
              <a:rPr lang="en-US">
                <a:ea typeface="+mn-lt"/>
                <a:cs typeface="+mn-lt"/>
              </a:rPr>
              <a:t> dynamically profiles the test’s execution to find where it makes calls to any of the TD APIs.</a:t>
            </a:r>
          </a:p>
          <a:p>
            <a:r>
              <a:rPr lang="en-US" err="1">
                <a:ea typeface="+mn-lt"/>
                <a:cs typeface="+mn-lt"/>
              </a:rPr>
              <a:t>FlakeRake</a:t>
            </a:r>
            <a:r>
              <a:rPr lang="en-US">
                <a:ea typeface="+mn-lt"/>
                <a:cs typeface="+mn-lt"/>
              </a:rPr>
              <a:t> dynamically instruments the code to track calls to TD APIs.</a:t>
            </a:r>
          </a:p>
          <a:p>
            <a:r>
              <a:rPr lang="en-US">
                <a:ea typeface="+mn-lt"/>
                <a:cs typeface="+mn-lt"/>
              </a:rPr>
              <a:t>This step executes the test multiple times to record which APIs get called.</a:t>
            </a:r>
          </a:p>
          <a:p>
            <a:r>
              <a:rPr lang="en-US">
                <a:ea typeface="+mn-lt"/>
                <a:cs typeface="+mn-lt"/>
              </a:rPr>
              <a:t>The instrumented executions produce a list of </a:t>
            </a:r>
            <a:r>
              <a:rPr lang="en-US" err="1">
                <a:ea typeface="+mn-lt"/>
                <a:cs typeface="+mn-lt"/>
              </a:rPr>
              <a:t>sleepyLines</a:t>
            </a:r>
            <a:r>
              <a:rPr lang="en-US">
                <a:ea typeface="+mn-lt"/>
                <a:cs typeface="+mn-lt"/>
              </a:rPr>
              <a:t> – the list of candidate lines to sleep at. </a:t>
            </a:r>
          </a:p>
          <a:p>
            <a:r>
              <a:rPr lang="en-US">
                <a:ea typeface="+mn-lt"/>
                <a:cs typeface="+mn-lt"/>
              </a:rPr>
              <a:t>As each TD API might be invoked in multiple threads, </a:t>
            </a:r>
            <a:r>
              <a:rPr lang="en-US" err="1">
                <a:ea typeface="+mn-lt"/>
                <a:cs typeface="+mn-lt"/>
              </a:rPr>
              <a:t>FlakeRake</a:t>
            </a:r>
            <a:r>
              <a:rPr lang="en-US">
                <a:ea typeface="+mn-lt"/>
                <a:cs typeface="+mn-lt"/>
              </a:rPr>
              <a:t> also records a </a:t>
            </a:r>
            <a:r>
              <a:rPr lang="en-US" err="1">
                <a:ea typeface="+mn-lt"/>
                <a:cs typeface="+mn-lt"/>
              </a:rPr>
              <a:t>threadID</a:t>
            </a:r>
            <a:r>
              <a:rPr lang="en-US">
                <a:ea typeface="+mn-lt"/>
                <a:cs typeface="+mn-lt"/>
              </a:rPr>
              <a:t> for each </a:t>
            </a:r>
            <a:r>
              <a:rPr lang="en-US" err="1">
                <a:ea typeface="+mn-lt"/>
                <a:cs typeface="+mn-lt"/>
              </a:rPr>
              <a:t>sleepyLine</a:t>
            </a:r>
            <a:r>
              <a:rPr lang="en-US">
                <a:ea typeface="+mn-lt"/>
                <a:cs typeface="+mn-lt"/>
              </a:rPr>
              <a:t>. </a:t>
            </a:r>
          </a:p>
        </p:txBody>
      </p:sp>
      <p:sp>
        <p:nvSpPr>
          <p:cNvPr id="5" name="Slide Number Placeholder 4">
            <a:extLst>
              <a:ext uri="{FF2B5EF4-FFF2-40B4-BE49-F238E27FC236}">
                <a16:creationId xmlns:a16="http://schemas.microsoft.com/office/drawing/2014/main" id="{17924896-ECFE-E071-DFC0-D37B006663BD}"/>
              </a:ext>
            </a:extLst>
          </p:cNvPr>
          <p:cNvSpPr>
            <a:spLocks noGrp="1"/>
          </p:cNvSpPr>
          <p:nvPr>
            <p:ph type="sldNum" sz="quarter" idx="12"/>
          </p:nvPr>
        </p:nvSpPr>
        <p:spPr/>
        <p:txBody>
          <a:bodyPr/>
          <a:lstStyle/>
          <a:p>
            <a:fld id="{330EA680-D336-4FF7-8B7A-9848BB0A1C32}" type="slidenum">
              <a:rPr lang="en-US" smtClean="0"/>
              <a:t>21</a:t>
            </a:fld>
            <a:endParaRPr lang="en-US"/>
          </a:p>
        </p:txBody>
      </p:sp>
    </p:spTree>
    <p:extLst>
      <p:ext uri="{BB962C8B-B14F-4D97-AF65-F5344CB8AC3E}">
        <p14:creationId xmlns:p14="http://schemas.microsoft.com/office/powerpoint/2010/main" val="1768372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A3C09-248A-7C53-F64D-6066F761D9AD}"/>
              </a:ext>
            </a:extLst>
          </p:cNvPr>
          <p:cNvSpPr>
            <a:spLocks noGrp="1"/>
          </p:cNvSpPr>
          <p:nvPr>
            <p:ph type="title"/>
          </p:nvPr>
        </p:nvSpPr>
        <p:spPr/>
        <p:txBody>
          <a:bodyPr/>
          <a:lstStyle/>
          <a:p>
            <a:r>
              <a:rPr lang="en-US" b="1">
                <a:ea typeface="+mj-lt"/>
                <a:cs typeface="+mj-lt"/>
              </a:rPr>
              <a:t>Configuration Search</a:t>
            </a:r>
            <a:endParaRPr lang="en-US" b="1">
              <a:ea typeface="Calibri Light"/>
              <a:cs typeface="Calibri Light"/>
            </a:endParaRPr>
          </a:p>
        </p:txBody>
      </p:sp>
      <p:sp>
        <p:nvSpPr>
          <p:cNvPr id="3" name="Content Placeholder 2">
            <a:extLst>
              <a:ext uri="{FF2B5EF4-FFF2-40B4-BE49-F238E27FC236}">
                <a16:creationId xmlns:a16="http://schemas.microsoft.com/office/drawing/2014/main" id="{5BC813E9-2E03-B609-856F-26BF3393CC33}"/>
              </a:ext>
            </a:extLst>
          </p:cNvPr>
          <p:cNvSpPr>
            <a:spLocks noGrp="1"/>
          </p:cNvSpPr>
          <p:nvPr>
            <p:ph idx="1"/>
          </p:nvPr>
        </p:nvSpPr>
        <p:spPr/>
        <p:txBody>
          <a:bodyPr vert="horz" lIns="91440" tIns="45720" rIns="91440" bIns="45720" rtlCol="0" anchor="t">
            <a:normAutofit fontScale="92500" lnSpcReduction="20000"/>
          </a:bodyPr>
          <a:lstStyle/>
          <a:p>
            <a:r>
              <a:rPr lang="en-US">
                <a:ea typeface="+mn-lt"/>
                <a:cs typeface="+mn-lt"/>
              </a:rPr>
              <a:t>While there are many possible TD API lines to sleep at to reproduce a TD failure (</a:t>
            </a:r>
            <a:r>
              <a:rPr lang="en-US" err="1">
                <a:ea typeface="+mn-lt"/>
                <a:cs typeface="+mn-lt"/>
              </a:rPr>
              <a:t>sleepyLines</a:t>
            </a:r>
            <a:r>
              <a:rPr lang="en-US">
                <a:ea typeface="+mn-lt"/>
                <a:cs typeface="+mn-lt"/>
              </a:rPr>
              <a:t>), only a few of them may be needed. </a:t>
            </a:r>
            <a:r>
              <a:rPr lang="en-US" err="1">
                <a:ea typeface="+mn-lt"/>
                <a:cs typeface="+mn-lt"/>
              </a:rPr>
              <a:t>FlakeRake</a:t>
            </a:r>
            <a:r>
              <a:rPr lang="en-US">
                <a:ea typeface="+mn-lt"/>
                <a:cs typeface="+mn-lt"/>
              </a:rPr>
              <a:t> explores these lines by repeatedly running the test under different configurations involving subsets of the </a:t>
            </a:r>
            <a:r>
              <a:rPr lang="en-US" err="1">
                <a:ea typeface="+mn-lt"/>
                <a:cs typeface="+mn-lt"/>
              </a:rPr>
              <a:t>sleepyLines</a:t>
            </a:r>
            <a:r>
              <a:rPr lang="en-US">
                <a:ea typeface="+mn-lt"/>
                <a:cs typeface="+mn-lt"/>
              </a:rPr>
              <a:t>.</a:t>
            </a:r>
          </a:p>
          <a:p>
            <a:r>
              <a:rPr lang="en-US">
                <a:ea typeface="+mn-lt"/>
                <a:cs typeface="+mn-lt"/>
              </a:rPr>
              <a:t>We implement and evaluate two heuristic-based algorithms to partition the set of </a:t>
            </a:r>
            <a:r>
              <a:rPr lang="en-US" err="1">
                <a:ea typeface="+mn-lt"/>
                <a:cs typeface="+mn-lt"/>
              </a:rPr>
              <a:t>sleepyLines</a:t>
            </a:r>
            <a:r>
              <a:rPr lang="en-US">
                <a:ea typeface="+mn-lt"/>
                <a:cs typeface="+mn-lt"/>
              </a:rPr>
              <a:t> into smaller sets:</a:t>
            </a:r>
          </a:p>
          <a:p>
            <a:pPr lvl="1">
              <a:buFont typeface="Courier New,monospace" panose="020B0604020202020204" pitchFamily="34" charset="0"/>
              <a:buChar char="o"/>
            </a:pPr>
            <a:r>
              <a:rPr lang="en-US" sz="2000">
                <a:ea typeface="+mn-lt"/>
                <a:cs typeface="+mn-lt"/>
              </a:rPr>
              <a:t>One-by-one (OBO)</a:t>
            </a:r>
          </a:p>
          <a:p>
            <a:pPr lvl="2">
              <a:buFont typeface="Wingdings,Sans-Serif" panose="020B0604020202020204" pitchFamily="34" charset="0"/>
              <a:buChar char="§"/>
            </a:pPr>
            <a:r>
              <a:rPr lang="en-US" sz="1700">
                <a:ea typeface="+mn-lt"/>
                <a:cs typeface="+mn-lt"/>
              </a:rPr>
              <a:t>Given </a:t>
            </a:r>
            <a:r>
              <a:rPr lang="en-US" sz="1700" err="1">
                <a:ea typeface="+mn-lt"/>
                <a:cs typeface="+mn-lt"/>
              </a:rPr>
              <a:t>sleepyLines</a:t>
            </a:r>
            <a:r>
              <a:rPr lang="en-US" sz="1700">
                <a:ea typeface="+mn-lt"/>
                <a:cs typeface="+mn-lt"/>
              </a:rPr>
              <a:t> and corresponding </a:t>
            </a:r>
            <a:r>
              <a:rPr lang="en-US" sz="1700" err="1">
                <a:ea typeface="+mn-lt"/>
                <a:cs typeface="+mn-lt"/>
              </a:rPr>
              <a:t>threadIDs</a:t>
            </a:r>
            <a:r>
              <a:rPr lang="en-US" sz="1700">
                <a:ea typeface="+mn-lt"/>
                <a:cs typeface="+mn-lt"/>
              </a:rPr>
              <a:t> (s1, t1),(s2, t1),(s3, t2), OBO produces three configurations: &lt; (s1, t1) &gt;, &lt; (s2, t1) &gt;, and &lt; (s3, t2) &gt;</a:t>
            </a:r>
          </a:p>
          <a:p>
            <a:pPr lvl="1">
              <a:buFont typeface="Courier New,monospace" panose="020B0604020202020204" pitchFamily="34" charset="0"/>
              <a:buChar char="o"/>
            </a:pPr>
            <a:r>
              <a:rPr lang="en-US" sz="2000">
                <a:ea typeface="+mn-lt"/>
                <a:cs typeface="+mn-lt"/>
              </a:rPr>
              <a:t>Bisection (similar to binary search)</a:t>
            </a:r>
          </a:p>
          <a:p>
            <a:pPr lvl="2">
              <a:buFont typeface="Wingdings,Sans-Serif" panose="020B0604020202020204" pitchFamily="34" charset="0"/>
              <a:buChar char="§"/>
            </a:pPr>
            <a:r>
              <a:rPr lang="en-US" sz="1700">
                <a:ea typeface="+mn-lt"/>
                <a:cs typeface="+mn-lt"/>
              </a:rPr>
              <a:t>given </a:t>
            </a:r>
            <a:r>
              <a:rPr lang="en-US" sz="1700" err="1">
                <a:ea typeface="+mn-lt"/>
                <a:cs typeface="+mn-lt"/>
              </a:rPr>
              <a:t>sleepyLines</a:t>
            </a:r>
            <a:r>
              <a:rPr lang="en-US" sz="1700">
                <a:ea typeface="+mn-lt"/>
                <a:cs typeface="+mn-lt"/>
              </a:rPr>
              <a:t> (s1, t1),(s2, t1),(s3, t2) in order of appearance during execution, </a:t>
            </a:r>
          </a:p>
          <a:p>
            <a:pPr lvl="2">
              <a:buFont typeface="Wingdings,Sans-Serif" panose="020B0604020202020204" pitchFamily="34" charset="0"/>
              <a:buChar char="§"/>
            </a:pPr>
            <a:r>
              <a:rPr lang="en-US" sz="1700">
                <a:ea typeface="+mn-lt"/>
                <a:cs typeface="+mn-lt"/>
              </a:rPr>
              <a:t>Bisection produces four configurations: &lt; (s1, t1),(s2, t1) &gt;, &lt; (s1, t1) &gt;, &lt; (s2, t1) &gt;, and &lt; (s3, t2) &gt;. </a:t>
            </a:r>
            <a:r>
              <a:rPr lang="en-US" sz="1700" err="1">
                <a:ea typeface="+mn-lt"/>
                <a:cs typeface="+mn-lt"/>
              </a:rPr>
              <a:t>FlakeRake’s</a:t>
            </a:r>
            <a:r>
              <a:rPr lang="en-US" sz="1700">
                <a:ea typeface="+mn-lt"/>
                <a:cs typeface="+mn-lt"/>
              </a:rPr>
              <a:t> bisection will not explore subsets of configurations if the union of the sub-sets does not reliably reproduce a failure. </a:t>
            </a:r>
          </a:p>
          <a:p>
            <a:r>
              <a:rPr lang="en-US">
                <a:ea typeface="+mn-lt"/>
                <a:cs typeface="+mn-lt"/>
              </a:rPr>
              <a:t>We find that OBO finds slightly fewer failures than Bisection, while being only 2.4% faster than Bisection</a:t>
            </a:r>
            <a:endParaRPr lang="en-US">
              <a:ea typeface="Calibri"/>
              <a:cs typeface="Calibri"/>
            </a:endParaRPr>
          </a:p>
        </p:txBody>
      </p:sp>
      <p:sp>
        <p:nvSpPr>
          <p:cNvPr id="5" name="Slide Number Placeholder 4">
            <a:extLst>
              <a:ext uri="{FF2B5EF4-FFF2-40B4-BE49-F238E27FC236}">
                <a16:creationId xmlns:a16="http://schemas.microsoft.com/office/drawing/2014/main" id="{BA71DD42-2AEA-89EE-12B6-EA3AA930AFA6}"/>
              </a:ext>
            </a:extLst>
          </p:cNvPr>
          <p:cNvSpPr>
            <a:spLocks noGrp="1"/>
          </p:cNvSpPr>
          <p:nvPr>
            <p:ph type="sldNum" sz="quarter" idx="12"/>
          </p:nvPr>
        </p:nvSpPr>
        <p:spPr/>
        <p:txBody>
          <a:bodyPr/>
          <a:lstStyle/>
          <a:p>
            <a:fld id="{330EA680-D336-4FF7-8B7A-9848BB0A1C32}" type="slidenum">
              <a:rPr lang="en-US" smtClean="0"/>
              <a:t>22</a:t>
            </a:fld>
            <a:endParaRPr lang="en-US"/>
          </a:p>
        </p:txBody>
      </p:sp>
    </p:spTree>
    <p:extLst>
      <p:ext uri="{BB962C8B-B14F-4D97-AF65-F5344CB8AC3E}">
        <p14:creationId xmlns:p14="http://schemas.microsoft.com/office/powerpoint/2010/main" val="1905900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B3D3-E3DF-F0A4-2598-97543C7540EA}"/>
              </a:ext>
            </a:extLst>
          </p:cNvPr>
          <p:cNvSpPr>
            <a:spLocks noGrp="1"/>
          </p:cNvSpPr>
          <p:nvPr>
            <p:ph type="title"/>
          </p:nvPr>
        </p:nvSpPr>
        <p:spPr/>
        <p:txBody>
          <a:bodyPr/>
          <a:lstStyle/>
          <a:p>
            <a:r>
              <a:rPr lang="en-US" b="1">
                <a:ea typeface="+mj-lt"/>
                <a:cs typeface="+mj-lt"/>
              </a:rPr>
              <a:t>Configuration Search (OBO)</a:t>
            </a:r>
            <a:endParaRPr lang="en-US">
              <a:ea typeface="+mj-lt"/>
              <a:cs typeface="+mj-lt"/>
            </a:endParaRPr>
          </a:p>
        </p:txBody>
      </p:sp>
      <p:sp>
        <p:nvSpPr>
          <p:cNvPr id="6" name="Rectangle 5">
            <a:extLst>
              <a:ext uri="{FF2B5EF4-FFF2-40B4-BE49-F238E27FC236}">
                <a16:creationId xmlns:a16="http://schemas.microsoft.com/office/drawing/2014/main" id="{A4336BDA-B1AB-3BD0-B7E2-35896509D9E4}"/>
              </a:ext>
            </a:extLst>
          </p:cNvPr>
          <p:cNvSpPr/>
          <p:nvPr/>
        </p:nvSpPr>
        <p:spPr>
          <a:xfrm>
            <a:off x="3723904" y="2170022"/>
            <a:ext cx="5130800" cy="339090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sz="1400" noProof="1">
                <a:latin typeface="Courier New"/>
                <a:cs typeface="Courier New"/>
              </a:rPr>
              <a:t>1 public void removeAllAppenders() {      1</a:t>
            </a:r>
            <a:endParaRPr lang="en-US" sz="1400" noProof="1">
              <a:latin typeface="Calibri" panose="020F0502020204030204"/>
              <a:ea typeface="Calibri"/>
              <a:cs typeface="Calibri"/>
            </a:endParaRPr>
          </a:p>
          <a:p>
            <a:pPr algn="ctr"/>
            <a:r>
              <a:rPr lang="en-US" sz="1400" noProof="1">
                <a:latin typeface="Courier New"/>
                <a:cs typeface="Courier New"/>
              </a:rPr>
              <a:t>2 if(appenderList != null) {             </a:t>
            </a:r>
            <a:r>
              <a:rPr lang="en-US" sz="1400" noProof="1">
                <a:latin typeface="Courier New"/>
                <a:ea typeface="Calibri"/>
                <a:cs typeface="Courier New"/>
              </a:rPr>
              <a:t> 2</a:t>
            </a:r>
          </a:p>
          <a:p>
            <a:pPr algn="ctr"/>
            <a:r>
              <a:rPr lang="en-US" sz="1400" noProof="1">
                <a:latin typeface="Calibri"/>
                <a:ea typeface="Calibri"/>
                <a:cs typeface="Calibri"/>
              </a:rPr>
              <a:t>  </a:t>
            </a:r>
            <a:r>
              <a:rPr lang="en-US" sz="1400" noProof="1">
                <a:highlight>
                  <a:srgbClr val="FFFF00"/>
                </a:highlight>
                <a:latin typeface="Calibri"/>
                <a:ea typeface="Calibri"/>
                <a:cs typeface="Calibri"/>
              </a:rPr>
              <a:t>Thread.sleep(5000);</a:t>
            </a:r>
            <a:r>
              <a:rPr lang="en-US" sz="1400" noProof="1">
                <a:latin typeface="Calibri"/>
                <a:ea typeface="Calibri"/>
                <a:cs typeface="Calibri"/>
              </a:rPr>
              <a:t>                                </a:t>
            </a:r>
            <a:endParaRPr lang="en-US" sz="1400" noProof="1">
              <a:latin typeface="Courier New"/>
              <a:cs typeface="Courier New"/>
            </a:endParaRPr>
          </a:p>
          <a:p>
            <a:pPr algn="ctr"/>
            <a:r>
              <a:rPr lang="en-US" sz="1400" noProof="1">
                <a:latin typeface="Courier New"/>
                <a:cs typeface="Courier New"/>
              </a:rPr>
              <a:t> 3  int len = appenderList.size();         3 </a:t>
            </a:r>
            <a:endParaRPr lang="en-US" sz="1400" noProof="1">
              <a:latin typeface="Calibri"/>
              <a:ea typeface="Calibri"/>
              <a:cs typeface="Calibri"/>
            </a:endParaRPr>
          </a:p>
          <a:p>
            <a:pPr algn="ctr"/>
            <a:r>
              <a:rPr lang="en-US" sz="1400" noProof="1">
                <a:latin typeface="Calibri"/>
                <a:ea typeface="Calibri"/>
                <a:cs typeface="Calibri"/>
              </a:rPr>
              <a:t>  </a:t>
            </a:r>
            <a:r>
              <a:rPr lang="en-US" sz="1400" noProof="1">
                <a:highlight>
                  <a:srgbClr val="FFFF00"/>
                </a:highlight>
                <a:latin typeface="Calibri"/>
                <a:ea typeface="Calibri"/>
                <a:cs typeface="Calibri"/>
              </a:rPr>
              <a:t>Thread.sleep(5000);</a:t>
            </a:r>
            <a:r>
              <a:rPr lang="en-US" sz="1400" noProof="1">
                <a:latin typeface="Calibri"/>
                <a:ea typeface="Calibri"/>
                <a:cs typeface="Calibri"/>
              </a:rPr>
              <a:t>                                </a:t>
            </a:r>
          </a:p>
          <a:p>
            <a:pPr algn="ctr"/>
            <a:r>
              <a:rPr lang="en-US" sz="1400" noProof="1">
                <a:latin typeface="Courier New"/>
                <a:cs typeface="Courier New"/>
              </a:rPr>
              <a:t>4  appenderList.removeAllElements();      4 </a:t>
            </a:r>
            <a:endParaRPr lang="en-US" sz="1400" noProof="1">
              <a:latin typeface="Calibri"/>
              <a:ea typeface="Calibri"/>
              <a:cs typeface="Calibri"/>
            </a:endParaRPr>
          </a:p>
          <a:p>
            <a:pPr algn="ctr"/>
            <a:r>
              <a:rPr lang="en-US" sz="1400" noProof="1">
                <a:highlight>
                  <a:srgbClr val="FFFF00"/>
                </a:highlight>
                <a:latin typeface="Calibri"/>
                <a:ea typeface="Calibri"/>
                <a:cs typeface="Calibri"/>
              </a:rPr>
              <a:t>Thread.sleep(5000);</a:t>
            </a:r>
            <a:r>
              <a:rPr lang="en-US" sz="1400" noProof="1">
                <a:solidFill>
                  <a:srgbClr val="FF0000"/>
                </a:solidFill>
                <a:latin typeface="Calibri"/>
                <a:ea typeface="Calibri"/>
                <a:cs typeface="Calibri"/>
              </a:rPr>
              <a:t>                               </a:t>
            </a:r>
            <a:endParaRPr lang="en-US" noProof="1">
              <a:solidFill>
                <a:srgbClr val="FF0000"/>
              </a:solidFill>
              <a:ea typeface="Calibri"/>
              <a:cs typeface="Calibri"/>
            </a:endParaRPr>
          </a:p>
          <a:p>
            <a:pPr algn="ctr"/>
            <a:r>
              <a:rPr lang="en-US" sz="1400" noProof="1">
                <a:latin typeface="Courier New"/>
                <a:cs typeface="Courier New"/>
              </a:rPr>
              <a:t> 5   wait()                                5 </a:t>
            </a:r>
            <a:endParaRPr lang="en-US" sz="1400" noProof="1">
              <a:latin typeface="Calibri"/>
              <a:ea typeface="Calibri"/>
              <a:cs typeface="Calibri"/>
            </a:endParaRPr>
          </a:p>
          <a:p>
            <a:pPr algn="ctr"/>
            <a:r>
              <a:rPr lang="en-US" sz="1400" noProof="1">
                <a:latin typeface="Courier New"/>
                <a:cs typeface="Courier New"/>
              </a:rPr>
              <a:t>6  appenderList = null;                   6</a:t>
            </a:r>
            <a:endParaRPr lang="en-US" sz="1400" noProof="1">
              <a:latin typeface="Calibri"/>
              <a:ea typeface="Calibri"/>
              <a:cs typeface="Calibri"/>
            </a:endParaRPr>
          </a:p>
          <a:p>
            <a:pPr algn="ctr"/>
            <a:r>
              <a:rPr lang="en-US" sz="1400" noProof="1">
                <a:latin typeface="Courier New"/>
                <a:cs typeface="Courier New"/>
              </a:rPr>
              <a:t>7    }                                    7</a:t>
            </a:r>
            <a:br>
              <a:rPr lang="en-US" sz="1400" noProof="1">
                <a:latin typeface="Courier New"/>
                <a:cs typeface="Courier New"/>
              </a:rPr>
            </a:br>
            <a:r>
              <a:rPr lang="en-US" sz="1400" noProof="1">
                <a:latin typeface="Courier New"/>
                <a:cs typeface="Courier New"/>
              </a:rPr>
              <a:t> 8  }                                      8 </a:t>
            </a:r>
            <a:endParaRPr lang="en-US" noProof="1">
              <a:ea typeface="Calibri"/>
              <a:cs typeface="Calibri"/>
            </a:endParaRPr>
          </a:p>
        </p:txBody>
      </p:sp>
      <p:sp>
        <p:nvSpPr>
          <p:cNvPr id="7" name="TextBox 6">
            <a:extLst>
              <a:ext uri="{FF2B5EF4-FFF2-40B4-BE49-F238E27FC236}">
                <a16:creationId xmlns:a16="http://schemas.microsoft.com/office/drawing/2014/main" id="{7062ED0E-9AAA-EDBF-D7E5-E1924C1D27BC}"/>
              </a:ext>
            </a:extLst>
          </p:cNvPr>
          <p:cNvSpPr txBox="1"/>
          <p:nvPr/>
        </p:nvSpPr>
        <p:spPr>
          <a:xfrm>
            <a:off x="685800" y="2032000"/>
            <a:ext cx="20193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Arial"/>
                <a:cs typeface="Arial"/>
              </a:rPr>
              <a:t>Thread1</a:t>
            </a:r>
            <a:endParaRPr lang="en-US" sz="1400">
              <a:latin typeface="Arial"/>
              <a:cs typeface="Arial"/>
            </a:endParaRPr>
          </a:p>
        </p:txBody>
      </p:sp>
      <p:sp>
        <p:nvSpPr>
          <p:cNvPr id="9" name="TextBox 8">
            <a:extLst>
              <a:ext uri="{FF2B5EF4-FFF2-40B4-BE49-F238E27FC236}">
                <a16:creationId xmlns:a16="http://schemas.microsoft.com/office/drawing/2014/main" id="{59EB6B72-6965-1D06-840A-B40EDC8C8A46}"/>
              </a:ext>
            </a:extLst>
          </p:cNvPr>
          <p:cNvSpPr txBox="1"/>
          <p:nvPr/>
        </p:nvSpPr>
        <p:spPr>
          <a:xfrm>
            <a:off x="9474200" y="2082800"/>
            <a:ext cx="20193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Arial"/>
                <a:cs typeface="Arial"/>
              </a:rPr>
              <a:t>Thread2</a:t>
            </a:r>
            <a:endParaRPr lang="en-US" sz="1400">
              <a:latin typeface="Arial"/>
              <a:cs typeface="Arial"/>
            </a:endParaRPr>
          </a:p>
        </p:txBody>
      </p:sp>
      <p:cxnSp>
        <p:nvCxnSpPr>
          <p:cNvPr id="11" name="Straight Arrow Connector 10">
            <a:extLst>
              <a:ext uri="{FF2B5EF4-FFF2-40B4-BE49-F238E27FC236}">
                <a16:creationId xmlns:a16="http://schemas.microsoft.com/office/drawing/2014/main" id="{08F7B014-FC3F-D781-5B89-9DD5003493F0}"/>
              </a:ext>
            </a:extLst>
          </p:cNvPr>
          <p:cNvCxnSpPr/>
          <p:nvPr/>
        </p:nvCxnSpPr>
        <p:spPr>
          <a:xfrm flipH="1">
            <a:off x="1638300" y="2603500"/>
            <a:ext cx="12700" cy="2565400"/>
          </a:xfrm>
          <a:prstGeom prst="straightConnector1">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7B562F9-98EF-DE7E-A667-4D8FC98C966C}"/>
              </a:ext>
            </a:extLst>
          </p:cNvPr>
          <p:cNvCxnSpPr/>
          <p:nvPr/>
        </p:nvCxnSpPr>
        <p:spPr>
          <a:xfrm>
            <a:off x="1688343" y="3530600"/>
            <a:ext cx="2004444" cy="127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F01CB00-6B86-C6D1-B4FD-02F3DD1ACD5F}"/>
              </a:ext>
            </a:extLst>
          </p:cNvPr>
          <p:cNvCxnSpPr>
            <a:cxnSpLocks/>
          </p:cNvCxnSpPr>
          <p:nvPr/>
        </p:nvCxnSpPr>
        <p:spPr>
          <a:xfrm flipV="1">
            <a:off x="1641859" y="3990914"/>
            <a:ext cx="2061953" cy="16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ECA55E2-AA13-2ABF-3FC9-4672CC2219AA}"/>
              </a:ext>
            </a:extLst>
          </p:cNvPr>
          <p:cNvCxnSpPr>
            <a:cxnSpLocks/>
          </p:cNvCxnSpPr>
          <p:nvPr/>
        </p:nvCxnSpPr>
        <p:spPr>
          <a:xfrm flipH="1">
            <a:off x="10274299" y="2527299"/>
            <a:ext cx="12700" cy="2565400"/>
          </a:xfrm>
          <a:prstGeom prst="straightConnector1">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C32E593-7179-18E9-DC9D-0F357F2AEABA}"/>
              </a:ext>
            </a:extLst>
          </p:cNvPr>
          <p:cNvCxnSpPr>
            <a:cxnSpLocks/>
          </p:cNvCxnSpPr>
          <p:nvPr/>
        </p:nvCxnSpPr>
        <p:spPr>
          <a:xfrm flipH="1" flipV="1">
            <a:off x="8931562" y="3973421"/>
            <a:ext cx="1257780" cy="287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25ECB5E-8A5B-694F-CB79-33BDBF7A40EE}"/>
              </a:ext>
            </a:extLst>
          </p:cNvPr>
          <p:cNvSpPr txBox="1"/>
          <p:nvPr/>
        </p:nvSpPr>
        <p:spPr>
          <a:xfrm>
            <a:off x="1918525" y="5777180"/>
            <a:ext cx="9004300" cy="1077218"/>
          </a:xfrm>
          <a:prstGeom prst="rect">
            <a:avLst/>
          </a:prstGeom>
          <a:solidFill>
            <a:srgbClr val="8A3434"/>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FFFF"/>
                </a:solidFill>
              </a:rPr>
              <a:t>OBO produces three configurations: &lt; (s3, t1) &gt;, &lt; (s4, t1) &gt;, and &lt; (s5, t2) &gt;</a:t>
            </a:r>
            <a:r>
              <a:rPr lang="en-US" sz="3200">
                <a:solidFill>
                  <a:srgbClr val="FFFFFF"/>
                </a:solidFill>
                <a:cs typeface="Calibri"/>
              </a:rPr>
              <a:t>​</a:t>
            </a:r>
            <a:endParaRPr lang="en-US" sz="3600">
              <a:solidFill>
                <a:srgbClr val="FFFFFF"/>
              </a:solidFill>
            </a:endParaRPr>
          </a:p>
        </p:txBody>
      </p:sp>
      <p:sp>
        <p:nvSpPr>
          <p:cNvPr id="4" name="Slide Number Placeholder 3">
            <a:extLst>
              <a:ext uri="{FF2B5EF4-FFF2-40B4-BE49-F238E27FC236}">
                <a16:creationId xmlns:a16="http://schemas.microsoft.com/office/drawing/2014/main" id="{26AF5CA4-BA26-B1B8-E9B0-9DACE808B0E4}"/>
              </a:ext>
            </a:extLst>
          </p:cNvPr>
          <p:cNvSpPr>
            <a:spLocks noGrp="1"/>
          </p:cNvSpPr>
          <p:nvPr>
            <p:ph type="sldNum" sz="quarter" idx="12"/>
          </p:nvPr>
        </p:nvSpPr>
        <p:spPr/>
        <p:txBody>
          <a:bodyPr/>
          <a:lstStyle/>
          <a:p>
            <a:fld id="{330EA680-D336-4FF7-8B7A-9848BB0A1C32}" type="slidenum">
              <a:rPr lang="en-US" smtClean="0"/>
              <a:t>23</a:t>
            </a:fld>
            <a:endParaRPr lang="en-US"/>
          </a:p>
        </p:txBody>
      </p:sp>
    </p:spTree>
    <p:extLst>
      <p:ext uri="{BB962C8B-B14F-4D97-AF65-F5344CB8AC3E}">
        <p14:creationId xmlns:p14="http://schemas.microsoft.com/office/powerpoint/2010/main" val="274827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computer code with black text&#10;&#10;Description automatically generated">
            <a:extLst>
              <a:ext uri="{FF2B5EF4-FFF2-40B4-BE49-F238E27FC236}">
                <a16:creationId xmlns:a16="http://schemas.microsoft.com/office/drawing/2014/main" id="{D5714137-BED3-E378-D79C-68476A309409}"/>
              </a:ext>
            </a:extLst>
          </p:cNvPr>
          <p:cNvPicPr>
            <a:picLocks noChangeAspect="1"/>
          </p:cNvPicPr>
          <p:nvPr/>
        </p:nvPicPr>
        <p:blipFill>
          <a:blip r:embed="rId2"/>
          <a:stretch>
            <a:fillRect/>
          </a:stretch>
        </p:blipFill>
        <p:spPr>
          <a:xfrm>
            <a:off x="3660940" y="2035938"/>
            <a:ext cx="5424302" cy="3696565"/>
          </a:xfrm>
          <a:prstGeom prst="rect">
            <a:avLst/>
          </a:prstGeom>
        </p:spPr>
      </p:pic>
      <p:sp>
        <p:nvSpPr>
          <p:cNvPr id="2" name="Title 1">
            <a:extLst>
              <a:ext uri="{FF2B5EF4-FFF2-40B4-BE49-F238E27FC236}">
                <a16:creationId xmlns:a16="http://schemas.microsoft.com/office/drawing/2014/main" id="{B9E8B3D3-E3DF-F0A4-2598-97543C7540EA}"/>
              </a:ext>
            </a:extLst>
          </p:cNvPr>
          <p:cNvSpPr>
            <a:spLocks noGrp="1"/>
          </p:cNvSpPr>
          <p:nvPr>
            <p:ph type="title"/>
          </p:nvPr>
        </p:nvSpPr>
        <p:spPr/>
        <p:txBody>
          <a:bodyPr/>
          <a:lstStyle/>
          <a:p>
            <a:r>
              <a:rPr lang="en-US" b="1">
                <a:ea typeface="+mj-lt"/>
                <a:cs typeface="+mj-lt"/>
              </a:rPr>
              <a:t>Configuration Search (Bisection)</a:t>
            </a:r>
            <a:endParaRPr lang="en-US">
              <a:ea typeface="+mj-lt"/>
              <a:cs typeface="+mj-lt"/>
            </a:endParaRPr>
          </a:p>
        </p:txBody>
      </p:sp>
      <p:sp>
        <p:nvSpPr>
          <p:cNvPr id="7" name="TextBox 6">
            <a:extLst>
              <a:ext uri="{FF2B5EF4-FFF2-40B4-BE49-F238E27FC236}">
                <a16:creationId xmlns:a16="http://schemas.microsoft.com/office/drawing/2014/main" id="{7062ED0E-9AAA-EDBF-D7E5-E1924C1D27BC}"/>
              </a:ext>
            </a:extLst>
          </p:cNvPr>
          <p:cNvSpPr txBox="1"/>
          <p:nvPr/>
        </p:nvSpPr>
        <p:spPr>
          <a:xfrm>
            <a:off x="685800" y="2032000"/>
            <a:ext cx="20193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Arial"/>
                <a:cs typeface="Arial"/>
              </a:rPr>
              <a:t>Thread1</a:t>
            </a:r>
            <a:endParaRPr lang="en-US" sz="1400">
              <a:latin typeface="Arial"/>
              <a:cs typeface="Arial"/>
            </a:endParaRPr>
          </a:p>
        </p:txBody>
      </p:sp>
      <p:sp>
        <p:nvSpPr>
          <p:cNvPr id="9" name="TextBox 8">
            <a:extLst>
              <a:ext uri="{FF2B5EF4-FFF2-40B4-BE49-F238E27FC236}">
                <a16:creationId xmlns:a16="http://schemas.microsoft.com/office/drawing/2014/main" id="{59EB6B72-6965-1D06-840A-B40EDC8C8A46}"/>
              </a:ext>
            </a:extLst>
          </p:cNvPr>
          <p:cNvSpPr txBox="1"/>
          <p:nvPr/>
        </p:nvSpPr>
        <p:spPr>
          <a:xfrm>
            <a:off x="9474200" y="2082800"/>
            <a:ext cx="20193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Arial"/>
                <a:cs typeface="Arial"/>
              </a:rPr>
              <a:t>Thread2</a:t>
            </a:r>
            <a:endParaRPr lang="en-US" sz="1400">
              <a:latin typeface="Arial"/>
              <a:cs typeface="Arial"/>
            </a:endParaRPr>
          </a:p>
        </p:txBody>
      </p:sp>
      <p:cxnSp>
        <p:nvCxnSpPr>
          <p:cNvPr id="11" name="Straight Arrow Connector 10">
            <a:extLst>
              <a:ext uri="{FF2B5EF4-FFF2-40B4-BE49-F238E27FC236}">
                <a16:creationId xmlns:a16="http://schemas.microsoft.com/office/drawing/2014/main" id="{08F7B014-FC3F-D781-5B89-9DD5003493F0}"/>
              </a:ext>
            </a:extLst>
          </p:cNvPr>
          <p:cNvCxnSpPr/>
          <p:nvPr/>
        </p:nvCxnSpPr>
        <p:spPr>
          <a:xfrm flipH="1">
            <a:off x="1638300" y="2603500"/>
            <a:ext cx="12700" cy="2565400"/>
          </a:xfrm>
          <a:prstGeom prst="straightConnector1">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7B562F9-98EF-DE7E-A667-4D8FC98C966C}"/>
              </a:ext>
            </a:extLst>
          </p:cNvPr>
          <p:cNvCxnSpPr/>
          <p:nvPr/>
        </p:nvCxnSpPr>
        <p:spPr>
          <a:xfrm>
            <a:off x="1611415" y="3530600"/>
            <a:ext cx="2349500" cy="127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F01CB00-6B86-C6D1-B4FD-02F3DD1ACD5F}"/>
              </a:ext>
            </a:extLst>
          </p:cNvPr>
          <p:cNvCxnSpPr>
            <a:cxnSpLocks/>
          </p:cNvCxnSpPr>
          <p:nvPr/>
        </p:nvCxnSpPr>
        <p:spPr>
          <a:xfrm>
            <a:off x="1629722" y="3773383"/>
            <a:ext cx="2349500" cy="127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ECA55E2-AA13-2ABF-3FC9-4672CC2219AA}"/>
              </a:ext>
            </a:extLst>
          </p:cNvPr>
          <p:cNvCxnSpPr>
            <a:cxnSpLocks/>
          </p:cNvCxnSpPr>
          <p:nvPr/>
        </p:nvCxnSpPr>
        <p:spPr>
          <a:xfrm flipH="1">
            <a:off x="10274299" y="2527299"/>
            <a:ext cx="12700" cy="2565400"/>
          </a:xfrm>
          <a:prstGeom prst="straightConnector1">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C32E593-7179-18E9-DC9D-0F357F2AEABA}"/>
              </a:ext>
            </a:extLst>
          </p:cNvPr>
          <p:cNvCxnSpPr>
            <a:cxnSpLocks/>
          </p:cNvCxnSpPr>
          <p:nvPr/>
        </p:nvCxnSpPr>
        <p:spPr>
          <a:xfrm flipH="1" flipV="1">
            <a:off x="8822705" y="4017486"/>
            <a:ext cx="1451594" cy="29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FF1C032-3BD6-C789-8298-0E9D920542F6}"/>
              </a:ext>
            </a:extLst>
          </p:cNvPr>
          <p:cNvSpPr txBox="1"/>
          <p:nvPr/>
        </p:nvSpPr>
        <p:spPr>
          <a:xfrm>
            <a:off x="2319647" y="3259777"/>
            <a:ext cx="85304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rPr>
              <a:t>Sleep</a:t>
            </a:r>
            <a:endParaRPr lang="en-US" sz="1050">
              <a:cs typeface="Calibri"/>
            </a:endParaRPr>
          </a:p>
        </p:txBody>
      </p:sp>
      <p:sp>
        <p:nvSpPr>
          <p:cNvPr id="5" name="TextBox 4">
            <a:extLst>
              <a:ext uri="{FF2B5EF4-FFF2-40B4-BE49-F238E27FC236}">
                <a16:creationId xmlns:a16="http://schemas.microsoft.com/office/drawing/2014/main" id="{B90DDF57-DC8D-E520-05F3-FF65A64EED8C}"/>
              </a:ext>
            </a:extLst>
          </p:cNvPr>
          <p:cNvSpPr txBox="1"/>
          <p:nvPr/>
        </p:nvSpPr>
        <p:spPr>
          <a:xfrm>
            <a:off x="2270166" y="3784270"/>
            <a:ext cx="74418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rPr>
              <a:t>Sleep</a:t>
            </a:r>
            <a:endParaRPr lang="en-US" sz="1050">
              <a:cs typeface="Calibri"/>
            </a:endParaRPr>
          </a:p>
        </p:txBody>
      </p:sp>
      <p:sp>
        <p:nvSpPr>
          <p:cNvPr id="8" name="TextBox 7">
            <a:extLst>
              <a:ext uri="{FF2B5EF4-FFF2-40B4-BE49-F238E27FC236}">
                <a16:creationId xmlns:a16="http://schemas.microsoft.com/office/drawing/2014/main" id="{1BD4D0F5-9546-2B93-976F-A3923C71FCBF}"/>
              </a:ext>
            </a:extLst>
          </p:cNvPr>
          <p:cNvSpPr txBox="1"/>
          <p:nvPr/>
        </p:nvSpPr>
        <p:spPr>
          <a:xfrm>
            <a:off x="9276607" y="3625932"/>
            <a:ext cx="85304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rPr>
              <a:t>Sleep</a:t>
            </a:r>
            <a:endParaRPr lang="en-US" sz="1050">
              <a:cs typeface="Calibri"/>
            </a:endParaRPr>
          </a:p>
        </p:txBody>
      </p:sp>
      <p:sp>
        <p:nvSpPr>
          <p:cNvPr id="16" name="TextBox 15">
            <a:extLst>
              <a:ext uri="{FF2B5EF4-FFF2-40B4-BE49-F238E27FC236}">
                <a16:creationId xmlns:a16="http://schemas.microsoft.com/office/drawing/2014/main" id="{425ECB5E-8A5B-694F-CB79-33BDBF7A40EE}"/>
              </a:ext>
            </a:extLst>
          </p:cNvPr>
          <p:cNvSpPr txBox="1"/>
          <p:nvPr/>
        </p:nvSpPr>
        <p:spPr>
          <a:xfrm>
            <a:off x="1403927" y="3006271"/>
            <a:ext cx="9004300" cy="1077218"/>
          </a:xfrm>
          <a:prstGeom prst="rect">
            <a:avLst/>
          </a:prstGeom>
          <a:solidFill>
            <a:srgbClr val="8A3434"/>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FFFF"/>
                </a:solidFill>
                <a:cs typeface="Calibri"/>
              </a:rPr>
              <a:t>Bisection produces four configurations: &lt; (s1, t1),(s2, t1) &gt;, &lt; (s1, t1) &gt;, &lt; (s2, t1) &gt;, and &lt; (s3, t2) &gt;</a:t>
            </a:r>
            <a:endParaRPr lang="en-US" sz="3200">
              <a:solidFill>
                <a:srgbClr val="000000"/>
              </a:solidFill>
              <a:cs typeface="Calibri"/>
            </a:endParaRPr>
          </a:p>
        </p:txBody>
      </p:sp>
      <p:sp>
        <p:nvSpPr>
          <p:cNvPr id="10" name="Slide Number Placeholder 9">
            <a:extLst>
              <a:ext uri="{FF2B5EF4-FFF2-40B4-BE49-F238E27FC236}">
                <a16:creationId xmlns:a16="http://schemas.microsoft.com/office/drawing/2014/main" id="{8CF79B54-E1E8-926A-C006-830A137891C5}"/>
              </a:ext>
            </a:extLst>
          </p:cNvPr>
          <p:cNvSpPr>
            <a:spLocks noGrp="1"/>
          </p:cNvSpPr>
          <p:nvPr>
            <p:ph type="sldNum" sz="quarter" idx="12"/>
          </p:nvPr>
        </p:nvSpPr>
        <p:spPr/>
        <p:txBody>
          <a:bodyPr/>
          <a:lstStyle/>
          <a:p>
            <a:fld id="{330EA680-D336-4FF7-8B7A-9848BB0A1C32}" type="slidenum">
              <a:rPr lang="en-US" smtClean="0"/>
              <a:t>24</a:t>
            </a:fld>
            <a:endParaRPr lang="en-US"/>
          </a:p>
        </p:txBody>
      </p:sp>
    </p:spTree>
    <p:extLst>
      <p:ext uri="{BB962C8B-B14F-4D97-AF65-F5344CB8AC3E}">
        <p14:creationId xmlns:p14="http://schemas.microsoft.com/office/powerpoint/2010/main" val="309432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computer code with black text&#10;&#10;Description automatically generated">
            <a:extLst>
              <a:ext uri="{FF2B5EF4-FFF2-40B4-BE49-F238E27FC236}">
                <a16:creationId xmlns:a16="http://schemas.microsoft.com/office/drawing/2014/main" id="{D5714137-BED3-E378-D79C-68476A309409}"/>
              </a:ext>
            </a:extLst>
          </p:cNvPr>
          <p:cNvPicPr>
            <a:picLocks noChangeAspect="1"/>
          </p:cNvPicPr>
          <p:nvPr/>
        </p:nvPicPr>
        <p:blipFill>
          <a:blip r:embed="rId3"/>
          <a:stretch>
            <a:fillRect/>
          </a:stretch>
        </p:blipFill>
        <p:spPr>
          <a:xfrm>
            <a:off x="3660940" y="2035938"/>
            <a:ext cx="5424302" cy="3696565"/>
          </a:xfrm>
          <a:prstGeom prst="rect">
            <a:avLst/>
          </a:prstGeom>
        </p:spPr>
      </p:pic>
      <p:sp>
        <p:nvSpPr>
          <p:cNvPr id="2" name="Title 1">
            <a:extLst>
              <a:ext uri="{FF2B5EF4-FFF2-40B4-BE49-F238E27FC236}">
                <a16:creationId xmlns:a16="http://schemas.microsoft.com/office/drawing/2014/main" id="{B9E8B3D3-E3DF-F0A4-2598-97543C7540EA}"/>
              </a:ext>
            </a:extLst>
          </p:cNvPr>
          <p:cNvSpPr>
            <a:spLocks noGrp="1"/>
          </p:cNvSpPr>
          <p:nvPr>
            <p:ph type="title"/>
          </p:nvPr>
        </p:nvSpPr>
        <p:spPr/>
        <p:txBody>
          <a:bodyPr/>
          <a:lstStyle/>
          <a:p>
            <a:r>
              <a:rPr lang="en-US" b="1">
                <a:ea typeface="+mj-lt"/>
                <a:cs typeface="+mj-lt"/>
              </a:rPr>
              <a:t>Configuration Search (OBO)</a:t>
            </a:r>
            <a:endParaRPr lang="en-US">
              <a:ea typeface="+mj-lt"/>
              <a:cs typeface="+mj-lt"/>
            </a:endParaRPr>
          </a:p>
        </p:txBody>
      </p:sp>
      <p:sp>
        <p:nvSpPr>
          <p:cNvPr id="7" name="TextBox 6">
            <a:extLst>
              <a:ext uri="{FF2B5EF4-FFF2-40B4-BE49-F238E27FC236}">
                <a16:creationId xmlns:a16="http://schemas.microsoft.com/office/drawing/2014/main" id="{7062ED0E-9AAA-EDBF-D7E5-E1924C1D27BC}"/>
              </a:ext>
            </a:extLst>
          </p:cNvPr>
          <p:cNvSpPr txBox="1"/>
          <p:nvPr/>
        </p:nvSpPr>
        <p:spPr>
          <a:xfrm>
            <a:off x="685800" y="2032000"/>
            <a:ext cx="20193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Arial"/>
                <a:cs typeface="Arial"/>
              </a:rPr>
              <a:t>Thread1</a:t>
            </a:r>
            <a:endParaRPr lang="en-US" sz="1400">
              <a:latin typeface="Arial"/>
              <a:cs typeface="Arial"/>
            </a:endParaRPr>
          </a:p>
        </p:txBody>
      </p:sp>
      <p:sp>
        <p:nvSpPr>
          <p:cNvPr id="9" name="TextBox 8">
            <a:extLst>
              <a:ext uri="{FF2B5EF4-FFF2-40B4-BE49-F238E27FC236}">
                <a16:creationId xmlns:a16="http://schemas.microsoft.com/office/drawing/2014/main" id="{59EB6B72-6965-1D06-840A-B40EDC8C8A46}"/>
              </a:ext>
            </a:extLst>
          </p:cNvPr>
          <p:cNvSpPr txBox="1"/>
          <p:nvPr/>
        </p:nvSpPr>
        <p:spPr>
          <a:xfrm>
            <a:off x="9474200" y="2082800"/>
            <a:ext cx="20193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Arial"/>
                <a:cs typeface="Arial"/>
              </a:rPr>
              <a:t>Thread2</a:t>
            </a:r>
            <a:endParaRPr lang="en-US" sz="1400">
              <a:latin typeface="Arial"/>
              <a:cs typeface="Arial"/>
            </a:endParaRPr>
          </a:p>
        </p:txBody>
      </p:sp>
      <p:cxnSp>
        <p:nvCxnSpPr>
          <p:cNvPr id="11" name="Straight Arrow Connector 10">
            <a:extLst>
              <a:ext uri="{FF2B5EF4-FFF2-40B4-BE49-F238E27FC236}">
                <a16:creationId xmlns:a16="http://schemas.microsoft.com/office/drawing/2014/main" id="{08F7B014-FC3F-D781-5B89-9DD5003493F0}"/>
              </a:ext>
            </a:extLst>
          </p:cNvPr>
          <p:cNvCxnSpPr/>
          <p:nvPr/>
        </p:nvCxnSpPr>
        <p:spPr>
          <a:xfrm flipH="1">
            <a:off x="1638300" y="2603500"/>
            <a:ext cx="12700" cy="2565400"/>
          </a:xfrm>
          <a:prstGeom prst="straightConnector1">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7B562F9-98EF-DE7E-A667-4D8FC98C966C}"/>
              </a:ext>
            </a:extLst>
          </p:cNvPr>
          <p:cNvCxnSpPr/>
          <p:nvPr/>
        </p:nvCxnSpPr>
        <p:spPr>
          <a:xfrm>
            <a:off x="1611415" y="3530600"/>
            <a:ext cx="2349500" cy="127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F01CB00-6B86-C6D1-B4FD-02F3DD1ACD5F}"/>
              </a:ext>
            </a:extLst>
          </p:cNvPr>
          <p:cNvCxnSpPr>
            <a:cxnSpLocks/>
          </p:cNvCxnSpPr>
          <p:nvPr/>
        </p:nvCxnSpPr>
        <p:spPr>
          <a:xfrm>
            <a:off x="1629722" y="3773383"/>
            <a:ext cx="2349500" cy="127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ECA55E2-AA13-2ABF-3FC9-4672CC2219AA}"/>
              </a:ext>
            </a:extLst>
          </p:cNvPr>
          <p:cNvCxnSpPr>
            <a:cxnSpLocks/>
          </p:cNvCxnSpPr>
          <p:nvPr/>
        </p:nvCxnSpPr>
        <p:spPr>
          <a:xfrm flipH="1">
            <a:off x="10274299" y="2527299"/>
            <a:ext cx="12700" cy="2565400"/>
          </a:xfrm>
          <a:prstGeom prst="straightConnector1">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C32E593-7179-18E9-DC9D-0F357F2AEABA}"/>
              </a:ext>
            </a:extLst>
          </p:cNvPr>
          <p:cNvCxnSpPr>
            <a:cxnSpLocks/>
          </p:cNvCxnSpPr>
          <p:nvPr/>
        </p:nvCxnSpPr>
        <p:spPr>
          <a:xfrm flipH="1" flipV="1">
            <a:off x="8822705" y="4017486"/>
            <a:ext cx="1451594" cy="29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90DDF57-DC8D-E520-05F3-FF65A64EED8C}"/>
              </a:ext>
            </a:extLst>
          </p:cNvPr>
          <p:cNvSpPr txBox="1"/>
          <p:nvPr/>
        </p:nvSpPr>
        <p:spPr>
          <a:xfrm>
            <a:off x="2270166" y="3784270"/>
            <a:ext cx="74418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rPr>
              <a:t>Sleep</a:t>
            </a:r>
            <a:endParaRPr lang="en-US" sz="1050">
              <a:cs typeface="Calibri"/>
            </a:endParaRPr>
          </a:p>
        </p:txBody>
      </p:sp>
      <p:sp>
        <p:nvSpPr>
          <p:cNvPr id="8" name="TextBox 7">
            <a:extLst>
              <a:ext uri="{FF2B5EF4-FFF2-40B4-BE49-F238E27FC236}">
                <a16:creationId xmlns:a16="http://schemas.microsoft.com/office/drawing/2014/main" id="{1BD4D0F5-9546-2B93-976F-A3923C71FCBF}"/>
              </a:ext>
            </a:extLst>
          </p:cNvPr>
          <p:cNvSpPr txBox="1"/>
          <p:nvPr/>
        </p:nvSpPr>
        <p:spPr>
          <a:xfrm>
            <a:off x="9276607" y="3625932"/>
            <a:ext cx="85304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rPr>
              <a:t>Sleep</a:t>
            </a:r>
            <a:endParaRPr lang="en-US" sz="1050">
              <a:cs typeface="Calibri"/>
            </a:endParaRPr>
          </a:p>
        </p:txBody>
      </p:sp>
      <p:sp>
        <p:nvSpPr>
          <p:cNvPr id="4" name="TextBox 3">
            <a:extLst>
              <a:ext uri="{FF2B5EF4-FFF2-40B4-BE49-F238E27FC236}">
                <a16:creationId xmlns:a16="http://schemas.microsoft.com/office/drawing/2014/main" id="{DFF1C032-3BD6-C789-8298-0E9D920542F6}"/>
              </a:ext>
            </a:extLst>
          </p:cNvPr>
          <p:cNvSpPr txBox="1"/>
          <p:nvPr/>
        </p:nvSpPr>
        <p:spPr>
          <a:xfrm>
            <a:off x="2319647" y="3259777"/>
            <a:ext cx="85304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rPr>
              <a:t>Sleep</a:t>
            </a:r>
            <a:endParaRPr lang="en-US" sz="1050">
              <a:cs typeface="Calibri"/>
            </a:endParaRPr>
          </a:p>
        </p:txBody>
      </p:sp>
      <p:sp>
        <p:nvSpPr>
          <p:cNvPr id="16" name="TextBox 15">
            <a:extLst>
              <a:ext uri="{FF2B5EF4-FFF2-40B4-BE49-F238E27FC236}">
                <a16:creationId xmlns:a16="http://schemas.microsoft.com/office/drawing/2014/main" id="{425ECB5E-8A5B-694F-CB79-33BDBF7A40EE}"/>
              </a:ext>
            </a:extLst>
          </p:cNvPr>
          <p:cNvSpPr txBox="1"/>
          <p:nvPr/>
        </p:nvSpPr>
        <p:spPr>
          <a:xfrm>
            <a:off x="1616144" y="4150920"/>
            <a:ext cx="9004300" cy="1077218"/>
          </a:xfrm>
          <a:prstGeom prst="rect">
            <a:avLst/>
          </a:prstGeom>
          <a:solidFill>
            <a:srgbClr val="8A3434"/>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FFFF"/>
                </a:solidFill>
              </a:rPr>
              <a:t>OBO produces three configurations: &lt; (s3, t1) &gt;, &lt; (s4, t1) &gt;, and &lt; (s5, t2) &gt;</a:t>
            </a:r>
            <a:r>
              <a:rPr lang="en-US" sz="3200">
                <a:solidFill>
                  <a:srgbClr val="FFFFFF"/>
                </a:solidFill>
                <a:cs typeface="Calibri"/>
              </a:rPr>
              <a:t>​</a:t>
            </a:r>
            <a:endParaRPr lang="en-US" sz="3600">
              <a:solidFill>
                <a:srgbClr val="FFFFFF"/>
              </a:solidFill>
            </a:endParaRPr>
          </a:p>
        </p:txBody>
      </p:sp>
      <p:sp>
        <p:nvSpPr>
          <p:cNvPr id="10" name="Slide Number Placeholder 9">
            <a:extLst>
              <a:ext uri="{FF2B5EF4-FFF2-40B4-BE49-F238E27FC236}">
                <a16:creationId xmlns:a16="http://schemas.microsoft.com/office/drawing/2014/main" id="{57B23A1B-A92B-5199-54E0-1E98EE884B26}"/>
              </a:ext>
            </a:extLst>
          </p:cNvPr>
          <p:cNvSpPr>
            <a:spLocks noGrp="1"/>
          </p:cNvSpPr>
          <p:nvPr>
            <p:ph type="sldNum" sz="quarter" idx="12"/>
          </p:nvPr>
        </p:nvSpPr>
        <p:spPr/>
        <p:txBody>
          <a:bodyPr/>
          <a:lstStyle/>
          <a:p>
            <a:fld id="{330EA680-D336-4FF7-8B7A-9848BB0A1C32}" type="slidenum">
              <a:rPr lang="en-US" smtClean="0"/>
              <a:t>25</a:t>
            </a:fld>
            <a:endParaRPr lang="en-US"/>
          </a:p>
        </p:txBody>
      </p:sp>
    </p:spTree>
    <p:extLst>
      <p:ext uri="{BB962C8B-B14F-4D97-AF65-F5344CB8AC3E}">
        <p14:creationId xmlns:p14="http://schemas.microsoft.com/office/powerpoint/2010/main" val="14653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050B1-94D9-6586-9043-C3E3479B0ED6}"/>
              </a:ext>
            </a:extLst>
          </p:cNvPr>
          <p:cNvSpPr>
            <a:spLocks noGrp="1"/>
          </p:cNvSpPr>
          <p:nvPr>
            <p:ph type="title"/>
          </p:nvPr>
        </p:nvSpPr>
        <p:spPr/>
        <p:txBody>
          <a:bodyPr/>
          <a:lstStyle/>
          <a:p>
            <a:r>
              <a:rPr lang="en-US" b="1">
                <a:ea typeface="+mj-lt"/>
                <a:cs typeface="+mj-lt"/>
              </a:rPr>
              <a:t>Confirmation</a:t>
            </a:r>
            <a:endParaRPr lang="en-US" b="1"/>
          </a:p>
        </p:txBody>
      </p:sp>
      <p:sp>
        <p:nvSpPr>
          <p:cNvPr id="3" name="Content Placeholder 2">
            <a:extLst>
              <a:ext uri="{FF2B5EF4-FFF2-40B4-BE49-F238E27FC236}">
                <a16:creationId xmlns:a16="http://schemas.microsoft.com/office/drawing/2014/main" id="{233905A1-B3F7-4770-1454-D986B3D05CD6}"/>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a:ea typeface="+mn-lt"/>
                <a:cs typeface="+mn-lt"/>
              </a:rPr>
              <a:t>For each failure-inducing configuration, </a:t>
            </a:r>
            <a:r>
              <a:rPr lang="en-US" err="1">
                <a:ea typeface="+mn-lt"/>
                <a:cs typeface="+mn-lt"/>
              </a:rPr>
              <a:t>FlakeRake</a:t>
            </a:r>
            <a:r>
              <a:rPr lang="en-US">
                <a:ea typeface="+mn-lt"/>
                <a:cs typeface="+mn-lt"/>
              </a:rPr>
              <a:t> reruns the test five times </a:t>
            </a:r>
            <a:endParaRPr lang="en-US"/>
          </a:p>
          <a:p>
            <a:r>
              <a:rPr lang="en-US">
                <a:ea typeface="+mn-lt"/>
                <a:cs typeface="+mn-lt"/>
              </a:rPr>
              <a:t>outputs the configuration only if it produced the same failure at least three times.</a:t>
            </a:r>
            <a:endParaRPr lang="en-US">
              <a:ea typeface="Calibri"/>
              <a:cs typeface="Calibri"/>
            </a:endParaRPr>
          </a:p>
          <a:p>
            <a:r>
              <a:rPr lang="en-US">
                <a:ea typeface="Calibri"/>
                <a:cs typeface="Calibri"/>
              </a:rPr>
              <a:t>To avoid deadlock, </a:t>
            </a:r>
            <a:r>
              <a:rPr lang="en-US" err="1">
                <a:ea typeface="Calibri"/>
                <a:cs typeface="Calibri"/>
              </a:rPr>
              <a:t>FlakeRake</a:t>
            </a:r>
            <a:r>
              <a:rPr lang="en-US">
                <a:ea typeface="Calibri"/>
                <a:cs typeface="Calibri"/>
              </a:rPr>
              <a:t> considers a timeout to run the test.</a:t>
            </a:r>
          </a:p>
          <a:p>
            <a:endParaRPr lang="en-US">
              <a:ea typeface="Calibri"/>
              <a:cs typeface="Calibri"/>
            </a:endParaRPr>
          </a:p>
          <a:p>
            <a:endParaRPr lang="en-US">
              <a:ea typeface="Calibri"/>
              <a:cs typeface="Calibri"/>
            </a:endParaRPr>
          </a:p>
        </p:txBody>
      </p:sp>
      <p:sp>
        <p:nvSpPr>
          <p:cNvPr id="5" name="Slide Number Placeholder 4">
            <a:extLst>
              <a:ext uri="{FF2B5EF4-FFF2-40B4-BE49-F238E27FC236}">
                <a16:creationId xmlns:a16="http://schemas.microsoft.com/office/drawing/2014/main" id="{8ADE76E2-0A6D-2F65-99DA-5E293A1C313B}"/>
              </a:ext>
            </a:extLst>
          </p:cNvPr>
          <p:cNvSpPr>
            <a:spLocks noGrp="1"/>
          </p:cNvSpPr>
          <p:nvPr>
            <p:ph type="sldNum" sz="quarter" idx="12"/>
          </p:nvPr>
        </p:nvSpPr>
        <p:spPr/>
        <p:txBody>
          <a:bodyPr/>
          <a:lstStyle/>
          <a:p>
            <a:fld id="{330EA680-D336-4FF7-8B7A-9848BB0A1C32}" type="slidenum">
              <a:rPr lang="en-US" smtClean="0"/>
              <a:t>26</a:t>
            </a:fld>
            <a:endParaRPr lang="en-US"/>
          </a:p>
        </p:txBody>
      </p:sp>
    </p:spTree>
    <p:extLst>
      <p:ext uri="{BB962C8B-B14F-4D97-AF65-F5344CB8AC3E}">
        <p14:creationId xmlns:p14="http://schemas.microsoft.com/office/powerpoint/2010/main" val="3627313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C24D-B67B-7486-5B03-F06E6296E9B4}"/>
              </a:ext>
            </a:extLst>
          </p:cNvPr>
          <p:cNvSpPr>
            <a:spLocks noGrp="1"/>
          </p:cNvSpPr>
          <p:nvPr>
            <p:ph type="title"/>
          </p:nvPr>
        </p:nvSpPr>
        <p:spPr/>
        <p:txBody>
          <a:bodyPr/>
          <a:lstStyle/>
          <a:p>
            <a:r>
              <a:rPr lang="en-US" b="1">
                <a:ea typeface="Calibri Light"/>
                <a:cs typeface="Calibri Light"/>
              </a:rPr>
              <a:t>Output of the FlakeRake</a:t>
            </a:r>
            <a:endParaRPr lang="en-US" b="1"/>
          </a:p>
        </p:txBody>
      </p:sp>
      <p:sp>
        <p:nvSpPr>
          <p:cNvPr id="3" name="Content Placeholder 2">
            <a:extLst>
              <a:ext uri="{FF2B5EF4-FFF2-40B4-BE49-F238E27FC236}">
                <a16:creationId xmlns:a16="http://schemas.microsoft.com/office/drawing/2014/main" id="{2595B29C-F1BB-4F80-76AF-4F631505F6CD}"/>
              </a:ext>
            </a:extLst>
          </p:cNvPr>
          <p:cNvSpPr>
            <a:spLocks noGrp="1"/>
          </p:cNvSpPr>
          <p:nvPr>
            <p:ph idx="1"/>
          </p:nvPr>
        </p:nvSpPr>
        <p:spPr/>
        <p:txBody>
          <a:bodyPr vert="horz" lIns="91440" tIns="45720" rIns="91440" bIns="45720" rtlCol="0" anchor="t">
            <a:noAutofit/>
          </a:bodyPr>
          <a:lstStyle/>
          <a:p>
            <a:r>
              <a:rPr lang="en-US" err="1">
                <a:ea typeface="Calibri"/>
                <a:cs typeface="Calibri"/>
              </a:rPr>
              <a:t>FlakeRake</a:t>
            </a:r>
            <a:r>
              <a:rPr lang="en-US">
                <a:ea typeface="Calibri"/>
                <a:cs typeface="Calibri"/>
              </a:rPr>
              <a:t> produces a reproduction script using the failure inducing configurations outputted by the previous steps.</a:t>
            </a:r>
          </a:p>
          <a:p>
            <a:pPr>
              <a:lnSpc>
                <a:spcPct val="100000"/>
              </a:lnSpc>
              <a:spcBef>
                <a:spcPts val="0"/>
              </a:spcBef>
            </a:pPr>
            <a:r>
              <a:rPr lang="en-US">
                <a:ea typeface="Calibri"/>
                <a:cs typeface="Calibri"/>
              </a:rPr>
              <a:t>This script includes</a:t>
            </a:r>
          </a:p>
          <a:p>
            <a:pPr lvl="1">
              <a:lnSpc>
                <a:spcPct val="100000"/>
              </a:lnSpc>
              <a:spcBef>
                <a:spcPts val="0"/>
              </a:spcBef>
              <a:buFont typeface="Courier New,monospace" panose="020B0604020202020204" pitchFamily="34" charset="0"/>
              <a:buChar char="o"/>
            </a:pPr>
            <a:r>
              <a:rPr lang="en-US" sz="2000">
                <a:ea typeface="Calibri"/>
                <a:cs typeface="Calibri"/>
              </a:rPr>
              <a:t>(1) the failure, represented as the exception message and stack trace, and </a:t>
            </a:r>
          </a:p>
          <a:p>
            <a:pPr lvl="1">
              <a:lnSpc>
                <a:spcPct val="100000"/>
              </a:lnSpc>
              <a:spcBef>
                <a:spcPts val="0"/>
              </a:spcBef>
              <a:buFont typeface="Courier New,monospace" panose="020B0604020202020204" pitchFamily="34" charset="0"/>
              <a:buChar char="o"/>
            </a:pPr>
            <a:r>
              <a:rPr lang="en-US" sz="2000">
                <a:ea typeface="Calibri"/>
                <a:cs typeface="Calibri"/>
              </a:rPr>
              <a:t>(2) the failure-inducing configuration, represented as a set of </a:t>
            </a:r>
            <a:r>
              <a:rPr lang="en-US" sz="2000" err="1">
                <a:ea typeface="Calibri"/>
                <a:cs typeface="Calibri"/>
              </a:rPr>
              <a:t>sleepyLines</a:t>
            </a:r>
            <a:r>
              <a:rPr lang="en-US" sz="2000">
                <a:ea typeface="Calibri"/>
                <a:cs typeface="Calibri"/>
              </a:rPr>
              <a:t> and their corresponding </a:t>
            </a:r>
            <a:r>
              <a:rPr lang="en-US" sz="2000" err="1">
                <a:ea typeface="Calibri"/>
                <a:cs typeface="Calibri"/>
              </a:rPr>
              <a:t>threadIDs</a:t>
            </a:r>
            <a:r>
              <a:rPr lang="en-US" sz="2000">
                <a:ea typeface="Calibri"/>
                <a:cs typeface="Calibri"/>
              </a:rPr>
              <a:t> for reproducing the specific failure. </a:t>
            </a:r>
          </a:p>
          <a:p>
            <a:pPr>
              <a:lnSpc>
                <a:spcPct val="100000"/>
              </a:lnSpc>
              <a:spcBef>
                <a:spcPts val="0"/>
              </a:spcBef>
            </a:pPr>
            <a:r>
              <a:rPr lang="en-US" err="1">
                <a:ea typeface="Calibri"/>
                <a:cs typeface="Calibri"/>
              </a:rPr>
              <a:t>FlakeRake</a:t>
            </a:r>
            <a:r>
              <a:rPr lang="en-US">
                <a:ea typeface="Calibri"/>
                <a:cs typeface="Calibri"/>
              </a:rPr>
              <a:t> uses these scripts to dynamically apply the appropriate sleeps when re-running the test. Alternatively, developers can use the information to manually reproduce the failure.</a:t>
            </a:r>
          </a:p>
          <a:p>
            <a:pPr>
              <a:lnSpc>
                <a:spcPct val="100000"/>
              </a:lnSpc>
              <a:spcBef>
                <a:spcPts val="0"/>
              </a:spcBef>
            </a:pPr>
            <a:endParaRPr lang="en-US">
              <a:ea typeface="Calibri"/>
              <a:cs typeface="Calibri"/>
            </a:endParaRPr>
          </a:p>
          <a:p>
            <a:endParaRPr lang="en-US">
              <a:ea typeface="Calibri"/>
              <a:cs typeface="Calibri"/>
            </a:endParaRPr>
          </a:p>
          <a:p>
            <a:endParaRPr lang="en-US">
              <a:ea typeface="Calibri"/>
              <a:cs typeface="Calibri"/>
            </a:endParaRPr>
          </a:p>
        </p:txBody>
      </p:sp>
      <p:sp>
        <p:nvSpPr>
          <p:cNvPr id="5" name="Slide Number Placeholder 4">
            <a:extLst>
              <a:ext uri="{FF2B5EF4-FFF2-40B4-BE49-F238E27FC236}">
                <a16:creationId xmlns:a16="http://schemas.microsoft.com/office/drawing/2014/main" id="{936A6702-E266-5E36-8256-1C4738E553FA}"/>
              </a:ext>
            </a:extLst>
          </p:cNvPr>
          <p:cNvSpPr>
            <a:spLocks noGrp="1"/>
          </p:cNvSpPr>
          <p:nvPr>
            <p:ph type="sldNum" sz="quarter" idx="12"/>
          </p:nvPr>
        </p:nvSpPr>
        <p:spPr/>
        <p:txBody>
          <a:bodyPr/>
          <a:lstStyle/>
          <a:p>
            <a:fld id="{330EA680-D336-4FF7-8B7A-9848BB0A1C32}" type="slidenum">
              <a:rPr lang="en-US" smtClean="0"/>
              <a:t>27</a:t>
            </a:fld>
            <a:endParaRPr lang="en-US"/>
          </a:p>
        </p:txBody>
      </p:sp>
    </p:spTree>
    <p:extLst>
      <p:ext uri="{BB962C8B-B14F-4D97-AF65-F5344CB8AC3E}">
        <p14:creationId xmlns:p14="http://schemas.microsoft.com/office/powerpoint/2010/main" val="228194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905B8-91F5-8A82-6155-39B17D8E90C9}"/>
              </a:ext>
            </a:extLst>
          </p:cNvPr>
          <p:cNvSpPr>
            <a:spLocks noGrp="1"/>
          </p:cNvSpPr>
          <p:nvPr>
            <p:ph type="title"/>
          </p:nvPr>
        </p:nvSpPr>
        <p:spPr/>
        <p:txBody>
          <a:bodyPr/>
          <a:lstStyle/>
          <a:p>
            <a:r>
              <a:rPr lang="en-US" b="1">
                <a:cs typeface="Calibri Light"/>
              </a:rPr>
              <a:t>Experiment Setup</a:t>
            </a:r>
          </a:p>
        </p:txBody>
      </p:sp>
      <p:sp>
        <p:nvSpPr>
          <p:cNvPr id="3" name="Content Placeholder 2">
            <a:extLst>
              <a:ext uri="{FF2B5EF4-FFF2-40B4-BE49-F238E27FC236}">
                <a16:creationId xmlns:a16="http://schemas.microsoft.com/office/drawing/2014/main" id="{E04FF790-AA29-EFBE-1734-C2D8532263AF}"/>
              </a:ext>
            </a:extLst>
          </p:cNvPr>
          <p:cNvSpPr>
            <a:spLocks noGrp="1"/>
          </p:cNvSpPr>
          <p:nvPr>
            <p:ph idx="1"/>
          </p:nvPr>
        </p:nvSpPr>
        <p:spPr/>
        <p:txBody>
          <a:bodyPr vert="horz" lIns="91440" tIns="45720" rIns="91440" bIns="45720" rtlCol="0" anchor="t">
            <a:normAutofit/>
          </a:bodyPr>
          <a:lstStyle/>
          <a:p>
            <a:r>
              <a:rPr lang="en-US">
                <a:cs typeface="Calibri"/>
              </a:rPr>
              <a:t>Data </a:t>
            </a:r>
          </a:p>
          <a:p>
            <a:r>
              <a:rPr lang="en-US">
                <a:cs typeface="Calibri"/>
              </a:rPr>
              <a:t>Baselines</a:t>
            </a:r>
          </a:p>
        </p:txBody>
      </p:sp>
      <p:sp>
        <p:nvSpPr>
          <p:cNvPr id="5" name="Slide Number Placeholder 4">
            <a:extLst>
              <a:ext uri="{FF2B5EF4-FFF2-40B4-BE49-F238E27FC236}">
                <a16:creationId xmlns:a16="http://schemas.microsoft.com/office/drawing/2014/main" id="{96EF62BB-06B1-827F-6A87-8E891A601401}"/>
              </a:ext>
            </a:extLst>
          </p:cNvPr>
          <p:cNvSpPr>
            <a:spLocks noGrp="1"/>
          </p:cNvSpPr>
          <p:nvPr>
            <p:ph type="sldNum" sz="quarter" idx="12"/>
          </p:nvPr>
        </p:nvSpPr>
        <p:spPr/>
        <p:txBody>
          <a:bodyPr/>
          <a:lstStyle/>
          <a:p>
            <a:fld id="{330EA680-D336-4FF7-8B7A-9848BB0A1C32}" type="slidenum">
              <a:rPr lang="en-US" smtClean="0"/>
              <a:t>28</a:t>
            </a:fld>
            <a:endParaRPr lang="en-US"/>
          </a:p>
        </p:txBody>
      </p:sp>
    </p:spTree>
    <p:extLst>
      <p:ext uri="{BB962C8B-B14F-4D97-AF65-F5344CB8AC3E}">
        <p14:creationId xmlns:p14="http://schemas.microsoft.com/office/powerpoint/2010/main" val="2334597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9E70D-90F3-8E58-E874-1C925C76426B}"/>
              </a:ext>
            </a:extLst>
          </p:cNvPr>
          <p:cNvSpPr>
            <a:spLocks noGrp="1"/>
          </p:cNvSpPr>
          <p:nvPr>
            <p:ph type="title"/>
          </p:nvPr>
        </p:nvSpPr>
        <p:spPr/>
        <p:txBody>
          <a:bodyPr/>
          <a:lstStyle/>
          <a:p>
            <a:r>
              <a:rPr lang="en-US" b="1">
                <a:ea typeface="+mj-lt"/>
                <a:cs typeface="+mj-lt"/>
              </a:rPr>
              <a:t>RQ1: Number of reproduced failures</a:t>
            </a:r>
          </a:p>
        </p:txBody>
      </p:sp>
      <p:pic>
        <p:nvPicPr>
          <p:cNvPr id="7" name="Content Placeholder 6" descr="A diagram of a number&#10;&#10;Description automatically generated">
            <a:extLst>
              <a:ext uri="{FF2B5EF4-FFF2-40B4-BE49-F238E27FC236}">
                <a16:creationId xmlns:a16="http://schemas.microsoft.com/office/drawing/2014/main" id="{95A8B804-C576-5924-F9C8-DECE90457472}"/>
              </a:ext>
            </a:extLst>
          </p:cNvPr>
          <p:cNvPicPr>
            <a:picLocks noGrp="1" noChangeAspect="1"/>
          </p:cNvPicPr>
          <p:nvPr>
            <p:ph idx="1"/>
          </p:nvPr>
        </p:nvPicPr>
        <p:blipFill>
          <a:blip r:embed="rId3"/>
          <a:stretch>
            <a:fillRect/>
          </a:stretch>
        </p:blipFill>
        <p:spPr>
          <a:xfrm>
            <a:off x="3023042" y="1395912"/>
            <a:ext cx="6490826" cy="4524068"/>
          </a:xfr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98DD1936-4EF8-EC2A-89AD-EA319FF85246}"/>
                  </a:ext>
                </a:extLst>
              </p14:cNvPr>
              <p14:cNvContentPartPr/>
              <p14:nvPr/>
            </p14:nvContentPartPr>
            <p14:xfrm>
              <a:off x="4665971" y="3193228"/>
              <a:ext cx="1841943" cy="1730564"/>
            </p14:xfrm>
          </p:contentPart>
        </mc:Choice>
        <mc:Fallback xmlns="">
          <p:pic>
            <p:nvPicPr>
              <p:cNvPr id="5" name="Ink 4">
                <a:extLst>
                  <a:ext uri="{FF2B5EF4-FFF2-40B4-BE49-F238E27FC236}">
                    <a16:creationId xmlns:a16="http://schemas.microsoft.com/office/drawing/2014/main" id="{98DD1936-4EF8-EC2A-89AD-EA319FF85246}"/>
                  </a:ext>
                </a:extLst>
              </p:cNvPr>
              <p:cNvPicPr/>
              <p:nvPr/>
            </p:nvPicPr>
            <p:blipFill>
              <a:blip r:embed="rId5"/>
              <a:stretch>
                <a:fillRect/>
              </a:stretch>
            </p:blipFill>
            <p:spPr>
              <a:xfrm>
                <a:off x="4647973" y="3175231"/>
                <a:ext cx="1877580" cy="176619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F1BAB0B2-178F-675D-87AC-EDB098418E16}"/>
                  </a:ext>
                </a:extLst>
              </p14:cNvPr>
              <p14:cNvContentPartPr/>
              <p14:nvPr/>
            </p14:nvContentPartPr>
            <p14:xfrm>
              <a:off x="4934856" y="3809999"/>
              <a:ext cx="12095" cy="12095"/>
            </p14:xfrm>
          </p:contentPart>
        </mc:Choice>
        <mc:Fallback xmlns="">
          <p:pic>
            <p:nvPicPr>
              <p:cNvPr id="6" name="Ink 5">
                <a:extLst>
                  <a:ext uri="{FF2B5EF4-FFF2-40B4-BE49-F238E27FC236}">
                    <a16:creationId xmlns:a16="http://schemas.microsoft.com/office/drawing/2014/main" id="{F1BAB0B2-178F-675D-87AC-EDB098418E16}"/>
                  </a:ext>
                </a:extLst>
              </p:cNvPr>
              <p:cNvPicPr/>
              <p:nvPr/>
            </p:nvPicPr>
            <p:blipFill>
              <a:blip r:embed="rId7"/>
              <a:stretch>
                <a:fillRect/>
              </a:stretch>
            </p:blipFill>
            <p:spPr>
              <a:xfrm>
                <a:off x="4330106" y="3205249"/>
                <a:ext cx="1209500" cy="12095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A93F7319-A853-F206-EBDE-A993D4A7B16E}"/>
                  </a:ext>
                </a:extLst>
              </p14:cNvPr>
              <p14:cNvContentPartPr/>
              <p14:nvPr/>
            </p14:nvContentPartPr>
            <p14:xfrm>
              <a:off x="5473654" y="3526459"/>
              <a:ext cx="1613947" cy="2183886"/>
            </p14:xfrm>
          </p:contentPart>
        </mc:Choice>
        <mc:Fallback xmlns="">
          <p:pic>
            <p:nvPicPr>
              <p:cNvPr id="9" name="Ink 8">
                <a:extLst>
                  <a:ext uri="{FF2B5EF4-FFF2-40B4-BE49-F238E27FC236}">
                    <a16:creationId xmlns:a16="http://schemas.microsoft.com/office/drawing/2014/main" id="{A93F7319-A853-F206-EBDE-A993D4A7B16E}"/>
                  </a:ext>
                </a:extLst>
              </p:cNvPr>
              <p:cNvPicPr/>
              <p:nvPr/>
            </p:nvPicPr>
            <p:blipFill>
              <a:blip r:embed="rId9"/>
              <a:stretch>
                <a:fillRect/>
              </a:stretch>
            </p:blipFill>
            <p:spPr>
              <a:xfrm>
                <a:off x="5419664" y="3418488"/>
                <a:ext cx="1721567" cy="2399467"/>
              </a:xfrm>
              <a:prstGeom prst="rect">
                <a:avLst/>
              </a:prstGeom>
            </p:spPr>
          </p:pic>
        </mc:Fallback>
      </mc:AlternateContent>
      <p:sp>
        <p:nvSpPr>
          <p:cNvPr id="4" name="Slide Number Placeholder 3">
            <a:extLst>
              <a:ext uri="{FF2B5EF4-FFF2-40B4-BE49-F238E27FC236}">
                <a16:creationId xmlns:a16="http://schemas.microsoft.com/office/drawing/2014/main" id="{15EF7FA7-8569-0AA4-8881-FDA060BAC25C}"/>
              </a:ext>
            </a:extLst>
          </p:cNvPr>
          <p:cNvSpPr>
            <a:spLocks noGrp="1"/>
          </p:cNvSpPr>
          <p:nvPr>
            <p:ph type="sldNum" sz="quarter" idx="12"/>
          </p:nvPr>
        </p:nvSpPr>
        <p:spPr/>
        <p:txBody>
          <a:bodyPr/>
          <a:lstStyle/>
          <a:p>
            <a:fld id="{330EA680-D336-4FF7-8B7A-9848BB0A1C32}" type="slidenum">
              <a:rPr lang="en-US" smtClean="0"/>
              <a:t>29</a:t>
            </a:fld>
            <a:endParaRPr lang="en-US"/>
          </a:p>
        </p:txBody>
      </p:sp>
    </p:spTree>
    <p:extLst>
      <p:ext uri="{BB962C8B-B14F-4D97-AF65-F5344CB8AC3E}">
        <p14:creationId xmlns:p14="http://schemas.microsoft.com/office/powerpoint/2010/main" val="224849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umb image">
            <a:extLst>
              <a:ext uri="{FF2B5EF4-FFF2-40B4-BE49-F238E27FC236}">
                <a16:creationId xmlns:a16="http://schemas.microsoft.com/office/drawing/2014/main" id="{D3875993-90C0-A4D7-D1EE-E7E5C8C53497}"/>
              </a:ext>
            </a:extLst>
          </p:cNvPr>
          <p:cNvPicPr>
            <a:picLocks noGrp="1" noChangeAspect="1"/>
          </p:cNvPicPr>
          <p:nvPr>
            <p:ph idx="1"/>
          </p:nvPr>
        </p:nvPicPr>
        <p:blipFill>
          <a:blip r:embed="rId3"/>
          <a:stretch>
            <a:fillRect/>
          </a:stretch>
        </p:blipFill>
        <p:spPr>
          <a:xfrm>
            <a:off x="8229030" y="2046574"/>
            <a:ext cx="1352550" cy="1352550"/>
          </a:xfrm>
        </p:spPr>
      </p:pic>
      <p:sp>
        <p:nvSpPr>
          <p:cNvPr id="2" name="Title 1">
            <a:extLst>
              <a:ext uri="{FF2B5EF4-FFF2-40B4-BE49-F238E27FC236}">
                <a16:creationId xmlns:a16="http://schemas.microsoft.com/office/drawing/2014/main" id="{277E7ABA-ACDE-3959-0C4D-DAE2B09D1D59}"/>
              </a:ext>
            </a:extLst>
          </p:cNvPr>
          <p:cNvSpPr>
            <a:spLocks noGrp="1"/>
          </p:cNvSpPr>
          <p:nvPr>
            <p:ph type="title"/>
          </p:nvPr>
        </p:nvSpPr>
        <p:spPr>
          <a:xfrm>
            <a:off x="838200" y="246372"/>
            <a:ext cx="10515600" cy="1325563"/>
          </a:xfrm>
        </p:spPr>
        <p:txBody>
          <a:bodyPr/>
          <a:lstStyle/>
          <a:p>
            <a:r>
              <a:rPr lang="en-US" b="1">
                <a:ea typeface="+mj-lt"/>
                <a:cs typeface="+mj-lt"/>
              </a:rPr>
              <a:t>Difficulty in Debugging Flaky Tests</a:t>
            </a:r>
          </a:p>
        </p:txBody>
      </p:sp>
      <p:sp>
        <p:nvSpPr>
          <p:cNvPr id="5" name="TextBox 4">
            <a:extLst>
              <a:ext uri="{FF2B5EF4-FFF2-40B4-BE49-F238E27FC236}">
                <a16:creationId xmlns:a16="http://schemas.microsoft.com/office/drawing/2014/main" id="{7064D2DF-6E89-54C2-199F-D6F90DF0E03C}"/>
              </a:ext>
            </a:extLst>
          </p:cNvPr>
          <p:cNvSpPr txBox="1"/>
          <p:nvPr/>
        </p:nvSpPr>
        <p:spPr>
          <a:xfrm>
            <a:off x="7846818" y="1610690"/>
            <a:ext cx="2113280"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300">
                <a:solidFill>
                  <a:srgbClr val="BE5700"/>
                </a:solidFill>
                <a:cs typeface="Calibri"/>
              </a:rPr>
              <a:t>Developers</a:t>
            </a:r>
          </a:p>
        </p:txBody>
      </p:sp>
      <p:sp>
        <p:nvSpPr>
          <p:cNvPr id="6" name="TextBox 5">
            <a:extLst>
              <a:ext uri="{FF2B5EF4-FFF2-40B4-BE49-F238E27FC236}">
                <a16:creationId xmlns:a16="http://schemas.microsoft.com/office/drawing/2014/main" id="{7B89F2DD-80F7-E9CE-49AE-FCD7261399FD}"/>
              </a:ext>
            </a:extLst>
          </p:cNvPr>
          <p:cNvSpPr txBox="1"/>
          <p:nvPr/>
        </p:nvSpPr>
        <p:spPr>
          <a:xfrm>
            <a:off x="181033" y="2059709"/>
            <a:ext cx="1628371" cy="446276"/>
          </a:xfrm>
          <a:prstGeom prst="rect">
            <a:avLst/>
          </a:prstGeom>
          <a:ln w="28575">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300">
                <a:solidFill>
                  <a:srgbClr val="BE5700"/>
                </a:solidFill>
                <a:cs typeface="Calibri"/>
              </a:rPr>
              <a:t>List of Tests</a:t>
            </a:r>
            <a:endParaRPr lang="en-US"/>
          </a:p>
        </p:txBody>
      </p:sp>
      <p:cxnSp>
        <p:nvCxnSpPr>
          <p:cNvPr id="8" name="Straight Arrow Connector 7">
            <a:extLst>
              <a:ext uri="{FF2B5EF4-FFF2-40B4-BE49-F238E27FC236}">
                <a16:creationId xmlns:a16="http://schemas.microsoft.com/office/drawing/2014/main" id="{F1E95C54-B0CF-AF37-AA6E-18AD3F242656}"/>
              </a:ext>
            </a:extLst>
          </p:cNvPr>
          <p:cNvCxnSpPr/>
          <p:nvPr/>
        </p:nvCxnSpPr>
        <p:spPr>
          <a:xfrm flipV="1">
            <a:off x="7006441" y="2780804"/>
            <a:ext cx="118753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10B0CCF-9C42-0760-B5C0-A4A1ED46E88F}"/>
              </a:ext>
            </a:extLst>
          </p:cNvPr>
          <p:cNvCxnSpPr/>
          <p:nvPr/>
        </p:nvCxnSpPr>
        <p:spPr>
          <a:xfrm flipV="1">
            <a:off x="4463141" y="1949532"/>
            <a:ext cx="1237013" cy="3859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8062AF18-BF1F-E58E-7AE3-2B520D8AA17C}"/>
              </a:ext>
            </a:extLst>
          </p:cNvPr>
          <p:cNvGrpSpPr/>
          <p:nvPr/>
        </p:nvGrpSpPr>
        <p:grpSpPr>
          <a:xfrm>
            <a:off x="9955480" y="2226623"/>
            <a:ext cx="1771402" cy="890649"/>
            <a:chOff x="9955480" y="2226623"/>
            <a:chExt cx="1771402" cy="890649"/>
          </a:xfrm>
        </p:grpSpPr>
        <p:sp>
          <p:nvSpPr>
            <p:cNvPr id="16" name="Oval 15">
              <a:extLst>
                <a:ext uri="{FF2B5EF4-FFF2-40B4-BE49-F238E27FC236}">
                  <a16:creationId xmlns:a16="http://schemas.microsoft.com/office/drawing/2014/main" id="{DFB0EECC-CABA-19A3-F703-A0A2FAAB6325}"/>
                </a:ext>
              </a:extLst>
            </p:cNvPr>
            <p:cNvSpPr/>
            <p:nvPr/>
          </p:nvSpPr>
          <p:spPr>
            <a:xfrm>
              <a:off x="9955480" y="2226623"/>
              <a:ext cx="1771402" cy="890649"/>
            </a:xfrm>
            <a:prstGeom prst="ellipse">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2BC1A97-814F-423C-1545-AA196543C9A7}"/>
                </a:ext>
              </a:extLst>
            </p:cNvPr>
            <p:cNvSpPr txBox="1"/>
            <p:nvPr/>
          </p:nvSpPr>
          <p:spPr>
            <a:xfrm>
              <a:off x="9959439" y="2497777"/>
              <a:ext cx="1664525"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300">
                  <a:solidFill>
                    <a:srgbClr val="BE5700"/>
                  </a:solidFill>
                  <a:cs typeface="Calibri"/>
                </a:rPr>
                <a:t>Run Test</a:t>
              </a:r>
              <a:endParaRPr lang="en-US"/>
            </a:p>
          </p:txBody>
        </p:sp>
      </p:grpSp>
      <p:sp>
        <p:nvSpPr>
          <p:cNvPr id="15" name="TextBox 14">
            <a:extLst>
              <a:ext uri="{FF2B5EF4-FFF2-40B4-BE49-F238E27FC236}">
                <a16:creationId xmlns:a16="http://schemas.microsoft.com/office/drawing/2014/main" id="{EFD31EDB-8DE4-2DBF-3E3B-7D727A8AF40B}"/>
              </a:ext>
            </a:extLst>
          </p:cNvPr>
          <p:cNvSpPr txBox="1"/>
          <p:nvPr/>
        </p:nvSpPr>
        <p:spPr>
          <a:xfrm>
            <a:off x="3091541" y="2982684"/>
            <a:ext cx="1347850"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300">
                <a:solidFill>
                  <a:srgbClr val="BE5700"/>
                </a:solidFill>
                <a:cs typeface="Calibri"/>
              </a:rPr>
              <a:t>Run Tests</a:t>
            </a:r>
            <a:endParaRPr lang="en-US"/>
          </a:p>
        </p:txBody>
      </p:sp>
      <p:pic>
        <p:nvPicPr>
          <p:cNvPr id="3" name="Picture 2" descr="A diagram of a software development process&#10;&#10;Description automatically generated">
            <a:extLst>
              <a:ext uri="{FF2B5EF4-FFF2-40B4-BE49-F238E27FC236}">
                <a16:creationId xmlns:a16="http://schemas.microsoft.com/office/drawing/2014/main" id="{A15FB3A7-A808-5D69-4ED7-7BF25218F6A0}"/>
              </a:ext>
            </a:extLst>
          </p:cNvPr>
          <p:cNvPicPr>
            <a:picLocks noChangeAspect="1"/>
          </p:cNvPicPr>
          <p:nvPr/>
        </p:nvPicPr>
        <p:blipFill>
          <a:blip r:embed="rId4"/>
          <a:stretch>
            <a:fillRect/>
          </a:stretch>
        </p:blipFill>
        <p:spPr>
          <a:xfrm>
            <a:off x="2300597" y="1716170"/>
            <a:ext cx="2652651" cy="1248518"/>
          </a:xfrm>
          <a:prstGeom prst="rect">
            <a:avLst/>
          </a:prstGeom>
        </p:spPr>
      </p:pic>
      <p:cxnSp>
        <p:nvCxnSpPr>
          <p:cNvPr id="7" name="Straight Arrow Connector 6">
            <a:extLst>
              <a:ext uri="{FF2B5EF4-FFF2-40B4-BE49-F238E27FC236}">
                <a16:creationId xmlns:a16="http://schemas.microsoft.com/office/drawing/2014/main" id="{75C8F36A-ADAE-C029-5147-FAF062B31E11}"/>
              </a:ext>
            </a:extLst>
          </p:cNvPr>
          <p:cNvCxnSpPr/>
          <p:nvPr/>
        </p:nvCxnSpPr>
        <p:spPr>
          <a:xfrm flipV="1">
            <a:off x="1810987" y="2276103"/>
            <a:ext cx="860959" cy="98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0104605-B416-B8DF-D95A-FC6449BCA28E}"/>
              </a:ext>
            </a:extLst>
          </p:cNvPr>
          <p:cNvSpPr txBox="1"/>
          <p:nvPr/>
        </p:nvSpPr>
        <p:spPr>
          <a:xfrm>
            <a:off x="5347852" y="2507671"/>
            <a:ext cx="1961408"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300">
                <a:solidFill>
                  <a:srgbClr val="BE5700"/>
                </a:solidFill>
                <a:cs typeface="Calibri"/>
              </a:rPr>
              <a:t>Failed Test</a:t>
            </a:r>
            <a:endParaRPr lang="en-US"/>
          </a:p>
        </p:txBody>
      </p:sp>
      <p:sp>
        <p:nvSpPr>
          <p:cNvPr id="12" name="TextBox 11">
            <a:extLst>
              <a:ext uri="{FF2B5EF4-FFF2-40B4-BE49-F238E27FC236}">
                <a16:creationId xmlns:a16="http://schemas.microsoft.com/office/drawing/2014/main" id="{DD450095-21DC-98C1-D2F7-F21428A3F993}"/>
              </a:ext>
            </a:extLst>
          </p:cNvPr>
          <p:cNvSpPr txBox="1"/>
          <p:nvPr/>
        </p:nvSpPr>
        <p:spPr>
          <a:xfrm>
            <a:off x="5347853" y="1715982"/>
            <a:ext cx="2030680"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300">
                <a:solidFill>
                  <a:srgbClr val="BE5700"/>
                </a:solidFill>
                <a:cs typeface="Calibri"/>
              </a:rPr>
              <a:t>Passed Test</a:t>
            </a:r>
            <a:endParaRPr lang="en-US"/>
          </a:p>
        </p:txBody>
      </p:sp>
      <p:cxnSp>
        <p:nvCxnSpPr>
          <p:cNvPr id="13" name="Straight Arrow Connector 12">
            <a:extLst>
              <a:ext uri="{FF2B5EF4-FFF2-40B4-BE49-F238E27FC236}">
                <a16:creationId xmlns:a16="http://schemas.microsoft.com/office/drawing/2014/main" id="{7E21B954-0CCC-3520-87BE-82C44277E199}"/>
              </a:ext>
            </a:extLst>
          </p:cNvPr>
          <p:cNvCxnSpPr>
            <a:cxnSpLocks/>
          </p:cNvCxnSpPr>
          <p:nvPr/>
        </p:nvCxnSpPr>
        <p:spPr>
          <a:xfrm>
            <a:off x="4532414" y="2384961"/>
            <a:ext cx="1167740" cy="2968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5FB095E-3850-C1EE-4679-CC436FE0268C}"/>
              </a:ext>
            </a:extLst>
          </p:cNvPr>
          <p:cNvSpPr txBox="1"/>
          <p:nvPr/>
        </p:nvSpPr>
        <p:spPr>
          <a:xfrm>
            <a:off x="8193181" y="3649287"/>
            <a:ext cx="1994527" cy="446276"/>
          </a:xfrm>
          <a:prstGeom prst="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300">
                <a:solidFill>
                  <a:srgbClr val="000000"/>
                </a:solidFill>
                <a:cs typeface="Calibri"/>
              </a:rPr>
              <a:t>Pass</a:t>
            </a:r>
            <a:endParaRPr lang="en-US"/>
          </a:p>
        </p:txBody>
      </p:sp>
      <p:cxnSp>
        <p:nvCxnSpPr>
          <p:cNvPr id="20" name="Straight Arrow Connector 19">
            <a:extLst>
              <a:ext uri="{FF2B5EF4-FFF2-40B4-BE49-F238E27FC236}">
                <a16:creationId xmlns:a16="http://schemas.microsoft.com/office/drawing/2014/main" id="{4B227C85-B138-2CBA-6673-FDA547EA8678}"/>
              </a:ext>
            </a:extLst>
          </p:cNvPr>
          <p:cNvCxnSpPr/>
          <p:nvPr/>
        </p:nvCxnSpPr>
        <p:spPr>
          <a:xfrm flipH="1">
            <a:off x="7758544" y="3918857"/>
            <a:ext cx="425533" cy="9896"/>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95E62DBF-1C33-9A13-D20E-067AB734F63B}"/>
              </a:ext>
            </a:extLst>
          </p:cNvPr>
          <p:cNvCxnSpPr/>
          <p:nvPr/>
        </p:nvCxnSpPr>
        <p:spPr>
          <a:xfrm flipH="1">
            <a:off x="10143506" y="3127169"/>
            <a:ext cx="860961" cy="74220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BCAEAAE-6F16-87B1-D514-793B4D7FE2C8}"/>
              </a:ext>
            </a:extLst>
          </p:cNvPr>
          <p:cNvCxnSpPr>
            <a:cxnSpLocks/>
          </p:cNvCxnSpPr>
          <p:nvPr/>
        </p:nvCxnSpPr>
        <p:spPr>
          <a:xfrm>
            <a:off x="9470570" y="2721427"/>
            <a:ext cx="4849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AAC6F2D-40F5-EF79-E4CE-0FBBE5C1BC84}"/>
              </a:ext>
            </a:extLst>
          </p:cNvPr>
          <p:cNvCxnSpPr/>
          <p:nvPr/>
        </p:nvCxnSpPr>
        <p:spPr>
          <a:xfrm flipV="1">
            <a:off x="7788234" y="2909454"/>
            <a:ext cx="455220" cy="10192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EC60B017-BCDD-A3AF-8585-1C928BD05FEB}"/>
              </a:ext>
            </a:extLst>
          </p:cNvPr>
          <p:cNvGrpSpPr/>
          <p:nvPr/>
        </p:nvGrpSpPr>
        <p:grpSpPr>
          <a:xfrm>
            <a:off x="10101678" y="2338383"/>
            <a:ext cx="1777604" cy="890649"/>
            <a:chOff x="9969598" y="2338383"/>
            <a:chExt cx="1777604" cy="890649"/>
          </a:xfrm>
        </p:grpSpPr>
        <p:sp>
          <p:nvSpPr>
            <p:cNvPr id="26" name="Oval 25">
              <a:extLst>
                <a:ext uri="{FF2B5EF4-FFF2-40B4-BE49-F238E27FC236}">
                  <a16:creationId xmlns:a16="http://schemas.microsoft.com/office/drawing/2014/main" id="{4DD07E1C-2B24-712F-5F5B-D6DCB471062D}"/>
                </a:ext>
              </a:extLst>
            </p:cNvPr>
            <p:cNvSpPr/>
            <p:nvPr/>
          </p:nvSpPr>
          <p:spPr>
            <a:xfrm>
              <a:off x="9975800" y="2338383"/>
              <a:ext cx="1771402" cy="890649"/>
            </a:xfrm>
            <a:prstGeom prst="ellipse">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8ADD73E-2F42-9FB0-AC4E-7B8F30BACCA6}"/>
                </a:ext>
              </a:extLst>
            </p:cNvPr>
            <p:cNvSpPr txBox="1"/>
            <p:nvPr/>
          </p:nvSpPr>
          <p:spPr>
            <a:xfrm>
              <a:off x="9969598" y="2599376"/>
              <a:ext cx="1664525"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300">
                  <a:solidFill>
                    <a:srgbClr val="BE5700"/>
                  </a:solidFill>
                  <a:cs typeface="Calibri"/>
                </a:rPr>
                <a:t>Run Test</a:t>
              </a:r>
              <a:endParaRPr lang="en-US"/>
            </a:p>
          </p:txBody>
        </p:sp>
      </p:grpSp>
      <p:cxnSp>
        <p:nvCxnSpPr>
          <p:cNvPr id="29" name="Straight Arrow Connector 28">
            <a:extLst>
              <a:ext uri="{FF2B5EF4-FFF2-40B4-BE49-F238E27FC236}">
                <a16:creationId xmlns:a16="http://schemas.microsoft.com/office/drawing/2014/main" id="{D00EAAFB-BFA7-668D-A14F-C8F6B51A2169}"/>
              </a:ext>
            </a:extLst>
          </p:cNvPr>
          <p:cNvCxnSpPr>
            <a:cxnSpLocks/>
          </p:cNvCxnSpPr>
          <p:nvPr/>
        </p:nvCxnSpPr>
        <p:spPr>
          <a:xfrm>
            <a:off x="9490890" y="2833187"/>
            <a:ext cx="4849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95B2B28F-E0F2-D38E-32ED-6E3EC20C66A7}"/>
              </a:ext>
            </a:extLst>
          </p:cNvPr>
          <p:cNvCxnSpPr/>
          <p:nvPr/>
        </p:nvCxnSpPr>
        <p:spPr>
          <a:xfrm flipH="1">
            <a:off x="10265426" y="3238929"/>
            <a:ext cx="860961" cy="74220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69403FD-1FFF-A1F7-2B59-499F4F375996}"/>
              </a:ext>
            </a:extLst>
          </p:cNvPr>
          <p:cNvSpPr txBox="1"/>
          <p:nvPr/>
        </p:nvSpPr>
        <p:spPr>
          <a:xfrm>
            <a:off x="8345581" y="3801687"/>
            <a:ext cx="1994527" cy="446276"/>
          </a:xfrm>
          <a:prstGeom prst="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300">
                <a:solidFill>
                  <a:srgbClr val="000000"/>
                </a:solidFill>
                <a:cs typeface="Calibri"/>
              </a:rPr>
              <a:t>Pass</a:t>
            </a:r>
            <a:endParaRPr lang="en-US"/>
          </a:p>
        </p:txBody>
      </p:sp>
      <p:cxnSp>
        <p:nvCxnSpPr>
          <p:cNvPr id="35" name="Straight Arrow Connector 34">
            <a:extLst>
              <a:ext uri="{FF2B5EF4-FFF2-40B4-BE49-F238E27FC236}">
                <a16:creationId xmlns:a16="http://schemas.microsoft.com/office/drawing/2014/main" id="{553D0BC1-8AFA-F3F2-5E8E-1F08ABDF1C64}"/>
              </a:ext>
            </a:extLst>
          </p:cNvPr>
          <p:cNvCxnSpPr/>
          <p:nvPr/>
        </p:nvCxnSpPr>
        <p:spPr>
          <a:xfrm flipH="1">
            <a:off x="7910944" y="4071257"/>
            <a:ext cx="425533" cy="9896"/>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BB7D902-CC60-8AE5-CD94-4825D63D0CF2}"/>
              </a:ext>
            </a:extLst>
          </p:cNvPr>
          <p:cNvCxnSpPr/>
          <p:nvPr/>
        </p:nvCxnSpPr>
        <p:spPr>
          <a:xfrm flipV="1">
            <a:off x="7940634" y="3061854"/>
            <a:ext cx="455220" cy="10192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67A41DE1-FFAD-2942-A2F3-5A9310A163CE}"/>
              </a:ext>
            </a:extLst>
          </p:cNvPr>
          <p:cNvGrpSpPr/>
          <p:nvPr/>
        </p:nvGrpSpPr>
        <p:grpSpPr>
          <a:xfrm>
            <a:off x="10214494" y="2470991"/>
            <a:ext cx="1777604" cy="890649"/>
            <a:chOff x="9969598" y="2338383"/>
            <a:chExt cx="1777604" cy="890649"/>
          </a:xfrm>
        </p:grpSpPr>
        <p:sp>
          <p:nvSpPr>
            <p:cNvPr id="18" name="Oval 17">
              <a:extLst>
                <a:ext uri="{FF2B5EF4-FFF2-40B4-BE49-F238E27FC236}">
                  <a16:creationId xmlns:a16="http://schemas.microsoft.com/office/drawing/2014/main" id="{725168B4-A889-7981-91A6-AE84F5EB609B}"/>
                </a:ext>
              </a:extLst>
            </p:cNvPr>
            <p:cNvSpPr/>
            <p:nvPr/>
          </p:nvSpPr>
          <p:spPr>
            <a:xfrm>
              <a:off x="9975800" y="2338383"/>
              <a:ext cx="1771402" cy="890649"/>
            </a:xfrm>
            <a:prstGeom prst="ellipse">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B1F7712-D370-59E2-75CD-99F58F3F1928}"/>
                </a:ext>
              </a:extLst>
            </p:cNvPr>
            <p:cNvSpPr txBox="1"/>
            <p:nvPr/>
          </p:nvSpPr>
          <p:spPr>
            <a:xfrm>
              <a:off x="9969598" y="2599376"/>
              <a:ext cx="1664525"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300">
                  <a:solidFill>
                    <a:srgbClr val="BE5700"/>
                  </a:solidFill>
                  <a:cs typeface="Calibri"/>
                </a:rPr>
                <a:t>Run Test</a:t>
              </a:r>
              <a:endParaRPr lang="en-US"/>
            </a:p>
          </p:txBody>
        </p:sp>
      </p:grpSp>
      <p:cxnSp>
        <p:nvCxnSpPr>
          <p:cNvPr id="28" name="Straight Arrow Connector 27">
            <a:extLst>
              <a:ext uri="{FF2B5EF4-FFF2-40B4-BE49-F238E27FC236}">
                <a16:creationId xmlns:a16="http://schemas.microsoft.com/office/drawing/2014/main" id="{2FFC62E8-AC4A-A533-EDE6-13639E405CF1}"/>
              </a:ext>
            </a:extLst>
          </p:cNvPr>
          <p:cNvCxnSpPr>
            <a:cxnSpLocks/>
          </p:cNvCxnSpPr>
          <p:nvPr/>
        </p:nvCxnSpPr>
        <p:spPr>
          <a:xfrm>
            <a:off x="9603706" y="2965795"/>
            <a:ext cx="4849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5E1A93A8-6D07-D591-43D2-4E2CD215B1F7}"/>
              </a:ext>
            </a:extLst>
          </p:cNvPr>
          <p:cNvCxnSpPr/>
          <p:nvPr/>
        </p:nvCxnSpPr>
        <p:spPr>
          <a:xfrm flipH="1">
            <a:off x="10417826" y="3391329"/>
            <a:ext cx="860961" cy="74220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9B56557-8BB3-E111-0D44-CA9BC582054D}"/>
              </a:ext>
            </a:extLst>
          </p:cNvPr>
          <p:cNvSpPr txBox="1"/>
          <p:nvPr/>
        </p:nvSpPr>
        <p:spPr>
          <a:xfrm>
            <a:off x="8497981" y="3932920"/>
            <a:ext cx="1994527" cy="446276"/>
          </a:xfrm>
          <a:prstGeom prst="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300">
                <a:solidFill>
                  <a:srgbClr val="000000"/>
                </a:solidFill>
                <a:cs typeface="Calibri"/>
              </a:rPr>
              <a:t>Pass</a:t>
            </a:r>
            <a:endParaRPr lang="en-US"/>
          </a:p>
        </p:txBody>
      </p:sp>
      <p:cxnSp>
        <p:nvCxnSpPr>
          <p:cNvPr id="41" name="Straight Arrow Connector 40">
            <a:extLst>
              <a:ext uri="{FF2B5EF4-FFF2-40B4-BE49-F238E27FC236}">
                <a16:creationId xmlns:a16="http://schemas.microsoft.com/office/drawing/2014/main" id="{3084F415-CC29-2B7A-5F86-9A1A7AA35B0F}"/>
              </a:ext>
            </a:extLst>
          </p:cNvPr>
          <p:cNvCxnSpPr/>
          <p:nvPr/>
        </p:nvCxnSpPr>
        <p:spPr>
          <a:xfrm flipH="1">
            <a:off x="8063344" y="4223657"/>
            <a:ext cx="425533" cy="9896"/>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F115732-DDE1-EB9E-9E8B-73373B278F8C}"/>
              </a:ext>
            </a:extLst>
          </p:cNvPr>
          <p:cNvCxnSpPr/>
          <p:nvPr/>
        </p:nvCxnSpPr>
        <p:spPr>
          <a:xfrm flipV="1">
            <a:off x="8093034" y="3214254"/>
            <a:ext cx="455220" cy="10192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07EDF592-7508-DC32-96B5-7AA2D93E68C6}"/>
              </a:ext>
            </a:extLst>
          </p:cNvPr>
          <p:cNvGrpSpPr/>
          <p:nvPr/>
        </p:nvGrpSpPr>
        <p:grpSpPr>
          <a:xfrm>
            <a:off x="10366894" y="2623391"/>
            <a:ext cx="1777604" cy="890649"/>
            <a:chOff x="9969598" y="2338383"/>
            <a:chExt cx="1777604" cy="890649"/>
          </a:xfrm>
        </p:grpSpPr>
        <p:sp>
          <p:nvSpPr>
            <p:cNvPr id="45" name="Oval 44">
              <a:extLst>
                <a:ext uri="{FF2B5EF4-FFF2-40B4-BE49-F238E27FC236}">
                  <a16:creationId xmlns:a16="http://schemas.microsoft.com/office/drawing/2014/main" id="{077DE0E4-AB7D-AF24-B3ED-15CBE5551024}"/>
                </a:ext>
              </a:extLst>
            </p:cNvPr>
            <p:cNvSpPr/>
            <p:nvPr/>
          </p:nvSpPr>
          <p:spPr>
            <a:xfrm>
              <a:off x="9975800" y="2338383"/>
              <a:ext cx="1771402" cy="890649"/>
            </a:xfrm>
            <a:prstGeom prst="ellipse">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6C7A0C0-FF34-0621-5B1A-17683E43CB84}"/>
                </a:ext>
              </a:extLst>
            </p:cNvPr>
            <p:cNvSpPr txBox="1"/>
            <p:nvPr/>
          </p:nvSpPr>
          <p:spPr>
            <a:xfrm>
              <a:off x="9969598" y="2599376"/>
              <a:ext cx="1664525"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300">
                  <a:solidFill>
                    <a:srgbClr val="BE5700"/>
                  </a:solidFill>
                  <a:cs typeface="Calibri"/>
                </a:rPr>
                <a:t>Run Test</a:t>
              </a:r>
              <a:endParaRPr lang="en-US"/>
            </a:p>
          </p:txBody>
        </p:sp>
      </p:grpSp>
      <p:cxnSp>
        <p:nvCxnSpPr>
          <p:cNvPr id="49" name="Straight Arrow Connector 48">
            <a:extLst>
              <a:ext uri="{FF2B5EF4-FFF2-40B4-BE49-F238E27FC236}">
                <a16:creationId xmlns:a16="http://schemas.microsoft.com/office/drawing/2014/main" id="{A7D91E99-BB71-C34E-3869-3CA031F147D1}"/>
              </a:ext>
            </a:extLst>
          </p:cNvPr>
          <p:cNvCxnSpPr>
            <a:cxnSpLocks/>
          </p:cNvCxnSpPr>
          <p:nvPr/>
        </p:nvCxnSpPr>
        <p:spPr>
          <a:xfrm>
            <a:off x="9756106" y="3118195"/>
            <a:ext cx="4849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964ACAB8-A3E7-B432-829E-4EC603DBF2D3}"/>
              </a:ext>
            </a:extLst>
          </p:cNvPr>
          <p:cNvCxnSpPr/>
          <p:nvPr/>
        </p:nvCxnSpPr>
        <p:spPr>
          <a:xfrm flipH="1">
            <a:off x="10570226" y="3543729"/>
            <a:ext cx="860961" cy="74220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C963DCB9-3F0C-71BF-C539-2C1E79906BB0}"/>
              </a:ext>
            </a:extLst>
          </p:cNvPr>
          <p:cNvSpPr txBox="1"/>
          <p:nvPr/>
        </p:nvSpPr>
        <p:spPr>
          <a:xfrm>
            <a:off x="8650381" y="4106487"/>
            <a:ext cx="1994527" cy="446276"/>
          </a:xfrm>
          <a:prstGeom prst="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300">
                <a:solidFill>
                  <a:srgbClr val="000000"/>
                </a:solidFill>
                <a:cs typeface="Calibri"/>
              </a:rPr>
              <a:t>Pass</a:t>
            </a:r>
            <a:endParaRPr lang="en-US"/>
          </a:p>
        </p:txBody>
      </p:sp>
      <p:cxnSp>
        <p:nvCxnSpPr>
          <p:cNvPr id="61" name="Straight Arrow Connector 60">
            <a:extLst>
              <a:ext uri="{FF2B5EF4-FFF2-40B4-BE49-F238E27FC236}">
                <a16:creationId xmlns:a16="http://schemas.microsoft.com/office/drawing/2014/main" id="{C9E81C78-3450-A701-1BBC-0041603B2BE2}"/>
              </a:ext>
            </a:extLst>
          </p:cNvPr>
          <p:cNvCxnSpPr/>
          <p:nvPr/>
        </p:nvCxnSpPr>
        <p:spPr>
          <a:xfrm flipH="1">
            <a:off x="8215744" y="4376057"/>
            <a:ext cx="425533" cy="9896"/>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52C8BD4-A6F2-A6BC-1D29-DA5D7EBE811D}"/>
              </a:ext>
            </a:extLst>
          </p:cNvPr>
          <p:cNvCxnSpPr/>
          <p:nvPr/>
        </p:nvCxnSpPr>
        <p:spPr>
          <a:xfrm flipV="1">
            <a:off x="8245434" y="3366654"/>
            <a:ext cx="455220" cy="10192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D8B71C54-46C3-AB8B-23E2-020B2DE7D305}"/>
              </a:ext>
            </a:extLst>
          </p:cNvPr>
          <p:cNvGrpSpPr/>
          <p:nvPr/>
        </p:nvGrpSpPr>
        <p:grpSpPr>
          <a:xfrm>
            <a:off x="10519294" y="2775791"/>
            <a:ext cx="1777604" cy="890649"/>
            <a:chOff x="9969598" y="2338383"/>
            <a:chExt cx="1777604" cy="890649"/>
          </a:xfrm>
        </p:grpSpPr>
        <p:sp>
          <p:nvSpPr>
            <p:cNvPr id="65" name="Oval 64">
              <a:extLst>
                <a:ext uri="{FF2B5EF4-FFF2-40B4-BE49-F238E27FC236}">
                  <a16:creationId xmlns:a16="http://schemas.microsoft.com/office/drawing/2014/main" id="{AE1C208F-32A2-0480-DBB5-516DE8A3155A}"/>
                </a:ext>
              </a:extLst>
            </p:cNvPr>
            <p:cNvSpPr/>
            <p:nvPr/>
          </p:nvSpPr>
          <p:spPr>
            <a:xfrm>
              <a:off x="9975800" y="2338383"/>
              <a:ext cx="1771402" cy="890649"/>
            </a:xfrm>
            <a:prstGeom prst="ellipse">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AC30D5B0-F48D-F57F-2847-3C1C1E955D97}"/>
                </a:ext>
              </a:extLst>
            </p:cNvPr>
            <p:cNvSpPr txBox="1"/>
            <p:nvPr/>
          </p:nvSpPr>
          <p:spPr>
            <a:xfrm>
              <a:off x="9969598" y="2599376"/>
              <a:ext cx="1664525"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300">
                  <a:solidFill>
                    <a:srgbClr val="BE5700"/>
                  </a:solidFill>
                  <a:cs typeface="Calibri"/>
                </a:rPr>
                <a:t>Run Test</a:t>
              </a:r>
              <a:endParaRPr lang="en-US"/>
            </a:p>
          </p:txBody>
        </p:sp>
      </p:grpSp>
      <p:cxnSp>
        <p:nvCxnSpPr>
          <p:cNvPr id="69" name="Straight Arrow Connector 68">
            <a:extLst>
              <a:ext uri="{FF2B5EF4-FFF2-40B4-BE49-F238E27FC236}">
                <a16:creationId xmlns:a16="http://schemas.microsoft.com/office/drawing/2014/main" id="{CB595181-8714-516C-6C5A-ABBF501774E9}"/>
              </a:ext>
            </a:extLst>
          </p:cNvPr>
          <p:cNvCxnSpPr>
            <a:cxnSpLocks/>
          </p:cNvCxnSpPr>
          <p:nvPr/>
        </p:nvCxnSpPr>
        <p:spPr>
          <a:xfrm>
            <a:off x="9908506" y="3270595"/>
            <a:ext cx="4849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36E9C7D7-A576-621E-A8D9-FBBBDEC62D90}"/>
              </a:ext>
            </a:extLst>
          </p:cNvPr>
          <p:cNvCxnSpPr/>
          <p:nvPr/>
        </p:nvCxnSpPr>
        <p:spPr>
          <a:xfrm flipH="1">
            <a:off x="10722626" y="3696129"/>
            <a:ext cx="860961" cy="74220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50D3A1B6-0D17-5646-E94B-B53F01EFFA06}"/>
              </a:ext>
            </a:extLst>
          </p:cNvPr>
          <p:cNvSpPr txBox="1"/>
          <p:nvPr/>
        </p:nvSpPr>
        <p:spPr>
          <a:xfrm>
            <a:off x="8802781" y="4258887"/>
            <a:ext cx="1994527" cy="446276"/>
          </a:xfrm>
          <a:prstGeom prst="rect">
            <a:avLst/>
          </a:prstGeom>
          <a:solidFill>
            <a:srgbClr val="C0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300">
                <a:solidFill>
                  <a:srgbClr val="000000"/>
                </a:solidFill>
                <a:cs typeface="Calibri"/>
              </a:rPr>
              <a:t>Fail</a:t>
            </a:r>
            <a:endParaRPr lang="en-US"/>
          </a:p>
        </p:txBody>
      </p:sp>
      <p:cxnSp>
        <p:nvCxnSpPr>
          <p:cNvPr id="75" name="Straight Arrow Connector 74">
            <a:extLst>
              <a:ext uri="{FF2B5EF4-FFF2-40B4-BE49-F238E27FC236}">
                <a16:creationId xmlns:a16="http://schemas.microsoft.com/office/drawing/2014/main" id="{B21B484B-C48F-3D2E-BBBF-F901D4456787}"/>
              </a:ext>
            </a:extLst>
          </p:cNvPr>
          <p:cNvCxnSpPr/>
          <p:nvPr/>
        </p:nvCxnSpPr>
        <p:spPr>
          <a:xfrm flipH="1">
            <a:off x="8368144" y="4528457"/>
            <a:ext cx="425533" cy="9896"/>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0CCFF58-CBD2-9419-52DF-77AA7C77F1EA}"/>
              </a:ext>
            </a:extLst>
          </p:cNvPr>
          <p:cNvCxnSpPr/>
          <p:nvPr/>
        </p:nvCxnSpPr>
        <p:spPr>
          <a:xfrm flipV="1">
            <a:off x="8397834" y="3519054"/>
            <a:ext cx="455220" cy="10192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45C56ABB-E494-A6FD-4EC0-134987E060EF}"/>
              </a:ext>
            </a:extLst>
          </p:cNvPr>
          <p:cNvGrpSpPr/>
          <p:nvPr/>
        </p:nvGrpSpPr>
        <p:grpSpPr>
          <a:xfrm>
            <a:off x="10671694" y="2928191"/>
            <a:ext cx="1777604" cy="890649"/>
            <a:chOff x="9969598" y="2338383"/>
            <a:chExt cx="1777604" cy="890649"/>
          </a:xfrm>
        </p:grpSpPr>
        <p:sp>
          <p:nvSpPr>
            <p:cNvPr id="79" name="Oval 78">
              <a:extLst>
                <a:ext uri="{FF2B5EF4-FFF2-40B4-BE49-F238E27FC236}">
                  <a16:creationId xmlns:a16="http://schemas.microsoft.com/office/drawing/2014/main" id="{DB81C05C-7C88-F7BE-501F-7604A4DA69CF}"/>
                </a:ext>
              </a:extLst>
            </p:cNvPr>
            <p:cNvSpPr/>
            <p:nvPr/>
          </p:nvSpPr>
          <p:spPr>
            <a:xfrm>
              <a:off x="9975800" y="2338383"/>
              <a:ext cx="1771402" cy="890649"/>
            </a:xfrm>
            <a:prstGeom prst="ellipse">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0DB6AD2-EA17-DE7E-673D-DF2EE607D820}"/>
                </a:ext>
              </a:extLst>
            </p:cNvPr>
            <p:cNvSpPr txBox="1"/>
            <p:nvPr/>
          </p:nvSpPr>
          <p:spPr>
            <a:xfrm>
              <a:off x="9969598" y="2599376"/>
              <a:ext cx="1664525"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300">
                  <a:solidFill>
                    <a:srgbClr val="BE5700"/>
                  </a:solidFill>
                  <a:cs typeface="Calibri"/>
                </a:rPr>
                <a:t>Run Test</a:t>
              </a:r>
              <a:endParaRPr lang="en-US"/>
            </a:p>
          </p:txBody>
        </p:sp>
      </p:grpSp>
      <p:cxnSp>
        <p:nvCxnSpPr>
          <p:cNvPr id="83" name="Straight Arrow Connector 82">
            <a:extLst>
              <a:ext uri="{FF2B5EF4-FFF2-40B4-BE49-F238E27FC236}">
                <a16:creationId xmlns:a16="http://schemas.microsoft.com/office/drawing/2014/main" id="{A53E3404-7572-E8BC-454B-7055B4F0F1EB}"/>
              </a:ext>
            </a:extLst>
          </p:cNvPr>
          <p:cNvCxnSpPr>
            <a:cxnSpLocks/>
          </p:cNvCxnSpPr>
          <p:nvPr/>
        </p:nvCxnSpPr>
        <p:spPr>
          <a:xfrm>
            <a:off x="10060906" y="3422995"/>
            <a:ext cx="4849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3F0DB510-1BCF-F94F-77EB-FFC8F9DD0E8A}"/>
              </a:ext>
            </a:extLst>
          </p:cNvPr>
          <p:cNvCxnSpPr/>
          <p:nvPr/>
        </p:nvCxnSpPr>
        <p:spPr>
          <a:xfrm flipH="1">
            <a:off x="10875026" y="3848529"/>
            <a:ext cx="860961" cy="74220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8629745F-359D-E1FA-0F22-1722DF45954E}"/>
              </a:ext>
            </a:extLst>
          </p:cNvPr>
          <p:cNvSpPr txBox="1"/>
          <p:nvPr/>
        </p:nvSpPr>
        <p:spPr>
          <a:xfrm>
            <a:off x="8955181" y="4411287"/>
            <a:ext cx="1994527" cy="446276"/>
          </a:xfrm>
          <a:prstGeom prst="rect">
            <a:avLst/>
          </a:prstGeom>
          <a:solidFill>
            <a:schemeClr val="accent6"/>
          </a:solidFill>
          <a:ln>
            <a:solidFill>
              <a:schemeClr val="tx1"/>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300">
                <a:solidFill>
                  <a:srgbClr val="000000"/>
                </a:solidFill>
                <a:cs typeface="Calibri"/>
              </a:rPr>
              <a:t>Pass</a:t>
            </a:r>
            <a:endParaRPr lang="en-US"/>
          </a:p>
        </p:txBody>
      </p:sp>
      <p:cxnSp>
        <p:nvCxnSpPr>
          <p:cNvPr id="89" name="Straight Arrow Connector 88">
            <a:extLst>
              <a:ext uri="{FF2B5EF4-FFF2-40B4-BE49-F238E27FC236}">
                <a16:creationId xmlns:a16="http://schemas.microsoft.com/office/drawing/2014/main" id="{0E07D0BB-AE71-3FB3-C4F0-B320FABDCD26}"/>
              </a:ext>
            </a:extLst>
          </p:cNvPr>
          <p:cNvCxnSpPr/>
          <p:nvPr/>
        </p:nvCxnSpPr>
        <p:spPr>
          <a:xfrm flipH="1">
            <a:off x="8520544" y="4680857"/>
            <a:ext cx="425533" cy="9896"/>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E46BF1C3-8E58-A0A4-6F8D-9B0A302CEE95}"/>
              </a:ext>
            </a:extLst>
          </p:cNvPr>
          <p:cNvCxnSpPr/>
          <p:nvPr/>
        </p:nvCxnSpPr>
        <p:spPr>
          <a:xfrm flipV="1">
            <a:off x="8550234" y="3671454"/>
            <a:ext cx="455220" cy="10192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E0B426C-5E30-2A43-CED6-6DC24445D1A3}"/>
              </a:ext>
            </a:extLst>
          </p:cNvPr>
          <p:cNvSpPr txBox="1"/>
          <p:nvPr/>
        </p:nvSpPr>
        <p:spPr>
          <a:xfrm>
            <a:off x="1396264" y="3159465"/>
            <a:ext cx="7376560"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chemeClr val="bg1"/>
                </a:solidFill>
                <a:cs typeface="Calibri"/>
              </a:rPr>
              <a:t>How to reproduce failure reliably?</a:t>
            </a:r>
            <a:endParaRPr lang="en-US" sz="3600">
              <a:solidFill>
                <a:schemeClr val="bg1"/>
              </a:solidFill>
              <a:cs typeface="Calibri"/>
            </a:endParaRPr>
          </a:p>
        </p:txBody>
      </p:sp>
      <p:sp>
        <p:nvSpPr>
          <p:cNvPr id="30" name="Slide Number Placeholder 29">
            <a:extLst>
              <a:ext uri="{FF2B5EF4-FFF2-40B4-BE49-F238E27FC236}">
                <a16:creationId xmlns:a16="http://schemas.microsoft.com/office/drawing/2014/main" id="{4F4600AE-7BEA-B07C-8907-0E2503634B34}"/>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177255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6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7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3"/>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7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7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8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81"/>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85"/>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87"/>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8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91"/>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5" grpId="0"/>
      <p:bldP spid="11" grpId="0"/>
      <p:bldP spid="12" grpId="0"/>
      <p:bldP spid="17" grpId="0" animBg="1"/>
      <p:bldP spid="33" grpId="0" animBg="1"/>
      <p:bldP spid="36" grpId="0" animBg="1"/>
      <p:bldP spid="59" grpId="0" animBg="1"/>
      <p:bldP spid="73" grpId="0" animBg="1"/>
      <p:bldP spid="87"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61BB6-063E-8292-EC6A-025ABBBB386D}"/>
              </a:ext>
            </a:extLst>
          </p:cNvPr>
          <p:cNvSpPr>
            <a:spLocks noGrp="1"/>
          </p:cNvSpPr>
          <p:nvPr>
            <p:ph type="title"/>
          </p:nvPr>
        </p:nvSpPr>
        <p:spPr/>
        <p:txBody>
          <a:bodyPr/>
          <a:lstStyle/>
          <a:p>
            <a:r>
              <a:rPr lang="en-US" b="1">
                <a:ea typeface="+mj-lt"/>
                <a:cs typeface="+mj-lt"/>
              </a:rPr>
              <a:t>RQ2: Reliability of failure reproduction</a:t>
            </a:r>
            <a:endParaRPr lang="en-US" b="1"/>
          </a:p>
        </p:txBody>
      </p:sp>
      <p:sp>
        <p:nvSpPr>
          <p:cNvPr id="3" name="Content Placeholder 2">
            <a:extLst>
              <a:ext uri="{FF2B5EF4-FFF2-40B4-BE49-F238E27FC236}">
                <a16:creationId xmlns:a16="http://schemas.microsoft.com/office/drawing/2014/main" id="{885DAC42-A756-875A-D80E-CBBD38BCF9B1}"/>
              </a:ext>
            </a:extLst>
          </p:cNvPr>
          <p:cNvSpPr>
            <a:spLocks noGrp="1"/>
          </p:cNvSpPr>
          <p:nvPr>
            <p:ph idx="1"/>
          </p:nvPr>
        </p:nvSpPr>
        <p:spPr>
          <a:xfrm>
            <a:off x="838200" y="1825625"/>
            <a:ext cx="3927988" cy="4351338"/>
          </a:xfrm>
        </p:spPr>
        <p:txBody>
          <a:bodyPr vert="horz" lIns="91440" tIns="45720" rIns="91440" bIns="45720" rtlCol="0" anchor="t">
            <a:normAutofit/>
          </a:bodyPr>
          <a:lstStyle/>
          <a:p>
            <a:r>
              <a:rPr lang="en-US">
                <a:highlight>
                  <a:srgbClr val="FFFF00"/>
                </a:highlight>
                <a:ea typeface="+mn-lt"/>
                <a:cs typeface="+mn-lt"/>
              </a:rPr>
              <a:t>Make two plots for these </a:t>
            </a:r>
            <a:r>
              <a:rPr lang="en-US" err="1">
                <a:highlight>
                  <a:srgbClr val="FFFF00"/>
                </a:highlight>
                <a:ea typeface="+mn-lt"/>
                <a:cs typeface="+mn-lt"/>
              </a:rPr>
              <a:t>FlakeRake</a:t>
            </a:r>
            <a:r>
              <a:rPr lang="en-US">
                <a:highlight>
                  <a:srgbClr val="FFFF00"/>
                </a:highlight>
                <a:ea typeface="+mn-lt"/>
                <a:cs typeface="+mn-lt"/>
              </a:rPr>
              <a:t> and Baseline</a:t>
            </a:r>
          </a:p>
          <a:p>
            <a:endParaRPr lang="en-US">
              <a:highlight>
                <a:srgbClr val="FFFF00"/>
              </a:highlight>
              <a:cs typeface="Calibri"/>
            </a:endParaRPr>
          </a:p>
          <a:p>
            <a:endParaRPr lang="en-US">
              <a:highlight>
                <a:srgbClr val="FFFF00"/>
              </a:highlight>
              <a:cs typeface="Calibri"/>
            </a:endParaRPr>
          </a:p>
        </p:txBody>
      </p:sp>
      <p:graphicFrame>
        <p:nvGraphicFramePr>
          <p:cNvPr id="6" name="Table 5">
            <a:extLst>
              <a:ext uri="{FF2B5EF4-FFF2-40B4-BE49-F238E27FC236}">
                <a16:creationId xmlns:a16="http://schemas.microsoft.com/office/drawing/2014/main" id="{8E65788B-3905-EE7D-18F4-5117BE85F6C2}"/>
              </a:ext>
            </a:extLst>
          </p:cNvPr>
          <p:cNvGraphicFramePr>
            <a:graphicFrameLocks noGrp="1"/>
          </p:cNvGraphicFramePr>
          <p:nvPr/>
        </p:nvGraphicFramePr>
        <p:xfrm>
          <a:off x="4764713" y="1791634"/>
          <a:ext cx="7284967" cy="4126642"/>
        </p:xfrm>
        <a:graphic>
          <a:graphicData uri="http://schemas.openxmlformats.org/drawingml/2006/table">
            <a:tbl>
              <a:tblPr firstRow="1" bandRow="1">
                <a:tableStyleId>{5940675A-B579-460E-94D1-54222C63F5DA}</a:tableStyleId>
              </a:tblPr>
              <a:tblGrid>
                <a:gridCol w="1413387">
                  <a:extLst>
                    <a:ext uri="{9D8B030D-6E8A-4147-A177-3AD203B41FA5}">
                      <a16:colId xmlns:a16="http://schemas.microsoft.com/office/drawing/2014/main" val="1735359805"/>
                    </a:ext>
                  </a:extLst>
                </a:gridCol>
                <a:gridCol w="697967">
                  <a:extLst>
                    <a:ext uri="{9D8B030D-6E8A-4147-A177-3AD203B41FA5}">
                      <a16:colId xmlns:a16="http://schemas.microsoft.com/office/drawing/2014/main" val="3621810436"/>
                    </a:ext>
                  </a:extLst>
                </a:gridCol>
                <a:gridCol w="1253612">
                  <a:extLst>
                    <a:ext uri="{9D8B030D-6E8A-4147-A177-3AD203B41FA5}">
                      <a16:colId xmlns:a16="http://schemas.microsoft.com/office/drawing/2014/main" val="3111620817"/>
                    </a:ext>
                  </a:extLst>
                </a:gridCol>
                <a:gridCol w="1413386">
                  <a:extLst>
                    <a:ext uri="{9D8B030D-6E8A-4147-A177-3AD203B41FA5}">
                      <a16:colId xmlns:a16="http://schemas.microsoft.com/office/drawing/2014/main" val="1886794410"/>
                    </a:ext>
                  </a:extLst>
                </a:gridCol>
                <a:gridCol w="1292453">
                  <a:extLst>
                    <a:ext uri="{9D8B030D-6E8A-4147-A177-3AD203B41FA5}">
                      <a16:colId xmlns:a16="http://schemas.microsoft.com/office/drawing/2014/main" val="3707889728"/>
                    </a:ext>
                  </a:extLst>
                </a:gridCol>
                <a:gridCol w="1214162">
                  <a:extLst>
                    <a:ext uri="{9D8B030D-6E8A-4147-A177-3AD203B41FA5}">
                      <a16:colId xmlns:a16="http://schemas.microsoft.com/office/drawing/2014/main" val="4062289449"/>
                    </a:ext>
                  </a:extLst>
                </a:gridCol>
              </a:tblGrid>
              <a:tr h="384162">
                <a:tc>
                  <a:txBody>
                    <a:bodyPr/>
                    <a:lstStyle/>
                    <a:p>
                      <a:endParaRPr lang="en-US"/>
                    </a:p>
                  </a:txBody>
                  <a:tcPr/>
                </a:tc>
                <a:tc gridSpan="5">
                  <a:txBody>
                    <a:bodyPr/>
                    <a:lstStyle/>
                    <a:p>
                      <a:pPr lvl="0">
                        <a:buNone/>
                      </a:pPr>
                      <a:r>
                        <a:rPr lang="en-US" sz="1800" u="none" strike="noStrike" noProof="0"/>
                        <a:t>Best of Rerun-</a:t>
                      </a:r>
                      <a:r>
                        <a:rPr lang="en-US" sz="1800" u="none" strike="noStrike" noProof="0" err="1"/>
                        <a:t>Repl</a:t>
                      </a:r>
                      <a:r>
                        <a:rPr lang="en-US" sz="1800" u="none" strike="noStrike" noProof="0"/>
                        <a:t> and Isolated Rerun</a:t>
                      </a:r>
                      <a:endParaRPr lang="en-US"/>
                    </a:p>
                  </a:txBody>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2696592124"/>
                  </a:ext>
                </a:extLst>
              </a:tr>
              <a:tr h="669184">
                <a:tc>
                  <a:txBody>
                    <a:bodyPr/>
                    <a:lstStyle/>
                    <a:p>
                      <a:r>
                        <a:rPr lang="en-US" err="1"/>
                        <a:t>FlakeRake</a:t>
                      </a:r>
                      <a:r>
                        <a:rPr lang="en-US"/>
                        <a:t> Repro</a:t>
                      </a:r>
                    </a:p>
                  </a:txBody>
                  <a:tcPr/>
                </a:tc>
                <a:tc>
                  <a:txBody>
                    <a:bodyPr/>
                    <a:lstStyle/>
                    <a:p>
                      <a:r>
                        <a:rPr lang="en-US"/>
                        <a:t>0</a:t>
                      </a:r>
                    </a:p>
                  </a:txBody>
                  <a:tcPr/>
                </a:tc>
                <a:tc>
                  <a:txBody>
                    <a:bodyPr/>
                    <a:lstStyle/>
                    <a:p>
                      <a:pPr lvl="0">
                        <a:buNone/>
                      </a:pPr>
                      <a:r>
                        <a:rPr lang="en-US" sz="1800" u="none" strike="noStrike" noProof="0">
                          <a:solidFill>
                            <a:srgbClr val="000000"/>
                          </a:solidFill>
                        </a:rPr>
                        <a:t>(0%, 10%]</a:t>
                      </a:r>
                      <a:endParaRPr lang="en-US"/>
                    </a:p>
                  </a:txBody>
                  <a:tcPr/>
                </a:tc>
                <a:tc>
                  <a:txBody>
                    <a:bodyPr/>
                    <a:lstStyle/>
                    <a:p>
                      <a:pPr lvl="0">
                        <a:buNone/>
                      </a:pPr>
                      <a:r>
                        <a:rPr lang="en-US" sz="1800" u="none" strike="noStrike" noProof="0">
                          <a:solidFill>
                            <a:srgbClr val="000000"/>
                          </a:solidFill>
                        </a:rPr>
                        <a:t>(10%, 25%]</a:t>
                      </a:r>
                      <a:endParaRPr lang="en-US"/>
                    </a:p>
                  </a:txBody>
                  <a:tcPr/>
                </a:tc>
                <a:tc>
                  <a:txBody>
                    <a:bodyPr/>
                    <a:lstStyle/>
                    <a:p>
                      <a:pPr lvl="0">
                        <a:buNone/>
                      </a:pPr>
                      <a:r>
                        <a:rPr lang="en-US" sz="1800" u="none" strike="noStrike" noProof="0">
                          <a:solidFill>
                            <a:srgbClr val="000000"/>
                          </a:solidFill>
                        </a:rPr>
                        <a:t>(25%, 50%]</a:t>
                      </a:r>
                      <a:endParaRPr lang="en-US"/>
                    </a:p>
                  </a:txBody>
                  <a:tcPr/>
                </a:tc>
                <a:tc>
                  <a:txBody>
                    <a:bodyPr/>
                    <a:lstStyle/>
                    <a:p>
                      <a:pPr lvl="0">
                        <a:buNone/>
                      </a:pPr>
                      <a:r>
                        <a:rPr lang="en-US" sz="1800" u="none" strike="noStrike" noProof="0">
                          <a:solidFill>
                            <a:srgbClr val="000000"/>
                          </a:solidFill>
                        </a:rPr>
                        <a:t>Total</a:t>
                      </a:r>
                    </a:p>
                  </a:txBody>
                  <a:tcPr/>
                </a:tc>
                <a:extLst>
                  <a:ext uri="{0D108BD9-81ED-4DB2-BD59-A6C34878D82A}">
                    <a16:rowId xmlns:a16="http://schemas.microsoft.com/office/drawing/2014/main" val="1309542855"/>
                  </a:ext>
                </a:extLst>
              </a:tr>
              <a:tr h="384162">
                <a:tc>
                  <a:txBody>
                    <a:bodyPr/>
                    <a:lstStyle/>
                    <a:p>
                      <a:r>
                        <a:rPr lang="en-US"/>
                        <a:t>0</a:t>
                      </a:r>
                    </a:p>
                  </a:txBody>
                  <a:tcPr/>
                </a:tc>
                <a:tc>
                  <a:txBody>
                    <a:bodyPr/>
                    <a:lstStyle/>
                    <a:p>
                      <a:pPr algn="r"/>
                      <a:r>
                        <a:rPr lang="en-US"/>
                        <a:t>25</a:t>
                      </a:r>
                    </a:p>
                  </a:txBody>
                  <a:tcPr/>
                </a:tc>
                <a:tc>
                  <a:txBody>
                    <a:bodyPr/>
                    <a:lstStyle/>
                    <a:p>
                      <a:pPr algn="r"/>
                      <a:r>
                        <a:rPr lang="en-US"/>
                        <a:t>61</a:t>
                      </a:r>
                    </a:p>
                  </a:txBody>
                  <a:tcPr/>
                </a:tc>
                <a:tc>
                  <a:txBody>
                    <a:bodyPr/>
                    <a:lstStyle/>
                    <a:p>
                      <a:pPr algn="r"/>
                      <a:r>
                        <a:rPr lang="en-US"/>
                        <a:t>23</a:t>
                      </a:r>
                    </a:p>
                  </a:txBody>
                  <a:tcPr/>
                </a:tc>
                <a:tc>
                  <a:txBody>
                    <a:bodyPr/>
                    <a:lstStyle/>
                    <a:p>
                      <a:pPr algn="r"/>
                      <a:r>
                        <a:rPr lang="en-US"/>
                        <a:t>5</a:t>
                      </a:r>
                    </a:p>
                  </a:txBody>
                  <a:tcPr/>
                </a:tc>
                <a:tc>
                  <a:txBody>
                    <a:bodyPr/>
                    <a:lstStyle/>
                    <a:p>
                      <a:pPr lvl="0" algn="r">
                        <a:buNone/>
                      </a:pPr>
                      <a:r>
                        <a:rPr lang="en-US"/>
                        <a:t>114</a:t>
                      </a:r>
                    </a:p>
                  </a:txBody>
                  <a:tcPr/>
                </a:tc>
                <a:extLst>
                  <a:ext uri="{0D108BD9-81ED-4DB2-BD59-A6C34878D82A}">
                    <a16:rowId xmlns:a16="http://schemas.microsoft.com/office/drawing/2014/main" val="3450432538"/>
                  </a:ext>
                </a:extLst>
              </a:tr>
              <a:tr h="384162">
                <a:tc>
                  <a:txBody>
                    <a:bodyPr/>
                    <a:lstStyle/>
                    <a:p>
                      <a:pPr lvl="0">
                        <a:buNone/>
                      </a:pPr>
                      <a:r>
                        <a:rPr lang="en-US" sz="1800" u="none" strike="noStrike" noProof="0">
                          <a:solidFill>
                            <a:srgbClr val="000000"/>
                          </a:solidFill>
                        </a:rPr>
                        <a:t>(0%, 10%]</a:t>
                      </a:r>
                      <a:endParaRPr lang="en-US"/>
                    </a:p>
                  </a:txBody>
                  <a:tcPr/>
                </a:tc>
                <a:tc>
                  <a:txBody>
                    <a:bodyPr/>
                    <a:lstStyle/>
                    <a:p>
                      <a:pPr algn="r"/>
                      <a:r>
                        <a:rPr lang="en-US"/>
                        <a:t>7</a:t>
                      </a:r>
                    </a:p>
                  </a:txBody>
                  <a:tcPr/>
                </a:tc>
                <a:tc>
                  <a:txBody>
                    <a:bodyPr/>
                    <a:lstStyle/>
                    <a:p>
                      <a:pPr algn="r"/>
                      <a:r>
                        <a:rPr lang="en-US"/>
                        <a:t>13</a:t>
                      </a:r>
                    </a:p>
                  </a:txBody>
                  <a:tcPr/>
                </a:tc>
                <a:tc>
                  <a:txBody>
                    <a:bodyPr/>
                    <a:lstStyle/>
                    <a:p>
                      <a:pPr algn="r"/>
                      <a:r>
                        <a:rPr lang="en-US"/>
                        <a:t>0</a:t>
                      </a:r>
                    </a:p>
                  </a:txBody>
                  <a:tcPr/>
                </a:tc>
                <a:tc>
                  <a:txBody>
                    <a:bodyPr/>
                    <a:lstStyle/>
                    <a:p>
                      <a:pPr algn="r"/>
                      <a:r>
                        <a:rPr lang="en-US"/>
                        <a:t>0</a:t>
                      </a:r>
                    </a:p>
                  </a:txBody>
                  <a:tcPr/>
                </a:tc>
                <a:tc>
                  <a:txBody>
                    <a:bodyPr/>
                    <a:lstStyle/>
                    <a:p>
                      <a:pPr lvl="0" algn="r">
                        <a:buNone/>
                      </a:pPr>
                      <a:r>
                        <a:rPr lang="en-US"/>
                        <a:t>20</a:t>
                      </a:r>
                    </a:p>
                  </a:txBody>
                  <a:tcPr/>
                </a:tc>
                <a:extLst>
                  <a:ext uri="{0D108BD9-81ED-4DB2-BD59-A6C34878D82A}">
                    <a16:rowId xmlns:a16="http://schemas.microsoft.com/office/drawing/2014/main" val="3216339646"/>
                  </a:ext>
                </a:extLst>
              </a:tr>
              <a:tr h="384162">
                <a:tc>
                  <a:txBody>
                    <a:bodyPr/>
                    <a:lstStyle/>
                    <a:p>
                      <a:pPr lvl="0">
                        <a:buNone/>
                      </a:pPr>
                      <a:r>
                        <a:rPr lang="en-US" sz="1800" u="none" strike="noStrike" noProof="0">
                          <a:solidFill>
                            <a:srgbClr val="000000"/>
                          </a:solidFill>
                        </a:rPr>
                        <a:t>(10%, 25%]</a:t>
                      </a:r>
                      <a:endParaRPr lang="en-US"/>
                    </a:p>
                  </a:txBody>
                  <a:tcPr/>
                </a:tc>
                <a:tc>
                  <a:txBody>
                    <a:bodyPr/>
                    <a:lstStyle/>
                    <a:p>
                      <a:pPr algn="r"/>
                      <a:r>
                        <a:rPr lang="en-US"/>
                        <a:t>1</a:t>
                      </a:r>
                    </a:p>
                  </a:txBody>
                  <a:tcPr/>
                </a:tc>
                <a:tc>
                  <a:txBody>
                    <a:bodyPr/>
                    <a:lstStyle/>
                    <a:p>
                      <a:pPr algn="r"/>
                      <a:r>
                        <a:rPr lang="en-US"/>
                        <a:t>2</a:t>
                      </a:r>
                    </a:p>
                  </a:txBody>
                  <a:tcPr/>
                </a:tc>
                <a:tc>
                  <a:txBody>
                    <a:bodyPr/>
                    <a:lstStyle/>
                    <a:p>
                      <a:pPr algn="r"/>
                      <a:r>
                        <a:rPr lang="en-US"/>
                        <a:t>0</a:t>
                      </a:r>
                    </a:p>
                  </a:txBody>
                  <a:tcPr/>
                </a:tc>
                <a:tc>
                  <a:txBody>
                    <a:bodyPr/>
                    <a:lstStyle/>
                    <a:p>
                      <a:pPr algn="r"/>
                      <a:r>
                        <a:rPr lang="en-US"/>
                        <a:t>0</a:t>
                      </a:r>
                    </a:p>
                  </a:txBody>
                  <a:tcPr/>
                </a:tc>
                <a:tc>
                  <a:txBody>
                    <a:bodyPr/>
                    <a:lstStyle/>
                    <a:p>
                      <a:pPr lvl="0" algn="r">
                        <a:buNone/>
                      </a:pPr>
                      <a:r>
                        <a:rPr lang="en-US"/>
                        <a:t>3</a:t>
                      </a:r>
                    </a:p>
                  </a:txBody>
                  <a:tcPr/>
                </a:tc>
                <a:extLst>
                  <a:ext uri="{0D108BD9-81ED-4DB2-BD59-A6C34878D82A}">
                    <a16:rowId xmlns:a16="http://schemas.microsoft.com/office/drawing/2014/main" val="469755564"/>
                  </a:ext>
                </a:extLst>
              </a:tr>
              <a:tr h="384162">
                <a:tc>
                  <a:txBody>
                    <a:bodyPr/>
                    <a:lstStyle/>
                    <a:p>
                      <a:pPr lvl="0">
                        <a:buNone/>
                      </a:pPr>
                      <a:r>
                        <a:rPr lang="en-US" sz="1800" u="none" strike="noStrike" noProof="0">
                          <a:solidFill>
                            <a:srgbClr val="000000"/>
                          </a:solidFill>
                        </a:rPr>
                        <a:t>(25%, 50%]</a:t>
                      </a:r>
                      <a:endParaRPr lang="en-US"/>
                    </a:p>
                  </a:txBody>
                  <a:tcPr/>
                </a:tc>
                <a:tc>
                  <a:txBody>
                    <a:bodyPr/>
                    <a:lstStyle/>
                    <a:p>
                      <a:pPr algn="r"/>
                      <a:r>
                        <a:rPr lang="en-US"/>
                        <a:t>2</a:t>
                      </a:r>
                    </a:p>
                  </a:txBody>
                  <a:tcPr/>
                </a:tc>
                <a:tc>
                  <a:txBody>
                    <a:bodyPr/>
                    <a:lstStyle/>
                    <a:p>
                      <a:pPr algn="r"/>
                      <a:r>
                        <a:rPr lang="en-US"/>
                        <a:t>1</a:t>
                      </a:r>
                    </a:p>
                  </a:txBody>
                  <a:tcPr/>
                </a:tc>
                <a:tc>
                  <a:txBody>
                    <a:bodyPr/>
                    <a:lstStyle/>
                    <a:p>
                      <a:pPr lvl="0" algn="r">
                        <a:buNone/>
                      </a:pPr>
                      <a:r>
                        <a:rPr lang="en-US" sz="1800" u="none" strike="noStrike" noProof="0">
                          <a:solidFill>
                            <a:srgbClr val="000000"/>
                          </a:solidFill>
                        </a:rPr>
                        <a:t>0</a:t>
                      </a:r>
                      <a:endParaRPr lang="en-US"/>
                    </a:p>
                  </a:txBody>
                  <a:tcPr/>
                </a:tc>
                <a:tc>
                  <a:txBody>
                    <a:bodyPr/>
                    <a:lstStyle/>
                    <a:p>
                      <a:pPr lvl="0" algn="r">
                        <a:buNone/>
                      </a:pPr>
                      <a:r>
                        <a:rPr lang="en-US" sz="1800" u="none" strike="noStrike" noProof="0">
                          <a:solidFill>
                            <a:srgbClr val="000000"/>
                          </a:solidFill>
                        </a:rPr>
                        <a:t>0</a:t>
                      </a:r>
                      <a:endParaRPr lang="en-US"/>
                    </a:p>
                  </a:txBody>
                  <a:tcPr/>
                </a:tc>
                <a:tc>
                  <a:txBody>
                    <a:bodyPr/>
                    <a:lstStyle/>
                    <a:p>
                      <a:pPr lvl="0" algn="r">
                        <a:buNone/>
                      </a:pPr>
                      <a:r>
                        <a:rPr lang="en-US"/>
                        <a:t>3</a:t>
                      </a:r>
                    </a:p>
                  </a:txBody>
                  <a:tcPr/>
                </a:tc>
                <a:extLst>
                  <a:ext uri="{0D108BD9-81ED-4DB2-BD59-A6C34878D82A}">
                    <a16:rowId xmlns:a16="http://schemas.microsoft.com/office/drawing/2014/main" val="3014856146"/>
                  </a:ext>
                </a:extLst>
              </a:tr>
              <a:tr h="384162">
                <a:tc>
                  <a:txBody>
                    <a:bodyPr/>
                    <a:lstStyle/>
                    <a:p>
                      <a:pPr lvl="0">
                        <a:buNone/>
                      </a:pPr>
                      <a:r>
                        <a:rPr lang="en-US" sz="1800" u="none" strike="noStrike" noProof="0">
                          <a:solidFill>
                            <a:srgbClr val="000000"/>
                          </a:solidFill>
                        </a:rPr>
                        <a:t>(50%, 75%]</a:t>
                      </a:r>
                      <a:endParaRPr lang="en-US"/>
                    </a:p>
                  </a:txBody>
                  <a:tcPr/>
                </a:tc>
                <a:tc>
                  <a:txBody>
                    <a:bodyPr/>
                    <a:lstStyle/>
                    <a:p>
                      <a:pPr algn="r"/>
                      <a:r>
                        <a:rPr lang="en-US"/>
                        <a:t>3</a:t>
                      </a:r>
                    </a:p>
                  </a:txBody>
                  <a:tcPr/>
                </a:tc>
                <a:tc>
                  <a:txBody>
                    <a:bodyPr/>
                    <a:lstStyle/>
                    <a:p>
                      <a:pPr algn="r"/>
                      <a:r>
                        <a:rPr lang="en-US"/>
                        <a:t>5</a:t>
                      </a:r>
                    </a:p>
                  </a:txBody>
                  <a:tcPr/>
                </a:tc>
                <a:tc>
                  <a:txBody>
                    <a:bodyPr/>
                    <a:lstStyle/>
                    <a:p>
                      <a:pPr lvl="0" algn="r">
                        <a:buNone/>
                      </a:pPr>
                      <a:r>
                        <a:rPr lang="en-US" sz="1800" u="none" strike="noStrike" noProof="0">
                          <a:solidFill>
                            <a:srgbClr val="000000"/>
                          </a:solidFill>
                        </a:rPr>
                        <a:t>0</a:t>
                      </a:r>
                      <a:endParaRPr lang="en-US"/>
                    </a:p>
                  </a:txBody>
                  <a:tcPr/>
                </a:tc>
                <a:tc>
                  <a:txBody>
                    <a:bodyPr/>
                    <a:lstStyle/>
                    <a:p>
                      <a:pPr lvl="0" algn="r">
                        <a:buNone/>
                      </a:pPr>
                      <a:r>
                        <a:rPr lang="en-US" sz="1800" u="none" strike="noStrike" noProof="0">
                          <a:solidFill>
                            <a:srgbClr val="000000"/>
                          </a:solidFill>
                        </a:rPr>
                        <a:t>0</a:t>
                      </a:r>
                      <a:endParaRPr lang="en-US"/>
                    </a:p>
                  </a:txBody>
                  <a:tcPr/>
                </a:tc>
                <a:tc>
                  <a:txBody>
                    <a:bodyPr/>
                    <a:lstStyle/>
                    <a:p>
                      <a:pPr lvl="0" algn="r">
                        <a:buNone/>
                      </a:pPr>
                      <a:r>
                        <a:rPr lang="en-US"/>
                        <a:t>8</a:t>
                      </a:r>
                    </a:p>
                  </a:txBody>
                  <a:tcPr/>
                </a:tc>
                <a:extLst>
                  <a:ext uri="{0D108BD9-81ED-4DB2-BD59-A6C34878D82A}">
                    <a16:rowId xmlns:a16="http://schemas.microsoft.com/office/drawing/2014/main" val="436462912"/>
                  </a:ext>
                </a:extLst>
              </a:tr>
              <a:tr h="384162">
                <a:tc>
                  <a:txBody>
                    <a:bodyPr/>
                    <a:lstStyle/>
                    <a:p>
                      <a:pPr lvl="0">
                        <a:buNone/>
                      </a:pPr>
                      <a:r>
                        <a:rPr lang="en-US" sz="1800" u="none" strike="noStrike" noProof="0">
                          <a:solidFill>
                            <a:srgbClr val="000000"/>
                          </a:solidFill>
                        </a:rPr>
                        <a:t>(75%, 99%]</a:t>
                      </a:r>
                    </a:p>
                  </a:txBody>
                  <a:tcPr/>
                </a:tc>
                <a:tc>
                  <a:txBody>
                    <a:bodyPr/>
                    <a:lstStyle/>
                    <a:p>
                      <a:pPr lvl="0" algn="r">
                        <a:buNone/>
                      </a:pPr>
                      <a:r>
                        <a:rPr lang="en-US"/>
                        <a:t>1</a:t>
                      </a:r>
                    </a:p>
                  </a:txBody>
                  <a:tcPr/>
                </a:tc>
                <a:tc>
                  <a:txBody>
                    <a:bodyPr/>
                    <a:lstStyle/>
                    <a:p>
                      <a:pPr lvl="0" algn="r">
                        <a:buNone/>
                      </a:pPr>
                      <a:r>
                        <a:rPr lang="en-US"/>
                        <a:t>5</a:t>
                      </a:r>
                    </a:p>
                  </a:txBody>
                  <a:tcPr/>
                </a:tc>
                <a:tc>
                  <a:txBody>
                    <a:bodyPr/>
                    <a:lstStyle/>
                    <a:p>
                      <a:pPr lvl="0" algn="r">
                        <a:buNone/>
                      </a:pPr>
                      <a:r>
                        <a:rPr lang="en-US" sz="1800" u="none" strike="noStrike" noProof="0">
                          <a:solidFill>
                            <a:srgbClr val="000000"/>
                          </a:solidFill>
                        </a:rPr>
                        <a:t>0</a:t>
                      </a:r>
                      <a:endParaRPr lang="en-US"/>
                    </a:p>
                  </a:txBody>
                  <a:tcPr/>
                </a:tc>
                <a:tc>
                  <a:txBody>
                    <a:bodyPr/>
                    <a:lstStyle/>
                    <a:p>
                      <a:pPr lvl="0" algn="r">
                        <a:buNone/>
                      </a:pPr>
                      <a:r>
                        <a:rPr lang="en-US" sz="1800" u="none" strike="noStrike" noProof="0">
                          <a:solidFill>
                            <a:srgbClr val="000000"/>
                          </a:solidFill>
                        </a:rPr>
                        <a:t>0</a:t>
                      </a:r>
                      <a:endParaRPr lang="en-US"/>
                    </a:p>
                  </a:txBody>
                  <a:tcPr/>
                </a:tc>
                <a:tc>
                  <a:txBody>
                    <a:bodyPr/>
                    <a:lstStyle/>
                    <a:p>
                      <a:pPr lvl="0" algn="r">
                        <a:buNone/>
                      </a:pPr>
                      <a:r>
                        <a:rPr lang="en-US"/>
                        <a:t>6</a:t>
                      </a:r>
                    </a:p>
                  </a:txBody>
                  <a:tcPr/>
                </a:tc>
                <a:extLst>
                  <a:ext uri="{0D108BD9-81ED-4DB2-BD59-A6C34878D82A}">
                    <a16:rowId xmlns:a16="http://schemas.microsoft.com/office/drawing/2014/main" val="2274144267"/>
                  </a:ext>
                </a:extLst>
              </a:tr>
              <a:tr h="384162">
                <a:tc>
                  <a:txBody>
                    <a:bodyPr/>
                    <a:lstStyle/>
                    <a:p>
                      <a:pPr lvl="0">
                        <a:buNone/>
                      </a:pPr>
                      <a:r>
                        <a:rPr lang="en-US" sz="1800" u="none" strike="noStrike" noProof="0">
                          <a:solidFill>
                            <a:srgbClr val="000000"/>
                          </a:solidFill>
                        </a:rPr>
                        <a:t>(99%, 100%]</a:t>
                      </a:r>
                      <a:endParaRPr lang="en-US"/>
                    </a:p>
                  </a:txBody>
                  <a:tcPr/>
                </a:tc>
                <a:tc>
                  <a:txBody>
                    <a:bodyPr/>
                    <a:lstStyle/>
                    <a:p>
                      <a:pPr lvl="0" algn="r">
                        <a:buNone/>
                      </a:pPr>
                      <a:r>
                        <a:rPr lang="en-US"/>
                        <a:t>35</a:t>
                      </a:r>
                    </a:p>
                  </a:txBody>
                  <a:tcPr/>
                </a:tc>
                <a:tc>
                  <a:txBody>
                    <a:bodyPr/>
                    <a:lstStyle/>
                    <a:p>
                      <a:pPr lvl="0" algn="r">
                        <a:buNone/>
                      </a:pPr>
                      <a:r>
                        <a:rPr lang="en-US"/>
                        <a:t>52</a:t>
                      </a:r>
                    </a:p>
                  </a:txBody>
                  <a:tcPr/>
                </a:tc>
                <a:tc>
                  <a:txBody>
                    <a:bodyPr/>
                    <a:lstStyle/>
                    <a:p>
                      <a:pPr lvl="0" algn="r">
                        <a:buNone/>
                      </a:pPr>
                      <a:r>
                        <a:rPr lang="en-US"/>
                        <a:t>4</a:t>
                      </a:r>
                    </a:p>
                  </a:txBody>
                  <a:tcPr/>
                </a:tc>
                <a:tc>
                  <a:txBody>
                    <a:bodyPr/>
                    <a:lstStyle/>
                    <a:p>
                      <a:pPr lvl="0" algn="r">
                        <a:buNone/>
                      </a:pPr>
                      <a:r>
                        <a:rPr lang="en-US"/>
                        <a:t>2</a:t>
                      </a:r>
                    </a:p>
                  </a:txBody>
                  <a:tcPr/>
                </a:tc>
                <a:tc>
                  <a:txBody>
                    <a:bodyPr/>
                    <a:lstStyle/>
                    <a:p>
                      <a:pPr lvl="0" algn="r">
                        <a:buNone/>
                      </a:pPr>
                      <a:r>
                        <a:rPr lang="en-US"/>
                        <a:t>93</a:t>
                      </a:r>
                    </a:p>
                  </a:txBody>
                  <a:tcPr/>
                </a:tc>
                <a:extLst>
                  <a:ext uri="{0D108BD9-81ED-4DB2-BD59-A6C34878D82A}">
                    <a16:rowId xmlns:a16="http://schemas.microsoft.com/office/drawing/2014/main" val="3986107972"/>
                  </a:ext>
                </a:extLst>
              </a:tr>
              <a:tr h="384162">
                <a:tc>
                  <a:txBody>
                    <a:bodyPr/>
                    <a:lstStyle/>
                    <a:p>
                      <a:pPr lvl="0">
                        <a:buNone/>
                      </a:pPr>
                      <a:r>
                        <a:rPr lang="en-US" sz="1800" u="none" strike="noStrike" noProof="0">
                          <a:solidFill>
                            <a:srgbClr val="000000"/>
                          </a:solidFill>
                        </a:rPr>
                        <a:t>Total</a:t>
                      </a:r>
                      <a:endParaRPr lang="en-US"/>
                    </a:p>
                  </a:txBody>
                  <a:tcPr/>
                </a:tc>
                <a:tc>
                  <a:txBody>
                    <a:bodyPr/>
                    <a:lstStyle/>
                    <a:p>
                      <a:pPr lvl="0" algn="r">
                        <a:buNone/>
                      </a:pPr>
                      <a:r>
                        <a:rPr lang="en-US"/>
                        <a:t>74</a:t>
                      </a:r>
                    </a:p>
                  </a:txBody>
                  <a:tcPr/>
                </a:tc>
                <a:tc>
                  <a:txBody>
                    <a:bodyPr/>
                    <a:lstStyle/>
                    <a:p>
                      <a:pPr lvl="0" algn="r">
                        <a:buNone/>
                      </a:pPr>
                      <a:r>
                        <a:rPr lang="en-US"/>
                        <a:t>139</a:t>
                      </a:r>
                    </a:p>
                  </a:txBody>
                  <a:tcPr/>
                </a:tc>
                <a:tc>
                  <a:txBody>
                    <a:bodyPr/>
                    <a:lstStyle/>
                    <a:p>
                      <a:pPr lvl="0" algn="r">
                        <a:buNone/>
                      </a:pPr>
                      <a:r>
                        <a:rPr lang="en-US"/>
                        <a:t>27</a:t>
                      </a:r>
                    </a:p>
                  </a:txBody>
                  <a:tcPr/>
                </a:tc>
                <a:tc>
                  <a:txBody>
                    <a:bodyPr/>
                    <a:lstStyle/>
                    <a:p>
                      <a:pPr lvl="0" algn="r">
                        <a:buNone/>
                      </a:pPr>
                      <a:r>
                        <a:rPr lang="en-US"/>
                        <a:t>7</a:t>
                      </a:r>
                    </a:p>
                  </a:txBody>
                  <a:tcPr/>
                </a:tc>
                <a:tc>
                  <a:txBody>
                    <a:bodyPr/>
                    <a:lstStyle/>
                    <a:p>
                      <a:pPr lvl="0" algn="r">
                        <a:buNone/>
                      </a:pPr>
                      <a:r>
                        <a:rPr lang="en-US"/>
                        <a:t>247</a:t>
                      </a:r>
                    </a:p>
                  </a:txBody>
                  <a:tcPr/>
                </a:tc>
                <a:extLst>
                  <a:ext uri="{0D108BD9-81ED-4DB2-BD59-A6C34878D82A}">
                    <a16:rowId xmlns:a16="http://schemas.microsoft.com/office/drawing/2014/main" val="1935033453"/>
                  </a:ext>
                </a:extLst>
              </a:tr>
            </a:tbl>
          </a:graphicData>
        </a:graphic>
      </p:graphicFrame>
      <p:sp>
        <p:nvSpPr>
          <p:cNvPr id="5" name="Slide Number Placeholder 4">
            <a:extLst>
              <a:ext uri="{FF2B5EF4-FFF2-40B4-BE49-F238E27FC236}">
                <a16:creationId xmlns:a16="http://schemas.microsoft.com/office/drawing/2014/main" id="{7DD286E5-67F6-0811-55A2-D6625ADE76F3}"/>
              </a:ext>
            </a:extLst>
          </p:cNvPr>
          <p:cNvSpPr>
            <a:spLocks noGrp="1"/>
          </p:cNvSpPr>
          <p:nvPr>
            <p:ph type="sldNum" sz="quarter" idx="12"/>
          </p:nvPr>
        </p:nvSpPr>
        <p:spPr/>
        <p:txBody>
          <a:bodyPr/>
          <a:lstStyle/>
          <a:p>
            <a:fld id="{330EA680-D336-4FF7-8B7A-9848BB0A1C32}" type="slidenum">
              <a:rPr lang="en-US" smtClean="0"/>
              <a:t>30</a:t>
            </a:fld>
            <a:endParaRPr lang="en-US"/>
          </a:p>
        </p:txBody>
      </p:sp>
    </p:spTree>
    <p:extLst>
      <p:ext uri="{BB962C8B-B14F-4D97-AF65-F5344CB8AC3E}">
        <p14:creationId xmlns:p14="http://schemas.microsoft.com/office/powerpoint/2010/main" val="3373213293"/>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465-1D1A-077F-5786-D5F536B2165B}"/>
              </a:ext>
            </a:extLst>
          </p:cNvPr>
          <p:cNvSpPr>
            <a:spLocks noGrp="1"/>
          </p:cNvSpPr>
          <p:nvPr>
            <p:ph type="title"/>
          </p:nvPr>
        </p:nvSpPr>
        <p:spPr/>
        <p:txBody>
          <a:bodyPr/>
          <a:lstStyle/>
          <a:p>
            <a:r>
              <a:rPr lang="en-US" b="1" err="1">
                <a:cs typeface="Calibri Light"/>
              </a:rPr>
              <a:t>FlakeRake</a:t>
            </a:r>
            <a:endParaRPr lang="en-US" err="1"/>
          </a:p>
        </p:txBody>
      </p:sp>
      <p:sp>
        <p:nvSpPr>
          <p:cNvPr id="3" name="Content Placeholder 2">
            <a:extLst>
              <a:ext uri="{FF2B5EF4-FFF2-40B4-BE49-F238E27FC236}">
                <a16:creationId xmlns:a16="http://schemas.microsoft.com/office/drawing/2014/main" id="{F9971BA7-F062-B247-1C81-1C518FF77F1C}"/>
              </a:ext>
            </a:extLst>
          </p:cNvPr>
          <p:cNvSpPr>
            <a:spLocks noGrp="1"/>
          </p:cNvSpPr>
          <p:nvPr>
            <p:ph idx="1"/>
          </p:nvPr>
        </p:nvSpPr>
        <p:spPr>
          <a:xfrm>
            <a:off x="828304" y="1466308"/>
            <a:ext cx="10918282" cy="4710655"/>
          </a:xfrm>
        </p:spPr>
        <p:txBody>
          <a:bodyPr vert="horz" lIns="91440" tIns="45720" rIns="91440" bIns="45720" rtlCol="0" anchor="t">
            <a:normAutofit/>
          </a:bodyPr>
          <a:lstStyle/>
          <a:p>
            <a:pPr>
              <a:lnSpc>
                <a:spcPct val="120000"/>
              </a:lnSpc>
            </a:pPr>
            <a:r>
              <a:rPr lang="en-US" sz="3200">
                <a:ea typeface="+mn-lt"/>
                <a:cs typeface="+mn-lt"/>
              </a:rPr>
              <a:t>We propose </a:t>
            </a:r>
            <a:r>
              <a:rPr lang="en-US" sz="3200" err="1">
                <a:ea typeface="+mn-lt"/>
                <a:cs typeface="+mn-lt"/>
              </a:rPr>
              <a:t>FlakeRake</a:t>
            </a:r>
            <a:r>
              <a:rPr lang="en-US" sz="3200">
                <a:ea typeface="+mn-lt"/>
                <a:cs typeface="+mn-lt"/>
              </a:rPr>
              <a:t>, an automated approach for </a:t>
            </a:r>
            <a:r>
              <a:rPr lang="en-US" sz="3200" b="1">
                <a:ea typeface="+mn-lt"/>
                <a:cs typeface="+mn-lt"/>
              </a:rPr>
              <a:t>finding failure-inducing configurations </a:t>
            </a:r>
            <a:r>
              <a:rPr lang="en-US" sz="3200">
                <a:ea typeface="+mn-lt"/>
                <a:cs typeface="+mn-lt"/>
              </a:rPr>
              <a:t>that reproduce TD-test failures </a:t>
            </a:r>
            <a:endParaRPr lang="en-US" sz="3200">
              <a:cs typeface="Calibri" panose="020F0502020204030204"/>
            </a:endParaRPr>
          </a:p>
          <a:p>
            <a:pPr lvl="1">
              <a:lnSpc>
                <a:spcPct val="120000"/>
              </a:lnSpc>
              <a:buFont typeface="Courier New" panose="020B0604020202020204" pitchFamily="34" charset="0"/>
              <a:buChar char="o"/>
            </a:pPr>
            <a:r>
              <a:rPr lang="en-US">
                <a:latin typeface="Sans Serif"/>
                <a:ea typeface="+mn-lt"/>
                <a:cs typeface="+mn-lt"/>
              </a:rPr>
              <a:t>Developers can use the configuration to </a:t>
            </a:r>
            <a:r>
              <a:rPr lang="en-US" b="1">
                <a:latin typeface="Sans Serif"/>
                <a:ea typeface="+mn-lt"/>
                <a:cs typeface="+mn-lt"/>
              </a:rPr>
              <a:t>more reliably reproduce </a:t>
            </a:r>
            <a:r>
              <a:rPr lang="en-US">
                <a:latin typeface="Sans Serif"/>
                <a:ea typeface="+mn-lt"/>
                <a:cs typeface="+mn-lt"/>
              </a:rPr>
              <a:t>the failure</a:t>
            </a:r>
            <a:endParaRPr lang="en-US">
              <a:latin typeface="Calibri" panose="020F0502020204030204"/>
              <a:ea typeface="+mn-lt"/>
              <a:cs typeface="+mn-lt"/>
            </a:endParaRPr>
          </a:p>
          <a:p>
            <a:pPr lvl="1">
              <a:lnSpc>
                <a:spcPct val="120000"/>
              </a:lnSpc>
              <a:buFont typeface="Courier New" panose="020B0604020202020204" pitchFamily="34" charset="0"/>
              <a:buChar char="o"/>
            </a:pPr>
            <a:r>
              <a:rPr lang="en-US">
                <a:latin typeface="Sans Serif"/>
                <a:ea typeface="+mn-lt"/>
                <a:cs typeface="+mn-lt"/>
              </a:rPr>
              <a:t>Configurations are code locations where to insert sleeps/waits</a:t>
            </a:r>
            <a:endParaRPr lang="en-US">
              <a:latin typeface="Calibri" panose="020F0502020204030204"/>
              <a:ea typeface="+mn-lt"/>
              <a:cs typeface="+mn-lt"/>
            </a:endParaRPr>
          </a:p>
          <a:p>
            <a:pPr>
              <a:lnSpc>
                <a:spcPct val="120000"/>
              </a:lnSpc>
            </a:pPr>
            <a:r>
              <a:rPr lang="en-US" sz="3200">
                <a:latin typeface="Calibri"/>
                <a:ea typeface="+mn-lt"/>
                <a:cs typeface="+mn-lt"/>
              </a:rPr>
              <a:t>We</a:t>
            </a:r>
            <a:r>
              <a:rPr lang="en-US" sz="3200">
                <a:ea typeface="+mn-lt"/>
                <a:cs typeface="+mn-lt"/>
              </a:rPr>
              <a:t> implement our approach for Java and make our tool publicly available</a:t>
            </a:r>
            <a:r>
              <a:rPr lang="en-US" sz="3600">
                <a:ea typeface="+mn-lt"/>
                <a:cs typeface="+mn-lt"/>
              </a:rPr>
              <a:t>:</a:t>
            </a:r>
            <a:r>
              <a:rPr lang="en-US" sz="3200">
                <a:ea typeface="+mn-lt"/>
                <a:cs typeface="+mn-lt"/>
              </a:rPr>
              <a:t> </a:t>
            </a:r>
            <a:r>
              <a:rPr lang="en-US" sz="3200">
                <a:ea typeface="+mn-lt"/>
                <a:cs typeface="+mn-lt"/>
                <a:hlinkClick r:id="rId3"/>
              </a:rPr>
              <a:t>https://github.com/gmu-swe/flakerake</a:t>
            </a:r>
            <a:r>
              <a:rPr lang="en-US" sz="3200">
                <a:ea typeface="+mn-lt"/>
                <a:cs typeface="+mn-lt"/>
              </a:rPr>
              <a:t> </a:t>
            </a:r>
          </a:p>
          <a:p>
            <a:pPr marL="0" indent="0">
              <a:buNone/>
            </a:pPr>
            <a:endParaRPr lang="en-US" sz="3200">
              <a:ea typeface="+mn-lt"/>
              <a:cs typeface="+mn-lt"/>
            </a:endParaRPr>
          </a:p>
        </p:txBody>
      </p:sp>
      <p:sp>
        <p:nvSpPr>
          <p:cNvPr id="6" name="Slide Number Placeholder 5">
            <a:extLst>
              <a:ext uri="{FF2B5EF4-FFF2-40B4-BE49-F238E27FC236}">
                <a16:creationId xmlns:a16="http://schemas.microsoft.com/office/drawing/2014/main" id="{A1F4D8BB-3C56-7FEF-C434-6CBF4BC18D91}"/>
              </a:ext>
            </a:extLst>
          </p:cNvPr>
          <p:cNvSpPr>
            <a:spLocks noGrp="1"/>
          </p:cNvSpPr>
          <p:nvPr>
            <p:ph type="sldNum" sz="quarter" idx="12"/>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4009060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process&#10;&#10;Description automatically generated">
            <a:extLst>
              <a:ext uri="{FF2B5EF4-FFF2-40B4-BE49-F238E27FC236}">
                <a16:creationId xmlns:a16="http://schemas.microsoft.com/office/drawing/2014/main" id="{AAF947A8-CF56-37E7-5542-8F4785E05498}"/>
              </a:ext>
            </a:extLst>
          </p:cNvPr>
          <p:cNvPicPr>
            <a:picLocks noChangeAspect="1"/>
          </p:cNvPicPr>
          <p:nvPr/>
        </p:nvPicPr>
        <p:blipFill>
          <a:blip r:embed="rId3"/>
          <a:stretch>
            <a:fillRect/>
          </a:stretch>
        </p:blipFill>
        <p:spPr>
          <a:xfrm>
            <a:off x="2422" y="2226912"/>
            <a:ext cx="12187157" cy="2714142"/>
          </a:xfrm>
          <a:prstGeom prst="rect">
            <a:avLst/>
          </a:prstGeom>
        </p:spPr>
      </p:pic>
      <p:pic>
        <p:nvPicPr>
          <p:cNvPr id="8" name="Picture 7" descr="A diagram of a computer process&#10;&#10;Description automatically generated">
            <a:extLst>
              <a:ext uri="{FF2B5EF4-FFF2-40B4-BE49-F238E27FC236}">
                <a16:creationId xmlns:a16="http://schemas.microsoft.com/office/drawing/2014/main" id="{3609001B-B67B-0E16-3526-7428AE02A09F}"/>
              </a:ext>
            </a:extLst>
          </p:cNvPr>
          <p:cNvPicPr>
            <a:picLocks noChangeAspect="1"/>
          </p:cNvPicPr>
          <p:nvPr/>
        </p:nvPicPr>
        <p:blipFill>
          <a:blip r:embed="rId4"/>
          <a:stretch>
            <a:fillRect/>
          </a:stretch>
        </p:blipFill>
        <p:spPr>
          <a:xfrm>
            <a:off x="0" y="2080536"/>
            <a:ext cx="12185804" cy="2703122"/>
          </a:xfrm>
          <a:prstGeom prst="rect">
            <a:avLst/>
          </a:prstGeom>
        </p:spPr>
      </p:pic>
      <p:sp>
        <p:nvSpPr>
          <p:cNvPr id="2" name="Title 1">
            <a:extLst>
              <a:ext uri="{FF2B5EF4-FFF2-40B4-BE49-F238E27FC236}">
                <a16:creationId xmlns:a16="http://schemas.microsoft.com/office/drawing/2014/main" id="{EDD053B6-BC49-51E6-2D84-C1A47D6EA4ED}"/>
              </a:ext>
            </a:extLst>
          </p:cNvPr>
          <p:cNvSpPr>
            <a:spLocks noGrp="1"/>
          </p:cNvSpPr>
          <p:nvPr>
            <p:ph type="title"/>
          </p:nvPr>
        </p:nvSpPr>
        <p:spPr/>
        <p:txBody>
          <a:bodyPr/>
          <a:lstStyle/>
          <a:p>
            <a:r>
              <a:rPr lang="en-US" b="1">
                <a:ea typeface="+mj-lt"/>
                <a:cs typeface="+mj-lt"/>
              </a:rPr>
              <a:t>Overview of </a:t>
            </a:r>
            <a:r>
              <a:rPr lang="en-US" b="1" err="1">
                <a:ea typeface="+mj-lt"/>
                <a:cs typeface="+mj-lt"/>
              </a:rPr>
              <a:t>FlakeRake</a:t>
            </a:r>
            <a:endParaRPr lang="en-US" b="1" err="1">
              <a:cs typeface="Calibri Light"/>
            </a:endParaRPr>
          </a:p>
        </p:txBody>
      </p:sp>
      <p:sp>
        <p:nvSpPr>
          <p:cNvPr id="10" name="Oval 9">
            <a:extLst>
              <a:ext uri="{FF2B5EF4-FFF2-40B4-BE49-F238E27FC236}">
                <a16:creationId xmlns:a16="http://schemas.microsoft.com/office/drawing/2014/main" id="{BC6A408D-3082-1C86-5EE3-37DE1DC646C1}"/>
              </a:ext>
            </a:extLst>
          </p:cNvPr>
          <p:cNvSpPr/>
          <p:nvPr/>
        </p:nvSpPr>
        <p:spPr>
          <a:xfrm>
            <a:off x="1356102" y="2200070"/>
            <a:ext cx="2363490" cy="2570135"/>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C1FD947-F12C-2F4A-2778-6A35F31775F5}"/>
              </a:ext>
            </a:extLst>
          </p:cNvPr>
          <p:cNvSpPr/>
          <p:nvPr/>
        </p:nvSpPr>
        <p:spPr>
          <a:xfrm>
            <a:off x="3829792" y="2196935"/>
            <a:ext cx="3730830" cy="2454233"/>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20B1A65-BA15-B0E9-9680-856139D1763F}"/>
              </a:ext>
            </a:extLst>
          </p:cNvPr>
          <p:cNvSpPr/>
          <p:nvPr/>
        </p:nvSpPr>
        <p:spPr>
          <a:xfrm>
            <a:off x="7560624" y="2424545"/>
            <a:ext cx="2256310" cy="2276102"/>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A167B9D-36E3-C6A2-18DC-F2A7F0206084}"/>
              </a:ext>
            </a:extLst>
          </p:cNvPr>
          <p:cNvSpPr txBox="1"/>
          <p:nvPr/>
        </p:nvSpPr>
        <p:spPr>
          <a:xfrm>
            <a:off x="1107204" y="2088120"/>
            <a:ext cx="8893053" cy="2677656"/>
          </a:xfrm>
          <a:prstGeom prst="rect">
            <a:avLst/>
          </a:prstGeom>
          <a:solidFill>
            <a:srgbClr val="A32826"/>
          </a:solidFill>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800">
              <a:solidFill>
                <a:schemeClr val="bg1"/>
              </a:solidFill>
              <a:cs typeface="Calibri"/>
            </a:endParaRPr>
          </a:p>
          <a:p>
            <a:pPr algn="ctr"/>
            <a:r>
              <a:rPr lang="en-US" sz="7200" err="1">
                <a:solidFill>
                  <a:schemeClr val="bg1"/>
                </a:solidFill>
                <a:cs typeface="Calibri"/>
              </a:rPr>
              <a:t>FlakeRake</a:t>
            </a:r>
            <a:endParaRPr lang="en-US" sz="7200">
              <a:solidFill>
                <a:schemeClr val="bg1"/>
              </a:solidFill>
              <a:cs typeface="Calibri"/>
            </a:endParaRPr>
          </a:p>
          <a:p>
            <a:endParaRPr lang="en-US" sz="4800">
              <a:solidFill>
                <a:schemeClr val="bg1"/>
              </a:solidFill>
              <a:cs typeface="Calibri"/>
            </a:endParaRPr>
          </a:p>
        </p:txBody>
      </p:sp>
      <p:sp>
        <p:nvSpPr>
          <p:cNvPr id="5" name="Slide Number Placeholder 4">
            <a:extLst>
              <a:ext uri="{FF2B5EF4-FFF2-40B4-BE49-F238E27FC236}">
                <a16:creationId xmlns:a16="http://schemas.microsoft.com/office/drawing/2014/main" id="{6F8897AB-BEB4-7F37-23FF-3CB1F16383B0}"/>
              </a:ext>
            </a:extLst>
          </p:cNvPr>
          <p:cNvSpPr>
            <a:spLocks noGrp="1"/>
          </p:cNvSpPr>
          <p:nvPr>
            <p:ph type="sldNum" sz="quarter" idx="12"/>
          </p:nvPr>
        </p:nvSpPr>
        <p:spPr/>
        <p:txBody>
          <a:bodyPr/>
          <a:lstStyle/>
          <a:p>
            <a:fld id="{330EA680-D336-4FF7-8B7A-9848BB0A1C32}" type="slidenum">
              <a:rPr lang="en-US" smtClean="0"/>
              <a:t>5</a:t>
            </a:fld>
            <a:endParaRPr lang="en-US"/>
          </a:p>
        </p:txBody>
      </p:sp>
      <p:sp>
        <p:nvSpPr>
          <p:cNvPr id="4" name="TextBox 3">
            <a:extLst>
              <a:ext uri="{FF2B5EF4-FFF2-40B4-BE49-F238E27FC236}">
                <a16:creationId xmlns:a16="http://schemas.microsoft.com/office/drawing/2014/main" id="{475CEA10-C0AA-1A7A-4B47-78CDD7DB9CC4}"/>
              </a:ext>
            </a:extLst>
          </p:cNvPr>
          <p:cNvSpPr txBox="1"/>
          <p:nvPr/>
        </p:nvSpPr>
        <p:spPr>
          <a:xfrm flipH="1">
            <a:off x="1018551" y="3444663"/>
            <a:ext cx="78280" cy="338357"/>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cxnSp>
        <p:nvCxnSpPr>
          <p:cNvPr id="6" name="Straight Arrow Connector 5">
            <a:extLst>
              <a:ext uri="{FF2B5EF4-FFF2-40B4-BE49-F238E27FC236}">
                <a16:creationId xmlns:a16="http://schemas.microsoft.com/office/drawing/2014/main" id="{2DB62358-8630-34D3-5E1A-D7ECB7313EF1}"/>
              </a:ext>
            </a:extLst>
          </p:cNvPr>
          <p:cNvCxnSpPr/>
          <p:nvPr/>
        </p:nvCxnSpPr>
        <p:spPr>
          <a:xfrm>
            <a:off x="1114131" y="3602340"/>
            <a:ext cx="172720" cy="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8949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6E897-F642-80DC-B3B7-FE83B479EDC5}"/>
              </a:ext>
            </a:extLst>
          </p:cNvPr>
          <p:cNvSpPr>
            <a:spLocks noGrp="1"/>
          </p:cNvSpPr>
          <p:nvPr>
            <p:ph type="title"/>
          </p:nvPr>
        </p:nvSpPr>
        <p:spPr/>
        <p:txBody>
          <a:bodyPr/>
          <a:lstStyle/>
          <a:p>
            <a:r>
              <a:rPr lang="en-US" b="1">
                <a:ea typeface="+mj-lt"/>
                <a:cs typeface="+mj-lt"/>
              </a:rPr>
              <a:t>Identify Timing Dependent API</a:t>
            </a:r>
            <a:endParaRPr lang="en-US" b="1">
              <a:cs typeface="Calibri Light"/>
            </a:endParaRPr>
          </a:p>
        </p:txBody>
      </p:sp>
      <p:grpSp>
        <p:nvGrpSpPr>
          <p:cNvPr id="18" name="Group 17">
            <a:extLst>
              <a:ext uri="{FF2B5EF4-FFF2-40B4-BE49-F238E27FC236}">
                <a16:creationId xmlns:a16="http://schemas.microsoft.com/office/drawing/2014/main" id="{12B31FEF-C1D6-E66F-FF24-36DE4BA6DD0E}"/>
              </a:ext>
            </a:extLst>
          </p:cNvPr>
          <p:cNvGrpSpPr/>
          <p:nvPr/>
        </p:nvGrpSpPr>
        <p:grpSpPr>
          <a:xfrm>
            <a:off x="1362363" y="2083262"/>
            <a:ext cx="1558636" cy="1991833"/>
            <a:chOff x="1362363" y="2459182"/>
            <a:chExt cx="1558636" cy="1991833"/>
          </a:xfrm>
        </p:grpSpPr>
        <p:sp>
          <p:nvSpPr>
            <p:cNvPr id="6" name="Flowchart: Multidocument 5">
              <a:extLst>
                <a:ext uri="{FF2B5EF4-FFF2-40B4-BE49-F238E27FC236}">
                  <a16:creationId xmlns:a16="http://schemas.microsoft.com/office/drawing/2014/main" id="{CE31F736-57A8-3F45-B003-63C99D913F6B}"/>
                </a:ext>
              </a:extLst>
            </p:cNvPr>
            <p:cNvSpPr/>
            <p:nvPr/>
          </p:nvSpPr>
          <p:spPr>
            <a:xfrm>
              <a:off x="1362363" y="2459182"/>
              <a:ext cx="1558636" cy="1258454"/>
            </a:xfrm>
            <a:prstGeom prst="flowChartMultidocumen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F88626-2B6D-2556-5A14-F481EC1D38FD}"/>
                </a:ext>
              </a:extLst>
            </p:cNvPr>
            <p:cNvSpPr txBox="1"/>
            <p:nvPr/>
          </p:nvSpPr>
          <p:spPr>
            <a:xfrm>
              <a:off x="1491673" y="4020128"/>
              <a:ext cx="130001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t>Java JDK</a:t>
              </a:r>
              <a:endParaRPr lang="en-US"/>
            </a:p>
          </p:txBody>
        </p:sp>
      </p:grpSp>
      <p:grpSp>
        <p:nvGrpSpPr>
          <p:cNvPr id="17" name="Group 16">
            <a:extLst>
              <a:ext uri="{FF2B5EF4-FFF2-40B4-BE49-F238E27FC236}">
                <a16:creationId xmlns:a16="http://schemas.microsoft.com/office/drawing/2014/main" id="{89BD7669-A548-6609-EB40-B9E663E19A63}"/>
              </a:ext>
            </a:extLst>
          </p:cNvPr>
          <p:cNvGrpSpPr/>
          <p:nvPr/>
        </p:nvGrpSpPr>
        <p:grpSpPr>
          <a:xfrm>
            <a:off x="4109719" y="1863897"/>
            <a:ext cx="2560782" cy="2675870"/>
            <a:chOff x="3948083" y="2239817"/>
            <a:chExt cx="2560782" cy="2675870"/>
          </a:xfrm>
        </p:grpSpPr>
        <p:pic>
          <p:nvPicPr>
            <p:cNvPr id="10" name="Picture 9" descr="A black and grey triangle with a black background&#10;&#10;Description automatically generated">
              <a:extLst>
                <a:ext uri="{FF2B5EF4-FFF2-40B4-BE49-F238E27FC236}">
                  <a16:creationId xmlns:a16="http://schemas.microsoft.com/office/drawing/2014/main" id="{727E10AE-5A8B-C22E-8F9F-E7ADD011252F}"/>
                </a:ext>
              </a:extLst>
            </p:cNvPr>
            <p:cNvPicPr>
              <a:picLocks noChangeAspect="1"/>
            </p:cNvPicPr>
            <p:nvPr/>
          </p:nvPicPr>
          <p:blipFill>
            <a:blip r:embed="rId3"/>
            <a:stretch>
              <a:fillRect/>
            </a:stretch>
          </p:blipFill>
          <p:spPr>
            <a:xfrm>
              <a:off x="4191000" y="2239817"/>
              <a:ext cx="1477819" cy="1477819"/>
            </a:xfrm>
            <a:prstGeom prst="rect">
              <a:avLst/>
            </a:prstGeom>
          </p:spPr>
        </p:pic>
        <p:sp>
          <p:nvSpPr>
            <p:cNvPr id="11" name="TextBox 10">
              <a:extLst>
                <a:ext uri="{FF2B5EF4-FFF2-40B4-BE49-F238E27FC236}">
                  <a16:creationId xmlns:a16="http://schemas.microsoft.com/office/drawing/2014/main" id="{B56200EA-06CD-3877-DDDD-F9C92A9973F0}"/>
                </a:ext>
              </a:extLst>
            </p:cNvPr>
            <p:cNvSpPr txBox="1"/>
            <p:nvPr/>
          </p:nvSpPr>
          <p:spPr>
            <a:xfrm>
              <a:off x="3948083" y="3807691"/>
              <a:ext cx="2560782"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t>Keyword filtering from JDK </a:t>
              </a:r>
              <a:r>
                <a:rPr lang="en-US" sz="2200" b="1"/>
                <a:t>documentations</a:t>
              </a:r>
              <a:endParaRPr lang="en-US" b="1"/>
            </a:p>
          </p:txBody>
        </p:sp>
      </p:grpSp>
      <p:grpSp>
        <p:nvGrpSpPr>
          <p:cNvPr id="16" name="Group 15">
            <a:extLst>
              <a:ext uri="{FF2B5EF4-FFF2-40B4-BE49-F238E27FC236}">
                <a16:creationId xmlns:a16="http://schemas.microsoft.com/office/drawing/2014/main" id="{D4E443BE-03C7-533F-2370-F50D920EAB5F}"/>
              </a:ext>
            </a:extLst>
          </p:cNvPr>
          <p:cNvGrpSpPr/>
          <p:nvPr/>
        </p:nvGrpSpPr>
        <p:grpSpPr>
          <a:xfrm>
            <a:off x="6927272" y="1378988"/>
            <a:ext cx="2447637" cy="2696106"/>
            <a:chOff x="6927272" y="1754908"/>
            <a:chExt cx="2447637" cy="2696106"/>
          </a:xfrm>
        </p:grpSpPr>
        <p:pic>
          <p:nvPicPr>
            <p:cNvPr id="13" name="Picture 12" descr="A black icon of a person working on a computer&#10;&#10;Description automatically generated">
              <a:extLst>
                <a:ext uri="{FF2B5EF4-FFF2-40B4-BE49-F238E27FC236}">
                  <a16:creationId xmlns:a16="http://schemas.microsoft.com/office/drawing/2014/main" id="{B1DFE9F3-D858-DA73-984E-29F43FB9A047}"/>
                </a:ext>
              </a:extLst>
            </p:cNvPr>
            <p:cNvPicPr>
              <a:picLocks noChangeAspect="1"/>
            </p:cNvPicPr>
            <p:nvPr/>
          </p:nvPicPr>
          <p:blipFill>
            <a:blip r:embed="rId4"/>
            <a:stretch>
              <a:fillRect/>
            </a:stretch>
          </p:blipFill>
          <p:spPr>
            <a:xfrm>
              <a:off x="6927272" y="1754908"/>
              <a:ext cx="2447637" cy="2447637"/>
            </a:xfrm>
            <a:prstGeom prst="rect">
              <a:avLst/>
            </a:prstGeom>
          </p:spPr>
        </p:pic>
        <p:sp>
          <p:nvSpPr>
            <p:cNvPr id="15" name="TextBox 14">
              <a:extLst>
                <a:ext uri="{FF2B5EF4-FFF2-40B4-BE49-F238E27FC236}">
                  <a16:creationId xmlns:a16="http://schemas.microsoft.com/office/drawing/2014/main" id="{1387EC7C-BDCE-C98C-1173-AD00CFAB34AB}"/>
                </a:ext>
              </a:extLst>
            </p:cNvPr>
            <p:cNvSpPr txBox="1"/>
            <p:nvPr/>
          </p:nvSpPr>
          <p:spPr>
            <a:xfrm>
              <a:off x="7373806" y="4020127"/>
              <a:ext cx="178492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t>Authors</a:t>
              </a:r>
              <a:endParaRPr lang="en-US"/>
            </a:p>
          </p:txBody>
        </p:sp>
      </p:grpSp>
      <p:cxnSp>
        <p:nvCxnSpPr>
          <p:cNvPr id="19" name="Straight Arrow Connector 18">
            <a:extLst>
              <a:ext uri="{FF2B5EF4-FFF2-40B4-BE49-F238E27FC236}">
                <a16:creationId xmlns:a16="http://schemas.microsoft.com/office/drawing/2014/main" id="{C965D815-43E1-ECBD-7DAF-17A9BA847836}"/>
              </a:ext>
            </a:extLst>
          </p:cNvPr>
          <p:cNvCxnSpPr/>
          <p:nvPr/>
        </p:nvCxnSpPr>
        <p:spPr>
          <a:xfrm>
            <a:off x="3048001" y="2729807"/>
            <a:ext cx="1408542" cy="11545"/>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D01CBC96-4D27-F383-55C1-EF5593E0B80C}"/>
              </a:ext>
            </a:extLst>
          </p:cNvPr>
          <p:cNvCxnSpPr>
            <a:cxnSpLocks/>
          </p:cNvCxnSpPr>
          <p:nvPr/>
        </p:nvCxnSpPr>
        <p:spPr>
          <a:xfrm>
            <a:off x="5761182" y="2660534"/>
            <a:ext cx="1408542" cy="11545"/>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821A4DEF-B6CD-9BCD-06FF-C4689F3026BA}"/>
              </a:ext>
            </a:extLst>
          </p:cNvPr>
          <p:cNvCxnSpPr>
            <a:cxnSpLocks/>
          </p:cNvCxnSpPr>
          <p:nvPr/>
        </p:nvCxnSpPr>
        <p:spPr>
          <a:xfrm>
            <a:off x="8855363" y="2602806"/>
            <a:ext cx="1408542" cy="11545"/>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086A033F-4B51-A1FD-A8EC-F2A7407BA742}"/>
              </a:ext>
            </a:extLst>
          </p:cNvPr>
          <p:cNvSpPr txBox="1"/>
          <p:nvPr/>
        </p:nvSpPr>
        <p:spPr>
          <a:xfrm>
            <a:off x="10404763" y="2385753"/>
            <a:ext cx="187729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t>2591 API(s)</a:t>
            </a:r>
            <a:endParaRPr lang="en-US"/>
          </a:p>
        </p:txBody>
      </p:sp>
      <p:sp>
        <p:nvSpPr>
          <p:cNvPr id="23" name="TextBox 22">
            <a:extLst>
              <a:ext uri="{FF2B5EF4-FFF2-40B4-BE49-F238E27FC236}">
                <a16:creationId xmlns:a16="http://schemas.microsoft.com/office/drawing/2014/main" id="{2385A4ED-8779-C3B2-0A3E-94D0972BB9DC}"/>
              </a:ext>
            </a:extLst>
          </p:cNvPr>
          <p:cNvSpPr txBox="1"/>
          <p:nvPr/>
        </p:nvSpPr>
        <p:spPr>
          <a:xfrm>
            <a:off x="9247909" y="2866044"/>
            <a:ext cx="304338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1" indent="-228600">
              <a:buFont typeface="Courier New,monospace"/>
              <a:buChar char="o"/>
            </a:pPr>
            <a:r>
              <a:rPr lang="en-US">
                <a:cs typeface="Arial"/>
              </a:rPr>
              <a:t>1955 APIs from java.util.concurrent, ​</a:t>
            </a:r>
          </a:p>
          <a:p>
            <a:pPr marL="228600" lvl="1" indent="-228600">
              <a:buFont typeface="Courier New,monospace"/>
              <a:buChar char="o"/>
            </a:pPr>
            <a:r>
              <a:rPr lang="en-US">
                <a:cs typeface="Arial"/>
              </a:rPr>
              <a:t>565 from java.nio, ​</a:t>
            </a:r>
          </a:p>
          <a:p>
            <a:pPr marL="228600" lvl="1" indent="-228600">
              <a:buFont typeface="Courier New,monospace"/>
              <a:buChar char="o"/>
            </a:pPr>
            <a:r>
              <a:rPr lang="en-US">
                <a:cs typeface="Arial"/>
              </a:rPr>
              <a:t>17 from java.net and javax.net, and ​</a:t>
            </a:r>
          </a:p>
          <a:p>
            <a:pPr marL="228600" lvl="1" indent="-228600">
              <a:buFont typeface="Courier New,monospace"/>
              <a:buChar char="o"/>
            </a:pPr>
            <a:r>
              <a:rPr lang="en-US">
                <a:cs typeface="Arial"/>
              </a:rPr>
              <a:t>54 from other packages in the JDK</a:t>
            </a:r>
          </a:p>
        </p:txBody>
      </p:sp>
      <p:sp>
        <p:nvSpPr>
          <p:cNvPr id="3" name="TextBox 2">
            <a:extLst>
              <a:ext uri="{FF2B5EF4-FFF2-40B4-BE49-F238E27FC236}">
                <a16:creationId xmlns:a16="http://schemas.microsoft.com/office/drawing/2014/main" id="{E18AF552-0028-E7F6-EE4C-55CB1A920359}"/>
              </a:ext>
            </a:extLst>
          </p:cNvPr>
          <p:cNvSpPr txBox="1"/>
          <p:nvPr/>
        </p:nvSpPr>
        <p:spPr>
          <a:xfrm>
            <a:off x="3775166" y="4822260"/>
            <a:ext cx="286085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C00000"/>
                </a:solidFill>
                <a:cs typeface="Calibri"/>
              </a:rPr>
              <a:t>Example Keywords:</a:t>
            </a:r>
            <a:r>
              <a:rPr lang="en-US">
                <a:cs typeface="Calibri"/>
              </a:rPr>
              <a:t> thread, lock, socket</a:t>
            </a:r>
            <a:endParaRPr lang="en-US"/>
          </a:p>
        </p:txBody>
      </p:sp>
      <p:sp>
        <p:nvSpPr>
          <p:cNvPr id="4" name="TextBox 3">
            <a:extLst>
              <a:ext uri="{FF2B5EF4-FFF2-40B4-BE49-F238E27FC236}">
                <a16:creationId xmlns:a16="http://schemas.microsoft.com/office/drawing/2014/main" id="{A5903C7F-34AB-4B9A-ACE6-07D5E4EAD511}"/>
              </a:ext>
            </a:extLst>
          </p:cNvPr>
          <p:cNvSpPr txBox="1"/>
          <p:nvPr/>
        </p:nvSpPr>
        <p:spPr>
          <a:xfrm>
            <a:off x="7167586" y="5023770"/>
            <a:ext cx="486096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C00000"/>
                </a:solidFill>
                <a:cs typeface="Calibri"/>
              </a:rPr>
              <a:t>Example APIs:</a:t>
            </a:r>
            <a:endParaRPr lang="en-US" sz="2400">
              <a:cs typeface="Calibri"/>
            </a:endParaRPr>
          </a:p>
          <a:p>
            <a:r>
              <a:rPr lang="en-US">
                <a:ea typeface="+mn-lt"/>
                <a:cs typeface="+mn-lt"/>
              </a:rPr>
              <a:t>java/lang/</a:t>
            </a:r>
            <a:r>
              <a:rPr lang="en-US" err="1">
                <a:ea typeface="+mn-lt"/>
                <a:cs typeface="+mn-lt"/>
              </a:rPr>
              <a:t>System.currentTimeMillis</a:t>
            </a:r>
            <a:r>
              <a:rPr lang="en-US">
                <a:ea typeface="+mn-lt"/>
                <a:cs typeface="+mn-lt"/>
              </a:rPr>
              <a:t>()J</a:t>
            </a:r>
          </a:p>
          <a:p>
            <a:r>
              <a:rPr lang="en-US">
                <a:ea typeface="+mn-lt"/>
                <a:cs typeface="+mn-lt"/>
              </a:rPr>
              <a:t>java/util/concurrent/</a:t>
            </a:r>
            <a:r>
              <a:rPr lang="en-US" err="1">
                <a:ea typeface="+mn-lt"/>
                <a:cs typeface="+mn-lt"/>
              </a:rPr>
              <a:t>CountDownLatch.await</a:t>
            </a:r>
            <a:r>
              <a:rPr lang="en-US">
                <a:ea typeface="+mn-lt"/>
                <a:cs typeface="+mn-lt"/>
              </a:rPr>
              <a:t>()V</a:t>
            </a:r>
            <a:endParaRPr lang="en-US" sz="2400">
              <a:cs typeface="Calibri" panose="020F0502020204030204"/>
            </a:endParaRPr>
          </a:p>
        </p:txBody>
      </p:sp>
      <p:sp>
        <p:nvSpPr>
          <p:cNvPr id="9" name="Slide Number Placeholder 8">
            <a:extLst>
              <a:ext uri="{FF2B5EF4-FFF2-40B4-BE49-F238E27FC236}">
                <a16:creationId xmlns:a16="http://schemas.microsoft.com/office/drawing/2014/main" id="{BAC2C68C-DE94-3B61-1201-FA2C05CBB333}"/>
              </a:ext>
            </a:extLst>
          </p:cNvPr>
          <p:cNvSpPr>
            <a:spLocks noGrp="1"/>
          </p:cNvSpPr>
          <p:nvPr>
            <p:ph type="sldNum" sz="quarter" idx="12"/>
          </p:nvPr>
        </p:nvSpPr>
        <p:spPr/>
        <p:txBody>
          <a:bodyPr/>
          <a:lstStyle/>
          <a:p>
            <a:fld id="{330EA680-D336-4FF7-8B7A-9848BB0A1C32}" type="slidenum">
              <a:rPr lang="en-US" smtClean="0"/>
              <a:t>6</a:t>
            </a:fld>
            <a:endParaRPr lang="en-US"/>
          </a:p>
        </p:txBody>
      </p:sp>
      <p:sp>
        <p:nvSpPr>
          <p:cNvPr id="8" name="TextBox 7">
            <a:extLst>
              <a:ext uri="{FF2B5EF4-FFF2-40B4-BE49-F238E27FC236}">
                <a16:creationId xmlns:a16="http://schemas.microsoft.com/office/drawing/2014/main" id="{C6F6B6A5-9E15-47F7-E5DC-2B6BCE9319CD}"/>
              </a:ext>
            </a:extLst>
          </p:cNvPr>
          <p:cNvSpPr txBox="1"/>
          <p:nvPr/>
        </p:nvSpPr>
        <p:spPr>
          <a:xfrm>
            <a:off x="452846" y="4659700"/>
            <a:ext cx="286085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C00000"/>
                </a:solidFill>
                <a:cs typeface="Calibri"/>
              </a:rPr>
              <a:t>Example JDK:</a:t>
            </a:r>
            <a:r>
              <a:rPr lang="en-US">
                <a:cs typeface="Calibri"/>
              </a:rPr>
              <a:t> </a:t>
            </a:r>
            <a:endParaRPr lang="en-US"/>
          </a:p>
          <a:p>
            <a:r>
              <a:rPr lang="en-US" err="1">
                <a:ea typeface="+mn-lt"/>
                <a:cs typeface="+mn-lt"/>
              </a:rPr>
              <a:t>Java.util.concurrent</a:t>
            </a:r>
            <a:r>
              <a:rPr lang="en-US">
                <a:ea typeface="+mn-lt"/>
                <a:cs typeface="+mn-lt"/>
              </a:rPr>
              <a:t>,</a:t>
            </a:r>
          </a:p>
          <a:p>
            <a:r>
              <a:rPr lang="en-US">
                <a:ea typeface="+mn-lt"/>
                <a:cs typeface="+mn-lt"/>
              </a:rPr>
              <a:t> </a:t>
            </a:r>
            <a:r>
              <a:rPr lang="en-US" err="1">
                <a:ea typeface="+mn-lt"/>
                <a:cs typeface="+mn-lt"/>
              </a:rPr>
              <a:t>java.nio</a:t>
            </a:r>
            <a:r>
              <a:rPr lang="en-US">
                <a:ea typeface="+mn-lt"/>
                <a:cs typeface="+mn-lt"/>
              </a:rPr>
              <a:t> packages</a:t>
            </a:r>
            <a:endParaRPr lang="en-US">
              <a:cs typeface="Calibri"/>
            </a:endParaRPr>
          </a:p>
        </p:txBody>
      </p:sp>
    </p:spTree>
    <p:extLst>
      <p:ext uri="{BB962C8B-B14F-4D97-AF65-F5344CB8AC3E}">
        <p14:creationId xmlns:p14="http://schemas.microsoft.com/office/powerpoint/2010/main" val="354721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EC8A1-14DC-432D-33F8-7928F0F2773E}"/>
              </a:ext>
            </a:extLst>
          </p:cNvPr>
          <p:cNvSpPr>
            <a:spLocks noGrp="1"/>
          </p:cNvSpPr>
          <p:nvPr>
            <p:ph type="title"/>
          </p:nvPr>
        </p:nvSpPr>
        <p:spPr/>
        <p:txBody>
          <a:bodyPr/>
          <a:lstStyle/>
          <a:p>
            <a:r>
              <a:rPr lang="en-US" sz="4000">
                <a:latin typeface="Calibri"/>
                <a:cs typeface="Calibri"/>
              </a:rPr>
              <a:t>TD API Profiling</a:t>
            </a:r>
          </a:p>
        </p:txBody>
      </p:sp>
      <p:pic>
        <p:nvPicPr>
          <p:cNvPr id="3" name="Picture 2" descr="A computer screen with a wrench and gear&#10;&#10;Description automatically generated">
            <a:extLst>
              <a:ext uri="{FF2B5EF4-FFF2-40B4-BE49-F238E27FC236}">
                <a16:creationId xmlns:a16="http://schemas.microsoft.com/office/drawing/2014/main" id="{74EAA986-A23D-AE0B-482F-9AFC52A88C07}"/>
              </a:ext>
            </a:extLst>
          </p:cNvPr>
          <p:cNvPicPr>
            <a:picLocks noChangeAspect="1"/>
          </p:cNvPicPr>
          <p:nvPr/>
        </p:nvPicPr>
        <p:blipFill>
          <a:blip r:embed="rId3"/>
          <a:stretch>
            <a:fillRect/>
          </a:stretch>
        </p:blipFill>
        <p:spPr>
          <a:xfrm>
            <a:off x="4007130" y="1884680"/>
            <a:ext cx="1971040" cy="1971040"/>
          </a:xfrm>
          <a:prstGeom prst="rect">
            <a:avLst/>
          </a:prstGeom>
        </p:spPr>
      </p:pic>
      <p:sp>
        <p:nvSpPr>
          <p:cNvPr id="4" name="TextBox 3">
            <a:extLst>
              <a:ext uri="{FF2B5EF4-FFF2-40B4-BE49-F238E27FC236}">
                <a16:creationId xmlns:a16="http://schemas.microsoft.com/office/drawing/2014/main" id="{09FE69C2-E597-E03E-AEC5-DF111ABCF531}"/>
              </a:ext>
            </a:extLst>
          </p:cNvPr>
          <p:cNvSpPr txBox="1"/>
          <p:nvPr/>
        </p:nvSpPr>
        <p:spPr>
          <a:xfrm>
            <a:off x="4083579" y="4031673"/>
            <a:ext cx="23573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Dynamic instrumentation </a:t>
            </a:r>
            <a:endParaRPr lang="en-US" sz="2400">
              <a:ea typeface="Calibri"/>
              <a:cs typeface="Calibri"/>
            </a:endParaRPr>
          </a:p>
        </p:txBody>
      </p:sp>
      <p:cxnSp>
        <p:nvCxnSpPr>
          <p:cNvPr id="5" name="Straight Arrow Connector 4">
            <a:extLst>
              <a:ext uri="{FF2B5EF4-FFF2-40B4-BE49-F238E27FC236}">
                <a16:creationId xmlns:a16="http://schemas.microsoft.com/office/drawing/2014/main" id="{DA918DF5-C87A-469A-A0CC-4121089C7DBE}"/>
              </a:ext>
            </a:extLst>
          </p:cNvPr>
          <p:cNvCxnSpPr/>
          <p:nvPr/>
        </p:nvCxnSpPr>
        <p:spPr>
          <a:xfrm flipV="1">
            <a:off x="5670467" y="2602675"/>
            <a:ext cx="143493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BBE5EEA-7A02-639E-B998-762E73FE7DD6}"/>
              </a:ext>
            </a:extLst>
          </p:cNvPr>
          <p:cNvSpPr txBox="1"/>
          <p:nvPr/>
        </p:nvSpPr>
        <p:spPr>
          <a:xfrm>
            <a:off x="933576" y="2908751"/>
            <a:ext cx="1969853" cy="851317"/>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Track calls to TD APIs</a:t>
            </a:r>
            <a:endParaRPr lang="en-US" sz="2400">
              <a:ea typeface="Calibri"/>
              <a:cs typeface="Calibri"/>
            </a:endParaRPr>
          </a:p>
        </p:txBody>
      </p:sp>
      <p:sp>
        <p:nvSpPr>
          <p:cNvPr id="7" name="TextBox 6">
            <a:extLst>
              <a:ext uri="{FF2B5EF4-FFF2-40B4-BE49-F238E27FC236}">
                <a16:creationId xmlns:a16="http://schemas.microsoft.com/office/drawing/2014/main" id="{05D4672A-C80D-4BC1-7FE7-FC1232908715}"/>
              </a:ext>
            </a:extLst>
          </p:cNvPr>
          <p:cNvSpPr txBox="1"/>
          <p:nvPr/>
        </p:nvSpPr>
        <p:spPr>
          <a:xfrm>
            <a:off x="971357" y="1744749"/>
            <a:ext cx="1854398" cy="52322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Run Test</a:t>
            </a:r>
            <a:endParaRPr lang="en-US" sz="2800">
              <a:ea typeface="Calibri"/>
              <a:cs typeface="Calibri"/>
            </a:endParaRPr>
          </a:p>
        </p:txBody>
      </p:sp>
      <p:cxnSp>
        <p:nvCxnSpPr>
          <p:cNvPr id="8" name="Straight Arrow Connector 7">
            <a:extLst>
              <a:ext uri="{FF2B5EF4-FFF2-40B4-BE49-F238E27FC236}">
                <a16:creationId xmlns:a16="http://schemas.microsoft.com/office/drawing/2014/main" id="{5B7A4DFC-117F-E3E9-C5B5-207BABABFDF1}"/>
              </a:ext>
            </a:extLst>
          </p:cNvPr>
          <p:cNvCxnSpPr>
            <a:cxnSpLocks/>
          </p:cNvCxnSpPr>
          <p:nvPr/>
        </p:nvCxnSpPr>
        <p:spPr>
          <a:xfrm>
            <a:off x="2849549" y="2011284"/>
            <a:ext cx="1218541" cy="6299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5D25432-5377-8AD7-949B-070895CF512D}"/>
              </a:ext>
            </a:extLst>
          </p:cNvPr>
          <p:cNvSpPr txBox="1"/>
          <p:nvPr/>
        </p:nvSpPr>
        <p:spPr>
          <a:xfrm>
            <a:off x="7098365" y="2340627"/>
            <a:ext cx="2981806" cy="461665"/>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 Sleep lines, </a:t>
            </a:r>
            <a:r>
              <a:rPr lang="en-US" sz="2400" err="1"/>
              <a:t>threadID</a:t>
            </a:r>
            <a:endParaRPr lang="en-US" sz="2400">
              <a:ea typeface="Calibri"/>
              <a:cs typeface="Calibri"/>
            </a:endParaRPr>
          </a:p>
        </p:txBody>
      </p:sp>
      <p:cxnSp>
        <p:nvCxnSpPr>
          <p:cNvPr id="11" name="Straight Arrow Connector 10">
            <a:extLst>
              <a:ext uri="{FF2B5EF4-FFF2-40B4-BE49-F238E27FC236}">
                <a16:creationId xmlns:a16="http://schemas.microsoft.com/office/drawing/2014/main" id="{E892C1CC-1E76-C79E-BF0A-12A18A0EE0A5}"/>
              </a:ext>
            </a:extLst>
          </p:cNvPr>
          <p:cNvCxnSpPr/>
          <p:nvPr/>
        </p:nvCxnSpPr>
        <p:spPr>
          <a:xfrm flipV="1">
            <a:off x="2926080" y="2682240"/>
            <a:ext cx="1137920" cy="660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D85A2F5D-C3FF-FA3F-B330-80A6F2169625}"/>
              </a:ext>
            </a:extLst>
          </p:cNvPr>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228367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code with black text&#10;&#10;Description automatically generated">
            <a:extLst>
              <a:ext uri="{FF2B5EF4-FFF2-40B4-BE49-F238E27FC236}">
                <a16:creationId xmlns:a16="http://schemas.microsoft.com/office/drawing/2014/main" id="{D5714137-BED3-E378-D79C-68476A309409}"/>
              </a:ext>
            </a:extLst>
          </p:cNvPr>
          <p:cNvPicPr>
            <a:picLocks noChangeAspect="1"/>
          </p:cNvPicPr>
          <p:nvPr/>
        </p:nvPicPr>
        <p:blipFill>
          <a:blip r:embed="rId4"/>
          <a:stretch>
            <a:fillRect/>
          </a:stretch>
        </p:blipFill>
        <p:spPr>
          <a:xfrm>
            <a:off x="3660940" y="2035938"/>
            <a:ext cx="5424302" cy="3696565"/>
          </a:xfrm>
          <a:prstGeom prst="rect">
            <a:avLst/>
          </a:prstGeom>
        </p:spPr>
      </p:pic>
      <p:sp>
        <p:nvSpPr>
          <p:cNvPr id="2" name="Title 1">
            <a:extLst>
              <a:ext uri="{FF2B5EF4-FFF2-40B4-BE49-F238E27FC236}">
                <a16:creationId xmlns:a16="http://schemas.microsoft.com/office/drawing/2014/main" id="{B9E8B3D3-E3DF-F0A4-2598-97543C7540EA}"/>
              </a:ext>
            </a:extLst>
          </p:cNvPr>
          <p:cNvSpPr>
            <a:spLocks noGrp="1"/>
          </p:cNvSpPr>
          <p:nvPr>
            <p:ph type="title"/>
          </p:nvPr>
        </p:nvSpPr>
        <p:spPr/>
        <p:txBody>
          <a:bodyPr/>
          <a:lstStyle/>
          <a:p>
            <a:r>
              <a:rPr lang="en-US" b="1">
                <a:ea typeface="+mj-lt"/>
                <a:cs typeface="+mj-lt"/>
              </a:rPr>
              <a:t>Configuration Search (OBO)</a:t>
            </a:r>
            <a:endParaRPr lang="en-US">
              <a:ea typeface="+mj-lt"/>
              <a:cs typeface="+mj-lt"/>
            </a:endParaRPr>
          </a:p>
        </p:txBody>
      </p:sp>
      <p:sp>
        <p:nvSpPr>
          <p:cNvPr id="7" name="TextBox 6">
            <a:extLst>
              <a:ext uri="{FF2B5EF4-FFF2-40B4-BE49-F238E27FC236}">
                <a16:creationId xmlns:a16="http://schemas.microsoft.com/office/drawing/2014/main" id="{7062ED0E-9AAA-EDBF-D7E5-E1924C1D27BC}"/>
              </a:ext>
            </a:extLst>
          </p:cNvPr>
          <p:cNvSpPr txBox="1"/>
          <p:nvPr/>
        </p:nvSpPr>
        <p:spPr>
          <a:xfrm>
            <a:off x="685800" y="2032000"/>
            <a:ext cx="23570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Arial"/>
                <a:cs typeface="Arial"/>
              </a:rPr>
              <a:t>Thread1 (t1)</a:t>
            </a:r>
            <a:endParaRPr lang="en-US" sz="1400">
              <a:latin typeface="Arial"/>
              <a:cs typeface="Arial"/>
            </a:endParaRPr>
          </a:p>
        </p:txBody>
      </p:sp>
      <p:sp>
        <p:nvSpPr>
          <p:cNvPr id="9" name="TextBox 8">
            <a:extLst>
              <a:ext uri="{FF2B5EF4-FFF2-40B4-BE49-F238E27FC236}">
                <a16:creationId xmlns:a16="http://schemas.microsoft.com/office/drawing/2014/main" id="{59EB6B72-6965-1D06-840A-B40EDC8C8A46}"/>
              </a:ext>
            </a:extLst>
          </p:cNvPr>
          <p:cNvSpPr txBox="1"/>
          <p:nvPr/>
        </p:nvSpPr>
        <p:spPr>
          <a:xfrm>
            <a:off x="9352972" y="1866323"/>
            <a:ext cx="226175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Arial"/>
                <a:cs typeface="Arial"/>
              </a:rPr>
              <a:t>Thread2 (t2)</a:t>
            </a:r>
            <a:endParaRPr lang="en-US" sz="1400">
              <a:latin typeface="Arial"/>
              <a:cs typeface="Arial"/>
            </a:endParaRPr>
          </a:p>
        </p:txBody>
      </p:sp>
      <p:cxnSp>
        <p:nvCxnSpPr>
          <p:cNvPr id="11" name="Straight Arrow Connector 10">
            <a:extLst>
              <a:ext uri="{FF2B5EF4-FFF2-40B4-BE49-F238E27FC236}">
                <a16:creationId xmlns:a16="http://schemas.microsoft.com/office/drawing/2014/main" id="{08F7B014-FC3F-D781-5B89-9DD5003493F0}"/>
              </a:ext>
            </a:extLst>
          </p:cNvPr>
          <p:cNvCxnSpPr/>
          <p:nvPr/>
        </p:nvCxnSpPr>
        <p:spPr>
          <a:xfrm flipH="1">
            <a:off x="1638300" y="2603500"/>
            <a:ext cx="12700" cy="2565400"/>
          </a:xfrm>
          <a:prstGeom prst="straightConnector1">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7B562F9-98EF-DE7E-A667-4D8FC98C966C}"/>
              </a:ext>
            </a:extLst>
          </p:cNvPr>
          <p:cNvCxnSpPr/>
          <p:nvPr/>
        </p:nvCxnSpPr>
        <p:spPr>
          <a:xfrm>
            <a:off x="1611415" y="3530600"/>
            <a:ext cx="2349500" cy="127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F01CB00-6B86-C6D1-B4FD-02F3DD1ACD5F}"/>
              </a:ext>
            </a:extLst>
          </p:cNvPr>
          <p:cNvCxnSpPr>
            <a:cxnSpLocks/>
          </p:cNvCxnSpPr>
          <p:nvPr/>
        </p:nvCxnSpPr>
        <p:spPr>
          <a:xfrm>
            <a:off x="1629722" y="3773383"/>
            <a:ext cx="2349500" cy="127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ECA55E2-AA13-2ABF-3FC9-4672CC2219AA}"/>
              </a:ext>
            </a:extLst>
          </p:cNvPr>
          <p:cNvCxnSpPr>
            <a:cxnSpLocks/>
          </p:cNvCxnSpPr>
          <p:nvPr/>
        </p:nvCxnSpPr>
        <p:spPr>
          <a:xfrm flipH="1">
            <a:off x="10274299" y="2527299"/>
            <a:ext cx="12700" cy="2565400"/>
          </a:xfrm>
          <a:prstGeom prst="straightConnector1">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C32E593-7179-18E9-DC9D-0F357F2AEABA}"/>
              </a:ext>
            </a:extLst>
          </p:cNvPr>
          <p:cNvCxnSpPr>
            <a:cxnSpLocks/>
          </p:cNvCxnSpPr>
          <p:nvPr/>
        </p:nvCxnSpPr>
        <p:spPr>
          <a:xfrm flipH="1" flipV="1">
            <a:off x="8822705" y="4017486"/>
            <a:ext cx="1451594" cy="29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90DDF57-DC8D-E520-05F3-FF65A64EED8C}"/>
              </a:ext>
            </a:extLst>
          </p:cNvPr>
          <p:cNvSpPr txBox="1"/>
          <p:nvPr/>
        </p:nvSpPr>
        <p:spPr>
          <a:xfrm>
            <a:off x="2270166" y="3784270"/>
            <a:ext cx="74418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rPr>
              <a:t>Sleep</a:t>
            </a:r>
            <a:endParaRPr lang="en-US" sz="1050">
              <a:cs typeface="Calibri"/>
            </a:endParaRPr>
          </a:p>
        </p:txBody>
      </p:sp>
      <p:sp>
        <p:nvSpPr>
          <p:cNvPr id="8" name="TextBox 7">
            <a:extLst>
              <a:ext uri="{FF2B5EF4-FFF2-40B4-BE49-F238E27FC236}">
                <a16:creationId xmlns:a16="http://schemas.microsoft.com/office/drawing/2014/main" id="{1BD4D0F5-9546-2B93-976F-A3923C71FCBF}"/>
              </a:ext>
            </a:extLst>
          </p:cNvPr>
          <p:cNvSpPr txBox="1"/>
          <p:nvPr/>
        </p:nvSpPr>
        <p:spPr>
          <a:xfrm>
            <a:off x="9276607" y="3625932"/>
            <a:ext cx="85304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rPr>
              <a:t>Sleep</a:t>
            </a:r>
            <a:endParaRPr lang="en-US" sz="1050">
              <a:cs typeface="Calibri"/>
            </a:endParaRPr>
          </a:p>
        </p:txBody>
      </p:sp>
      <p:sp>
        <p:nvSpPr>
          <p:cNvPr id="4" name="TextBox 3">
            <a:extLst>
              <a:ext uri="{FF2B5EF4-FFF2-40B4-BE49-F238E27FC236}">
                <a16:creationId xmlns:a16="http://schemas.microsoft.com/office/drawing/2014/main" id="{DFF1C032-3BD6-C789-8298-0E9D920542F6}"/>
              </a:ext>
            </a:extLst>
          </p:cNvPr>
          <p:cNvSpPr txBox="1"/>
          <p:nvPr/>
        </p:nvSpPr>
        <p:spPr>
          <a:xfrm>
            <a:off x="2319647" y="3259777"/>
            <a:ext cx="85304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rPr>
              <a:t>Sleep</a:t>
            </a:r>
            <a:endParaRPr lang="en-US" sz="1050">
              <a:cs typeface="Calibri"/>
            </a:endParaRPr>
          </a:p>
        </p:txBody>
      </p:sp>
      <p:sp>
        <p:nvSpPr>
          <p:cNvPr id="10" name="Slide Number Placeholder 9">
            <a:extLst>
              <a:ext uri="{FF2B5EF4-FFF2-40B4-BE49-F238E27FC236}">
                <a16:creationId xmlns:a16="http://schemas.microsoft.com/office/drawing/2014/main" id="{6D383ABE-AD0B-140C-851D-3CC5B55CEA6D}"/>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3130935336"/>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 shot of a computer code&#10;&#10;Description automatically generated">
            <a:extLst>
              <a:ext uri="{FF2B5EF4-FFF2-40B4-BE49-F238E27FC236}">
                <a16:creationId xmlns:a16="http://schemas.microsoft.com/office/drawing/2014/main" id="{C2C11038-1EE7-AE75-A2DD-3AE359A09183}"/>
              </a:ext>
            </a:extLst>
          </p:cNvPr>
          <p:cNvPicPr>
            <a:picLocks noChangeAspect="1"/>
          </p:cNvPicPr>
          <p:nvPr/>
        </p:nvPicPr>
        <p:blipFill>
          <a:blip r:embed="rId3"/>
          <a:stretch>
            <a:fillRect/>
          </a:stretch>
        </p:blipFill>
        <p:spPr>
          <a:xfrm>
            <a:off x="3948112" y="1975485"/>
            <a:ext cx="4905375" cy="3333750"/>
          </a:xfrm>
          <a:prstGeom prst="rect">
            <a:avLst/>
          </a:prstGeom>
        </p:spPr>
      </p:pic>
      <p:sp>
        <p:nvSpPr>
          <p:cNvPr id="2" name="Title 1">
            <a:extLst>
              <a:ext uri="{FF2B5EF4-FFF2-40B4-BE49-F238E27FC236}">
                <a16:creationId xmlns:a16="http://schemas.microsoft.com/office/drawing/2014/main" id="{B9E8B3D3-E3DF-F0A4-2598-97543C7540EA}"/>
              </a:ext>
            </a:extLst>
          </p:cNvPr>
          <p:cNvSpPr>
            <a:spLocks noGrp="1"/>
          </p:cNvSpPr>
          <p:nvPr>
            <p:ph type="title"/>
          </p:nvPr>
        </p:nvSpPr>
        <p:spPr/>
        <p:txBody>
          <a:bodyPr/>
          <a:lstStyle/>
          <a:p>
            <a:r>
              <a:rPr lang="en-US" b="1">
                <a:ea typeface="+mj-lt"/>
                <a:cs typeface="+mj-lt"/>
              </a:rPr>
              <a:t>Configuration Search (One-By-One)</a:t>
            </a:r>
            <a:endParaRPr lang="en-US">
              <a:ea typeface="+mj-lt"/>
              <a:cs typeface="+mj-lt"/>
            </a:endParaRPr>
          </a:p>
        </p:txBody>
      </p:sp>
      <p:cxnSp>
        <p:nvCxnSpPr>
          <p:cNvPr id="11" name="Straight Arrow Connector 10">
            <a:extLst>
              <a:ext uri="{FF2B5EF4-FFF2-40B4-BE49-F238E27FC236}">
                <a16:creationId xmlns:a16="http://schemas.microsoft.com/office/drawing/2014/main" id="{08F7B014-FC3F-D781-5B89-9DD5003493F0}"/>
              </a:ext>
            </a:extLst>
          </p:cNvPr>
          <p:cNvCxnSpPr/>
          <p:nvPr/>
        </p:nvCxnSpPr>
        <p:spPr>
          <a:xfrm flipH="1">
            <a:off x="1638300" y="2603500"/>
            <a:ext cx="12700" cy="2565400"/>
          </a:xfrm>
          <a:prstGeom prst="straightConnector1">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7B562F9-98EF-DE7E-A667-4D8FC98C966C}"/>
              </a:ext>
            </a:extLst>
          </p:cNvPr>
          <p:cNvCxnSpPr/>
          <p:nvPr/>
        </p:nvCxnSpPr>
        <p:spPr>
          <a:xfrm>
            <a:off x="1611415" y="3235960"/>
            <a:ext cx="2349500" cy="127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F01CB00-6B86-C6D1-B4FD-02F3DD1ACD5F}"/>
              </a:ext>
            </a:extLst>
          </p:cNvPr>
          <p:cNvCxnSpPr>
            <a:cxnSpLocks/>
          </p:cNvCxnSpPr>
          <p:nvPr/>
        </p:nvCxnSpPr>
        <p:spPr>
          <a:xfrm>
            <a:off x="1629722" y="3641303"/>
            <a:ext cx="2349500" cy="127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ECA55E2-AA13-2ABF-3FC9-4672CC2219AA}"/>
              </a:ext>
            </a:extLst>
          </p:cNvPr>
          <p:cNvCxnSpPr>
            <a:cxnSpLocks/>
          </p:cNvCxnSpPr>
          <p:nvPr/>
        </p:nvCxnSpPr>
        <p:spPr>
          <a:xfrm flipH="1">
            <a:off x="10274299" y="2527299"/>
            <a:ext cx="12700" cy="2565400"/>
          </a:xfrm>
          <a:prstGeom prst="straightConnector1">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C32E593-7179-18E9-DC9D-0F357F2AEABA}"/>
              </a:ext>
            </a:extLst>
          </p:cNvPr>
          <p:cNvCxnSpPr>
            <a:cxnSpLocks/>
          </p:cNvCxnSpPr>
          <p:nvPr/>
        </p:nvCxnSpPr>
        <p:spPr>
          <a:xfrm flipH="1" flipV="1">
            <a:off x="8822705" y="4017486"/>
            <a:ext cx="1451594" cy="29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90DDF57-DC8D-E520-05F3-FF65A64EED8C}"/>
              </a:ext>
            </a:extLst>
          </p:cNvPr>
          <p:cNvSpPr txBox="1"/>
          <p:nvPr/>
        </p:nvSpPr>
        <p:spPr>
          <a:xfrm>
            <a:off x="2270166" y="3357550"/>
            <a:ext cx="74418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rPr>
              <a:t>Sleep</a:t>
            </a:r>
            <a:endParaRPr lang="en-US" sz="1050">
              <a:cs typeface="Calibri"/>
            </a:endParaRPr>
          </a:p>
        </p:txBody>
      </p:sp>
      <p:sp>
        <p:nvSpPr>
          <p:cNvPr id="8" name="TextBox 7">
            <a:extLst>
              <a:ext uri="{FF2B5EF4-FFF2-40B4-BE49-F238E27FC236}">
                <a16:creationId xmlns:a16="http://schemas.microsoft.com/office/drawing/2014/main" id="{1BD4D0F5-9546-2B93-976F-A3923C71FCBF}"/>
              </a:ext>
            </a:extLst>
          </p:cNvPr>
          <p:cNvSpPr txBox="1"/>
          <p:nvPr/>
        </p:nvSpPr>
        <p:spPr>
          <a:xfrm>
            <a:off x="9276607" y="3625932"/>
            <a:ext cx="85304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rPr>
              <a:t>Sleep</a:t>
            </a:r>
            <a:endParaRPr lang="en-US" sz="1050">
              <a:cs typeface="Calibri"/>
            </a:endParaRPr>
          </a:p>
        </p:txBody>
      </p:sp>
      <p:sp>
        <p:nvSpPr>
          <p:cNvPr id="4" name="TextBox 3">
            <a:extLst>
              <a:ext uri="{FF2B5EF4-FFF2-40B4-BE49-F238E27FC236}">
                <a16:creationId xmlns:a16="http://schemas.microsoft.com/office/drawing/2014/main" id="{DFF1C032-3BD6-C789-8298-0E9D920542F6}"/>
              </a:ext>
            </a:extLst>
          </p:cNvPr>
          <p:cNvSpPr txBox="1"/>
          <p:nvPr/>
        </p:nvSpPr>
        <p:spPr>
          <a:xfrm>
            <a:off x="2319647" y="2965137"/>
            <a:ext cx="85304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rPr>
              <a:t>Sleep</a:t>
            </a:r>
            <a:endParaRPr lang="en-US" sz="1050">
              <a:cs typeface="Calibri"/>
            </a:endParaRPr>
          </a:p>
        </p:txBody>
      </p:sp>
      <p:sp>
        <p:nvSpPr>
          <p:cNvPr id="16" name="TextBox 15">
            <a:extLst>
              <a:ext uri="{FF2B5EF4-FFF2-40B4-BE49-F238E27FC236}">
                <a16:creationId xmlns:a16="http://schemas.microsoft.com/office/drawing/2014/main" id="{425ECB5E-8A5B-694F-CB79-33BDBF7A40EE}"/>
              </a:ext>
            </a:extLst>
          </p:cNvPr>
          <p:cNvSpPr txBox="1"/>
          <p:nvPr/>
        </p:nvSpPr>
        <p:spPr>
          <a:xfrm>
            <a:off x="1628039" y="4973384"/>
            <a:ext cx="9004300" cy="1569660"/>
          </a:xfrm>
          <a:prstGeom prst="rect">
            <a:avLst/>
          </a:prstGeom>
          <a:solidFill>
            <a:srgbClr val="8A3434"/>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FFFF"/>
                </a:solidFill>
              </a:rPr>
              <a:t>OBO produces three configurations:  &lt; (s3, t1) &gt; </a:t>
            </a:r>
            <a:endParaRPr lang="en-US" sz="3600">
              <a:solidFill>
                <a:srgbClr val="FFFFFF"/>
              </a:solidFill>
            </a:endParaRPr>
          </a:p>
          <a:p>
            <a:r>
              <a:rPr lang="en-US" sz="3200">
                <a:solidFill>
                  <a:srgbClr val="FFFFFF"/>
                </a:solidFill>
              </a:rPr>
              <a:t>               &lt; (s4, t1) &gt; </a:t>
            </a:r>
            <a:endParaRPr lang="en-US" sz="3600">
              <a:solidFill>
                <a:srgbClr val="FFFFFF"/>
              </a:solidFill>
            </a:endParaRPr>
          </a:p>
          <a:p>
            <a:r>
              <a:rPr lang="en-US" sz="3200">
                <a:solidFill>
                  <a:srgbClr val="FFFFFF"/>
                </a:solidFill>
              </a:rPr>
              <a:t>               &lt; (s5, t2) &gt;</a:t>
            </a:r>
            <a:r>
              <a:rPr lang="en-US" sz="3200">
                <a:solidFill>
                  <a:srgbClr val="FFFFFF"/>
                </a:solidFill>
                <a:cs typeface="Calibri"/>
              </a:rPr>
              <a:t>​</a:t>
            </a:r>
            <a:endParaRPr lang="en-US" sz="3600">
              <a:solidFill>
                <a:srgbClr val="FFFFFF"/>
              </a:solidFill>
              <a:cs typeface="Calibri"/>
            </a:endParaRPr>
          </a:p>
        </p:txBody>
      </p:sp>
      <p:sp>
        <p:nvSpPr>
          <p:cNvPr id="6" name="Slide Number Placeholder 5">
            <a:extLst>
              <a:ext uri="{FF2B5EF4-FFF2-40B4-BE49-F238E27FC236}">
                <a16:creationId xmlns:a16="http://schemas.microsoft.com/office/drawing/2014/main" id="{7FCBE034-1D47-5052-D12A-2DF073588267}"/>
              </a:ext>
            </a:extLst>
          </p:cNvPr>
          <p:cNvSpPr>
            <a:spLocks noGrp="1"/>
          </p:cNvSpPr>
          <p:nvPr>
            <p:ph type="sldNum" sz="quarter" idx="12"/>
          </p:nvPr>
        </p:nvSpPr>
        <p:spPr/>
        <p:txBody>
          <a:bodyPr/>
          <a:lstStyle/>
          <a:p>
            <a:fld id="{330EA680-D336-4FF7-8B7A-9848BB0A1C32}" type="slidenum">
              <a:rPr lang="en-US" smtClean="0"/>
              <a:t>9</a:t>
            </a:fld>
            <a:endParaRPr lang="en-US"/>
          </a:p>
        </p:txBody>
      </p:sp>
      <p:sp>
        <p:nvSpPr>
          <p:cNvPr id="19" name="TextBox 18">
            <a:extLst>
              <a:ext uri="{FF2B5EF4-FFF2-40B4-BE49-F238E27FC236}">
                <a16:creationId xmlns:a16="http://schemas.microsoft.com/office/drawing/2014/main" id="{818320E8-9DF8-4F4B-BC53-A5C71000ABB6}"/>
              </a:ext>
            </a:extLst>
          </p:cNvPr>
          <p:cNvSpPr txBox="1"/>
          <p:nvPr/>
        </p:nvSpPr>
        <p:spPr>
          <a:xfrm>
            <a:off x="685800" y="2032000"/>
            <a:ext cx="23570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Arial"/>
                <a:cs typeface="Arial"/>
              </a:rPr>
              <a:t>Thread1 (t1)</a:t>
            </a:r>
            <a:endParaRPr lang="en-US" sz="1400">
              <a:latin typeface="Arial"/>
              <a:cs typeface="Arial"/>
            </a:endParaRPr>
          </a:p>
        </p:txBody>
      </p:sp>
      <p:sp>
        <p:nvSpPr>
          <p:cNvPr id="25" name="TextBox 24">
            <a:extLst>
              <a:ext uri="{FF2B5EF4-FFF2-40B4-BE49-F238E27FC236}">
                <a16:creationId xmlns:a16="http://schemas.microsoft.com/office/drawing/2014/main" id="{EFC670FD-6E83-8272-3ADA-60E3D4CAB2D0}"/>
              </a:ext>
            </a:extLst>
          </p:cNvPr>
          <p:cNvSpPr txBox="1"/>
          <p:nvPr/>
        </p:nvSpPr>
        <p:spPr>
          <a:xfrm>
            <a:off x="9352972" y="1866323"/>
            <a:ext cx="226175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Arial"/>
                <a:cs typeface="Arial"/>
              </a:rPr>
              <a:t>Thread2 (t2)</a:t>
            </a:r>
            <a:endParaRPr lang="en-US" sz="1400">
              <a:latin typeface="Arial"/>
              <a:cs typeface="Arial"/>
            </a:endParaRPr>
          </a:p>
        </p:txBody>
      </p:sp>
    </p:spTree>
    <p:extLst>
      <p:ext uri="{BB962C8B-B14F-4D97-AF65-F5344CB8AC3E}">
        <p14:creationId xmlns:p14="http://schemas.microsoft.com/office/powerpoint/2010/main" val="416078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30</Slides>
  <Notes>27</Notes>
  <HiddenSlides>12</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Automatically Reproducing Timing-Dependent Flaky-Test Failures</vt:lpstr>
      <vt:lpstr>Timing-Dependent Flaky Test</vt:lpstr>
      <vt:lpstr>Difficulty in Debugging Flaky Tests</vt:lpstr>
      <vt:lpstr>FlakeRake</vt:lpstr>
      <vt:lpstr>Overview of FlakeRake</vt:lpstr>
      <vt:lpstr>Identify Timing Dependent API</vt:lpstr>
      <vt:lpstr>TD API Profiling</vt:lpstr>
      <vt:lpstr>Configuration Search (OBO)</vt:lpstr>
      <vt:lpstr>Configuration Search (One-By-One)</vt:lpstr>
      <vt:lpstr>Confirmation</vt:lpstr>
      <vt:lpstr>Experiment Setup</vt:lpstr>
      <vt:lpstr>Research Questions</vt:lpstr>
      <vt:lpstr>RQ1: Detected failures</vt:lpstr>
      <vt:lpstr>RQ1: Reproduced failures from FlakeFlagger</vt:lpstr>
      <vt:lpstr>RQ2: Reliability of failure reproduction</vt:lpstr>
      <vt:lpstr>RQ3: Efficiency of reproducing failures multiple times</vt:lpstr>
      <vt:lpstr>RQ4: Characteristics of configurations</vt:lpstr>
      <vt:lpstr>Conclusion</vt:lpstr>
      <vt:lpstr>When and How to use FlakeRake</vt:lpstr>
      <vt:lpstr>TD API Identify</vt:lpstr>
      <vt:lpstr>TD API Profiling</vt:lpstr>
      <vt:lpstr>Configuration Search</vt:lpstr>
      <vt:lpstr>Configuration Search (OBO)</vt:lpstr>
      <vt:lpstr>Configuration Search (Bisection)</vt:lpstr>
      <vt:lpstr>Configuration Search (OBO)</vt:lpstr>
      <vt:lpstr>Confirmation</vt:lpstr>
      <vt:lpstr>Output of the FlakeRake</vt:lpstr>
      <vt:lpstr>Experiment Setup</vt:lpstr>
      <vt:lpstr>RQ1: Number of reproduced failures</vt:lpstr>
      <vt:lpstr>RQ2: Reliability of failure reproduction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100</cp:revision>
  <dcterms:created xsi:type="dcterms:W3CDTF">2022-12-12T01:18:51Z</dcterms:created>
  <dcterms:modified xsi:type="dcterms:W3CDTF">2024-06-30T20:12:20Z</dcterms:modified>
</cp:coreProperties>
</file>