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FF0E687-9E7A-44BE-9F4F-0A497F08ADBA}">
  <a:tblStyle styleId="{AFF0E687-9E7A-44BE-9F4F-0A497F08AD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2"/>
    <p:restoredTop sz="94638"/>
  </p:normalViewPr>
  <p:slideViewPr>
    <p:cSldViewPr snapToGrid="0">
      <p:cViewPr varScale="1">
        <p:scale>
          <a:sx n="162" d="100"/>
          <a:sy n="162" d="100"/>
        </p:scale>
        <p:origin x="184" y="3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30cd5a7ecc4_3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30cd5a7ecc4_3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0cd5a7ecc4_3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5" name="Google Shape;415;g30cd5a7ecc4_3_10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30cd5a7ecc4_3_2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9" name="Google Shape;489;g30cd5a7ecc4_3_2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30cd5a7ecc4_3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30cd5a7ecc4_3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g30cd5a7ecc4_3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6" name="Google Shape;576;g30cd5a7ecc4_3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Google Shape;601;g30cd5a7ecc4_3_3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2" name="Google Shape;602;g30cd5a7ecc4_3_3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g30cd5a7ecc4_3_3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0" name="Google Shape;610;g30cd5a7ecc4_3_3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g30cd5a7ecc4_3_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8" name="Google Shape;618;g30cd5a7ecc4_3_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fa96a3c03d_2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fa96a3c03d_2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0cd5a7ecc4_1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0cd5a7ecc4_1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0cd5a7ecc4_1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30cd5a7ecc4_1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0cd5a7ecc4_1_5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0cd5a7ecc4_1_5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0cd5a7ecc4_3_3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30cd5a7ecc4_3_3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30cd5a7ecc4_1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30cd5a7ecc4_1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30cd5a7ecc4_1_4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30cd5a7ecc4_1_4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0cd5a7ecc4_1_7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0cd5a7ecc4_1_7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Hierarchy-Aware</a:t>
            </a:r>
            <a:br>
              <a:rPr lang="en"/>
            </a:br>
            <a:r>
              <a:rPr lang="en"/>
              <a:t>Regression Test Prioritization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635300"/>
            <a:ext cx="8520600" cy="11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Hao Wang</a:t>
            </a:r>
            <a:r>
              <a:rPr lang="en" sz="2300" baseline="30000"/>
              <a:t>1</a:t>
            </a:r>
            <a:r>
              <a:rPr lang="en" sz="2300"/>
              <a:t>, Pu (Luke) Yi</a:t>
            </a:r>
            <a:r>
              <a:rPr lang="en" sz="2300" baseline="30000"/>
              <a:t>2</a:t>
            </a:r>
            <a:r>
              <a:rPr lang="en" sz="2300"/>
              <a:t>, Jeremias Parladorio</a:t>
            </a:r>
            <a:r>
              <a:rPr lang="en" sz="2300" baseline="30000"/>
              <a:t>3</a:t>
            </a:r>
            <a:endParaRPr sz="2300"/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/>
              <a:t>Wing Lam</a:t>
            </a:r>
            <a:r>
              <a:rPr lang="en" sz="2300" baseline="30000"/>
              <a:t>4</a:t>
            </a:r>
            <a:r>
              <a:rPr lang="en" sz="2300"/>
              <a:t>, Darko Marinov</a:t>
            </a:r>
            <a:r>
              <a:rPr lang="en" sz="2300" baseline="30000"/>
              <a:t>5</a:t>
            </a:r>
            <a:r>
              <a:rPr lang="en" sz="2300"/>
              <a:t>, Tao Xie</a:t>
            </a:r>
            <a:r>
              <a:rPr lang="en" sz="2300" baseline="30000"/>
              <a:t>6</a:t>
            </a:r>
            <a:endParaRPr sz="23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31873" y="3626725"/>
            <a:ext cx="718399" cy="71964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7777025" y="4262300"/>
            <a:ext cx="3000000" cy="10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</a:rPr>
              <a:t>CCF-</a:t>
            </a:r>
            <a:r>
              <a:rPr lang="en" b="1"/>
              <a:t>1763788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</a:rPr>
              <a:t>CCF-</a:t>
            </a:r>
            <a:r>
              <a:rPr lang="en" b="1"/>
              <a:t>1956374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</a:rPr>
              <a:t>CCF-</a:t>
            </a:r>
            <a:r>
              <a:rPr lang="en" b="1"/>
              <a:t>2338287</a:t>
            </a:r>
            <a:endParaRPr b="1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>
              <a:solidFill>
                <a:srgbClr val="000000"/>
              </a:solidFill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762000" y="3578888"/>
            <a:ext cx="76200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2"/>
                </a:solidFill>
              </a:rPr>
              <a:t>1. University of California at Berkeley 2. Stanford University </a:t>
            </a:r>
            <a:endParaRPr sz="17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2"/>
                </a:solidFill>
              </a:rPr>
              <a:t>3. National University of Rio Cuarto 4. George Mason University</a:t>
            </a:r>
            <a:endParaRPr sz="1700">
              <a:solidFill>
                <a:schemeClr val="dk2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chemeClr val="dk2"/>
                </a:solidFill>
              </a:rPr>
              <a:t>5. University of Illinois Urbana-Champaign 6. Peking University</a:t>
            </a:r>
            <a:endParaRPr sz="1700">
              <a:solidFill>
                <a:schemeClr val="dk2"/>
              </a:solidFill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584934" y="81645"/>
            <a:ext cx="7974145" cy="1406121"/>
            <a:chOff x="223150" y="-102950"/>
            <a:chExt cx="8766650" cy="1628775"/>
          </a:xfrm>
        </p:grpSpPr>
        <p:pic>
          <p:nvPicPr>
            <p:cNvPr id="60" name="Google Shape;60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23150" y="87100"/>
              <a:ext cx="1197450" cy="1197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Google Shape;61;p1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485925" y="-102925"/>
              <a:ext cx="1577500" cy="1577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2" name="Google Shape;62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329587" y="112725"/>
              <a:ext cx="834215" cy="11974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Google Shape;63;p13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4310200" y="-102925"/>
              <a:ext cx="2071131" cy="1577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Google Shape;64;p13"/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6157775" y="-102950"/>
              <a:ext cx="1619250" cy="16287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Google Shape;65;p13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7792350" y="112750"/>
              <a:ext cx="1197450" cy="119745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metric (cont.)</a:t>
            </a:r>
            <a:endParaRPr/>
          </a:p>
        </p:txBody>
      </p:sp>
      <p:sp>
        <p:nvSpPr>
          <p:cNvPr id="376" name="Google Shape;376;p22"/>
          <p:cNvSpPr txBox="1">
            <a:spLocks noGrp="1"/>
          </p:cNvSpPr>
          <p:nvPr>
            <p:ph type="body" idx="1"/>
          </p:nvPr>
        </p:nvSpPr>
        <p:spPr>
          <a:xfrm>
            <a:off x="311700" y="1147350"/>
            <a:ext cx="8520600" cy="6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cost-cognizant Average Percentage of Faults Detected (APFDc)</a:t>
            </a:r>
            <a:endParaRPr/>
          </a:p>
        </p:txBody>
      </p:sp>
      <p:sp>
        <p:nvSpPr>
          <p:cNvPr id="377" name="Google Shape;377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378" name="Google Shape;378;p22"/>
          <p:cNvGrpSpPr/>
          <p:nvPr/>
        </p:nvGrpSpPr>
        <p:grpSpPr>
          <a:xfrm>
            <a:off x="1463275" y="2042700"/>
            <a:ext cx="5042425" cy="2620525"/>
            <a:chOff x="1329600" y="2383675"/>
            <a:chExt cx="5042425" cy="2620525"/>
          </a:xfrm>
        </p:grpSpPr>
        <p:sp>
          <p:nvSpPr>
            <p:cNvPr id="379" name="Google Shape;379;p22"/>
            <p:cNvSpPr/>
            <p:nvPr/>
          </p:nvSpPr>
          <p:spPr>
            <a:xfrm>
              <a:off x="5180150" y="3800150"/>
              <a:ext cx="952800" cy="5727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5180151" y="3800150"/>
              <a:ext cx="5487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381" name="Google Shape;381;p22"/>
            <p:cNvSpPr/>
            <p:nvPr/>
          </p:nvSpPr>
          <p:spPr>
            <a:xfrm>
              <a:off x="5727525" y="3800150"/>
              <a:ext cx="4053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  <p:sp>
          <p:nvSpPr>
            <p:cNvPr id="382" name="Google Shape;382;p22"/>
            <p:cNvSpPr/>
            <p:nvPr/>
          </p:nvSpPr>
          <p:spPr>
            <a:xfrm>
              <a:off x="2911225" y="3800150"/>
              <a:ext cx="1525500" cy="5727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2"/>
            <p:cNvSpPr/>
            <p:nvPr/>
          </p:nvSpPr>
          <p:spPr>
            <a:xfrm>
              <a:off x="2911213" y="38001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384" name="Google Shape;384;p22"/>
            <p:cNvSpPr/>
            <p:nvPr/>
          </p:nvSpPr>
          <p:spPr>
            <a:xfrm>
              <a:off x="3422150" y="3800150"/>
              <a:ext cx="10146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cxnSp>
          <p:nvCxnSpPr>
            <p:cNvPr id="385" name="Google Shape;385;p22"/>
            <p:cNvCxnSpPr/>
            <p:nvPr/>
          </p:nvCxnSpPr>
          <p:spPr>
            <a:xfrm rot="10800000">
              <a:off x="2911225" y="2383675"/>
              <a:ext cx="0" cy="16998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86" name="Google Shape;386;p22"/>
            <p:cNvCxnSpPr/>
            <p:nvPr/>
          </p:nvCxnSpPr>
          <p:spPr>
            <a:xfrm>
              <a:off x="3425650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7" name="Google Shape;387;p22"/>
            <p:cNvCxnSpPr/>
            <p:nvPr/>
          </p:nvCxnSpPr>
          <p:spPr>
            <a:xfrm>
              <a:off x="443672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8" name="Google Shape;388;p22"/>
            <p:cNvCxnSpPr/>
            <p:nvPr/>
          </p:nvCxnSpPr>
          <p:spPr>
            <a:xfrm>
              <a:off x="517817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9" name="Google Shape;389;p22"/>
            <p:cNvCxnSpPr/>
            <p:nvPr/>
          </p:nvCxnSpPr>
          <p:spPr>
            <a:xfrm>
              <a:off x="572752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0" name="Google Shape;390;p22"/>
            <p:cNvCxnSpPr/>
            <p:nvPr/>
          </p:nvCxnSpPr>
          <p:spPr>
            <a:xfrm>
              <a:off x="6132950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91" name="Google Shape;391;p22"/>
            <p:cNvSpPr/>
            <p:nvPr/>
          </p:nvSpPr>
          <p:spPr>
            <a:xfrm>
              <a:off x="4572000" y="3881325"/>
              <a:ext cx="475800" cy="2811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92" name="Google Shape;392;p22"/>
            <p:cNvSpPr txBox="1"/>
            <p:nvPr/>
          </p:nvSpPr>
          <p:spPr>
            <a:xfrm>
              <a:off x="3240550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20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93" name="Google Shape;393;p22"/>
            <p:cNvSpPr txBox="1"/>
            <p:nvPr/>
          </p:nvSpPr>
          <p:spPr>
            <a:xfrm>
              <a:off x="4251625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60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94" name="Google Shape;394;p22"/>
            <p:cNvSpPr txBox="1"/>
            <p:nvPr/>
          </p:nvSpPr>
          <p:spPr>
            <a:xfrm>
              <a:off x="4993075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90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95" name="Google Shape;395;p22"/>
            <p:cNvSpPr txBox="1"/>
            <p:nvPr/>
          </p:nvSpPr>
          <p:spPr>
            <a:xfrm>
              <a:off x="5513025" y="4320900"/>
              <a:ext cx="4290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110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96" name="Google Shape;396;p22"/>
            <p:cNvSpPr txBox="1"/>
            <p:nvPr/>
          </p:nvSpPr>
          <p:spPr>
            <a:xfrm>
              <a:off x="5919625" y="4320900"/>
              <a:ext cx="4524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120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97" name="Google Shape;397;p22"/>
            <p:cNvSpPr txBox="1"/>
            <p:nvPr/>
          </p:nvSpPr>
          <p:spPr>
            <a:xfrm>
              <a:off x="1329600" y="2957800"/>
              <a:ext cx="1251000" cy="41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% of Faults Found</a:t>
              </a:r>
              <a:endParaRPr sz="1500">
                <a:solidFill>
                  <a:schemeClr val="dk2"/>
                </a:solidFill>
              </a:endParaRPr>
            </a:p>
          </p:txBody>
        </p:sp>
        <p:sp>
          <p:nvSpPr>
            <p:cNvPr id="398" name="Google Shape;398;p22"/>
            <p:cNvSpPr txBox="1"/>
            <p:nvPr/>
          </p:nvSpPr>
          <p:spPr>
            <a:xfrm>
              <a:off x="4041000" y="4588700"/>
              <a:ext cx="1062000" cy="41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Time (s)</a:t>
              </a:r>
              <a:endParaRPr sz="1500">
                <a:solidFill>
                  <a:schemeClr val="dk2"/>
                </a:solidFill>
              </a:endParaRPr>
            </a:p>
          </p:txBody>
        </p:sp>
        <p:cxnSp>
          <p:nvCxnSpPr>
            <p:cNvPr id="399" name="Google Shape;399;p22"/>
            <p:cNvCxnSpPr/>
            <p:nvPr/>
          </p:nvCxnSpPr>
          <p:spPr>
            <a:xfrm rot="10800000">
              <a:off x="2789100" y="3188650"/>
              <a:ext cx="1278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0" name="Google Shape;400;p22"/>
            <p:cNvCxnSpPr/>
            <p:nvPr/>
          </p:nvCxnSpPr>
          <p:spPr>
            <a:xfrm>
              <a:off x="2789100" y="3800150"/>
              <a:ext cx="35658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401" name="Google Shape;401;p22"/>
            <p:cNvSpPr/>
            <p:nvPr/>
          </p:nvSpPr>
          <p:spPr>
            <a:xfrm>
              <a:off x="2911225" y="2571750"/>
              <a:ext cx="3221700" cy="12285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22"/>
            <p:cNvSpPr txBox="1"/>
            <p:nvPr/>
          </p:nvSpPr>
          <p:spPr>
            <a:xfrm>
              <a:off x="2660825" y="3714175"/>
              <a:ext cx="3123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i="1">
                  <a:solidFill>
                    <a:schemeClr val="dk2"/>
                  </a:solidFill>
                </a:rPr>
                <a:t>O</a:t>
              </a:r>
              <a:endParaRPr sz="1200" i="1">
                <a:solidFill>
                  <a:schemeClr val="dk2"/>
                </a:solidFill>
              </a:endParaRPr>
            </a:p>
          </p:txBody>
        </p:sp>
        <p:sp>
          <p:nvSpPr>
            <p:cNvPr id="403" name="Google Shape;403;p22"/>
            <p:cNvSpPr txBox="1"/>
            <p:nvPr/>
          </p:nvSpPr>
          <p:spPr>
            <a:xfrm>
              <a:off x="2445400" y="3004000"/>
              <a:ext cx="4290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50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404" name="Google Shape;404;p22"/>
            <p:cNvSpPr txBox="1"/>
            <p:nvPr/>
          </p:nvSpPr>
          <p:spPr>
            <a:xfrm>
              <a:off x="2422000" y="2387100"/>
              <a:ext cx="475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100</a:t>
              </a:r>
              <a:endParaRPr sz="1200">
                <a:solidFill>
                  <a:schemeClr val="dk2"/>
                </a:solidFill>
              </a:endParaRPr>
            </a:p>
          </p:txBody>
        </p:sp>
      </p:grpSp>
      <p:grpSp>
        <p:nvGrpSpPr>
          <p:cNvPr id="405" name="Google Shape;405;p22"/>
          <p:cNvGrpSpPr/>
          <p:nvPr/>
        </p:nvGrpSpPr>
        <p:grpSpPr>
          <a:xfrm>
            <a:off x="3041688" y="3465425"/>
            <a:ext cx="3221613" cy="419400"/>
            <a:chOff x="3063613" y="3952550"/>
            <a:chExt cx="3221613" cy="419400"/>
          </a:xfrm>
        </p:grpSpPr>
        <p:sp>
          <p:nvSpPr>
            <p:cNvPr id="406" name="Google Shape;406;p22"/>
            <p:cNvSpPr/>
            <p:nvPr/>
          </p:nvSpPr>
          <p:spPr>
            <a:xfrm>
              <a:off x="3063613" y="395255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407" name="Google Shape;407;p22"/>
            <p:cNvSpPr/>
            <p:nvPr/>
          </p:nvSpPr>
          <p:spPr>
            <a:xfrm>
              <a:off x="3574550" y="3952550"/>
              <a:ext cx="10146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5332551" y="3952550"/>
              <a:ext cx="5487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409" name="Google Shape;409;p22"/>
            <p:cNvSpPr/>
            <p:nvPr/>
          </p:nvSpPr>
          <p:spPr>
            <a:xfrm>
              <a:off x="5879925" y="3952550"/>
              <a:ext cx="4053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</p:grpSp>
      <p:sp>
        <p:nvSpPr>
          <p:cNvPr id="410" name="Google Shape;410;p22"/>
          <p:cNvSpPr/>
          <p:nvPr/>
        </p:nvSpPr>
        <p:spPr>
          <a:xfrm>
            <a:off x="3556625" y="2232700"/>
            <a:ext cx="2712450" cy="1231675"/>
          </a:xfrm>
          <a:custGeom>
            <a:avLst/>
            <a:gdLst/>
            <a:ahLst/>
            <a:cxnLst/>
            <a:rect l="l" t="t" r="r" b="b"/>
            <a:pathLst>
              <a:path w="108498" h="49267" extrusionOk="0">
                <a:moveTo>
                  <a:pt x="0" y="49267"/>
                </a:moveTo>
                <a:lnTo>
                  <a:pt x="40041" y="24910"/>
                </a:lnTo>
                <a:lnTo>
                  <a:pt x="91707" y="24910"/>
                </a:lnTo>
                <a:lnTo>
                  <a:pt x="108498" y="0"/>
                </a:lnTo>
                <a:lnTo>
                  <a:pt x="108498" y="49082"/>
                </a:lnTo>
                <a:close/>
              </a:path>
            </a:pathLst>
          </a:custGeom>
          <a:solidFill>
            <a:srgbClr val="2C3E5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" name="Google Shape;411;p22"/>
          <p:cNvSpPr txBox="1"/>
          <p:nvPr/>
        </p:nvSpPr>
        <p:spPr>
          <a:xfrm>
            <a:off x="4572000" y="2962625"/>
            <a:ext cx="16269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lt1"/>
                </a:solidFill>
              </a:rPr>
              <a:t>APFDc = 0.354</a:t>
            </a:r>
            <a:endParaRPr sz="1500" b="1">
              <a:solidFill>
                <a:schemeClr val="lt1"/>
              </a:solidFill>
            </a:endParaRPr>
          </a:p>
        </p:txBody>
      </p:sp>
      <p:cxnSp>
        <p:nvCxnSpPr>
          <p:cNvPr id="412" name="Google Shape;412;p22"/>
          <p:cNvCxnSpPr/>
          <p:nvPr/>
        </p:nvCxnSpPr>
        <p:spPr>
          <a:xfrm rot="10800000">
            <a:off x="2947375" y="2232688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23"/>
          <p:cNvSpPr/>
          <p:nvPr/>
        </p:nvSpPr>
        <p:spPr>
          <a:xfrm>
            <a:off x="5388000" y="3299675"/>
            <a:ext cx="1014600" cy="5727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23"/>
          <p:cNvSpPr/>
          <p:nvPr/>
        </p:nvSpPr>
        <p:spPr>
          <a:xfrm>
            <a:off x="4208400" y="3299675"/>
            <a:ext cx="548700" cy="5727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 of APFDc</a:t>
            </a:r>
            <a:endParaRPr/>
          </a:p>
        </p:txBody>
      </p:sp>
      <p:sp>
        <p:nvSpPr>
          <p:cNvPr id="420" name="Google Shape;42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sp>
        <p:nvSpPr>
          <p:cNvPr id="421" name="Google Shape;421;p23"/>
          <p:cNvSpPr txBox="1"/>
          <p:nvPr/>
        </p:nvSpPr>
        <p:spPr>
          <a:xfrm>
            <a:off x="3998250" y="4134925"/>
            <a:ext cx="1147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Time (s)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422" name="Google Shape;422;p23"/>
          <p:cNvSpPr/>
          <p:nvPr/>
        </p:nvSpPr>
        <p:spPr>
          <a:xfrm>
            <a:off x="7053125" y="3299675"/>
            <a:ext cx="405300" cy="5727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3" name="Google Shape;423;p23"/>
          <p:cNvSpPr/>
          <p:nvPr/>
        </p:nvSpPr>
        <p:spPr>
          <a:xfrm>
            <a:off x="8137275" y="3299675"/>
            <a:ext cx="510900" cy="5727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24" name="Google Shape;424;p23"/>
          <p:cNvCxnSpPr/>
          <p:nvPr/>
        </p:nvCxnSpPr>
        <p:spPr>
          <a:xfrm rot="10800000">
            <a:off x="4212200" y="1883200"/>
            <a:ext cx="0" cy="1699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25" name="Google Shape;425;p23"/>
          <p:cNvCxnSpPr/>
          <p:nvPr/>
        </p:nvCxnSpPr>
        <p:spPr>
          <a:xfrm>
            <a:off x="4763588" y="37189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6" name="Google Shape;426;p23"/>
          <p:cNvCxnSpPr/>
          <p:nvPr/>
        </p:nvCxnSpPr>
        <p:spPr>
          <a:xfrm>
            <a:off x="8137263" y="37189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7" name="Google Shape;427;p23"/>
          <p:cNvCxnSpPr/>
          <p:nvPr/>
        </p:nvCxnSpPr>
        <p:spPr>
          <a:xfrm>
            <a:off x="6409913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8" name="Google Shape;428;p23"/>
          <p:cNvCxnSpPr/>
          <p:nvPr/>
        </p:nvCxnSpPr>
        <p:spPr>
          <a:xfrm>
            <a:off x="7053113" y="3718963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29" name="Google Shape;429;p23"/>
          <p:cNvCxnSpPr/>
          <p:nvPr/>
        </p:nvCxnSpPr>
        <p:spPr>
          <a:xfrm>
            <a:off x="7465925" y="37189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30" name="Google Shape;430;p23"/>
          <p:cNvSpPr/>
          <p:nvPr/>
        </p:nvSpPr>
        <p:spPr>
          <a:xfrm>
            <a:off x="4853062" y="3368825"/>
            <a:ext cx="452400" cy="2811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31" name="Google Shape;431;p23"/>
          <p:cNvSpPr txBox="1"/>
          <p:nvPr/>
        </p:nvSpPr>
        <p:spPr>
          <a:xfrm>
            <a:off x="4581750" y="3814350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20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32" name="Google Shape;432;p23"/>
          <p:cNvSpPr txBox="1"/>
          <p:nvPr/>
        </p:nvSpPr>
        <p:spPr>
          <a:xfrm>
            <a:off x="7878725" y="3814350"/>
            <a:ext cx="47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160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33" name="Google Shape;433;p23"/>
          <p:cNvSpPr txBox="1"/>
          <p:nvPr/>
        </p:nvSpPr>
        <p:spPr>
          <a:xfrm>
            <a:off x="6211288" y="3816125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90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34" name="Google Shape;434;p23"/>
          <p:cNvSpPr txBox="1"/>
          <p:nvPr/>
        </p:nvSpPr>
        <p:spPr>
          <a:xfrm>
            <a:off x="6797663" y="3820425"/>
            <a:ext cx="510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120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35" name="Google Shape;435;p23"/>
          <p:cNvSpPr txBox="1"/>
          <p:nvPr/>
        </p:nvSpPr>
        <p:spPr>
          <a:xfrm>
            <a:off x="7226438" y="3820425"/>
            <a:ext cx="452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130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436" name="Google Shape;436;p23"/>
          <p:cNvCxnSpPr/>
          <p:nvPr/>
        </p:nvCxnSpPr>
        <p:spPr>
          <a:xfrm rot="10800000">
            <a:off x="4090075" y="2688175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37" name="Google Shape;437;p23"/>
          <p:cNvCxnSpPr/>
          <p:nvPr/>
        </p:nvCxnSpPr>
        <p:spPr>
          <a:xfrm>
            <a:off x="4090075" y="3299675"/>
            <a:ext cx="48834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38" name="Google Shape;438;p23"/>
          <p:cNvSpPr/>
          <p:nvPr/>
        </p:nvSpPr>
        <p:spPr>
          <a:xfrm>
            <a:off x="4212200" y="2071275"/>
            <a:ext cx="4436100" cy="1228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23"/>
          <p:cNvSpPr/>
          <p:nvPr/>
        </p:nvSpPr>
        <p:spPr>
          <a:xfrm>
            <a:off x="8137275" y="3305913"/>
            <a:ext cx="510900" cy="4194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T1</a:t>
            </a:r>
            <a:endParaRPr b="1"/>
          </a:p>
        </p:txBody>
      </p:sp>
      <p:sp>
        <p:nvSpPr>
          <p:cNvPr id="440" name="Google Shape;440;p23"/>
          <p:cNvSpPr/>
          <p:nvPr/>
        </p:nvSpPr>
        <p:spPr>
          <a:xfrm>
            <a:off x="5391450" y="3299675"/>
            <a:ext cx="1014600" cy="4194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T2</a:t>
            </a:r>
            <a:endParaRPr b="1"/>
          </a:p>
        </p:txBody>
      </p:sp>
      <p:sp>
        <p:nvSpPr>
          <p:cNvPr id="441" name="Google Shape;441;p23"/>
          <p:cNvSpPr/>
          <p:nvPr/>
        </p:nvSpPr>
        <p:spPr>
          <a:xfrm>
            <a:off x="4212201" y="3299675"/>
            <a:ext cx="548700" cy="4194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T3</a:t>
            </a:r>
            <a:endParaRPr b="1"/>
          </a:p>
        </p:txBody>
      </p:sp>
      <p:sp>
        <p:nvSpPr>
          <p:cNvPr id="442" name="Google Shape;442;p23"/>
          <p:cNvSpPr/>
          <p:nvPr/>
        </p:nvSpPr>
        <p:spPr>
          <a:xfrm>
            <a:off x="7060625" y="3305925"/>
            <a:ext cx="405300" cy="4194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T4</a:t>
            </a:r>
            <a:endParaRPr b="1"/>
          </a:p>
        </p:txBody>
      </p:sp>
      <p:sp>
        <p:nvSpPr>
          <p:cNvPr id="443" name="Google Shape;443;p23"/>
          <p:cNvSpPr/>
          <p:nvPr/>
        </p:nvSpPr>
        <p:spPr>
          <a:xfrm>
            <a:off x="7585300" y="3388525"/>
            <a:ext cx="475800" cy="2811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cxnSp>
        <p:nvCxnSpPr>
          <p:cNvPr id="444" name="Google Shape;444;p23"/>
          <p:cNvCxnSpPr/>
          <p:nvPr/>
        </p:nvCxnSpPr>
        <p:spPr>
          <a:xfrm>
            <a:off x="5385150" y="37189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5" name="Google Shape;445;p23"/>
          <p:cNvSpPr txBox="1"/>
          <p:nvPr/>
        </p:nvSpPr>
        <p:spPr>
          <a:xfrm>
            <a:off x="5196138" y="3820425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50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46" name="Google Shape;446;p23"/>
          <p:cNvSpPr/>
          <p:nvPr/>
        </p:nvSpPr>
        <p:spPr>
          <a:xfrm>
            <a:off x="6492050" y="3375075"/>
            <a:ext cx="510900" cy="2811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47" name="Google Shape;447;p23"/>
          <p:cNvSpPr txBox="1"/>
          <p:nvPr/>
        </p:nvSpPr>
        <p:spPr>
          <a:xfrm>
            <a:off x="8422225" y="3820425"/>
            <a:ext cx="452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180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448" name="Google Shape;448;p23"/>
          <p:cNvCxnSpPr/>
          <p:nvPr/>
        </p:nvCxnSpPr>
        <p:spPr>
          <a:xfrm>
            <a:off x="8648425" y="372532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49" name="Google Shape;449;p23"/>
          <p:cNvSpPr/>
          <p:nvPr/>
        </p:nvSpPr>
        <p:spPr>
          <a:xfrm>
            <a:off x="2928675" y="3299675"/>
            <a:ext cx="952800" cy="5727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23"/>
          <p:cNvSpPr/>
          <p:nvPr/>
        </p:nvSpPr>
        <p:spPr>
          <a:xfrm>
            <a:off x="2928676" y="3299675"/>
            <a:ext cx="548700" cy="4194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T3</a:t>
            </a:r>
            <a:endParaRPr b="1"/>
          </a:p>
        </p:txBody>
      </p:sp>
      <p:sp>
        <p:nvSpPr>
          <p:cNvPr id="451" name="Google Shape;451;p23"/>
          <p:cNvSpPr/>
          <p:nvPr/>
        </p:nvSpPr>
        <p:spPr>
          <a:xfrm>
            <a:off x="3476050" y="3299675"/>
            <a:ext cx="405300" cy="4194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T4</a:t>
            </a:r>
            <a:endParaRPr b="1"/>
          </a:p>
        </p:txBody>
      </p:sp>
      <p:sp>
        <p:nvSpPr>
          <p:cNvPr id="452" name="Google Shape;452;p23"/>
          <p:cNvSpPr/>
          <p:nvPr/>
        </p:nvSpPr>
        <p:spPr>
          <a:xfrm>
            <a:off x="659750" y="3299675"/>
            <a:ext cx="1525500" cy="5727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" name="Google Shape;453;p23"/>
          <p:cNvSpPr/>
          <p:nvPr/>
        </p:nvSpPr>
        <p:spPr>
          <a:xfrm>
            <a:off x="659738" y="3299675"/>
            <a:ext cx="510900" cy="4194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T1</a:t>
            </a:r>
            <a:endParaRPr b="1"/>
          </a:p>
        </p:txBody>
      </p:sp>
      <p:sp>
        <p:nvSpPr>
          <p:cNvPr id="454" name="Google Shape;454;p23"/>
          <p:cNvSpPr/>
          <p:nvPr/>
        </p:nvSpPr>
        <p:spPr>
          <a:xfrm>
            <a:off x="1170675" y="3299675"/>
            <a:ext cx="1014600" cy="4194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T2</a:t>
            </a:r>
            <a:endParaRPr b="1"/>
          </a:p>
        </p:txBody>
      </p:sp>
      <p:cxnSp>
        <p:nvCxnSpPr>
          <p:cNvPr id="455" name="Google Shape;455;p23"/>
          <p:cNvCxnSpPr/>
          <p:nvPr/>
        </p:nvCxnSpPr>
        <p:spPr>
          <a:xfrm rot="10800000">
            <a:off x="659750" y="1883200"/>
            <a:ext cx="0" cy="16998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456" name="Google Shape;456;p23"/>
          <p:cNvCxnSpPr/>
          <p:nvPr/>
        </p:nvCxnSpPr>
        <p:spPr>
          <a:xfrm>
            <a:off x="1174175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7" name="Google Shape;457;p23"/>
          <p:cNvCxnSpPr/>
          <p:nvPr/>
        </p:nvCxnSpPr>
        <p:spPr>
          <a:xfrm>
            <a:off x="2185250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8" name="Google Shape;458;p23"/>
          <p:cNvCxnSpPr/>
          <p:nvPr/>
        </p:nvCxnSpPr>
        <p:spPr>
          <a:xfrm>
            <a:off x="2926700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59" name="Google Shape;459;p23"/>
          <p:cNvCxnSpPr/>
          <p:nvPr/>
        </p:nvCxnSpPr>
        <p:spPr>
          <a:xfrm>
            <a:off x="3476050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0" name="Google Shape;460;p23"/>
          <p:cNvCxnSpPr/>
          <p:nvPr/>
        </p:nvCxnSpPr>
        <p:spPr>
          <a:xfrm>
            <a:off x="3881475" y="3719075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61" name="Google Shape;461;p23"/>
          <p:cNvSpPr/>
          <p:nvPr/>
        </p:nvSpPr>
        <p:spPr>
          <a:xfrm>
            <a:off x="2320525" y="3380850"/>
            <a:ext cx="475800" cy="2811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462" name="Google Shape;462;p23"/>
          <p:cNvSpPr txBox="1"/>
          <p:nvPr/>
        </p:nvSpPr>
        <p:spPr>
          <a:xfrm>
            <a:off x="989075" y="3820425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20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63" name="Google Shape;463;p23"/>
          <p:cNvSpPr txBox="1"/>
          <p:nvPr/>
        </p:nvSpPr>
        <p:spPr>
          <a:xfrm>
            <a:off x="2000150" y="3820425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60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64" name="Google Shape;464;p23"/>
          <p:cNvSpPr txBox="1"/>
          <p:nvPr/>
        </p:nvSpPr>
        <p:spPr>
          <a:xfrm>
            <a:off x="2741600" y="3820425"/>
            <a:ext cx="37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90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65" name="Google Shape;465;p23"/>
          <p:cNvSpPr txBox="1"/>
          <p:nvPr/>
        </p:nvSpPr>
        <p:spPr>
          <a:xfrm>
            <a:off x="3261550" y="3820425"/>
            <a:ext cx="429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110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66" name="Google Shape;466;p23"/>
          <p:cNvSpPr txBox="1"/>
          <p:nvPr/>
        </p:nvSpPr>
        <p:spPr>
          <a:xfrm>
            <a:off x="3668150" y="3820425"/>
            <a:ext cx="452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120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467" name="Google Shape;467;p23"/>
          <p:cNvCxnSpPr/>
          <p:nvPr/>
        </p:nvCxnSpPr>
        <p:spPr>
          <a:xfrm rot="10800000">
            <a:off x="537625" y="2688175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68" name="Google Shape;468;p23"/>
          <p:cNvCxnSpPr/>
          <p:nvPr/>
        </p:nvCxnSpPr>
        <p:spPr>
          <a:xfrm>
            <a:off x="537625" y="3299675"/>
            <a:ext cx="3565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469" name="Google Shape;469;p23"/>
          <p:cNvSpPr/>
          <p:nvPr/>
        </p:nvSpPr>
        <p:spPr>
          <a:xfrm>
            <a:off x="659750" y="2071275"/>
            <a:ext cx="3221700" cy="1228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3"/>
          <p:cNvSpPr txBox="1"/>
          <p:nvPr/>
        </p:nvSpPr>
        <p:spPr>
          <a:xfrm>
            <a:off x="409350" y="3213700"/>
            <a:ext cx="3123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chemeClr val="dk2"/>
                </a:solidFill>
              </a:rPr>
              <a:t>O</a:t>
            </a:r>
            <a:endParaRPr sz="1200" i="1">
              <a:solidFill>
                <a:schemeClr val="dk2"/>
              </a:solidFill>
            </a:endParaRPr>
          </a:p>
        </p:txBody>
      </p:sp>
      <p:sp>
        <p:nvSpPr>
          <p:cNvPr id="471" name="Google Shape;471;p23"/>
          <p:cNvSpPr txBox="1"/>
          <p:nvPr/>
        </p:nvSpPr>
        <p:spPr>
          <a:xfrm>
            <a:off x="193925" y="2503525"/>
            <a:ext cx="429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50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472" name="Google Shape;472;p23"/>
          <p:cNvSpPr txBox="1"/>
          <p:nvPr/>
        </p:nvSpPr>
        <p:spPr>
          <a:xfrm>
            <a:off x="170525" y="1886625"/>
            <a:ext cx="47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100</a:t>
            </a:r>
            <a:endParaRPr sz="1200">
              <a:solidFill>
                <a:schemeClr val="dk2"/>
              </a:solidFill>
            </a:endParaRPr>
          </a:p>
        </p:txBody>
      </p:sp>
      <p:grpSp>
        <p:nvGrpSpPr>
          <p:cNvPr id="473" name="Google Shape;473;p23"/>
          <p:cNvGrpSpPr/>
          <p:nvPr/>
        </p:nvGrpSpPr>
        <p:grpSpPr>
          <a:xfrm>
            <a:off x="656538" y="3305925"/>
            <a:ext cx="3221613" cy="419400"/>
            <a:chOff x="3063613" y="3952550"/>
            <a:chExt cx="3221613" cy="419400"/>
          </a:xfrm>
        </p:grpSpPr>
        <p:sp>
          <p:nvSpPr>
            <p:cNvPr id="474" name="Google Shape;474;p23"/>
            <p:cNvSpPr/>
            <p:nvPr/>
          </p:nvSpPr>
          <p:spPr>
            <a:xfrm>
              <a:off x="3063613" y="395255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475" name="Google Shape;475;p23"/>
            <p:cNvSpPr/>
            <p:nvPr/>
          </p:nvSpPr>
          <p:spPr>
            <a:xfrm>
              <a:off x="3574550" y="3952550"/>
              <a:ext cx="10146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sp>
          <p:nvSpPr>
            <p:cNvPr id="476" name="Google Shape;476;p23"/>
            <p:cNvSpPr/>
            <p:nvPr/>
          </p:nvSpPr>
          <p:spPr>
            <a:xfrm>
              <a:off x="5332551" y="3952550"/>
              <a:ext cx="5487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477" name="Google Shape;477;p23"/>
            <p:cNvSpPr/>
            <p:nvPr/>
          </p:nvSpPr>
          <p:spPr>
            <a:xfrm>
              <a:off x="5879925" y="3952550"/>
              <a:ext cx="4053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</p:grpSp>
      <p:sp>
        <p:nvSpPr>
          <p:cNvPr id="478" name="Google Shape;478;p23"/>
          <p:cNvSpPr txBox="1"/>
          <p:nvPr/>
        </p:nvSpPr>
        <p:spPr>
          <a:xfrm>
            <a:off x="1292500" y="1633975"/>
            <a:ext cx="1949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ATTF = 77.5s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479" name="Google Shape;479;p23"/>
          <p:cNvSpPr txBox="1"/>
          <p:nvPr/>
        </p:nvSpPr>
        <p:spPr>
          <a:xfrm>
            <a:off x="5627000" y="1633975"/>
            <a:ext cx="16065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ATTF = 97.5s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480" name="Google Shape;480;p23"/>
          <p:cNvSpPr txBox="1"/>
          <p:nvPr/>
        </p:nvSpPr>
        <p:spPr>
          <a:xfrm>
            <a:off x="1894950" y="1095000"/>
            <a:ext cx="5354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2"/>
                </a:solidFill>
              </a:rPr>
              <a:t>APFDc fails when run time increases!</a:t>
            </a:r>
            <a:endParaRPr sz="1800" b="1">
              <a:solidFill>
                <a:schemeClr val="dk2"/>
              </a:solidFill>
            </a:endParaRPr>
          </a:p>
        </p:txBody>
      </p:sp>
      <p:sp>
        <p:nvSpPr>
          <p:cNvPr id="481" name="Google Shape;481;p23"/>
          <p:cNvSpPr/>
          <p:nvPr/>
        </p:nvSpPr>
        <p:spPr>
          <a:xfrm>
            <a:off x="1165700" y="2072725"/>
            <a:ext cx="2712450" cy="1231675"/>
          </a:xfrm>
          <a:custGeom>
            <a:avLst/>
            <a:gdLst/>
            <a:ahLst/>
            <a:cxnLst/>
            <a:rect l="l" t="t" r="r" b="b"/>
            <a:pathLst>
              <a:path w="108498" h="49267" extrusionOk="0">
                <a:moveTo>
                  <a:pt x="0" y="49267"/>
                </a:moveTo>
                <a:lnTo>
                  <a:pt x="40041" y="24910"/>
                </a:lnTo>
                <a:lnTo>
                  <a:pt x="91707" y="24910"/>
                </a:lnTo>
                <a:lnTo>
                  <a:pt x="108498" y="0"/>
                </a:lnTo>
                <a:lnTo>
                  <a:pt x="108498" y="49082"/>
                </a:lnTo>
                <a:close/>
              </a:path>
            </a:pathLst>
          </a:custGeom>
          <a:solidFill>
            <a:srgbClr val="2C3E5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2" name="Google Shape;482;p23"/>
          <p:cNvSpPr txBox="1"/>
          <p:nvPr/>
        </p:nvSpPr>
        <p:spPr>
          <a:xfrm>
            <a:off x="2185275" y="2795325"/>
            <a:ext cx="1606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lt1"/>
                </a:solidFill>
              </a:rPr>
              <a:t>APFDc = 0.354</a:t>
            </a:r>
            <a:endParaRPr sz="1500" b="1">
              <a:solidFill>
                <a:schemeClr val="lt1"/>
              </a:solidFill>
            </a:endParaRPr>
          </a:p>
        </p:txBody>
      </p:sp>
      <p:sp>
        <p:nvSpPr>
          <p:cNvPr id="483" name="Google Shape;483;p23"/>
          <p:cNvSpPr/>
          <p:nvPr/>
        </p:nvSpPr>
        <p:spPr>
          <a:xfrm>
            <a:off x="5399050" y="2067625"/>
            <a:ext cx="3257075" cy="1231275"/>
          </a:xfrm>
          <a:custGeom>
            <a:avLst/>
            <a:gdLst/>
            <a:ahLst/>
            <a:cxnLst/>
            <a:rect l="l" t="t" r="r" b="b"/>
            <a:pathLst>
              <a:path w="130283" h="49251" extrusionOk="0">
                <a:moveTo>
                  <a:pt x="0" y="49251"/>
                </a:moveTo>
                <a:lnTo>
                  <a:pt x="130283" y="49251"/>
                </a:lnTo>
                <a:lnTo>
                  <a:pt x="130283" y="0"/>
                </a:lnTo>
                <a:lnTo>
                  <a:pt x="82147" y="186"/>
                </a:lnTo>
                <a:lnTo>
                  <a:pt x="67093" y="24347"/>
                </a:lnTo>
                <a:lnTo>
                  <a:pt x="40702" y="24347"/>
                </a:lnTo>
                <a:close/>
              </a:path>
            </a:pathLst>
          </a:custGeom>
          <a:solidFill>
            <a:srgbClr val="2C3E50"/>
          </a:solidFill>
          <a:ln w="9525" cap="flat" cmpd="sng">
            <a:solidFill>
              <a:srgbClr val="2C3E5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4" name="Google Shape;484;p23"/>
          <p:cNvSpPr txBox="1"/>
          <p:nvPr/>
        </p:nvSpPr>
        <p:spPr>
          <a:xfrm>
            <a:off x="6815713" y="2773525"/>
            <a:ext cx="1606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lt1"/>
                </a:solidFill>
              </a:rPr>
              <a:t>APFDc = 0.458</a:t>
            </a:r>
            <a:endParaRPr sz="1500" b="1">
              <a:solidFill>
                <a:schemeClr val="lt1"/>
              </a:solidFill>
            </a:endParaRPr>
          </a:p>
        </p:txBody>
      </p:sp>
      <p:cxnSp>
        <p:nvCxnSpPr>
          <p:cNvPr id="485" name="Google Shape;485;p23"/>
          <p:cNvCxnSpPr/>
          <p:nvPr/>
        </p:nvCxnSpPr>
        <p:spPr>
          <a:xfrm rot="10800000">
            <a:off x="537625" y="2072563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486" name="Google Shape;486;p23"/>
          <p:cNvCxnSpPr/>
          <p:nvPr/>
        </p:nvCxnSpPr>
        <p:spPr>
          <a:xfrm rot="10800000">
            <a:off x="4084400" y="2072838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4"/>
          <p:cNvSpPr/>
          <p:nvPr/>
        </p:nvSpPr>
        <p:spPr>
          <a:xfrm>
            <a:off x="498976" y="2141850"/>
            <a:ext cx="2655300" cy="101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4"/>
          <p:cNvSpPr/>
          <p:nvPr/>
        </p:nvSpPr>
        <p:spPr>
          <a:xfrm>
            <a:off x="5801147" y="3156100"/>
            <a:ext cx="837600" cy="4728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3" name="Google Shape;493;p24"/>
          <p:cNvSpPr/>
          <p:nvPr/>
        </p:nvSpPr>
        <p:spPr>
          <a:xfrm>
            <a:off x="4819499" y="3159150"/>
            <a:ext cx="453000" cy="4728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4" name="Google Shape;494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Hierarchy-aware APFDc (HAPFDc)</a:t>
            </a:r>
            <a:endParaRPr/>
          </a:p>
        </p:txBody>
      </p:sp>
      <p:sp>
        <p:nvSpPr>
          <p:cNvPr id="495" name="Google Shape;495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496" name="Google Shape;496;p24"/>
          <p:cNvSpPr txBox="1"/>
          <p:nvPr/>
        </p:nvSpPr>
        <p:spPr>
          <a:xfrm>
            <a:off x="3998250" y="3908925"/>
            <a:ext cx="11475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Time (s)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497" name="Google Shape;497;p24"/>
          <p:cNvSpPr/>
          <p:nvPr/>
        </p:nvSpPr>
        <p:spPr>
          <a:xfrm>
            <a:off x="7140377" y="3156100"/>
            <a:ext cx="333900" cy="4728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8" name="Google Shape;498;p24"/>
          <p:cNvSpPr/>
          <p:nvPr/>
        </p:nvSpPr>
        <p:spPr>
          <a:xfrm>
            <a:off x="8062875" y="3159150"/>
            <a:ext cx="421800" cy="4728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9" name="Google Shape;499;p24"/>
          <p:cNvCxnSpPr/>
          <p:nvPr/>
        </p:nvCxnSpPr>
        <p:spPr>
          <a:xfrm rot="10800000">
            <a:off x="4822638" y="1989931"/>
            <a:ext cx="0" cy="1403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00" name="Google Shape;500;p24"/>
          <p:cNvCxnSpPr/>
          <p:nvPr/>
        </p:nvCxnSpPr>
        <p:spPr>
          <a:xfrm>
            <a:off x="5279762" y="3501961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1" name="Google Shape;501;p24"/>
          <p:cNvCxnSpPr/>
          <p:nvPr/>
        </p:nvCxnSpPr>
        <p:spPr>
          <a:xfrm>
            <a:off x="6644129" y="3501986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2" name="Google Shape;502;p24"/>
          <p:cNvCxnSpPr/>
          <p:nvPr/>
        </p:nvCxnSpPr>
        <p:spPr>
          <a:xfrm>
            <a:off x="7474591" y="3501961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3" name="Google Shape;503;p24"/>
          <p:cNvCxnSpPr/>
          <p:nvPr/>
        </p:nvCxnSpPr>
        <p:spPr>
          <a:xfrm>
            <a:off x="7147476" y="3505361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04" name="Google Shape;504;p24"/>
          <p:cNvCxnSpPr/>
          <p:nvPr/>
        </p:nvCxnSpPr>
        <p:spPr>
          <a:xfrm>
            <a:off x="8064918" y="3510520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5" name="Google Shape;505;p24"/>
          <p:cNvSpPr/>
          <p:nvPr/>
        </p:nvSpPr>
        <p:spPr>
          <a:xfrm>
            <a:off x="5348847" y="3216305"/>
            <a:ext cx="392700" cy="2319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06" name="Google Shape;506;p24"/>
          <p:cNvSpPr txBox="1"/>
          <p:nvPr/>
        </p:nvSpPr>
        <p:spPr>
          <a:xfrm>
            <a:off x="5126895" y="3585600"/>
            <a:ext cx="30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20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07" name="Google Shape;507;p24"/>
          <p:cNvSpPr txBox="1"/>
          <p:nvPr/>
        </p:nvSpPr>
        <p:spPr>
          <a:xfrm>
            <a:off x="6496793" y="3589025"/>
            <a:ext cx="30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90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08" name="Google Shape;508;p24"/>
          <p:cNvSpPr txBox="1"/>
          <p:nvPr/>
        </p:nvSpPr>
        <p:spPr>
          <a:xfrm>
            <a:off x="7294349" y="3585600"/>
            <a:ext cx="35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130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09" name="Google Shape;509;p24"/>
          <p:cNvSpPr txBox="1"/>
          <p:nvPr/>
        </p:nvSpPr>
        <p:spPr>
          <a:xfrm>
            <a:off x="6970408" y="3589025"/>
            <a:ext cx="354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120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10" name="Google Shape;510;p24"/>
          <p:cNvSpPr txBox="1"/>
          <p:nvPr/>
        </p:nvSpPr>
        <p:spPr>
          <a:xfrm>
            <a:off x="7866666" y="3589025"/>
            <a:ext cx="373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160</a:t>
            </a:r>
            <a:endParaRPr sz="800">
              <a:solidFill>
                <a:schemeClr val="dk2"/>
              </a:solidFill>
            </a:endParaRPr>
          </a:p>
        </p:txBody>
      </p:sp>
      <p:cxnSp>
        <p:nvCxnSpPr>
          <p:cNvPr id="511" name="Google Shape;511;p24"/>
          <p:cNvCxnSpPr/>
          <p:nvPr/>
        </p:nvCxnSpPr>
        <p:spPr>
          <a:xfrm rot="10800000">
            <a:off x="4722023" y="2654356"/>
            <a:ext cx="105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12" name="Google Shape;512;p24"/>
          <p:cNvCxnSpPr/>
          <p:nvPr/>
        </p:nvCxnSpPr>
        <p:spPr>
          <a:xfrm>
            <a:off x="4721825" y="3159147"/>
            <a:ext cx="40311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13" name="Google Shape;513;p24"/>
          <p:cNvSpPr/>
          <p:nvPr/>
        </p:nvSpPr>
        <p:spPr>
          <a:xfrm>
            <a:off x="4822638" y="2145107"/>
            <a:ext cx="3662100" cy="1014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4"/>
          <p:cNvSpPr/>
          <p:nvPr/>
        </p:nvSpPr>
        <p:spPr>
          <a:xfrm>
            <a:off x="8064928" y="3157969"/>
            <a:ext cx="421800" cy="3462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T1</a:t>
            </a:r>
            <a:endParaRPr sz="1000" b="1"/>
          </a:p>
        </p:txBody>
      </p:sp>
      <p:sp>
        <p:nvSpPr>
          <p:cNvPr id="515" name="Google Shape;515;p24"/>
          <p:cNvSpPr/>
          <p:nvPr/>
        </p:nvSpPr>
        <p:spPr>
          <a:xfrm>
            <a:off x="5799780" y="3156247"/>
            <a:ext cx="837600" cy="3462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T2</a:t>
            </a:r>
            <a:endParaRPr sz="1000" b="1"/>
          </a:p>
        </p:txBody>
      </p:sp>
      <p:sp>
        <p:nvSpPr>
          <p:cNvPr id="516" name="Google Shape;516;p24"/>
          <p:cNvSpPr/>
          <p:nvPr/>
        </p:nvSpPr>
        <p:spPr>
          <a:xfrm>
            <a:off x="4822651" y="3156247"/>
            <a:ext cx="453000" cy="3462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T3</a:t>
            </a:r>
            <a:endParaRPr sz="1000" b="1"/>
          </a:p>
        </p:txBody>
      </p:sp>
      <p:sp>
        <p:nvSpPr>
          <p:cNvPr id="517" name="Google Shape;517;p24"/>
          <p:cNvSpPr/>
          <p:nvPr/>
        </p:nvSpPr>
        <p:spPr>
          <a:xfrm>
            <a:off x="7141951" y="3156247"/>
            <a:ext cx="334500" cy="3462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T4</a:t>
            </a:r>
            <a:endParaRPr sz="1000" b="1"/>
          </a:p>
        </p:txBody>
      </p:sp>
      <p:sp>
        <p:nvSpPr>
          <p:cNvPr id="518" name="Google Shape;518;p24"/>
          <p:cNvSpPr/>
          <p:nvPr/>
        </p:nvSpPr>
        <p:spPr>
          <a:xfrm>
            <a:off x="6694001" y="3216290"/>
            <a:ext cx="392700" cy="2319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cxnSp>
        <p:nvCxnSpPr>
          <p:cNvPr id="519" name="Google Shape;519;p24"/>
          <p:cNvCxnSpPr/>
          <p:nvPr/>
        </p:nvCxnSpPr>
        <p:spPr>
          <a:xfrm>
            <a:off x="5796024" y="3505361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20" name="Google Shape;520;p24"/>
          <p:cNvSpPr txBox="1"/>
          <p:nvPr/>
        </p:nvSpPr>
        <p:spPr>
          <a:xfrm>
            <a:off x="5628873" y="3589037"/>
            <a:ext cx="305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50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21" name="Google Shape;521;p24"/>
          <p:cNvSpPr/>
          <p:nvPr/>
        </p:nvSpPr>
        <p:spPr>
          <a:xfrm>
            <a:off x="7574346" y="3218868"/>
            <a:ext cx="392700" cy="2319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22" name="Google Shape;522;p24"/>
          <p:cNvSpPr txBox="1"/>
          <p:nvPr/>
        </p:nvSpPr>
        <p:spPr>
          <a:xfrm>
            <a:off x="8297987" y="3589025"/>
            <a:ext cx="373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180</a:t>
            </a:r>
            <a:endParaRPr sz="800">
              <a:solidFill>
                <a:schemeClr val="dk2"/>
              </a:solidFill>
            </a:endParaRPr>
          </a:p>
        </p:txBody>
      </p:sp>
      <p:cxnSp>
        <p:nvCxnSpPr>
          <p:cNvPr id="523" name="Google Shape;523;p24"/>
          <p:cNvCxnSpPr/>
          <p:nvPr/>
        </p:nvCxnSpPr>
        <p:spPr>
          <a:xfrm>
            <a:off x="8484714" y="3510520"/>
            <a:ext cx="0" cy="16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24" name="Google Shape;524;p24"/>
          <p:cNvSpPr/>
          <p:nvPr/>
        </p:nvSpPr>
        <p:spPr>
          <a:xfrm>
            <a:off x="2368419" y="3156542"/>
            <a:ext cx="785100" cy="471900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5" name="Google Shape;525;p24"/>
          <p:cNvSpPr/>
          <p:nvPr/>
        </p:nvSpPr>
        <p:spPr>
          <a:xfrm>
            <a:off x="2368420" y="3156542"/>
            <a:ext cx="452100" cy="345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T3</a:t>
            </a:r>
            <a:endParaRPr b="1"/>
          </a:p>
        </p:txBody>
      </p:sp>
      <p:sp>
        <p:nvSpPr>
          <p:cNvPr id="526" name="Google Shape;526;p24"/>
          <p:cNvSpPr/>
          <p:nvPr/>
        </p:nvSpPr>
        <p:spPr>
          <a:xfrm>
            <a:off x="2819422" y="3156542"/>
            <a:ext cx="333900" cy="345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T4</a:t>
            </a:r>
            <a:endParaRPr b="1"/>
          </a:p>
        </p:txBody>
      </p:sp>
      <p:sp>
        <p:nvSpPr>
          <p:cNvPr id="527" name="Google Shape;527;p24"/>
          <p:cNvSpPr/>
          <p:nvPr/>
        </p:nvSpPr>
        <p:spPr>
          <a:xfrm>
            <a:off x="498966" y="3156542"/>
            <a:ext cx="1257000" cy="47190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8" name="Google Shape;528;p24"/>
          <p:cNvSpPr/>
          <p:nvPr/>
        </p:nvSpPr>
        <p:spPr>
          <a:xfrm>
            <a:off x="498956" y="3156542"/>
            <a:ext cx="420900" cy="345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T1</a:t>
            </a:r>
            <a:endParaRPr b="1"/>
          </a:p>
        </p:txBody>
      </p:sp>
      <p:sp>
        <p:nvSpPr>
          <p:cNvPr id="529" name="Google Shape;529;p24"/>
          <p:cNvSpPr/>
          <p:nvPr/>
        </p:nvSpPr>
        <p:spPr>
          <a:xfrm>
            <a:off x="919936" y="3156542"/>
            <a:ext cx="836100" cy="345600"/>
          </a:xfrm>
          <a:prstGeom prst="rect">
            <a:avLst/>
          </a:prstGeom>
          <a:solidFill>
            <a:schemeClr val="l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T2</a:t>
            </a:r>
            <a:endParaRPr b="1"/>
          </a:p>
        </p:txBody>
      </p:sp>
      <p:cxnSp>
        <p:nvCxnSpPr>
          <p:cNvPr id="530" name="Google Shape;530;p24"/>
          <p:cNvCxnSpPr/>
          <p:nvPr/>
        </p:nvCxnSpPr>
        <p:spPr>
          <a:xfrm rot="10800000">
            <a:off x="498966" y="1989584"/>
            <a:ext cx="0" cy="1400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31" name="Google Shape;531;p24"/>
          <p:cNvCxnSpPr/>
          <p:nvPr/>
        </p:nvCxnSpPr>
        <p:spPr>
          <a:xfrm>
            <a:off x="922820" y="3502101"/>
            <a:ext cx="0" cy="16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2" name="Google Shape;532;p24"/>
          <p:cNvCxnSpPr/>
          <p:nvPr/>
        </p:nvCxnSpPr>
        <p:spPr>
          <a:xfrm>
            <a:off x="1755883" y="3502101"/>
            <a:ext cx="0" cy="16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3" name="Google Shape;533;p24"/>
          <p:cNvCxnSpPr/>
          <p:nvPr/>
        </p:nvCxnSpPr>
        <p:spPr>
          <a:xfrm>
            <a:off x="2366792" y="3502101"/>
            <a:ext cx="0" cy="16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4" name="Google Shape;534;p24"/>
          <p:cNvCxnSpPr/>
          <p:nvPr/>
        </p:nvCxnSpPr>
        <p:spPr>
          <a:xfrm>
            <a:off x="2819422" y="3502101"/>
            <a:ext cx="0" cy="16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35" name="Google Shape;535;p24"/>
          <p:cNvCxnSpPr/>
          <p:nvPr/>
        </p:nvCxnSpPr>
        <p:spPr>
          <a:xfrm>
            <a:off x="3154938" y="3484863"/>
            <a:ext cx="0" cy="196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36" name="Google Shape;536;p24"/>
          <p:cNvSpPr/>
          <p:nvPr/>
        </p:nvSpPr>
        <p:spPr>
          <a:xfrm>
            <a:off x="1867341" y="3223425"/>
            <a:ext cx="392100" cy="2316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537" name="Google Shape;537;p24"/>
          <p:cNvSpPr txBox="1"/>
          <p:nvPr/>
        </p:nvSpPr>
        <p:spPr>
          <a:xfrm>
            <a:off x="770309" y="3585607"/>
            <a:ext cx="305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20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38" name="Google Shape;538;p24"/>
          <p:cNvSpPr txBox="1"/>
          <p:nvPr/>
        </p:nvSpPr>
        <p:spPr>
          <a:xfrm>
            <a:off x="1603372" y="3585607"/>
            <a:ext cx="305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60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39" name="Google Shape;539;p24"/>
          <p:cNvSpPr txBox="1"/>
          <p:nvPr/>
        </p:nvSpPr>
        <p:spPr>
          <a:xfrm>
            <a:off x="2214281" y="3585607"/>
            <a:ext cx="305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90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40" name="Google Shape;540;p24"/>
          <p:cNvSpPr txBox="1"/>
          <p:nvPr/>
        </p:nvSpPr>
        <p:spPr>
          <a:xfrm>
            <a:off x="2642687" y="3585607"/>
            <a:ext cx="35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110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41" name="Google Shape;541;p24"/>
          <p:cNvSpPr txBox="1"/>
          <p:nvPr/>
        </p:nvSpPr>
        <p:spPr>
          <a:xfrm>
            <a:off x="2977701" y="3585607"/>
            <a:ext cx="3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120</a:t>
            </a:r>
            <a:endParaRPr sz="800">
              <a:solidFill>
                <a:schemeClr val="dk2"/>
              </a:solidFill>
            </a:endParaRPr>
          </a:p>
        </p:txBody>
      </p:sp>
      <p:cxnSp>
        <p:nvCxnSpPr>
          <p:cNvPr id="542" name="Google Shape;542;p24"/>
          <p:cNvCxnSpPr/>
          <p:nvPr/>
        </p:nvCxnSpPr>
        <p:spPr>
          <a:xfrm rot="10800000">
            <a:off x="398342" y="2652704"/>
            <a:ext cx="105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43" name="Google Shape;543;p24"/>
          <p:cNvCxnSpPr/>
          <p:nvPr/>
        </p:nvCxnSpPr>
        <p:spPr>
          <a:xfrm>
            <a:off x="368018" y="3156542"/>
            <a:ext cx="4158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44" name="Google Shape;544;p24"/>
          <p:cNvSpPr/>
          <p:nvPr/>
        </p:nvSpPr>
        <p:spPr>
          <a:xfrm>
            <a:off x="498979" y="2144425"/>
            <a:ext cx="3896100" cy="1012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24"/>
          <p:cNvSpPr txBox="1"/>
          <p:nvPr/>
        </p:nvSpPr>
        <p:spPr>
          <a:xfrm>
            <a:off x="284377" y="3075229"/>
            <a:ext cx="257400" cy="33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i="1">
                <a:solidFill>
                  <a:schemeClr val="dk2"/>
                </a:solidFill>
              </a:rPr>
              <a:t>O</a:t>
            </a:r>
            <a:endParaRPr sz="1000" i="1">
              <a:solidFill>
                <a:schemeClr val="dk2"/>
              </a:solidFill>
            </a:endParaRPr>
          </a:p>
        </p:txBody>
      </p:sp>
      <p:sp>
        <p:nvSpPr>
          <p:cNvPr id="546" name="Google Shape;546;p24"/>
          <p:cNvSpPr txBox="1"/>
          <p:nvPr/>
        </p:nvSpPr>
        <p:spPr>
          <a:xfrm>
            <a:off x="150255" y="2500439"/>
            <a:ext cx="3534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50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47" name="Google Shape;547;p24"/>
          <p:cNvSpPr txBox="1"/>
          <p:nvPr/>
        </p:nvSpPr>
        <p:spPr>
          <a:xfrm>
            <a:off x="130900" y="1989926"/>
            <a:ext cx="392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100</a:t>
            </a:r>
            <a:endParaRPr sz="800">
              <a:solidFill>
                <a:schemeClr val="dk2"/>
              </a:solidFill>
            </a:endParaRPr>
          </a:p>
        </p:txBody>
      </p:sp>
      <p:sp>
        <p:nvSpPr>
          <p:cNvPr id="548" name="Google Shape;548;p24"/>
          <p:cNvSpPr/>
          <p:nvPr/>
        </p:nvSpPr>
        <p:spPr>
          <a:xfrm>
            <a:off x="496319" y="3161691"/>
            <a:ext cx="420900" cy="3456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T1</a:t>
            </a:r>
            <a:endParaRPr sz="1000" b="1"/>
          </a:p>
        </p:txBody>
      </p:sp>
      <p:sp>
        <p:nvSpPr>
          <p:cNvPr id="549" name="Google Shape;549;p24"/>
          <p:cNvSpPr/>
          <p:nvPr/>
        </p:nvSpPr>
        <p:spPr>
          <a:xfrm>
            <a:off x="917300" y="3161691"/>
            <a:ext cx="836100" cy="3456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T2</a:t>
            </a:r>
            <a:endParaRPr sz="1000" b="1"/>
          </a:p>
        </p:txBody>
      </p:sp>
      <p:sp>
        <p:nvSpPr>
          <p:cNvPr id="550" name="Google Shape;550;p24"/>
          <p:cNvSpPr/>
          <p:nvPr/>
        </p:nvSpPr>
        <p:spPr>
          <a:xfrm>
            <a:off x="2365783" y="3161691"/>
            <a:ext cx="452100" cy="345600"/>
          </a:xfrm>
          <a:prstGeom prst="rect">
            <a:avLst/>
          </a:prstGeom>
          <a:solidFill>
            <a:srgbClr val="E74C3C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T3</a:t>
            </a:r>
            <a:endParaRPr sz="1000" b="1"/>
          </a:p>
        </p:txBody>
      </p:sp>
      <p:sp>
        <p:nvSpPr>
          <p:cNvPr id="551" name="Google Shape;551;p24"/>
          <p:cNvSpPr/>
          <p:nvPr/>
        </p:nvSpPr>
        <p:spPr>
          <a:xfrm>
            <a:off x="2816785" y="3161691"/>
            <a:ext cx="333900" cy="345600"/>
          </a:xfrm>
          <a:prstGeom prst="rect">
            <a:avLst/>
          </a:prstGeom>
          <a:solidFill>
            <a:srgbClr val="2ECC7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/>
              <a:t>T4</a:t>
            </a:r>
            <a:endParaRPr sz="1000" b="1"/>
          </a:p>
        </p:txBody>
      </p:sp>
      <p:sp>
        <p:nvSpPr>
          <p:cNvPr id="552" name="Google Shape;552;p24"/>
          <p:cNvSpPr txBox="1"/>
          <p:nvPr/>
        </p:nvSpPr>
        <p:spPr>
          <a:xfrm>
            <a:off x="1963335" y="1739154"/>
            <a:ext cx="1257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ATTF = 77.5s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553" name="Google Shape;553;p24"/>
          <p:cNvSpPr txBox="1"/>
          <p:nvPr/>
        </p:nvSpPr>
        <p:spPr>
          <a:xfrm>
            <a:off x="5981978" y="1739150"/>
            <a:ext cx="1592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2"/>
                </a:solidFill>
              </a:rPr>
              <a:t>ATTF = 97.5s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554" name="Google Shape;554;p24"/>
          <p:cNvSpPr txBox="1"/>
          <p:nvPr/>
        </p:nvSpPr>
        <p:spPr>
          <a:xfrm>
            <a:off x="4220426" y="3585607"/>
            <a:ext cx="3726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2"/>
                </a:solidFill>
              </a:rPr>
              <a:t>180</a:t>
            </a:r>
            <a:endParaRPr sz="800">
              <a:solidFill>
                <a:schemeClr val="dk2"/>
              </a:solidFill>
            </a:endParaRPr>
          </a:p>
        </p:txBody>
      </p:sp>
      <p:cxnSp>
        <p:nvCxnSpPr>
          <p:cNvPr id="555" name="Google Shape;555;p24"/>
          <p:cNvCxnSpPr/>
          <p:nvPr/>
        </p:nvCxnSpPr>
        <p:spPr>
          <a:xfrm>
            <a:off x="4394742" y="3156551"/>
            <a:ext cx="0" cy="492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6" name="Google Shape;556;p24"/>
          <p:cNvSpPr txBox="1"/>
          <p:nvPr/>
        </p:nvSpPr>
        <p:spPr>
          <a:xfrm>
            <a:off x="3283030" y="3108375"/>
            <a:ext cx="1071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solidFill>
                  <a:schemeClr val="dk2"/>
                </a:solidFill>
              </a:rPr>
              <a:t>Extended</a:t>
            </a:r>
            <a:r>
              <a:rPr lang="en" sz="1800">
                <a:solidFill>
                  <a:schemeClr val="dk2"/>
                </a:solidFill>
              </a:rPr>
              <a:t> 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557" name="Google Shape;557;p24"/>
          <p:cNvCxnSpPr/>
          <p:nvPr/>
        </p:nvCxnSpPr>
        <p:spPr>
          <a:xfrm>
            <a:off x="398350" y="3149275"/>
            <a:ext cx="2932500" cy="36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58" name="Google Shape;558;p24"/>
          <p:cNvSpPr/>
          <p:nvPr/>
        </p:nvSpPr>
        <p:spPr>
          <a:xfrm>
            <a:off x="924488" y="2162172"/>
            <a:ext cx="2227735" cy="990390"/>
          </a:xfrm>
          <a:custGeom>
            <a:avLst/>
            <a:gdLst/>
            <a:ahLst/>
            <a:cxnLst/>
            <a:rect l="l" t="t" r="r" b="b"/>
            <a:pathLst>
              <a:path w="108498" h="49267" extrusionOk="0">
                <a:moveTo>
                  <a:pt x="0" y="49267"/>
                </a:moveTo>
                <a:lnTo>
                  <a:pt x="40041" y="24910"/>
                </a:lnTo>
                <a:lnTo>
                  <a:pt x="91707" y="24910"/>
                </a:lnTo>
                <a:lnTo>
                  <a:pt x="108498" y="0"/>
                </a:lnTo>
                <a:lnTo>
                  <a:pt x="108498" y="49082"/>
                </a:lnTo>
                <a:close/>
              </a:path>
            </a:pathLst>
          </a:custGeom>
          <a:solidFill>
            <a:srgbClr val="2980B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59" name="Google Shape;559;p24"/>
          <p:cNvSpPr txBox="1"/>
          <p:nvPr/>
        </p:nvSpPr>
        <p:spPr>
          <a:xfrm>
            <a:off x="1756029" y="2723539"/>
            <a:ext cx="1323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</a:rPr>
              <a:t>APFDc = 0.354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560" name="Google Shape;560;p24"/>
          <p:cNvSpPr/>
          <p:nvPr/>
        </p:nvSpPr>
        <p:spPr>
          <a:xfrm>
            <a:off x="3159500" y="2146600"/>
            <a:ext cx="1240500" cy="1008300"/>
          </a:xfrm>
          <a:prstGeom prst="rect">
            <a:avLst/>
          </a:prstGeom>
          <a:solidFill>
            <a:srgbClr val="2980B9">
              <a:alpha val="52940"/>
            </a:srgbClr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" name="Google Shape;561;p24"/>
          <p:cNvSpPr txBox="1"/>
          <p:nvPr/>
        </p:nvSpPr>
        <p:spPr>
          <a:xfrm>
            <a:off x="3102875" y="2723550"/>
            <a:ext cx="1431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</a:rPr>
              <a:t>HAPFDc = 0.569</a:t>
            </a:r>
            <a:endParaRPr sz="1200" b="1">
              <a:solidFill>
                <a:schemeClr val="lt1"/>
              </a:solidFill>
            </a:endParaRPr>
          </a:p>
        </p:txBody>
      </p:sp>
      <p:sp>
        <p:nvSpPr>
          <p:cNvPr id="562" name="Google Shape;562;p24"/>
          <p:cNvSpPr/>
          <p:nvPr/>
        </p:nvSpPr>
        <p:spPr>
          <a:xfrm>
            <a:off x="5826500" y="2144575"/>
            <a:ext cx="2655168" cy="1008291"/>
          </a:xfrm>
          <a:custGeom>
            <a:avLst/>
            <a:gdLst/>
            <a:ahLst/>
            <a:cxnLst/>
            <a:rect l="l" t="t" r="r" b="b"/>
            <a:pathLst>
              <a:path w="130283" h="49251" extrusionOk="0">
                <a:moveTo>
                  <a:pt x="0" y="49251"/>
                </a:moveTo>
                <a:lnTo>
                  <a:pt x="130283" y="49251"/>
                </a:lnTo>
                <a:lnTo>
                  <a:pt x="130283" y="0"/>
                </a:lnTo>
                <a:lnTo>
                  <a:pt x="82147" y="186"/>
                </a:lnTo>
                <a:lnTo>
                  <a:pt x="67093" y="24347"/>
                </a:lnTo>
                <a:lnTo>
                  <a:pt x="40702" y="24347"/>
                </a:lnTo>
                <a:close/>
              </a:path>
            </a:pathLst>
          </a:custGeom>
          <a:solidFill>
            <a:srgbClr val="2980B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63" name="Google Shape;563;p24"/>
          <p:cNvSpPr txBox="1"/>
          <p:nvPr/>
        </p:nvSpPr>
        <p:spPr>
          <a:xfrm>
            <a:off x="6374854" y="2739075"/>
            <a:ext cx="2055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chemeClr val="lt1"/>
                </a:solidFill>
              </a:rPr>
              <a:t>HAPFDc = APFDc = 0.458</a:t>
            </a:r>
            <a:endParaRPr sz="1200" b="1">
              <a:solidFill>
                <a:schemeClr val="lt1"/>
              </a:solidFill>
            </a:endParaRPr>
          </a:p>
        </p:txBody>
      </p:sp>
      <p:cxnSp>
        <p:nvCxnSpPr>
          <p:cNvPr id="564" name="Google Shape;564;p24"/>
          <p:cNvCxnSpPr/>
          <p:nvPr/>
        </p:nvCxnSpPr>
        <p:spPr>
          <a:xfrm rot="10800000">
            <a:off x="435075" y="2144638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65" name="Google Shape;565;p24"/>
          <p:cNvCxnSpPr/>
          <p:nvPr/>
        </p:nvCxnSpPr>
        <p:spPr>
          <a:xfrm rot="10800000">
            <a:off x="4710775" y="2144913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Realistic evaluation</a:t>
            </a:r>
            <a:endParaRPr/>
          </a:p>
        </p:txBody>
      </p:sp>
      <p:sp>
        <p:nvSpPr>
          <p:cNvPr id="571" name="Google Shape;571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For the benchmark: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Systematic filtering from one of the largest RTP dataset (Java)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All orders are run and perfed without flakiness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Tukey’s test to ensure statistical significance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We select seven techniques from Peng et al. [1] as the baselines.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572" name="Google Shape;572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573" name="Google Shape;573;p25"/>
          <p:cNvSpPr txBox="1"/>
          <p:nvPr/>
        </p:nvSpPr>
        <p:spPr>
          <a:xfrm>
            <a:off x="311700" y="4568875"/>
            <a:ext cx="7506600" cy="2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[1] Q. Peng, A. Shi, and L. Zhang, “Empirically revisiting and enhancing IR-based test-case prioritization,” in ISSTA, 2020.</a:t>
            </a:r>
            <a:endParaRPr sz="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HAPFDc score significantly surpasses previous techniques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 b="1"/>
              <a:t>Statistically significantly</a:t>
            </a:r>
            <a:r>
              <a:rPr lang="en"/>
              <a:t> better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Achieves </a:t>
            </a:r>
            <a:r>
              <a:rPr lang="en" b="1"/>
              <a:t>.99x-1x </a:t>
            </a:r>
            <a:r>
              <a:rPr lang="en"/>
              <a:t>total run time, whereas previous technique is </a:t>
            </a:r>
            <a:r>
              <a:rPr lang="en" b="1"/>
              <a:t>1.5x</a:t>
            </a:r>
            <a:endParaRPr/>
          </a:p>
        </p:txBody>
      </p:sp>
      <p:sp>
        <p:nvSpPr>
          <p:cNvPr id="579" name="Google Shape;579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result: hierarchy-awareness</a:t>
            </a:r>
            <a:endParaRPr/>
          </a:p>
        </p:txBody>
      </p:sp>
      <p:sp>
        <p:nvSpPr>
          <p:cNvPr id="580" name="Google Shape;580;p26"/>
          <p:cNvSpPr/>
          <p:nvPr/>
        </p:nvSpPr>
        <p:spPr>
          <a:xfrm>
            <a:off x="6573500" y="3535150"/>
            <a:ext cx="227400" cy="161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cxnSp>
        <p:nvCxnSpPr>
          <p:cNvPr id="582" name="Google Shape;582;p26"/>
          <p:cNvCxnSpPr/>
          <p:nvPr/>
        </p:nvCxnSpPr>
        <p:spPr>
          <a:xfrm rot="10800000">
            <a:off x="3107100" y="2540375"/>
            <a:ext cx="0" cy="2022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583" name="Google Shape;583;p26"/>
          <p:cNvCxnSpPr/>
          <p:nvPr/>
        </p:nvCxnSpPr>
        <p:spPr>
          <a:xfrm>
            <a:off x="2813175" y="4303750"/>
            <a:ext cx="324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84" name="Google Shape;584;p26"/>
          <p:cNvSpPr txBox="1"/>
          <p:nvPr/>
        </p:nvSpPr>
        <p:spPr>
          <a:xfrm>
            <a:off x="2770100" y="4247725"/>
            <a:ext cx="40308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i="1">
                <a:solidFill>
                  <a:schemeClr val="dk2"/>
                </a:solidFill>
              </a:rPr>
              <a:t>O</a:t>
            </a:r>
            <a:endParaRPr sz="1500" i="1">
              <a:solidFill>
                <a:schemeClr val="dk2"/>
              </a:solidFill>
            </a:endParaRPr>
          </a:p>
        </p:txBody>
      </p:sp>
      <p:sp>
        <p:nvSpPr>
          <p:cNvPr id="585" name="Google Shape;585;p26"/>
          <p:cNvSpPr txBox="1"/>
          <p:nvPr/>
        </p:nvSpPr>
        <p:spPr>
          <a:xfrm>
            <a:off x="3715525" y="4458975"/>
            <a:ext cx="40308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HAPFDc score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86" name="Google Shape;586;p26"/>
          <p:cNvSpPr txBox="1"/>
          <p:nvPr/>
        </p:nvSpPr>
        <p:spPr>
          <a:xfrm>
            <a:off x="541200" y="3078613"/>
            <a:ext cx="40308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Ratio of total run time</a:t>
            </a:r>
            <a:endParaRPr sz="180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Comparing to default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587" name="Google Shape;587;p26"/>
          <p:cNvCxnSpPr/>
          <p:nvPr/>
        </p:nvCxnSpPr>
        <p:spPr>
          <a:xfrm>
            <a:off x="3121100" y="3995825"/>
            <a:ext cx="28833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588" name="Google Shape;588;p26"/>
          <p:cNvCxnSpPr/>
          <p:nvPr/>
        </p:nvCxnSpPr>
        <p:spPr>
          <a:xfrm rot="10800000">
            <a:off x="3061650" y="2855325"/>
            <a:ext cx="90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89" name="Google Shape;589;p26"/>
          <p:cNvSpPr txBox="1"/>
          <p:nvPr/>
        </p:nvSpPr>
        <p:spPr>
          <a:xfrm>
            <a:off x="2701200" y="3799500"/>
            <a:ext cx="40308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1x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90" name="Google Shape;590;p26"/>
          <p:cNvSpPr txBox="1"/>
          <p:nvPr/>
        </p:nvSpPr>
        <p:spPr>
          <a:xfrm>
            <a:off x="2556600" y="2639775"/>
            <a:ext cx="40308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2"/>
                </a:solidFill>
              </a:rPr>
              <a:t>1.5x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591" name="Google Shape;591;p26"/>
          <p:cNvSpPr/>
          <p:nvPr/>
        </p:nvSpPr>
        <p:spPr>
          <a:xfrm>
            <a:off x="3408000" y="3898525"/>
            <a:ext cx="169500" cy="161100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26"/>
          <p:cNvSpPr/>
          <p:nvPr/>
        </p:nvSpPr>
        <p:spPr>
          <a:xfrm>
            <a:off x="3519975" y="2736525"/>
            <a:ext cx="1367100" cy="237600"/>
          </a:xfrm>
          <a:prstGeom prst="ellipse">
            <a:avLst/>
          </a:prstGeom>
          <a:solidFill>
            <a:srgbClr val="03FFFF">
              <a:alpha val="61390"/>
            </a:srgb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93" name="Google Shape;593;p26"/>
          <p:cNvCxnSpPr>
            <a:stCxn id="592" idx="6"/>
          </p:cNvCxnSpPr>
          <p:nvPr/>
        </p:nvCxnSpPr>
        <p:spPr>
          <a:xfrm>
            <a:off x="4887075" y="2855325"/>
            <a:ext cx="315000" cy="132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4" name="Google Shape;594;p26"/>
          <p:cNvSpPr txBox="1"/>
          <p:nvPr/>
        </p:nvSpPr>
        <p:spPr>
          <a:xfrm>
            <a:off x="4661250" y="2883325"/>
            <a:ext cx="3744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Previous techniques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595" name="Google Shape;595;p26"/>
          <p:cNvCxnSpPr/>
          <p:nvPr/>
        </p:nvCxnSpPr>
        <p:spPr>
          <a:xfrm rot="10800000" flipH="1">
            <a:off x="3519975" y="3763625"/>
            <a:ext cx="118200" cy="1125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6" name="Google Shape;596;p26"/>
          <p:cNvSpPr txBox="1"/>
          <p:nvPr/>
        </p:nvSpPr>
        <p:spPr>
          <a:xfrm>
            <a:off x="3408000" y="3474650"/>
            <a:ext cx="3744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Default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597" name="Google Shape;597;p26"/>
          <p:cNvSpPr/>
          <p:nvPr/>
        </p:nvSpPr>
        <p:spPr>
          <a:xfrm>
            <a:off x="4709700" y="3933700"/>
            <a:ext cx="860700" cy="132900"/>
          </a:xfrm>
          <a:prstGeom prst="ellipse">
            <a:avLst/>
          </a:prstGeom>
          <a:solidFill>
            <a:srgbClr val="FF9900">
              <a:alpha val="50000"/>
            </a:srgbClr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98" name="Google Shape;598;p26"/>
          <p:cNvCxnSpPr/>
          <p:nvPr/>
        </p:nvCxnSpPr>
        <p:spPr>
          <a:xfrm rot="10800000" flipH="1">
            <a:off x="5283450" y="3785750"/>
            <a:ext cx="286800" cy="1401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99" name="Google Shape;599;p26"/>
          <p:cNvSpPr txBox="1"/>
          <p:nvPr/>
        </p:nvSpPr>
        <p:spPr>
          <a:xfrm>
            <a:off x="4922175" y="3474638"/>
            <a:ext cx="3744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Hierarchy-aware techniques</a:t>
            </a:r>
            <a:endParaRPr sz="1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55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Metric: APFDc vs. HAPFDc</a:t>
            </a:r>
            <a:endParaRPr sz="2000"/>
          </a:p>
          <a:p>
            <a:pPr marL="91440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APFDc has </a:t>
            </a:r>
            <a:r>
              <a:rPr lang="en" sz="1600" b="1"/>
              <a:t>large inconsistencies</a:t>
            </a:r>
            <a:r>
              <a:rPr lang="en" sz="1600"/>
              <a:t> comparing to HAPFDc results</a:t>
            </a:r>
            <a:endParaRPr sz="1600"/>
          </a:p>
          <a:p>
            <a:pPr marL="91440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HAPFDc matches ordering by ATTF but APFDc </a:t>
            </a:r>
            <a:r>
              <a:rPr lang="en" sz="1600" b="1"/>
              <a:t>does not</a:t>
            </a:r>
            <a:endParaRPr sz="1600"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-3556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2000"/>
              <a:buChar char="-"/>
            </a:pPr>
            <a:r>
              <a:rPr lang="en" sz="2000"/>
              <a:t>Simulation</a:t>
            </a:r>
            <a:endParaRPr sz="2000"/>
          </a:p>
          <a:p>
            <a:pPr marL="91440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/>
              <a:t>Matches results reported in previous work, hierarchy-unaware being the best</a:t>
            </a:r>
            <a:endParaRPr sz="1600"/>
          </a:p>
          <a:p>
            <a:pPr marL="914400" lvl="1" indent="-330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-"/>
            </a:pPr>
            <a:r>
              <a:rPr lang="en" sz="1600" b="1"/>
              <a:t>Not consistent</a:t>
            </a:r>
            <a:r>
              <a:rPr lang="en" sz="1600"/>
              <a:t> with ranking based on real execution</a:t>
            </a:r>
            <a:endParaRPr sz="1600"/>
          </a:p>
        </p:txBody>
      </p:sp>
      <p:sp>
        <p:nvSpPr>
          <p:cNvPr id="605" name="Google Shape;605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result: misleadingness</a:t>
            </a:r>
            <a:endParaRPr/>
          </a:p>
        </p:txBody>
      </p:sp>
      <p:sp>
        <p:nvSpPr>
          <p:cNvPr id="606" name="Google Shape;606;p27"/>
          <p:cNvSpPr/>
          <p:nvPr/>
        </p:nvSpPr>
        <p:spPr>
          <a:xfrm>
            <a:off x="6573500" y="3535150"/>
            <a:ext cx="227400" cy="161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Why run each test modules as a whole?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Simple, reliable and improves on previous techniques by a lot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Execution is so hard to do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Experiment shows that execution is the right way to go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Can also use small-scale execution to verify validity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Hierarchy is not limited to modules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Test modules, sub-projects, directories…</a:t>
            </a:r>
            <a:endParaRPr/>
          </a:p>
        </p:txBody>
      </p:sp>
      <p:sp>
        <p:nvSpPr>
          <p:cNvPr id="613" name="Google Shape;613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Discussions</a:t>
            </a:r>
            <a:endParaRPr/>
          </a:p>
        </p:txBody>
      </p:sp>
      <p:sp>
        <p:nvSpPr>
          <p:cNvPr id="614" name="Google Shape;614;p28"/>
          <p:cNvSpPr/>
          <p:nvPr/>
        </p:nvSpPr>
        <p:spPr>
          <a:xfrm>
            <a:off x="6573500" y="3535150"/>
            <a:ext cx="227400" cy="161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5" name="Google Shape;615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Takeaway</a:t>
            </a:r>
            <a:endParaRPr/>
          </a:p>
        </p:txBody>
      </p:sp>
      <p:sp>
        <p:nvSpPr>
          <p:cNvPr id="621" name="Google Shape;621;p29"/>
          <p:cNvSpPr txBox="1">
            <a:spLocks noGrp="1"/>
          </p:cNvSpPr>
          <p:nvPr>
            <p:ph type="body" idx="1"/>
          </p:nvPr>
        </p:nvSpPr>
        <p:spPr>
          <a:xfrm>
            <a:off x="311700" y="114772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For the exact same test suite, run time increases for different orders!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Use hierarchy-aware RTP in real life is better than using previous techniques!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HAPFDc more truthfully reflects the performance of test orders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Run actual orders for future RTP study (even only for small-set validation)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22" name="Google Shape;622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pic>
        <p:nvPicPr>
          <p:cNvPr id="623" name="Google Shape;62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0148" y="2814500"/>
            <a:ext cx="1385300" cy="1720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24" name="Google Shape;624;p2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33125" y="2814500"/>
            <a:ext cx="1688273" cy="19446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Regression test prioritization 101</a:t>
            </a:r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grpSp>
        <p:nvGrpSpPr>
          <p:cNvPr id="72" name="Google Shape;72;p14"/>
          <p:cNvGrpSpPr/>
          <p:nvPr/>
        </p:nvGrpSpPr>
        <p:grpSpPr>
          <a:xfrm>
            <a:off x="1723225" y="2068087"/>
            <a:ext cx="1423276" cy="1816888"/>
            <a:chOff x="1723225" y="2068087"/>
            <a:chExt cx="1423276" cy="1816888"/>
          </a:xfrm>
        </p:grpSpPr>
        <p:pic>
          <p:nvPicPr>
            <p:cNvPr id="73" name="Google Shape;73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723225" y="2068087"/>
              <a:ext cx="1423276" cy="1423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74;p14"/>
            <p:cNvSpPr txBox="1"/>
            <p:nvPr/>
          </p:nvSpPr>
          <p:spPr>
            <a:xfrm>
              <a:off x="2104438" y="3491375"/>
              <a:ext cx="7656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Repo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75" name="Google Shape;75;p14"/>
          <p:cNvGrpSpPr/>
          <p:nvPr/>
        </p:nvGrpSpPr>
        <p:grpSpPr>
          <a:xfrm>
            <a:off x="4841350" y="1260825"/>
            <a:ext cx="2414100" cy="982825"/>
            <a:chOff x="4190050" y="1246525"/>
            <a:chExt cx="2414100" cy="982825"/>
          </a:xfrm>
        </p:grpSpPr>
        <p:sp>
          <p:nvSpPr>
            <p:cNvPr id="76" name="Google Shape;76;p14"/>
            <p:cNvSpPr/>
            <p:nvPr/>
          </p:nvSpPr>
          <p:spPr>
            <a:xfrm>
              <a:off x="4305088" y="18099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4815988" y="18099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sp>
          <p:nvSpPr>
            <p:cNvPr id="78" name="Google Shape;78;p14"/>
            <p:cNvSpPr/>
            <p:nvPr/>
          </p:nvSpPr>
          <p:spPr>
            <a:xfrm>
              <a:off x="5326888" y="18099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T3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79" name="Google Shape;79;p14"/>
            <p:cNvSpPr/>
            <p:nvPr/>
          </p:nvSpPr>
          <p:spPr>
            <a:xfrm>
              <a:off x="5837788" y="18099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80" name="Google Shape;80;p14"/>
            <p:cNvSpPr txBox="1"/>
            <p:nvPr/>
          </p:nvSpPr>
          <p:spPr>
            <a:xfrm>
              <a:off x="4190050" y="1246525"/>
              <a:ext cx="24141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Original test suite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81" name="Google Shape;81;p14"/>
          <p:cNvGrpSpPr/>
          <p:nvPr/>
        </p:nvGrpSpPr>
        <p:grpSpPr>
          <a:xfrm>
            <a:off x="4323250" y="1260825"/>
            <a:ext cx="3450300" cy="982825"/>
            <a:chOff x="4313700" y="1260825"/>
            <a:chExt cx="3450300" cy="982825"/>
          </a:xfrm>
        </p:grpSpPr>
        <p:sp>
          <p:nvSpPr>
            <p:cNvPr id="82" name="Google Shape;82;p14"/>
            <p:cNvSpPr txBox="1"/>
            <p:nvPr/>
          </p:nvSpPr>
          <p:spPr>
            <a:xfrm>
              <a:off x="4313700" y="1260825"/>
              <a:ext cx="3450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Original test suite (executed)</a:t>
              </a:r>
              <a:endParaRPr sz="1800" b="1">
                <a:solidFill>
                  <a:schemeClr val="dk1"/>
                </a:solidFill>
              </a:endParaRPr>
            </a:p>
          </p:txBody>
        </p:sp>
        <p:grpSp>
          <p:nvGrpSpPr>
            <p:cNvPr id="83" name="Google Shape;83;p14"/>
            <p:cNvGrpSpPr/>
            <p:nvPr/>
          </p:nvGrpSpPr>
          <p:grpSpPr>
            <a:xfrm>
              <a:off x="4946863" y="1824250"/>
              <a:ext cx="2043600" cy="419400"/>
              <a:chOff x="3925063" y="2400650"/>
              <a:chExt cx="2043600" cy="419400"/>
            </a:xfrm>
          </p:grpSpPr>
          <p:sp>
            <p:nvSpPr>
              <p:cNvPr id="84" name="Google Shape;84;p14"/>
              <p:cNvSpPr/>
              <p:nvPr/>
            </p:nvSpPr>
            <p:spPr>
              <a:xfrm>
                <a:off x="3925063" y="2400650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>
                <a:off x="4435963" y="2400650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>
                <a:off x="4946863" y="2400650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T3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>
                <a:off x="5457763" y="2400650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</p:grpSp>
      <p:grpSp>
        <p:nvGrpSpPr>
          <p:cNvPr id="88" name="Google Shape;88;p14"/>
          <p:cNvGrpSpPr/>
          <p:nvPr/>
        </p:nvGrpSpPr>
        <p:grpSpPr>
          <a:xfrm>
            <a:off x="4700988" y="3050175"/>
            <a:ext cx="2554500" cy="1015213"/>
            <a:chOff x="4049675" y="1246538"/>
            <a:chExt cx="2554500" cy="1015213"/>
          </a:xfrm>
        </p:grpSpPr>
        <p:sp>
          <p:nvSpPr>
            <p:cNvPr id="89" name="Google Shape;89;p14"/>
            <p:cNvSpPr/>
            <p:nvPr/>
          </p:nvSpPr>
          <p:spPr>
            <a:xfrm>
              <a:off x="4316463" y="18423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90" name="Google Shape;90;p14"/>
            <p:cNvSpPr/>
            <p:nvPr/>
          </p:nvSpPr>
          <p:spPr>
            <a:xfrm>
              <a:off x="4804713" y="18423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T2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91" name="Google Shape;91;p14"/>
            <p:cNvSpPr/>
            <p:nvPr/>
          </p:nvSpPr>
          <p:spPr>
            <a:xfrm>
              <a:off x="5315613" y="18423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92" name="Google Shape;92;p14"/>
            <p:cNvSpPr/>
            <p:nvPr/>
          </p:nvSpPr>
          <p:spPr>
            <a:xfrm>
              <a:off x="5826513" y="18423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T1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93" name="Google Shape;93;p14"/>
            <p:cNvSpPr txBox="1"/>
            <p:nvPr/>
          </p:nvSpPr>
          <p:spPr>
            <a:xfrm>
              <a:off x="4049675" y="1246538"/>
              <a:ext cx="25545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Prioritized test suite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94" name="Google Shape;94;p14"/>
          <p:cNvGrpSpPr/>
          <p:nvPr/>
        </p:nvGrpSpPr>
        <p:grpSpPr>
          <a:xfrm>
            <a:off x="4323250" y="3050175"/>
            <a:ext cx="3594000" cy="1007475"/>
            <a:chOff x="4305425" y="1253100"/>
            <a:chExt cx="3594000" cy="1007475"/>
          </a:xfrm>
        </p:grpSpPr>
        <p:sp>
          <p:nvSpPr>
            <p:cNvPr id="95" name="Google Shape;95;p14"/>
            <p:cNvSpPr txBox="1"/>
            <p:nvPr/>
          </p:nvSpPr>
          <p:spPr>
            <a:xfrm>
              <a:off x="4305425" y="1253100"/>
              <a:ext cx="35940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Prioritized test suite (executed)</a:t>
              </a:r>
              <a:endParaRPr sz="1800" b="1">
                <a:solidFill>
                  <a:schemeClr val="dk1"/>
                </a:solidFill>
              </a:endParaRPr>
            </a:p>
          </p:txBody>
        </p:sp>
        <p:grpSp>
          <p:nvGrpSpPr>
            <p:cNvPr id="96" name="Google Shape;96;p14"/>
            <p:cNvGrpSpPr/>
            <p:nvPr/>
          </p:nvGrpSpPr>
          <p:grpSpPr>
            <a:xfrm>
              <a:off x="4938588" y="1841175"/>
              <a:ext cx="2043600" cy="419400"/>
              <a:chOff x="3916788" y="2417575"/>
              <a:chExt cx="2043600" cy="419400"/>
            </a:xfrm>
          </p:grpSpPr>
          <p:sp>
            <p:nvSpPr>
              <p:cNvPr id="97" name="Google Shape;97;p14"/>
              <p:cNvSpPr/>
              <p:nvPr/>
            </p:nvSpPr>
            <p:spPr>
              <a:xfrm>
                <a:off x="3916788" y="2417575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4427688" y="2417575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T2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99" name="Google Shape;99;p14"/>
              <p:cNvSpPr/>
              <p:nvPr/>
            </p:nvSpPr>
            <p:spPr>
              <a:xfrm>
                <a:off x="4938588" y="2417575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00" name="Google Shape;100;p14"/>
              <p:cNvSpPr/>
              <p:nvPr/>
            </p:nvSpPr>
            <p:spPr>
              <a:xfrm>
                <a:off x="5449488" y="2417575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T1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</p:grpSp>
      <p:grpSp>
        <p:nvGrpSpPr>
          <p:cNvPr id="101" name="Google Shape;101;p14"/>
          <p:cNvGrpSpPr/>
          <p:nvPr/>
        </p:nvGrpSpPr>
        <p:grpSpPr>
          <a:xfrm>
            <a:off x="4090475" y="2357450"/>
            <a:ext cx="3775500" cy="762000"/>
            <a:chOff x="4090475" y="2357450"/>
            <a:chExt cx="3775500" cy="762000"/>
          </a:xfrm>
        </p:grpSpPr>
        <p:sp>
          <p:nvSpPr>
            <p:cNvPr id="102" name="Google Shape;102;p14"/>
            <p:cNvSpPr/>
            <p:nvPr/>
          </p:nvSpPr>
          <p:spPr>
            <a:xfrm>
              <a:off x="5811575" y="2357450"/>
              <a:ext cx="333300" cy="762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4"/>
            <p:cNvSpPr txBox="1"/>
            <p:nvPr/>
          </p:nvSpPr>
          <p:spPr>
            <a:xfrm>
              <a:off x="4090475" y="2581900"/>
              <a:ext cx="3775500" cy="225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2"/>
                  </a:solidFill>
                </a:rPr>
                <a:t>Prioritization</a:t>
              </a:r>
              <a:endParaRPr>
                <a:solidFill>
                  <a:schemeClr val="dk2"/>
                </a:solidFill>
              </a:endParaRPr>
            </a:p>
          </p:txBody>
        </p:sp>
      </p:grpSp>
      <p:sp>
        <p:nvSpPr>
          <p:cNvPr id="104" name="Google Shape;104;p14"/>
          <p:cNvSpPr txBox="1"/>
          <p:nvPr/>
        </p:nvSpPr>
        <p:spPr>
          <a:xfrm>
            <a:off x="3173100" y="4371975"/>
            <a:ext cx="2797800" cy="44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>
                <a:solidFill>
                  <a:schemeClr val="dk1"/>
                </a:solidFill>
              </a:rPr>
              <a:t>Find faults sooner!</a:t>
            </a:r>
            <a:endParaRPr sz="21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Common prioritization</a:t>
            </a:r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111" name="Google Shape;111;p15"/>
          <p:cNvGrpSpPr/>
          <p:nvPr/>
        </p:nvGrpSpPr>
        <p:grpSpPr>
          <a:xfrm>
            <a:off x="1723225" y="2068087"/>
            <a:ext cx="1423276" cy="1816888"/>
            <a:chOff x="1723225" y="2068087"/>
            <a:chExt cx="1423276" cy="1816888"/>
          </a:xfrm>
        </p:grpSpPr>
        <p:pic>
          <p:nvPicPr>
            <p:cNvPr id="112" name="Google Shape;112;p1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723225" y="2068087"/>
              <a:ext cx="1423276" cy="14232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3" name="Google Shape;113;p15"/>
            <p:cNvSpPr txBox="1"/>
            <p:nvPr/>
          </p:nvSpPr>
          <p:spPr>
            <a:xfrm>
              <a:off x="2104438" y="3491375"/>
              <a:ext cx="7656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Repo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114" name="Google Shape;114;p15"/>
          <p:cNvGrpSpPr/>
          <p:nvPr/>
        </p:nvGrpSpPr>
        <p:grpSpPr>
          <a:xfrm>
            <a:off x="4090475" y="2310650"/>
            <a:ext cx="3775500" cy="762000"/>
            <a:chOff x="4090475" y="2357450"/>
            <a:chExt cx="3775500" cy="762000"/>
          </a:xfrm>
        </p:grpSpPr>
        <p:sp>
          <p:nvSpPr>
            <p:cNvPr id="115" name="Google Shape;115;p15"/>
            <p:cNvSpPr/>
            <p:nvPr/>
          </p:nvSpPr>
          <p:spPr>
            <a:xfrm>
              <a:off x="5811575" y="2357450"/>
              <a:ext cx="333300" cy="762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lt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15"/>
            <p:cNvSpPr txBox="1"/>
            <p:nvPr/>
          </p:nvSpPr>
          <p:spPr>
            <a:xfrm>
              <a:off x="4090475" y="2581900"/>
              <a:ext cx="3775500" cy="2259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rgbClr val="FF0000"/>
                  </a:solidFill>
                </a:rPr>
                <a:t>Globally apply prioritization technique</a:t>
              </a:r>
              <a:endParaRPr b="1">
                <a:solidFill>
                  <a:srgbClr val="FF0000"/>
                </a:solidFill>
              </a:endParaRPr>
            </a:p>
          </p:txBody>
        </p:sp>
      </p:grpSp>
      <p:sp>
        <p:nvSpPr>
          <p:cNvPr id="117" name="Google Shape;117;p15"/>
          <p:cNvSpPr/>
          <p:nvPr/>
        </p:nvSpPr>
        <p:spPr>
          <a:xfrm>
            <a:off x="4142275" y="2441400"/>
            <a:ext cx="3671892" cy="509598"/>
          </a:xfrm>
          <a:prstGeom prst="irregularSeal1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Problematic</a:t>
            </a:r>
            <a:endParaRPr b="1"/>
          </a:p>
        </p:txBody>
      </p:sp>
      <p:grpSp>
        <p:nvGrpSpPr>
          <p:cNvPr id="118" name="Google Shape;118;p15"/>
          <p:cNvGrpSpPr/>
          <p:nvPr/>
        </p:nvGrpSpPr>
        <p:grpSpPr>
          <a:xfrm>
            <a:off x="4294800" y="1261550"/>
            <a:ext cx="3450300" cy="982825"/>
            <a:chOff x="4305425" y="1260825"/>
            <a:chExt cx="3450300" cy="982825"/>
          </a:xfrm>
        </p:grpSpPr>
        <p:sp>
          <p:nvSpPr>
            <p:cNvPr id="119" name="Google Shape;119;p15"/>
            <p:cNvSpPr txBox="1"/>
            <p:nvPr/>
          </p:nvSpPr>
          <p:spPr>
            <a:xfrm>
              <a:off x="4305425" y="1260825"/>
              <a:ext cx="3450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Original test suite (executed)</a:t>
              </a:r>
              <a:endParaRPr sz="1800" b="1">
                <a:solidFill>
                  <a:schemeClr val="dk1"/>
                </a:solidFill>
              </a:endParaRPr>
            </a:p>
          </p:txBody>
        </p:sp>
        <p:grpSp>
          <p:nvGrpSpPr>
            <p:cNvPr id="120" name="Google Shape;120;p15"/>
            <p:cNvGrpSpPr/>
            <p:nvPr/>
          </p:nvGrpSpPr>
          <p:grpSpPr>
            <a:xfrm>
              <a:off x="4946863" y="1824250"/>
              <a:ext cx="2043600" cy="419400"/>
              <a:chOff x="3925063" y="2400650"/>
              <a:chExt cx="2043600" cy="419400"/>
            </a:xfrm>
          </p:grpSpPr>
          <p:sp>
            <p:nvSpPr>
              <p:cNvPr id="121" name="Google Shape;121;p15"/>
              <p:cNvSpPr/>
              <p:nvPr/>
            </p:nvSpPr>
            <p:spPr>
              <a:xfrm>
                <a:off x="3925063" y="2400650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122" name="Google Shape;122;p15"/>
              <p:cNvSpPr/>
              <p:nvPr/>
            </p:nvSpPr>
            <p:spPr>
              <a:xfrm>
                <a:off x="4435963" y="2400650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  <p:sp>
            <p:nvSpPr>
              <p:cNvPr id="123" name="Google Shape;123;p15"/>
              <p:cNvSpPr/>
              <p:nvPr/>
            </p:nvSpPr>
            <p:spPr>
              <a:xfrm>
                <a:off x="4946863" y="2400650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T3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24" name="Google Shape;124;p15"/>
              <p:cNvSpPr/>
              <p:nvPr/>
            </p:nvSpPr>
            <p:spPr>
              <a:xfrm>
                <a:off x="5457763" y="2400650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</p:grpSp>
      <p:grpSp>
        <p:nvGrpSpPr>
          <p:cNvPr id="125" name="Google Shape;125;p15"/>
          <p:cNvGrpSpPr/>
          <p:nvPr/>
        </p:nvGrpSpPr>
        <p:grpSpPr>
          <a:xfrm>
            <a:off x="4313525" y="3072650"/>
            <a:ext cx="3450300" cy="999750"/>
            <a:chOff x="4305425" y="1260825"/>
            <a:chExt cx="3450300" cy="999750"/>
          </a:xfrm>
        </p:grpSpPr>
        <p:sp>
          <p:nvSpPr>
            <p:cNvPr id="126" name="Google Shape;126;p15"/>
            <p:cNvSpPr txBox="1"/>
            <p:nvPr/>
          </p:nvSpPr>
          <p:spPr>
            <a:xfrm>
              <a:off x="4305425" y="1260825"/>
              <a:ext cx="34503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Original test suite (executed)</a:t>
              </a:r>
              <a:endParaRPr sz="1800" b="1">
                <a:solidFill>
                  <a:schemeClr val="dk1"/>
                </a:solidFill>
              </a:endParaRPr>
            </a:p>
          </p:txBody>
        </p:sp>
        <p:grpSp>
          <p:nvGrpSpPr>
            <p:cNvPr id="127" name="Google Shape;127;p15"/>
            <p:cNvGrpSpPr/>
            <p:nvPr/>
          </p:nvGrpSpPr>
          <p:grpSpPr>
            <a:xfrm>
              <a:off x="4938588" y="1841175"/>
              <a:ext cx="2043600" cy="419400"/>
              <a:chOff x="3916788" y="2417575"/>
              <a:chExt cx="2043600" cy="419400"/>
            </a:xfrm>
          </p:grpSpPr>
          <p:sp>
            <p:nvSpPr>
              <p:cNvPr id="128" name="Google Shape;128;p15"/>
              <p:cNvSpPr/>
              <p:nvPr/>
            </p:nvSpPr>
            <p:spPr>
              <a:xfrm>
                <a:off x="3916788" y="2417575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129" name="Google Shape;129;p15"/>
              <p:cNvSpPr/>
              <p:nvPr/>
            </p:nvSpPr>
            <p:spPr>
              <a:xfrm>
                <a:off x="4427688" y="2417575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T2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30" name="Google Shape;130;p15"/>
              <p:cNvSpPr/>
              <p:nvPr/>
            </p:nvSpPr>
            <p:spPr>
              <a:xfrm>
                <a:off x="4938588" y="2417575"/>
                <a:ext cx="510900" cy="419400"/>
              </a:xfrm>
              <a:prstGeom prst="rect">
                <a:avLst/>
              </a:prstGeom>
              <a:solidFill>
                <a:srgbClr val="E74C3C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31" name="Google Shape;131;p15"/>
              <p:cNvSpPr/>
              <p:nvPr/>
            </p:nvSpPr>
            <p:spPr>
              <a:xfrm>
                <a:off x="5449488" y="2417575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T1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hierarchies</a:t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1399775" y="2165425"/>
            <a:ext cx="753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6"/>
          <p:cNvSpPr/>
          <p:nvPr/>
        </p:nvSpPr>
        <p:spPr>
          <a:xfrm>
            <a:off x="7982850" y="2165425"/>
            <a:ext cx="753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140" name="Google Shape;140;p16"/>
          <p:cNvSpPr/>
          <p:nvPr/>
        </p:nvSpPr>
        <p:spPr>
          <a:xfrm>
            <a:off x="1431875" y="2660625"/>
            <a:ext cx="432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6"/>
          <p:cNvSpPr/>
          <p:nvPr/>
        </p:nvSpPr>
        <p:spPr>
          <a:xfrm>
            <a:off x="7982850" y="2632475"/>
            <a:ext cx="432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2" name="Google Shape;142;p16"/>
          <p:cNvGrpSpPr/>
          <p:nvPr/>
        </p:nvGrpSpPr>
        <p:grpSpPr>
          <a:xfrm>
            <a:off x="3417450" y="1562250"/>
            <a:ext cx="2309100" cy="1009500"/>
            <a:chOff x="3162150" y="1536150"/>
            <a:chExt cx="2309100" cy="1009500"/>
          </a:xfrm>
        </p:grpSpPr>
        <p:sp>
          <p:nvSpPr>
            <p:cNvPr id="143" name="Google Shape;143;p16"/>
            <p:cNvSpPr/>
            <p:nvPr/>
          </p:nvSpPr>
          <p:spPr>
            <a:xfrm>
              <a:off x="3162150" y="1536150"/>
              <a:ext cx="2309100" cy="1009500"/>
            </a:xfrm>
            <a:prstGeom prst="roundRect">
              <a:avLst>
                <a:gd name="adj" fmla="val 16667"/>
              </a:avLst>
            </a:prstGeom>
            <a:solidFill>
              <a:srgbClr val="D0E0E3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" name="Google Shape;144;p16"/>
            <p:cNvGrpSpPr/>
            <p:nvPr/>
          </p:nvGrpSpPr>
          <p:grpSpPr>
            <a:xfrm>
              <a:off x="3286638" y="1977725"/>
              <a:ext cx="2043600" cy="419400"/>
              <a:chOff x="3679138" y="2402100"/>
              <a:chExt cx="2043600" cy="419400"/>
            </a:xfrm>
          </p:grpSpPr>
          <p:sp>
            <p:nvSpPr>
              <p:cNvPr id="145" name="Google Shape;145;p16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146" name="Google Shape;146;p16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  <p:sp>
            <p:nvSpPr>
              <p:cNvPr id="147" name="Google Shape;147;p16"/>
              <p:cNvSpPr/>
              <p:nvPr/>
            </p:nvSpPr>
            <p:spPr>
              <a:xfrm>
                <a:off x="47009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T3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48" name="Google Shape;148;p16"/>
              <p:cNvSpPr/>
              <p:nvPr/>
            </p:nvSpPr>
            <p:spPr>
              <a:xfrm>
                <a:off x="52118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149" name="Google Shape;149;p16"/>
            <p:cNvSpPr txBox="1"/>
            <p:nvPr/>
          </p:nvSpPr>
          <p:spPr>
            <a:xfrm>
              <a:off x="3442500" y="1536150"/>
              <a:ext cx="17484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Test Module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150" name="Google Shape;150;p16"/>
          <p:cNvGrpSpPr/>
          <p:nvPr/>
        </p:nvGrpSpPr>
        <p:grpSpPr>
          <a:xfrm>
            <a:off x="2550738" y="1562250"/>
            <a:ext cx="1473900" cy="1009500"/>
            <a:chOff x="1276075" y="1436625"/>
            <a:chExt cx="1473900" cy="1009500"/>
          </a:xfrm>
        </p:grpSpPr>
        <p:sp>
          <p:nvSpPr>
            <p:cNvPr id="151" name="Google Shape;151;p16"/>
            <p:cNvSpPr/>
            <p:nvPr/>
          </p:nvSpPr>
          <p:spPr>
            <a:xfrm>
              <a:off x="1346575" y="1436625"/>
              <a:ext cx="1332900" cy="10095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2" name="Google Shape;152;p16"/>
            <p:cNvGrpSpPr/>
            <p:nvPr/>
          </p:nvGrpSpPr>
          <p:grpSpPr>
            <a:xfrm>
              <a:off x="1492063" y="1892425"/>
              <a:ext cx="1021800" cy="419400"/>
              <a:chOff x="3679138" y="2402100"/>
              <a:chExt cx="1021800" cy="419400"/>
            </a:xfrm>
          </p:grpSpPr>
          <p:sp>
            <p:nvSpPr>
              <p:cNvPr id="153" name="Google Shape;153;p16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154" name="Google Shape;154;p16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</p:grpSp>
        <p:sp>
          <p:nvSpPr>
            <p:cNvPr id="155" name="Google Shape;155;p16"/>
            <p:cNvSpPr txBox="1"/>
            <p:nvPr/>
          </p:nvSpPr>
          <p:spPr>
            <a:xfrm>
              <a:off x="1276075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1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156" name="Google Shape;156;p16"/>
          <p:cNvGrpSpPr/>
          <p:nvPr/>
        </p:nvGrpSpPr>
        <p:grpSpPr>
          <a:xfrm>
            <a:off x="5100288" y="1562250"/>
            <a:ext cx="1473900" cy="1009500"/>
            <a:chOff x="5338900" y="1436625"/>
            <a:chExt cx="1473900" cy="1009500"/>
          </a:xfrm>
        </p:grpSpPr>
        <p:sp>
          <p:nvSpPr>
            <p:cNvPr id="157" name="Google Shape;157;p16"/>
            <p:cNvSpPr/>
            <p:nvPr/>
          </p:nvSpPr>
          <p:spPr>
            <a:xfrm>
              <a:off x="5408500" y="1436625"/>
              <a:ext cx="1334700" cy="10095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8" name="Google Shape;158;p16"/>
            <p:cNvGrpSpPr/>
            <p:nvPr/>
          </p:nvGrpSpPr>
          <p:grpSpPr>
            <a:xfrm>
              <a:off x="5553988" y="1892425"/>
              <a:ext cx="1021800" cy="419400"/>
              <a:chOff x="3679138" y="2402100"/>
              <a:chExt cx="1021800" cy="419400"/>
            </a:xfrm>
          </p:grpSpPr>
          <p:sp>
            <p:nvSpPr>
              <p:cNvPr id="159" name="Google Shape;159;p16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160" name="Google Shape;160;p16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T4</a:t>
                </a:r>
                <a:endParaRPr b="1"/>
              </a:p>
            </p:txBody>
          </p:sp>
        </p:grpSp>
        <p:sp>
          <p:nvSpPr>
            <p:cNvPr id="161" name="Google Shape;161;p16"/>
            <p:cNvSpPr txBox="1"/>
            <p:nvPr/>
          </p:nvSpPr>
          <p:spPr>
            <a:xfrm>
              <a:off x="53389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2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sp>
        <p:nvSpPr>
          <p:cNvPr id="162" name="Google Shape;162;p16"/>
          <p:cNvSpPr/>
          <p:nvPr/>
        </p:nvSpPr>
        <p:spPr>
          <a:xfrm>
            <a:off x="1684050" y="2660625"/>
            <a:ext cx="5775900" cy="3603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Execution</a:t>
            </a:r>
            <a:endParaRPr b="1"/>
          </a:p>
        </p:txBody>
      </p:sp>
      <p:grpSp>
        <p:nvGrpSpPr>
          <p:cNvPr id="163" name="Google Shape;163;p16"/>
          <p:cNvGrpSpPr/>
          <p:nvPr/>
        </p:nvGrpSpPr>
        <p:grpSpPr>
          <a:xfrm>
            <a:off x="2769775" y="2017375"/>
            <a:ext cx="1021800" cy="419400"/>
            <a:chOff x="3679138" y="2402100"/>
            <a:chExt cx="1021800" cy="419400"/>
          </a:xfrm>
        </p:grpSpPr>
        <p:sp>
          <p:nvSpPr>
            <p:cNvPr id="164" name="Google Shape;164;p16"/>
            <p:cNvSpPr/>
            <p:nvPr/>
          </p:nvSpPr>
          <p:spPr>
            <a:xfrm>
              <a:off x="3679138" y="240210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165" name="Google Shape;165;p16"/>
            <p:cNvSpPr/>
            <p:nvPr/>
          </p:nvSpPr>
          <p:spPr>
            <a:xfrm>
              <a:off x="4190038" y="2402100"/>
              <a:ext cx="5109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</p:grpSp>
      <p:sp>
        <p:nvSpPr>
          <p:cNvPr id="166" name="Google Shape;166;p16"/>
          <p:cNvSpPr/>
          <p:nvPr/>
        </p:nvSpPr>
        <p:spPr>
          <a:xfrm>
            <a:off x="4133700" y="1844100"/>
            <a:ext cx="876600" cy="393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switch</a:t>
            </a:r>
            <a:endParaRPr b="1"/>
          </a:p>
        </p:txBody>
      </p:sp>
      <p:grpSp>
        <p:nvGrpSpPr>
          <p:cNvPr id="167" name="Google Shape;167;p16"/>
          <p:cNvGrpSpPr/>
          <p:nvPr/>
        </p:nvGrpSpPr>
        <p:grpSpPr>
          <a:xfrm>
            <a:off x="5314088" y="2015325"/>
            <a:ext cx="1021800" cy="419400"/>
            <a:chOff x="3679138" y="2402100"/>
            <a:chExt cx="1021800" cy="419400"/>
          </a:xfrm>
        </p:grpSpPr>
        <p:sp>
          <p:nvSpPr>
            <p:cNvPr id="168" name="Google Shape;168;p16"/>
            <p:cNvSpPr/>
            <p:nvPr/>
          </p:nvSpPr>
          <p:spPr>
            <a:xfrm>
              <a:off x="3679138" y="240210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169" name="Google Shape;169;p16"/>
            <p:cNvSpPr/>
            <p:nvPr/>
          </p:nvSpPr>
          <p:spPr>
            <a:xfrm>
              <a:off x="4190038" y="2402100"/>
              <a:ext cx="5109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</p:grpSp>
      <p:sp>
        <p:nvSpPr>
          <p:cNvPr id="170" name="Google Shape;170;p16"/>
          <p:cNvSpPr txBox="1"/>
          <p:nvPr/>
        </p:nvSpPr>
        <p:spPr>
          <a:xfrm>
            <a:off x="4061100" y="1467550"/>
            <a:ext cx="1021800" cy="4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</a:rPr>
              <a:t>Costly!</a:t>
            </a:r>
            <a:endParaRPr sz="1800" b="1">
              <a:solidFill>
                <a:srgbClr val="FF0000"/>
              </a:solidFill>
            </a:endParaRPr>
          </a:p>
        </p:txBody>
      </p:sp>
      <p:grpSp>
        <p:nvGrpSpPr>
          <p:cNvPr id="171" name="Google Shape;171;p16"/>
          <p:cNvGrpSpPr/>
          <p:nvPr/>
        </p:nvGrpSpPr>
        <p:grpSpPr>
          <a:xfrm>
            <a:off x="2585475" y="3244775"/>
            <a:ext cx="3973050" cy="696750"/>
            <a:chOff x="3125250" y="3244775"/>
            <a:chExt cx="3973050" cy="696750"/>
          </a:xfrm>
        </p:grpSpPr>
        <p:grpSp>
          <p:nvGrpSpPr>
            <p:cNvPr id="172" name="Google Shape;172;p16"/>
            <p:cNvGrpSpPr/>
            <p:nvPr/>
          </p:nvGrpSpPr>
          <p:grpSpPr>
            <a:xfrm>
              <a:off x="3125250" y="3244775"/>
              <a:ext cx="3973050" cy="696750"/>
              <a:chOff x="3125250" y="3244775"/>
              <a:chExt cx="3973050" cy="696750"/>
            </a:xfrm>
          </p:grpSpPr>
          <p:sp>
            <p:nvSpPr>
              <p:cNvPr id="173" name="Google Shape;173;p16"/>
              <p:cNvSpPr/>
              <p:nvPr/>
            </p:nvSpPr>
            <p:spPr>
              <a:xfrm>
                <a:off x="5284350" y="3244775"/>
                <a:ext cx="734400" cy="687300"/>
              </a:xfrm>
              <a:prstGeom prst="roundRect">
                <a:avLst>
                  <a:gd name="adj" fmla="val 16667"/>
                </a:avLst>
              </a:prstGeom>
              <a:solidFill>
                <a:schemeClr val="accent4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16"/>
              <p:cNvSpPr/>
              <p:nvPr/>
            </p:nvSpPr>
            <p:spPr>
              <a:xfrm>
                <a:off x="3125250" y="3244775"/>
                <a:ext cx="734400" cy="687300"/>
              </a:xfrm>
              <a:prstGeom prst="roundRect">
                <a:avLst>
                  <a:gd name="adj" fmla="val 16667"/>
                </a:avLst>
              </a:prstGeom>
              <a:solidFill>
                <a:schemeClr val="accent4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16"/>
              <p:cNvSpPr/>
              <p:nvPr/>
            </p:nvSpPr>
            <p:spPr>
              <a:xfrm>
                <a:off x="6363900" y="3254225"/>
                <a:ext cx="734400" cy="687300"/>
              </a:xfrm>
              <a:prstGeom prst="roundRect">
                <a:avLst>
                  <a:gd name="adj" fmla="val 16667"/>
                </a:avLst>
              </a:prstGeom>
              <a:solidFill>
                <a:srgbClr val="00FFFF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6"/>
              <p:cNvSpPr/>
              <p:nvPr/>
            </p:nvSpPr>
            <p:spPr>
              <a:xfrm>
                <a:off x="4204800" y="3244775"/>
                <a:ext cx="734400" cy="687300"/>
              </a:xfrm>
              <a:prstGeom prst="roundRect">
                <a:avLst>
                  <a:gd name="adj" fmla="val 16667"/>
                </a:avLst>
              </a:prstGeom>
              <a:solidFill>
                <a:srgbClr val="00FFFF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16"/>
              <p:cNvSpPr/>
              <p:nvPr/>
            </p:nvSpPr>
            <p:spPr>
              <a:xfrm>
                <a:off x="3236988" y="3378725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178" name="Google Shape;178;p16"/>
              <p:cNvSpPr/>
              <p:nvPr/>
            </p:nvSpPr>
            <p:spPr>
              <a:xfrm>
                <a:off x="4316538" y="3378725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T2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79" name="Google Shape;179;p16"/>
              <p:cNvSpPr/>
              <p:nvPr/>
            </p:nvSpPr>
            <p:spPr>
              <a:xfrm>
                <a:off x="5396088" y="3388175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T4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  <p:sp>
            <p:nvSpPr>
              <p:cNvPr id="180" name="Google Shape;180;p16"/>
              <p:cNvSpPr/>
              <p:nvPr/>
            </p:nvSpPr>
            <p:spPr>
              <a:xfrm>
                <a:off x="6475638" y="3388175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>
                    <a:solidFill>
                      <a:schemeClr val="dk1"/>
                    </a:solidFill>
                  </a:rPr>
                  <a:t>T1</a:t>
                </a:r>
                <a:endParaRPr b="1">
                  <a:solidFill>
                    <a:schemeClr val="dk1"/>
                  </a:solidFill>
                </a:endParaRPr>
              </a:p>
            </p:txBody>
          </p:sp>
        </p:grpSp>
        <p:sp>
          <p:nvSpPr>
            <p:cNvPr id="181" name="Google Shape;181;p16"/>
            <p:cNvSpPr/>
            <p:nvPr/>
          </p:nvSpPr>
          <p:spPr>
            <a:xfrm>
              <a:off x="3899025" y="3418325"/>
              <a:ext cx="2664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82" name="Google Shape;182;p16"/>
            <p:cNvSpPr/>
            <p:nvPr/>
          </p:nvSpPr>
          <p:spPr>
            <a:xfrm>
              <a:off x="4978575" y="3418325"/>
              <a:ext cx="2664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83" name="Google Shape;183;p16"/>
            <p:cNvSpPr/>
            <p:nvPr/>
          </p:nvSpPr>
          <p:spPr>
            <a:xfrm>
              <a:off x="6058125" y="3418325"/>
              <a:ext cx="2664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3236988" y="338345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185" name="Google Shape;185;p16"/>
            <p:cNvSpPr/>
            <p:nvPr/>
          </p:nvSpPr>
          <p:spPr>
            <a:xfrm>
              <a:off x="4316538" y="3388175"/>
              <a:ext cx="5109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T2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186" name="Google Shape;186;p16"/>
            <p:cNvSpPr/>
            <p:nvPr/>
          </p:nvSpPr>
          <p:spPr>
            <a:xfrm>
              <a:off x="5396088" y="3388175"/>
              <a:ext cx="5109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187" name="Google Shape;187;p16"/>
            <p:cNvSpPr/>
            <p:nvPr/>
          </p:nvSpPr>
          <p:spPr>
            <a:xfrm>
              <a:off x="6475638" y="3385725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T1</a:t>
              </a:r>
              <a:endParaRPr b="1">
                <a:solidFill>
                  <a:schemeClr val="dk1"/>
                </a:solidFill>
              </a:endParaRPr>
            </a:p>
          </p:txBody>
        </p:sp>
      </p:grpSp>
      <p:sp>
        <p:nvSpPr>
          <p:cNvPr id="188" name="Google Shape;188;p16"/>
          <p:cNvSpPr txBox="1"/>
          <p:nvPr/>
        </p:nvSpPr>
        <p:spPr>
          <a:xfrm>
            <a:off x="3218550" y="3941525"/>
            <a:ext cx="2706900" cy="4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rgbClr val="FF0000"/>
                </a:solidFill>
              </a:rPr>
              <a:t>CoCoCostly!</a:t>
            </a:r>
            <a:endParaRPr sz="1800" b="1">
              <a:solidFill>
                <a:srgbClr val="FF0000"/>
              </a:solidFill>
            </a:endParaRPr>
          </a:p>
        </p:txBody>
      </p:sp>
      <p:sp>
        <p:nvSpPr>
          <p:cNvPr id="189" name="Google Shape;189;p16"/>
          <p:cNvSpPr txBox="1"/>
          <p:nvPr/>
        </p:nvSpPr>
        <p:spPr>
          <a:xfrm>
            <a:off x="1753350" y="4314650"/>
            <a:ext cx="5809800" cy="4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In reality, 5.8x switching!</a:t>
            </a:r>
            <a:endParaRPr sz="18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RUN TIME INCREASES!</a:t>
            </a:r>
            <a:endParaRPr sz="18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 hierarchies (cont.)</a:t>
            </a:r>
            <a:endParaRPr/>
          </a:p>
        </p:txBody>
      </p:sp>
      <p:sp>
        <p:nvSpPr>
          <p:cNvPr id="195" name="Google Shape;195;p17"/>
          <p:cNvSpPr/>
          <p:nvPr/>
        </p:nvSpPr>
        <p:spPr>
          <a:xfrm>
            <a:off x="7982850" y="2165425"/>
            <a:ext cx="753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197" name="Google Shape;197;p17"/>
          <p:cNvSpPr/>
          <p:nvPr/>
        </p:nvSpPr>
        <p:spPr>
          <a:xfrm>
            <a:off x="7982850" y="2632475"/>
            <a:ext cx="432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17"/>
          <p:cNvSpPr/>
          <p:nvPr/>
        </p:nvSpPr>
        <p:spPr>
          <a:xfrm>
            <a:off x="7907550" y="3277438"/>
            <a:ext cx="753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17"/>
          <p:cNvSpPr/>
          <p:nvPr/>
        </p:nvSpPr>
        <p:spPr>
          <a:xfrm>
            <a:off x="8102075" y="3746850"/>
            <a:ext cx="43200" cy="103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200" name="Google Shape;200;p17"/>
          <p:cNvCxnSpPr/>
          <p:nvPr/>
        </p:nvCxnSpPr>
        <p:spPr>
          <a:xfrm>
            <a:off x="2152250" y="1729675"/>
            <a:ext cx="0" cy="11421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1" name="Google Shape;201;p17"/>
          <p:cNvSpPr txBox="1"/>
          <p:nvPr/>
        </p:nvSpPr>
        <p:spPr>
          <a:xfrm>
            <a:off x="1460425" y="2069875"/>
            <a:ext cx="8481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Start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02" name="Google Shape;202;p17"/>
          <p:cNvSpPr txBox="1"/>
          <p:nvPr/>
        </p:nvSpPr>
        <p:spPr>
          <a:xfrm>
            <a:off x="1667100" y="3430950"/>
            <a:ext cx="5809800" cy="41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Switching can also greatly affect test duration!</a:t>
            </a:r>
            <a:endParaRPr sz="18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(Caching, true randomness creation, etc. )</a:t>
            </a:r>
            <a:endParaRPr sz="1800" b="1">
              <a:solidFill>
                <a:schemeClr val="dk1"/>
              </a:solidFill>
            </a:endParaRPr>
          </a:p>
        </p:txBody>
      </p:sp>
      <p:sp>
        <p:nvSpPr>
          <p:cNvPr id="203" name="Google Shape;203;p17"/>
          <p:cNvSpPr txBox="1"/>
          <p:nvPr/>
        </p:nvSpPr>
        <p:spPr>
          <a:xfrm>
            <a:off x="3072000" y="4201525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RUN TIME INCREASES!</a:t>
            </a:r>
            <a:endParaRPr sz="1800" b="1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In reality, 1.5x runtime!</a:t>
            </a:r>
            <a:endParaRPr sz="1800" b="1">
              <a:solidFill>
                <a:schemeClr val="dk1"/>
              </a:solidFill>
            </a:endParaRPr>
          </a:p>
        </p:txBody>
      </p:sp>
      <p:grpSp>
        <p:nvGrpSpPr>
          <p:cNvPr id="204" name="Google Shape;204;p17"/>
          <p:cNvGrpSpPr/>
          <p:nvPr/>
        </p:nvGrpSpPr>
        <p:grpSpPr>
          <a:xfrm>
            <a:off x="2308525" y="1952350"/>
            <a:ext cx="3973050" cy="696750"/>
            <a:chOff x="3125250" y="3244775"/>
            <a:chExt cx="3973050" cy="696750"/>
          </a:xfrm>
        </p:grpSpPr>
        <p:sp>
          <p:nvSpPr>
            <p:cNvPr id="205" name="Google Shape;205;p17"/>
            <p:cNvSpPr/>
            <p:nvPr/>
          </p:nvSpPr>
          <p:spPr>
            <a:xfrm>
              <a:off x="528435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7"/>
            <p:cNvSpPr/>
            <p:nvPr/>
          </p:nvSpPr>
          <p:spPr>
            <a:xfrm>
              <a:off x="312525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7"/>
            <p:cNvSpPr/>
            <p:nvPr/>
          </p:nvSpPr>
          <p:spPr>
            <a:xfrm>
              <a:off x="6363900" y="325422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7"/>
            <p:cNvSpPr/>
            <p:nvPr/>
          </p:nvSpPr>
          <p:spPr>
            <a:xfrm>
              <a:off x="420480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3236988" y="33787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4316538" y="33787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T2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5396088" y="338817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6475638" y="338817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T1</a:t>
              </a:r>
              <a:endParaRPr b="1">
                <a:solidFill>
                  <a:schemeClr val="dk1"/>
                </a:solidFill>
              </a:endParaRPr>
            </a:p>
          </p:txBody>
        </p:sp>
      </p:grpSp>
      <p:grpSp>
        <p:nvGrpSpPr>
          <p:cNvPr id="213" name="Google Shape;213;p17"/>
          <p:cNvGrpSpPr/>
          <p:nvPr/>
        </p:nvGrpSpPr>
        <p:grpSpPr>
          <a:xfrm>
            <a:off x="2308525" y="1954713"/>
            <a:ext cx="5309050" cy="692013"/>
            <a:chOff x="2424175" y="2871775"/>
            <a:chExt cx="5309050" cy="692013"/>
          </a:xfrm>
        </p:grpSpPr>
        <p:sp>
          <p:nvSpPr>
            <p:cNvPr id="214" name="Google Shape;214;p17"/>
            <p:cNvSpPr/>
            <p:nvPr/>
          </p:nvSpPr>
          <p:spPr>
            <a:xfrm>
              <a:off x="4981330" y="2874138"/>
              <a:ext cx="1053600" cy="6873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6490025" y="2876488"/>
              <a:ext cx="12432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3554863" y="2871775"/>
              <a:ext cx="10083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3691818" y="3010450"/>
              <a:ext cx="7344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T2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5101475" y="3008088"/>
              <a:ext cx="8133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6625186" y="3010438"/>
              <a:ext cx="972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T1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3216763" y="3045325"/>
              <a:ext cx="2799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21" name="Google Shape;221;p17"/>
            <p:cNvSpPr/>
            <p:nvPr/>
          </p:nvSpPr>
          <p:spPr>
            <a:xfrm>
              <a:off x="4632288" y="3050050"/>
              <a:ext cx="2799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222" name="Google Shape;222;p17"/>
            <p:cNvSpPr/>
            <p:nvPr/>
          </p:nvSpPr>
          <p:spPr>
            <a:xfrm>
              <a:off x="6122525" y="3050038"/>
              <a:ext cx="279900" cy="3402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grpSp>
          <p:nvGrpSpPr>
            <p:cNvPr id="223" name="Google Shape;223;p17"/>
            <p:cNvGrpSpPr/>
            <p:nvPr/>
          </p:nvGrpSpPr>
          <p:grpSpPr>
            <a:xfrm>
              <a:off x="2424175" y="2871775"/>
              <a:ext cx="734400" cy="687300"/>
              <a:chOff x="3125250" y="3266125"/>
              <a:chExt cx="734400" cy="687300"/>
            </a:xfrm>
          </p:grpSpPr>
          <p:sp>
            <p:nvSpPr>
              <p:cNvPr id="224" name="Google Shape;224;p17"/>
              <p:cNvSpPr/>
              <p:nvPr/>
            </p:nvSpPr>
            <p:spPr>
              <a:xfrm>
                <a:off x="3125250" y="3266125"/>
                <a:ext cx="734400" cy="687300"/>
              </a:xfrm>
              <a:prstGeom prst="roundRect">
                <a:avLst>
                  <a:gd name="adj" fmla="val 16667"/>
                </a:avLst>
              </a:prstGeom>
              <a:solidFill>
                <a:schemeClr val="accent4"/>
              </a:solidFill>
              <a:ln w="9525" cap="flat" cmpd="sng">
                <a:solidFill>
                  <a:schemeClr val="dk2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17"/>
              <p:cNvSpPr/>
              <p:nvPr/>
            </p:nvSpPr>
            <p:spPr>
              <a:xfrm>
                <a:off x="3236988" y="3400075"/>
                <a:ext cx="510900" cy="419400"/>
              </a:xfrm>
              <a:prstGeom prst="rect">
                <a:avLst/>
              </a:prstGeom>
              <a:solidFill>
                <a:srgbClr val="2ECC7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Expensive to run the test orders!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Difficulties in compiling old repos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Machine cost of running &gt; 10k test orders</a:t>
            </a:r>
            <a:endParaRPr/>
          </a:p>
          <a:p>
            <a:pPr marL="0" lvl="0" indent="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Simulation rather than execution</a:t>
            </a:r>
            <a:endParaRPr/>
          </a:p>
          <a:p>
            <a:pPr marL="914400" lvl="1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-"/>
            </a:pPr>
            <a:r>
              <a:rPr lang="en"/>
              <a:t>Reusing history time and test outcome</a:t>
            </a:r>
            <a:endParaRPr/>
          </a:p>
        </p:txBody>
      </p:sp>
      <p:sp>
        <p:nvSpPr>
          <p:cNvPr id="231" name="Google Shape;231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is the problem not reported before</a:t>
            </a:r>
            <a:endParaRPr/>
          </a:p>
        </p:txBody>
      </p:sp>
      <p:sp>
        <p:nvSpPr>
          <p:cNvPr id="232" name="Google Shape;232;p18"/>
          <p:cNvSpPr/>
          <p:nvPr/>
        </p:nvSpPr>
        <p:spPr>
          <a:xfrm>
            <a:off x="6573500" y="3535150"/>
            <a:ext cx="227400" cy="161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Solution: Hierarchy-aware</a:t>
            </a:r>
            <a:endParaRPr/>
          </a:p>
        </p:txBody>
      </p:sp>
      <p:sp>
        <p:nvSpPr>
          <p:cNvPr id="239" name="Google Shape;23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5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Hierarchy-aware: run each test module as a whole! </a:t>
            </a:r>
            <a:endParaRPr/>
          </a:p>
        </p:txBody>
      </p:sp>
      <p:sp>
        <p:nvSpPr>
          <p:cNvPr id="240" name="Google Shape;240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sp>
        <p:nvSpPr>
          <p:cNvPr id="241" name="Google Shape;241;p19"/>
          <p:cNvSpPr/>
          <p:nvPr/>
        </p:nvSpPr>
        <p:spPr>
          <a:xfrm>
            <a:off x="3359250" y="2046350"/>
            <a:ext cx="266400" cy="3402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42" name="Google Shape;242;p19"/>
          <p:cNvSpPr/>
          <p:nvPr/>
        </p:nvSpPr>
        <p:spPr>
          <a:xfrm>
            <a:off x="4438800" y="2046350"/>
            <a:ext cx="266400" cy="3402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sp>
        <p:nvSpPr>
          <p:cNvPr id="243" name="Google Shape;243;p19"/>
          <p:cNvSpPr/>
          <p:nvPr/>
        </p:nvSpPr>
        <p:spPr>
          <a:xfrm>
            <a:off x="5518350" y="2046350"/>
            <a:ext cx="266400" cy="340200"/>
          </a:xfrm>
          <a:prstGeom prst="rightArrow">
            <a:avLst>
              <a:gd name="adj1" fmla="val 50000"/>
              <a:gd name="adj2" fmla="val 3453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grpSp>
        <p:nvGrpSpPr>
          <p:cNvPr id="244" name="Google Shape;244;p19"/>
          <p:cNvGrpSpPr/>
          <p:nvPr/>
        </p:nvGrpSpPr>
        <p:grpSpPr>
          <a:xfrm>
            <a:off x="2880638" y="2955475"/>
            <a:ext cx="1473900" cy="1009500"/>
            <a:chOff x="1261675" y="1436625"/>
            <a:chExt cx="1473900" cy="1009500"/>
          </a:xfrm>
        </p:grpSpPr>
        <p:sp>
          <p:nvSpPr>
            <p:cNvPr id="245" name="Google Shape;245;p19"/>
            <p:cNvSpPr/>
            <p:nvPr/>
          </p:nvSpPr>
          <p:spPr>
            <a:xfrm>
              <a:off x="1346584" y="1436625"/>
              <a:ext cx="1304100" cy="10095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6" name="Google Shape;246;p19"/>
            <p:cNvGrpSpPr/>
            <p:nvPr/>
          </p:nvGrpSpPr>
          <p:grpSpPr>
            <a:xfrm>
              <a:off x="1492063" y="1892425"/>
              <a:ext cx="1021800" cy="419400"/>
              <a:chOff x="3679138" y="2402100"/>
              <a:chExt cx="1021800" cy="419400"/>
            </a:xfrm>
          </p:grpSpPr>
          <p:sp>
            <p:nvSpPr>
              <p:cNvPr id="247" name="Google Shape;247;p19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248" name="Google Shape;248;p19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</p:grpSp>
        <p:sp>
          <p:nvSpPr>
            <p:cNvPr id="249" name="Google Shape;249;p19"/>
            <p:cNvSpPr txBox="1"/>
            <p:nvPr/>
          </p:nvSpPr>
          <p:spPr>
            <a:xfrm>
              <a:off x="1261675" y="1457250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1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250" name="Google Shape;250;p19"/>
          <p:cNvGrpSpPr/>
          <p:nvPr/>
        </p:nvGrpSpPr>
        <p:grpSpPr>
          <a:xfrm>
            <a:off x="4937975" y="2955475"/>
            <a:ext cx="1473900" cy="1009500"/>
            <a:chOff x="5338900" y="1436625"/>
            <a:chExt cx="1473900" cy="1009500"/>
          </a:xfrm>
        </p:grpSpPr>
        <p:sp>
          <p:nvSpPr>
            <p:cNvPr id="251" name="Google Shape;251;p19"/>
            <p:cNvSpPr/>
            <p:nvPr/>
          </p:nvSpPr>
          <p:spPr>
            <a:xfrm>
              <a:off x="5408500" y="1436625"/>
              <a:ext cx="1334700" cy="10095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252;p19"/>
            <p:cNvGrpSpPr/>
            <p:nvPr/>
          </p:nvGrpSpPr>
          <p:grpSpPr>
            <a:xfrm>
              <a:off x="5553988" y="1892425"/>
              <a:ext cx="1021800" cy="419400"/>
              <a:chOff x="3679138" y="2402100"/>
              <a:chExt cx="1021800" cy="419400"/>
            </a:xfrm>
          </p:grpSpPr>
          <p:sp>
            <p:nvSpPr>
              <p:cNvPr id="253" name="Google Shape;253;p19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254" name="Google Shape;254;p19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T4</a:t>
                </a:r>
                <a:endParaRPr b="1"/>
              </a:p>
            </p:txBody>
          </p:sp>
        </p:grpSp>
        <p:sp>
          <p:nvSpPr>
            <p:cNvPr id="255" name="Google Shape;255;p19"/>
            <p:cNvSpPr txBox="1"/>
            <p:nvPr/>
          </p:nvSpPr>
          <p:spPr>
            <a:xfrm>
              <a:off x="53389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2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sp>
        <p:nvSpPr>
          <p:cNvPr id="256" name="Google Shape;256;p19"/>
          <p:cNvSpPr txBox="1"/>
          <p:nvPr/>
        </p:nvSpPr>
        <p:spPr>
          <a:xfrm>
            <a:off x="739250" y="1979450"/>
            <a:ext cx="11988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Previous</a:t>
            </a:r>
            <a:endParaRPr sz="1800" b="1">
              <a:solidFill>
                <a:schemeClr val="dk1"/>
              </a:solidFill>
            </a:endParaRPr>
          </a:p>
        </p:txBody>
      </p:sp>
      <p:sp>
        <p:nvSpPr>
          <p:cNvPr id="257" name="Google Shape;257;p19"/>
          <p:cNvSpPr txBox="1"/>
          <p:nvPr/>
        </p:nvSpPr>
        <p:spPr>
          <a:xfrm>
            <a:off x="891200" y="3279975"/>
            <a:ext cx="8949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Ours</a:t>
            </a:r>
            <a:endParaRPr sz="1800" b="1">
              <a:solidFill>
                <a:schemeClr val="dk1"/>
              </a:solidFill>
            </a:endParaRPr>
          </a:p>
        </p:txBody>
      </p:sp>
      <p:grpSp>
        <p:nvGrpSpPr>
          <p:cNvPr id="258" name="Google Shape;258;p19"/>
          <p:cNvGrpSpPr/>
          <p:nvPr/>
        </p:nvGrpSpPr>
        <p:grpSpPr>
          <a:xfrm>
            <a:off x="3106700" y="3408063"/>
            <a:ext cx="1021800" cy="419400"/>
            <a:chOff x="2749175" y="3424625"/>
            <a:chExt cx="1021800" cy="419400"/>
          </a:xfrm>
        </p:grpSpPr>
        <p:sp>
          <p:nvSpPr>
            <p:cNvPr id="259" name="Google Shape;259;p19"/>
            <p:cNvSpPr/>
            <p:nvPr/>
          </p:nvSpPr>
          <p:spPr>
            <a:xfrm>
              <a:off x="3260075" y="34246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260" name="Google Shape;260;p19"/>
            <p:cNvSpPr/>
            <p:nvPr/>
          </p:nvSpPr>
          <p:spPr>
            <a:xfrm>
              <a:off x="2749175" y="34246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</p:grpSp>
      <p:grpSp>
        <p:nvGrpSpPr>
          <p:cNvPr id="261" name="Google Shape;261;p19"/>
          <p:cNvGrpSpPr/>
          <p:nvPr/>
        </p:nvGrpSpPr>
        <p:grpSpPr>
          <a:xfrm>
            <a:off x="4937963" y="2955963"/>
            <a:ext cx="1473900" cy="1009500"/>
            <a:chOff x="1268125" y="1436625"/>
            <a:chExt cx="1473900" cy="1009500"/>
          </a:xfrm>
        </p:grpSpPr>
        <p:sp>
          <p:nvSpPr>
            <p:cNvPr id="262" name="Google Shape;262;p19"/>
            <p:cNvSpPr/>
            <p:nvPr/>
          </p:nvSpPr>
          <p:spPr>
            <a:xfrm>
              <a:off x="1346584" y="1436625"/>
              <a:ext cx="1317000" cy="10095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19"/>
            <p:cNvGrpSpPr/>
            <p:nvPr/>
          </p:nvGrpSpPr>
          <p:grpSpPr>
            <a:xfrm>
              <a:off x="1492063" y="1892425"/>
              <a:ext cx="1021800" cy="419400"/>
              <a:chOff x="3679138" y="2402100"/>
              <a:chExt cx="1021800" cy="419400"/>
            </a:xfrm>
          </p:grpSpPr>
          <p:sp>
            <p:nvSpPr>
              <p:cNvPr id="264" name="Google Shape;264;p19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  <p:sp>
            <p:nvSpPr>
              <p:cNvPr id="265" name="Google Shape;265;p19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</p:grpSp>
        <p:sp>
          <p:nvSpPr>
            <p:cNvPr id="266" name="Google Shape;266;p19"/>
            <p:cNvSpPr txBox="1"/>
            <p:nvPr/>
          </p:nvSpPr>
          <p:spPr>
            <a:xfrm>
              <a:off x="1268125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1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267" name="Google Shape;267;p19"/>
          <p:cNvGrpSpPr/>
          <p:nvPr/>
        </p:nvGrpSpPr>
        <p:grpSpPr>
          <a:xfrm>
            <a:off x="2880650" y="2955475"/>
            <a:ext cx="1473900" cy="1009500"/>
            <a:chOff x="5338900" y="1436625"/>
            <a:chExt cx="1473900" cy="1009500"/>
          </a:xfrm>
        </p:grpSpPr>
        <p:sp>
          <p:nvSpPr>
            <p:cNvPr id="268" name="Google Shape;268;p19"/>
            <p:cNvSpPr/>
            <p:nvPr/>
          </p:nvSpPr>
          <p:spPr>
            <a:xfrm>
              <a:off x="5408500" y="1436625"/>
              <a:ext cx="1334700" cy="10095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9" name="Google Shape;269;p19"/>
            <p:cNvGrpSpPr/>
            <p:nvPr/>
          </p:nvGrpSpPr>
          <p:grpSpPr>
            <a:xfrm>
              <a:off x="5553988" y="1892425"/>
              <a:ext cx="1021800" cy="419400"/>
              <a:chOff x="3679138" y="2402100"/>
              <a:chExt cx="1021800" cy="419400"/>
            </a:xfrm>
          </p:grpSpPr>
          <p:sp>
            <p:nvSpPr>
              <p:cNvPr id="270" name="Google Shape;270;p19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271" name="Google Shape;271;p19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T4</a:t>
                </a:r>
                <a:endParaRPr b="1"/>
              </a:p>
            </p:txBody>
          </p:sp>
        </p:grpSp>
        <p:sp>
          <p:nvSpPr>
            <p:cNvPr id="272" name="Google Shape;272;p19"/>
            <p:cNvSpPr txBox="1"/>
            <p:nvPr/>
          </p:nvSpPr>
          <p:spPr>
            <a:xfrm>
              <a:off x="53389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2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sp>
        <p:nvSpPr>
          <p:cNvPr id="273" name="Google Shape;273;p19"/>
          <p:cNvSpPr txBox="1"/>
          <p:nvPr/>
        </p:nvSpPr>
        <p:spPr>
          <a:xfrm>
            <a:off x="3560700" y="2609800"/>
            <a:ext cx="2146800" cy="3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1"/>
                </a:solidFill>
              </a:rPr>
              <a:t>Prioritize within modules</a:t>
            </a:r>
            <a:endParaRPr sz="1300" b="1">
              <a:solidFill>
                <a:schemeClr val="dk1"/>
              </a:solidFill>
            </a:endParaRPr>
          </a:p>
        </p:txBody>
      </p:sp>
      <p:sp>
        <p:nvSpPr>
          <p:cNvPr id="274" name="Google Shape;274;p19"/>
          <p:cNvSpPr txBox="1"/>
          <p:nvPr/>
        </p:nvSpPr>
        <p:spPr>
          <a:xfrm>
            <a:off x="3638550" y="3964963"/>
            <a:ext cx="1991100" cy="3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1"/>
                </a:solidFill>
              </a:rPr>
              <a:t>Prioritize the modules</a:t>
            </a:r>
            <a:endParaRPr sz="1300" b="1">
              <a:solidFill>
                <a:schemeClr val="dk1"/>
              </a:solidFill>
            </a:endParaRPr>
          </a:p>
        </p:txBody>
      </p:sp>
      <p:sp>
        <p:nvSpPr>
          <p:cNvPr id="275" name="Google Shape;275;p19"/>
          <p:cNvSpPr txBox="1"/>
          <p:nvPr/>
        </p:nvSpPr>
        <p:spPr>
          <a:xfrm>
            <a:off x="2903550" y="4407875"/>
            <a:ext cx="3336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Minimizes run time increase</a:t>
            </a:r>
            <a:endParaRPr/>
          </a:p>
        </p:txBody>
      </p:sp>
      <p:grpSp>
        <p:nvGrpSpPr>
          <p:cNvPr id="276" name="Google Shape;276;p19"/>
          <p:cNvGrpSpPr/>
          <p:nvPr/>
        </p:nvGrpSpPr>
        <p:grpSpPr>
          <a:xfrm>
            <a:off x="2585475" y="1872800"/>
            <a:ext cx="3973050" cy="696750"/>
            <a:chOff x="3125250" y="3244775"/>
            <a:chExt cx="3973050" cy="696750"/>
          </a:xfrm>
        </p:grpSpPr>
        <p:sp>
          <p:nvSpPr>
            <p:cNvPr id="277" name="Google Shape;277;p19"/>
            <p:cNvSpPr/>
            <p:nvPr/>
          </p:nvSpPr>
          <p:spPr>
            <a:xfrm>
              <a:off x="528435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9"/>
            <p:cNvSpPr/>
            <p:nvPr/>
          </p:nvSpPr>
          <p:spPr>
            <a:xfrm>
              <a:off x="312525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19"/>
            <p:cNvSpPr/>
            <p:nvPr/>
          </p:nvSpPr>
          <p:spPr>
            <a:xfrm>
              <a:off x="6363900" y="325422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19"/>
            <p:cNvSpPr/>
            <p:nvPr/>
          </p:nvSpPr>
          <p:spPr>
            <a:xfrm>
              <a:off x="4204800" y="3244775"/>
              <a:ext cx="734400" cy="6873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19"/>
            <p:cNvSpPr/>
            <p:nvPr/>
          </p:nvSpPr>
          <p:spPr>
            <a:xfrm>
              <a:off x="3236988" y="33787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282" name="Google Shape;282;p19"/>
            <p:cNvSpPr/>
            <p:nvPr/>
          </p:nvSpPr>
          <p:spPr>
            <a:xfrm>
              <a:off x="4316538" y="33787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T2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83" name="Google Shape;283;p19"/>
            <p:cNvSpPr/>
            <p:nvPr/>
          </p:nvSpPr>
          <p:spPr>
            <a:xfrm>
              <a:off x="5396088" y="338817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T4</a:t>
              </a:r>
              <a:endParaRPr b="1">
                <a:solidFill>
                  <a:schemeClr val="dk1"/>
                </a:solidFill>
              </a:endParaRPr>
            </a:p>
          </p:txBody>
        </p:sp>
        <p:sp>
          <p:nvSpPr>
            <p:cNvPr id="284" name="Google Shape;284;p19"/>
            <p:cNvSpPr/>
            <p:nvPr/>
          </p:nvSpPr>
          <p:spPr>
            <a:xfrm>
              <a:off x="6475638" y="338817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>
                  <a:solidFill>
                    <a:schemeClr val="dk1"/>
                  </a:solidFill>
                </a:rPr>
                <a:t>T1</a:t>
              </a:r>
              <a:endParaRPr b="1"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2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Integrating previous work</a:t>
            </a:r>
            <a:endParaRPr/>
          </a:p>
        </p:txBody>
      </p:sp>
      <p:sp>
        <p:nvSpPr>
          <p:cNvPr id="290" name="Google Shape;29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291" name="Google Shape;291;p20"/>
          <p:cNvGrpSpPr/>
          <p:nvPr/>
        </p:nvGrpSpPr>
        <p:grpSpPr>
          <a:xfrm>
            <a:off x="1585738" y="1975875"/>
            <a:ext cx="1473900" cy="1009500"/>
            <a:chOff x="1266000" y="1436625"/>
            <a:chExt cx="1473900" cy="1009500"/>
          </a:xfrm>
        </p:grpSpPr>
        <p:sp>
          <p:nvSpPr>
            <p:cNvPr id="292" name="Google Shape;292;p20"/>
            <p:cNvSpPr/>
            <p:nvPr/>
          </p:nvSpPr>
          <p:spPr>
            <a:xfrm>
              <a:off x="1346584" y="1436625"/>
              <a:ext cx="1317000" cy="10095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3" name="Google Shape;293;p20"/>
            <p:cNvGrpSpPr/>
            <p:nvPr/>
          </p:nvGrpSpPr>
          <p:grpSpPr>
            <a:xfrm>
              <a:off x="1492063" y="1892425"/>
              <a:ext cx="1021800" cy="419400"/>
              <a:chOff x="3679138" y="2402100"/>
              <a:chExt cx="1021800" cy="419400"/>
            </a:xfrm>
          </p:grpSpPr>
          <p:sp>
            <p:nvSpPr>
              <p:cNvPr id="294" name="Google Shape;294;p20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  <p:sp>
            <p:nvSpPr>
              <p:cNvPr id="295" name="Google Shape;295;p20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</p:grpSp>
        <p:sp>
          <p:nvSpPr>
            <p:cNvPr id="296" name="Google Shape;296;p20"/>
            <p:cNvSpPr txBox="1"/>
            <p:nvPr/>
          </p:nvSpPr>
          <p:spPr>
            <a:xfrm>
              <a:off x="12660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1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297" name="Google Shape;297;p20"/>
          <p:cNvGrpSpPr/>
          <p:nvPr/>
        </p:nvGrpSpPr>
        <p:grpSpPr>
          <a:xfrm>
            <a:off x="1811800" y="2428475"/>
            <a:ext cx="1021800" cy="419400"/>
            <a:chOff x="2749175" y="3424625"/>
            <a:chExt cx="1021800" cy="419400"/>
          </a:xfrm>
        </p:grpSpPr>
        <p:sp>
          <p:nvSpPr>
            <p:cNvPr id="298" name="Google Shape;298;p20"/>
            <p:cNvSpPr/>
            <p:nvPr/>
          </p:nvSpPr>
          <p:spPr>
            <a:xfrm>
              <a:off x="3260075" y="34246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299" name="Google Shape;299;p20"/>
            <p:cNvSpPr/>
            <p:nvPr/>
          </p:nvSpPr>
          <p:spPr>
            <a:xfrm>
              <a:off x="2749175" y="3424625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</p:grpSp>
      <p:grpSp>
        <p:nvGrpSpPr>
          <p:cNvPr id="300" name="Google Shape;300;p20"/>
          <p:cNvGrpSpPr/>
          <p:nvPr/>
        </p:nvGrpSpPr>
        <p:grpSpPr>
          <a:xfrm>
            <a:off x="1585750" y="1975875"/>
            <a:ext cx="1473900" cy="1009500"/>
            <a:chOff x="5338900" y="1436625"/>
            <a:chExt cx="1473900" cy="1009500"/>
          </a:xfrm>
        </p:grpSpPr>
        <p:sp>
          <p:nvSpPr>
            <p:cNvPr id="301" name="Google Shape;301;p20"/>
            <p:cNvSpPr/>
            <p:nvPr/>
          </p:nvSpPr>
          <p:spPr>
            <a:xfrm>
              <a:off x="5408500" y="1436625"/>
              <a:ext cx="1334700" cy="10095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2" name="Google Shape;302;p20"/>
            <p:cNvGrpSpPr/>
            <p:nvPr/>
          </p:nvGrpSpPr>
          <p:grpSpPr>
            <a:xfrm>
              <a:off x="5553988" y="1892425"/>
              <a:ext cx="1021800" cy="419400"/>
              <a:chOff x="3679138" y="2402100"/>
              <a:chExt cx="1021800" cy="419400"/>
            </a:xfrm>
          </p:grpSpPr>
          <p:sp>
            <p:nvSpPr>
              <p:cNvPr id="303" name="Google Shape;303;p20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304" name="Google Shape;304;p20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T4</a:t>
                </a:r>
                <a:endParaRPr b="1"/>
              </a:p>
            </p:txBody>
          </p:sp>
        </p:grpSp>
        <p:sp>
          <p:nvSpPr>
            <p:cNvPr id="305" name="Google Shape;305;p20"/>
            <p:cNvSpPr txBox="1"/>
            <p:nvPr/>
          </p:nvSpPr>
          <p:spPr>
            <a:xfrm>
              <a:off x="53389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2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sp>
        <p:nvSpPr>
          <p:cNvPr id="306" name="Google Shape;306;p20"/>
          <p:cNvSpPr txBox="1"/>
          <p:nvPr/>
        </p:nvSpPr>
        <p:spPr>
          <a:xfrm>
            <a:off x="1683250" y="1614750"/>
            <a:ext cx="3347100" cy="3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1"/>
                </a:solidFill>
              </a:rPr>
              <a:t>Use existing technique within modules</a:t>
            </a:r>
            <a:endParaRPr sz="1300" b="1">
              <a:solidFill>
                <a:schemeClr val="dk1"/>
              </a:solidFill>
            </a:endParaRPr>
          </a:p>
        </p:txBody>
      </p:sp>
      <p:sp>
        <p:nvSpPr>
          <p:cNvPr id="307" name="Google Shape;307;p20"/>
          <p:cNvSpPr txBox="1"/>
          <p:nvPr/>
        </p:nvSpPr>
        <p:spPr>
          <a:xfrm>
            <a:off x="1560700" y="3041100"/>
            <a:ext cx="3592200" cy="3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 b="1">
                <a:solidFill>
                  <a:schemeClr val="dk1"/>
                </a:solidFill>
              </a:rPr>
              <a:t>Use score summarization for the modules</a:t>
            </a:r>
            <a:endParaRPr sz="1300" b="1">
              <a:solidFill>
                <a:schemeClr val="dk1"/>
              </a:solidFill>
            </a:endParaRPr>
          </a:p>
        </p:txBody>
      </p:sp>
      <p:graphicFrame>
        <p:nvGraphicFramePr>
          <p:cNvPr id="308" name="Google Shape;308;p20"/>
          <p:cNvGraphicFramePr/>
          <p:nvPr/>
        </p:nvGraphicFramePr>
        <p:xfrm>
          <a:off x="6534800" y="866875"/>
          <a:ext cx="1959975" cy="1981050"/>
        </p:xfrm>
        <a:graphic>
          <a:graphicData uri="http://schemas.openxmlformats.org/drawingml/2006/table">
            <a:tbl>
              <a:tblPr>
                <a:noFill/>
                <a:tableStyleId>{AFF0E687-9E7A-44BE-9F4F-0A497F08ADBA}</a:tableStyleId>
              </a:tblPr>
              <a:tblGrid>
                <a:gridCol w="653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Rank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Test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Score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80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3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T1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09" name="Google Shape;309;p20"/>
          <p:cNvGraphicFramePr/>
          <p:nvPr/>
        </p:nvGraphicFramePr>
        <p:xfrm>
          <a:off x="6450250" y="3161250"/>
          <a:ext cx="2208975" cy="1188630"/>
        </p:xfrm>
        <a:graphic>
          <a:graphicData uri="http://schemas.openxmlformats.org/drawingml/2006/table">
            <a:tbl>
              <a:tblPr>
                <a:noFill/>
                <a:tableStyleId>{AFF0E687-9E7A-44BE-9F4F-0A497F08ADBA}</a:tableStyleId>
              </a:tblPr>
              <a:tblGrid>
                <a:gridCol w="712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9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6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Rank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Module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Avg</a:t>
                      </a:r>
                      <a:endParaRPr b="1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2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M1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45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0" name="Google Shape;310;p20"/>
          <p:cNvSpPr txBox="1"/>
          <p:nvPr/>
        </p:nvSpPr>
        <p:spPr>
          <a:xfrm>
            <a:off x="1830350" y="3998275"/>
            <a:ext cx="2736600" cy="4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>
                <a:solidFill>
                  <a:schemeClr val="dk1"/>
                </a:solidFill>
              </a:rPr>
              <a:t>sum, avg, max, min, …</a:t>
            </a:r>
            <a:endParaRPr sz="1800" b="1">
              <a:solidFill>
                <a:schemeClr val="dk1"/>
              </a:solidFill>
            </a:endParaRPr>
          </a:p>
        </p:txBody>
      </p:sp>
      <p:grpSp>
        <p:nvGrpSpPr>
          <p:cNvPr id="311" name="Google Shape;311;p20"/>
          <p:cNvGrpSpPr/>
          <p:nvPr/>
        </p:nvGrpSpPr>
        <p:grpSpPr>
          <a:xfrm>
            <a:off x="3533250" y="1975875"/>
            <a:ext cx="1473900" cy="1009500"/>
            <a:chOff x="5338900" y="1436625"/>
            <a:chExt cx="1473900" cy="1009500"/>
          </a:xfrm>
        </p:grpSpPr>
        <p:sp>
          <p:nvSpPr>
            <p:cNvPr id="312" name="Google Shape;312;p20"/>
            <p:cNvSpPr/>
            <p:nvPr/>
          </p:nvSpPr>
          <p:spPr>
            <a:xfrm>
              <a:off x="5408500" y="1436625"/>
              <a:ext cx="1334700" cy="10095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3" name="Google Shape;313;p20"/>
            <p:cNvGrpSpPr/>
            <p:nvPr/>
          </p:nvGrpSpPr>
          <p:grpSpPr>
            <a:xfrm>
              <a:off x="5553988" y="1892425"/>
              <a:ext cx="1021800" cy="419400"/>
              <a:chOff x="3679138" y="2402100"/>
              <a:chExt cx="1021800" cy="419400"/>
            </a:xfrm>
          </p:grpSpPr>
          <p:sp>
            <p:nvSpPr>
              <p:cNvPr id="314" name="Google Shape;314;p20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T3</a:t>
                </a:r>
                <a:endParaRPr b="1"/>
              </a:p>
            </p:txBody>
          </p:sp>
          <p:sp>
            <p:nvSpPr>
              <p:cNvPr id="315" name="Google Shape;315;p20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T4</a:t>
                </a:r>
                <a:endParaRPr b="1"/>
              </a:p>
            </p:txBody>
          </p:sp>
        </p:grpSp>
        <p:sp>
          <p:nvSpPr>
            <p:cNvPr id="316" name="Google Shape;316;p20"/>
            <p:cNvSpPr txBox="1"/>
            <p:nvPr/>
          </p:nvSpPr>
          <p:spPr>
            <a:xfrm>
              <a:off x="5338900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2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  <p:grpSp>
        <p:nvGrpSpPr>
          <p:cNvPr id="317" name="Google Shape;317;p20"/>
          <p:cNvGrpSpPr/>
          <p:nvPr/>
        </p:nvGrpSpPr>
        <p:grpSpPr>
          <a:xfrm>
            <a:off x="3533238" y="1975875"/>
            <a:ext cx="1473900" cy="1009500"/>
            <a:chOff x="1263625" y="1436625"/>
            <a:chExt cx="1473900" cy="1009500"/>
          </a:xfrm>
        </p:grpSpPr>
        <p:sp>
          <p:nvSpPr>
            <p:cNvPr id="318" name="Google Shape;318;p20"/>
            <p:cNvSpPr/>
            <p:nvPr/>
          </p:nvSpPr>
          <p:spPr>
            <a:xfrm>
              <a:off x="1346584" y="1436625"/>
              <a:ext cx="1308000" cy="10095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19" name="Google Shape;319;p20"/>
            <p:cNvGrpSpPr/>
            <p:nvPr/>
          </p:nvGrpSpPr>
          <p:grpSpPr>
            <a:xfrm>
              <a:off x="1492063" y="1892425"/>
              <a:ext cx="1021800" cy="419400"/>
              <a:chOff x="3679138" y="2402100"/>
              <a:chExt cx="1021800" cy="419400"/>
            </a:xfrm>
          </p:grpSpPr>
          <p:sp>
            <p:nvSpPr>
              <p:cNvPr id="320" name="Google Shape;320;p20"/>
              <p:cNvSpPr/>
              <p:nvPr/>
            </p:nvSpPr>
            <p:spPr>
              <a:xfrm>
                <a:off x="36791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T2</a:t>
                </a:r>
                <a:endParaRPr b="1"/>
              </a:p>
            </p:txBody>
          </p:sp>
          <p:sp>
            <p:nvSpPr>
              <p:cNvPr id="321" name="Google Shape;321;p20"/>
              <p:cNvSpPr/>
              <p:nvPr/>
            </p:nvSpPr>
            <p:spPr>
              <a:xfrm>
                <a:off x="4190038" y="2402100"/>
                <a:ext cx="510900" cy="419400"/>
              </a:xfrm>
              <a:prstGeom prst="rect">
                <a:avLst/>
              </a:prstGeom>
              <a:solidFill>
                <a:schemeClr val="lt2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b="1"/>
                  <a:t>T1</a:t>
                </a:r>
                <a:endParaRPr b="1"/>
              </a:p>
            </p:txBody>
          </p:sp>
        </p:grpSp>
        <p:sp>
          <p:nvSpPr>
            <p:cNvPr id="322" name="Google Shape;322;p20"/>
            <p:cNvSpPr txBox="1"/>
            <p:nvPr/>
          </p:nvSpPr>
          <p:spPr>
            <a:xfrm>
              <a:off x="1263625" y="1436625"/>
              <a:ext cx="1473900" cy="345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 b="1">
                  <a:solidFill>
                    <a:schemeClr val="dk1"/>
                  </a:solidFill>
                </a:rPr>
                <a:t>Module 1</a:t>
              </a:r>
              <a:endParaRPr sz="1800" b="1"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Evaluation metric</a:t>
            </a:r>
            <a:endParaRPr/>
          </a:p>
        </p:txBody>
      </p:sp>
      <p:sp>
        <p:nvSpPr>
          <p:cNvPr id="328" name="Google Shape;32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65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/>
              <a:t>The most practically important: average time to fault (ATTF)</a:t>
            </a:r>
            <a:endParaRPr/>
          </a:p>
        </p:txBody>
      </p:sp>
      <p:sp>
        <p:nvSpPr>
          <p:cNvPr id="329" name="Google Shape;329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330" name="Google Shape;330;p21"/>
          <p:cNvGrpSpPr/>
          <p:nvPr/>
        </p:nvGrpSpPr>
        <p:grpSpPr>
          <a:xfrm>
            <a:off x="0" y="2120425"/>
            <a:ext cx="5042425" cy="2649375"/>
            <a:chOff x="1329600" y="2383675"/>
            <a:chExt cx="5042425" cy="2649375"/>
          </a:xfrm>
        </p:grpSpPr>
        <p:sp>
          <p:nvSpPr>
            <p:cNvPr id="331" name="Google Shape;331;p21"/>
            <p:cNvSpPr/>
            <p:nvPr/>
          </p:nvSpPr>
          <p:spPr>
            <a:xfrm>
              <a:off x="5180150" y="3800150"/>
              <a:ext cx="952800" cy="572700"/>
            </a:xfrm>
            <a:prstGeom prst="roundRect">
              <a:avLst>
                <a:gd name="adj" fmla="val 16667"/>
              </a:avLst>
            </a:prstGeom>
            <a:solidFill>
              <a:srgbClr val="FF99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1"/>
            <p:cNvSpPr/>
            <p:nvPr/>
          </p:nvSpPr>
          <p:spPr>
            <a:xfrm>
              <a:off x="5180151" y="3800150"/>
              <a:ext cx="5487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333" name="Google Shape;333;p21"/>
            <p:cNvSpPr/>
            <p:nvPr/>
          </p:nvSpPr>
          <p:spPr>
            <a:xfrm>
              <a:off x="5727525" y="3800150"/>
              <a:ext cx="4053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  <p:sp>
          <p:nvSpPr>
            <p:cNvPr id="334" name="Google Shape;334;p21"/>
            <p:cNvSpPr/>
            <p:nvPr/>
          </p:nvSpPr>
          <p:spPr>
            <a:xfrm>
              <a:off x="2911225" y="3800150"/>
              <a:ext cx="1525500" cy="572700"/>
            </a:xfrm>
            <a:prstGeom prst="roundRect">
              <a:avLst>
                <a:gd name="adj" fmla="val 16667"/>
              </a:avLst>
            </a:prstGeom>
            <a:solidFill>
              <a:srgbClr val="00FFFF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1"/>
            <p:cNvSpPr/>
            <p:nvPr/>
          </p:nvSpPr>
          <p:spPr>
            <a:xfrm>
              <a:off x="2911213" y="3800150"/>
              <a:ext cx="5109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336" name="Google Shape;336;p21"/>
            <p:cNvSpPr/>
            <p:nvPr/>
          </p:nvSpPr>
          <p:spPr>
            <a:xfrm>
              <a:off x="3422150" y="3800150"/>
              <a:ext cx="1014600" cy="419400"/>
            </a:xfrm>
            <a:prstGeom prst="rect">
              <a:avLst/>
            </a:prstGeom>
            <a:solidFill>
              <a:schemeClr val="l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cxnSp>
          <p:nvCxnSpPr>
            <p:cNvPr id="337" name="Google Shape;337;p21"/>
            <p:cNvCxnSpPr/>
            <p:nvPr/>
          </p:nvCxnSpPr>
          <p:spPr>
            <a:xfrm rot="10800000">
              <a:off x="2911225" y="2383675"/>
              <a:ext cx="0" cy="16998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cxnSp>
          <p:nvCxnSpPr>
            <p:cNvPr id="338" name="Google Shape;338;p21"/>
            <p:cNvCxnSpPr/>
            <p:nvPr/>
          </p:nvCxnSpPr>
          <p:spPr>
            <a:xfrm>
              <a:off x="3425650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39" name="Google Shape;339;p21"/>
            <p:cNvCxnSpPr/>
            <p:nvPr/>
          </p:nvCxnSpPr>
          <p:spPr>
            <a:xfrm>
              <a:off x="443672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0" name="Google Shape;340;p21"/>
            <p:cNvCxnSpPr/>
            <p:nvPr/>
          </p:nvCxnSpPr>
          <p:spPr>
            <a:xfrm>
              <a:off x="517817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1" name="Google Shape;341;p21"/>
            <p:cNvCxnSpPr/>
            <p:nvPr/>
          </p:nvCxnSpPr>
          <p:spPr>
            <a:xfrm>
              <a:off x="5727525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42" name="Google Shape;342;p21"/>
            <p:cNvCxnSpPr/>
            <p:nvPr/>
          </p:nvCxnSpPr>
          <p:spPr>
            <a:xfrm>
              <a:off x="6132950" y="4219550"/>
              <a:ext cx="0" cy="19620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43" name="Google Shape;343;p21"/>
            <p:cNvSpPr/>
            <p:nvPr/>
          </p:nvSpPr>
          <p:spPr>
            <a:xfrm>
              <a:off x="4572000" y="3881325"/>
              <a:ext cx="475800" cy="281100"/>
            </a:xfrm>
            <a:prstGeom prst="rightArrow">
              <a:avLst>
                <a:gd name="adj1" fmla="val 50000"/>
                <a:gd name="adj2" fmla="val 34537"/>
              </a:avLst>
            </a:prstGeom>
            <a:solidFill>
              <a:srgbClr val="FFFF00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344" name="Google Shape;344;p21"/>
            <p:cNvSpPr txBox="1"/>
            <p:nvPr/>
          </p:nvSpPr>
          <p:spPr>
            <a:xfrm>
              <a:off x="3240550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20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45" name="Google Shape;345;p21"/>
            <p:cNvSpPr txBox="1"/>
            <p:nvPr/>
          </p:nvSpPr>
          <p:spPr>
            <a:xfrm>
              <a:off x="4251625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60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46" name="Google Shape;346;p21"/>
            <p:cNvSpPr txBox="1"/>
            <p:nvPr/>
          </p:nvSpPr>
          <p:spPr>
            <a:xfrm>
              <a:off x="4993075" y="43209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90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47" name="Google Shape;347;p21"/>
            <p:cNvSpPr txBox="1"/>
            <p:nvPr/>
          </p:nvSpPr>
          <p:spPr>
            <a:xfrm>
              <a:off x="5513025" y="4320900"/>
              <a:ext cx="4290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110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48" name="Google Shape;348;p21"/>
            <p:cNvSpPr txBox="1"/>
            <p:nvPr/>
          </p:nvSpPr>
          <p:spPr>
            <a:xfrm>
              <a:off x="5919625" y="4320900"/>
              <a:ext cx="4524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120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49" name="Google Shape;349;p21"/>
            <p:cNvSpPr txBox="1"/>
            <p:nvPr/>
          </p:nvSpPr>
          <p:spPr>
            <a:xfrm>
              <a:off x="1329600" y="2957800"/>
              <a:ext cx="1251000" cy="41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% of Faults Found</a:t>
              </a:r>
              <a:endParaRPr sz="1500">
                <a:solidFill>
                  <a:schemeClr val="dk2"/>
                </a:solidFill>
              </a:endParaRPr>
            </a:p>
          </p:txBody>
        </p:sp>
        <p:sp>
          <p:nvSpPr>
            <p:cNvPr id="350" name="Google Shape;350;p21"/>
            <p:cNvSpPr txBox="1"/>
            <p:nvPr/>
          </p:nvSpPr>
          <p:spPr>
            <a:xfrm>
              <a:off x="4067275" y="4617550"/>
              <a:ext cx="909600" cy="41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Time (s)</a:t>
              </a:r>
              <a:endParaRPr sz="1500">
                <a:solidFill>
                  <a:schemeClr val="dk2"/>
                </a:solidFill>
              </a:endParaRPr>
            </a:p>
          </p:txBody>
        </p:sp>
        <p:cxnSp>
          <p:nvCxnSpPr>
            <p:cNvPr id="351" name="Google Shape;351;p21"/>
            <p:cNvCxnSpPr/>
            <p:nvPr/>
          </p:nvCxnSpPr>
          <p:spPr>
            <a:xfrm rot="10800000">
              <a:off x="2789100" y="3188650"/>
              <a:ext cx="1278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2" name="Google Shape;352;p21"/>
            <p:cNvCxnSpPr/>
            <p:nvPr/>
          </p:nvCxnSpPr>
          <p:spPr>
            <a:xfrm>
              <a:off x="2789100" y="3800150"/>
              <a:ext cx="3565800" cy="0"/>
            </a:xfrm>
            <a:prstGeom prst="straightConnector1">
              <a:avLst/>
            </a:prstGeom>
            <a:noFill/>
            <a:ln w="9525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  <p:sp>
          <p:nvSpPr>
            <p:cNvPr id="353" name="Google Shape;353;p21"/>
            <p:cNvSpPr/>
            <p:nvPr/>
          </p:nvSpPr>
          <p:spPr>
            <a:xfrm>
              <a:off x="2911225" y="2571750"/>
              <a:ext cx="3221700" cy="12285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21"/>
            <p:cNvSpPr txBox="1"/>
            <p:nvPr/>
          </p:nvSpPr>
          <p:spPr>
            <a:xfrm>
              <a:off x="2660825" y="3714175"/>
              <a:ext cx="3123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i="1">
                  <a:solidFill>
                    <a:schemeClr val="dk2"/>
                  </a:solidFill>
                </a:rPr>
                <a:t>O</a:t>
              </a:r>
              <a:endParaRPr sz="1200" i="1">
                <a:solidFill>
                  <a:schemeClr val="dk2"/>
                </a:solidFill>
              </a:endParaRPr>
            </a:p>
          </p:txBody>
        </p:sp>
        <p:sp>
          <p:nvSpPr>
            <p:cNvPr id="355" name="Google Shape;355;p21"/>
            <p:cNvSpPr txBox="1"/>
            <p:nvPr/>
          </p:nvSpPr>
          <p:spPr>
            <a:xfrm>
              <a:off x="2445400" y="3004000"/>
              <a:ext cx="3702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50</a:t>
              </a:r>
              <a:endParaRPr sz="1200">
                <a:solidFill>
                  <a:schemeClr val="dk2"/>
                </a:solidFill>
              </a:endParaRPr>
            </a:p>
          </p:txBody>
        </p:sp>
        <p:sp>
          <p:nvSpPr>
            <p:cNvPr id="356" name="Google Shape;356;p21"/>
            <p:cNvSpPr txBox="1"/>
            <p:nvPr/>
          </p:nvSpPr>
          <p:spPr>
            <a:xfrm>
              <a:off x="2422000" y="2387100"/>
              <a:ext cx="475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100</a:t>
              </a:r>
              <a:endParaRPr sz="1200">
                <a:solidFill>
                  <a:schemeClr val="dk2"/>
                </a:solidFill>
              </a:endParaRPr>
            </a:p>
          </p:txBody>
        </p:sp>
      </p:grpSp>
      <p:grpSp>
        <p:nvGrpSpPr>
          <p:cNvPr id="357" name="Google Shape;357;p21"/>
          <p:cNvGrpSpPr/>
          <p:nvPr/>
        </p:nvGrpSpPr>
        <p:grpSpPr>
          <a:xfrm>
            <a:off x="1578413" y="3543150"/>
            <a:ext cx="3221613" cy="419400"/>
            <a:chOff x="3063613" y="3952550"/>
            <a:chExt cx="3221613" cy="419400"/>
          </a:xfrm>
        </p:grpSpPr>
        <p:sp>
          <p:nvSpPr>
            <p:cNvPr id="358" name="Google Shape;358;p21"/>
            <p:cNvSpPr/>
            <p:nvPr/>
          </p:nvSpPr>
          <p:spPr>
            <a:xfrm>
              <a:off x="3063613" y="3952550"/>
              <a:ext cx="5109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T1</a:t>
              </a:r>
              <a:endParaRPr b="1"/>
            </a:p>
          </p:txBody>
        </p:sp>
        <p:sp>
          <p:nvSpPr>
            <p:cNvPr id="359" name="Google Shape;359;p21"/>
            <p:cNvSpPr/>
            <p:nvPr/>
          </p:nvSpPr>
          <p:spPr>
            <a:xfrm>
              <a:off x="3574550" y="3952550"/>
              <a:ext cx="10146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T2</a:t>
              </a:r>
              <a:endParaRPr b="1"/>
            </a:p>
          </p:txBody>
        </p:sp>
        <p:sp>
          <p:nvSpPr>
            <p:cNvPr id="360" name="Google Shape;360;p21"/>
            <p:cNvSpPr/>
            <p:nvPr/>
          </p:nvSpPr>
          <p:spPr>
            <a:xfrm>
              <a:off x="5332551" y="3952550"/>
              <a:ext cx="548700" cy="419400"/>
            </a:xfrm>
            <a:prstGeom prst="rect">
              <a:avLst/>
            </a:prstGeom>
            <a:solidFill>
              <a:srgbClr val="2ECC7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T3</a:t>
              </a:r>
              <a:endParaRPr b="1"/>
            </a:p>
          </p:txBody>
        </p:sp>
        <p:sp>
          <p:nvSpPr>
            <p:cNvPr id="361" name="Google Shape;361;p21"/>
            <p:cNvSpPr/>
            <p:nvPr/>
          </p:nvSpPr>
          <p:spPr>
            <a:xfrm>
              <a:off x="5879925" y="3952550"/>
              <a:ext cx="405300" cy="419400"/>
            </a:xfrm>
            <a:prstGeom prst="rect">
              <a:avLst/>
            </a:prstGeom>
            <a:solidFill>
              <a:srgbClr val="E74C3C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/>
                <a:t>T4</a:t>
              </a:r>
              <a:endParaRPr b="1"/>
            </a:p>
          </p:txBody>
        </p:sp>
      </p:grpSp>
      <p:sp>
        <p:nvSpPr>
          <p:cNvPr id="362" name="Google Shape;362;p21"/>
          <p:cNvSpPr txBox="1"/>
          <p:nvPr/>
        </p:nvSpPr>
        <p:spPr>
          <a:xfrm>
            <a:off x="2645400" y="2583100"/>
            <a:ext cx="2528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</a:rPr>
              <a:t>½ Found</a:t>
            </a:r>
            <a:endParaRPr sz="1200">
              <a:solidFill>
                <a:schemeClr val="dk2"/>
              </a:solidFill>
            </a:endParaRPr>
          </a:p>
        </p:txBody>
      </p:sp>
      <p:sp>
        <p:nvSpPr>
          <p:cNvPr id="363" name="Google Shape;363;p21"/>
          <p:cNvSpPr txBox="1"/>
          <p:nvPr/>
        </p:nvSpPr>
        <p:spPr>
          <a:xfrm>
            <a:off x="1925025" y="1899938"/>
            <a:ext cx="25284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chemeClr val="dk2"/>
                </a:solidFill>
              </a:rPr>
              <a:t>ATTF = 77.5s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364" name="Google Shape;364;p21"/>
          <p:cNvSpPr txBox="1"/>
          <p:nvPr/>
        </p:nvSpPr>
        <p:spPr>
          <a:xfrm>
            <a:off x="5229600" y="2559850"/>
            <a:ext cx="3602700" cy="7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Problem: Hard to calculate average for multiple test suites.</a:t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365" name="Google Shape;365;p21"/>
          <p:cNvCxnSpPr/>
          <p:nvPr/>
        </p:nvCxnSpPr>
        <p:spPr>
          <a:xfrm>
            <a:off x="1586875" y="3538175"/>
            <a:ext cx="5028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6" name="Google Shape;366;p21"/>
          <p:cNvCxnSpPr/>
          <p:nvPr/>
        </p:nvCxnSpPr>
        <p:spPr>
          <a:xfrm rot="10800000" flipH="1">
            <a:off x="2089700" y="2957000"/>
            <a:ext cx="1001100" cy="59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7" name="Google Shape;367;p21"/>
          <p:cNvCxnSpPr/>
          <p:nvPr/>
        </p:nvCxnSpPr>
        <p:spPr>
          <a:xfrm>
            <a:off x="3090725" y="2952325"/>
            <a:ext cx="13056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8" name="Google Shape;368;p21"/>
          <p:cNvCxnSpPr/>
          <p:nvPr/>
        </p:nvCxnSpPr>
        <p:spPr>
          <a:xfrm flipH="1">
            <a:off x="4391400" y="2315725"/>
            <a:ext cx="396900" cy="636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9" name="Google Shape;369;p21"/>
          <p:cNvSpPr/>
          <p:nvPr/>
        </p:nvSpPr>
        <p:spPr>
          <a:xfrm>
            <a:off x="1579288" y="2306150"/>
            <a:ext cx="3219875" cy="1227050"/>
          </a:xfrm>
          <a:custGeom>
            <a:avLst/>
            <a:gdLst/>
            <a:ahLst/>
            <a:cxnLst/>
            <a:rect l="l" t="t" r="r" b="b"/>
            <a:pathLst>
              <a:path w="128795" h="49082" extrusionOk="0">
                <a:moveTo>
                  <a:pt x="0" y="49082"/>
                </a:moveTo>
                <a:lnTo>
                  <a:pt x="20851" y="49082"/>
                </a:lnTo>
                <a:lnTo>
                  <a:pt x="60523" y="25464"/>
                </a:lnTo>
                <a:lnTo>
                  <a:pt x="113295" y="25279"/>
                </a:lnTo>
                <a:lnTo>
                  <a:pt x="128795" y="0"/>
                </a:lnTo>
                <a:lnTo>
                  <a:pt x="369" y="0"/>
                </a:lnTo>
                <a:close/>
              </a:path>
            </a:pathLst>
          </a:custGeom>
          <a:solidFill>
            <a:srgbClr val="9B59B6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370" name="Google Shape;370;p21"/>
          <p:cNvCxnSpPr/>
          <p:nvPr/>
        </p:nvCxnSpPr>
        <p:spPr>
          <a:xfrm rot="10800000">
            <a:off x="1466075" y="2306638"/>
            <a:ext cx="12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864</Words>
  <Application>Microsoft Macintosh PowerPoint</Application>
  <PresentationFormat>On-screen Show (16:9)</PresentationFormat>
  <Paragraphs>337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Arial</vt:lpstr>
      <vt:lpstr>Simple Light</vt:lpstr>
      <vt:lpstr>Hierarchy-Aware Regression Test Prioritization</vt:lpstr>
      <vt:lpstr>Regression test prioritization 101</vt:lpstr>
      <vt:lpstr>Common prioritization</vt:lpstr>
      <vt:lpstr>Test hierarchies</vt:lpstr>
      <vt:lpstr>Test hierarchies (cont.)</vt:lpstr>
      <vt:lpstr>Why is the problem not reported before</vt:lpstr>
      <vt:lpstr>Solution: Hierarchy-aware</vt:lpstr>
      <vt:lpstr>Integrating previous work</vt:lpstr>
      <vt:lpstr>Evaluation metric</vt:lpstr>
      <vt:lpstr>Evaluation metric (cont.)</vt:lpstr>
      <vt:lpstr>Problem of APFDc</vt:lpstr>
      <vt:lpstr>Hierarchy-aware APFDc (HAPFDc)</vt:lpstr>
      <vt:lpstr>Realistic evaluation</vt:lpstr>
      <vt:lpstr>Evaluation result: hierarchy-awareness</vt:lpstr>
      <vt:lpstr>Evaluation result: misleadingness</vt:lpstr>
      <vt:lpstr>Discussions</vt:lpstr>
      <vt:lpstr>Takeaway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Wing Lam</cp:lastModifiedBy>
  <cp:revision>4</cp:revision>
  <dcterms:modified xsi:type="dcterms:W3CDTF">2025-01-15T17:44:00Z</dcterms:modified>
</cp:coreProperties>
</file>