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notesMasterIdLst>
    <p:notesMasterId r:id="rId25"/>
  </p:notesMasterIdLst>
  <p:handoutMasterIdLst>
    <p:handoutMasterId r:id="rId26"/>
  </p:handoutMasterIdLst>
  <p:sldIdLst>
    <p:sldId id="344" r:id="rId2"/>
    <p:sldId id="354" r:id="rId3"/>
    <p:sldId id="366" r:id="rId4"/>
    <p:sldId id="355" r:id="rId5"/>
    <p:sldId id="356" r:id="rId6"/>
    <p:sldId id="360" r:id="rId7"/>
    <p:sldId id="324" r:id="rId8"/>
    <p:sldId id="300" r:id="rId9"/>
    <p:sldId id="325" r:id="rId10"/>
    <p:sldId id="359" r:id="rId11"/>
    <p:sldId id="370" r:id="rId12"/>
    <p:sldId id="361" r:id="rId13"/>
    <p:sldId id="301" r:id="rId14"/>
    <p:sldId id="303" r:id="rId15"/>
    <p:sldId id="327" r:id="rId16"/>
    <p:sldId id="367" r:id="rId17"/>
    <p:sldId id="343" r:id="rId18"/>
    <p:sldId id="365" r:id="rId19"/>
    <p:sldId id="364" r:id="rId20"/>
    <p:sldId id="340" r:id="rId21"/>
    <p:sldId id="341" r:id="rId22"/>
    <p:sldId id="371" r:id="rId23"/>
    <p:sldId id="342" r:id="rId24"/>
  </p:sldIdLst>
  <p:sldSz cx="12192000" cy="6858000"/>
  <p:notesSz cx="7099300" cy="10234613"/>
  <p:custDataLst>
    <p:tags r:id="rId2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2D6158-AFE0-E24D-9779-6106D7D7F515}">
          <p14:sldIdLst>
            <p14:sldId id="344"/>
            <p14:sldId id="354"/>
            <p14:sldId id="366"/>
            <p14:sldId id="355"/>
            <p14:sldId id="356"/>
            <p14:sldId id="360"/>
            <p14:sldId id="324"/>
            <p14:sldId id="300"/>
            <p14:sldId id="325"/>
            <p14:sldId id="359"/>
            <p14:sldId id="370"/>
            <p14:sldId id="361"/>
            <p14:sldId id="301"/>
            <p14:sldId id="303"/>
            <p14:sldId id="327"/>
            <p14:sldId id="367"/>
            <p14:sldId id="343"/>
            <p14:sldId id="365"/>
            <p14:sldId id="364"/>
            <p14:sldId id="340"/>
            <p14:sldId id="341"/>
            <p14:sldId id="371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33CC33"/>
    <a:srgbClr val="FFFF00"/>
    <a:srgbClr val="3333FF"/>
    <a:srgbClr val="FF3300"/>
    <a:srgbClr val="CC00CC"/>
    <a:srgbClr val="FFCC00"/>
    <a:srgbClr val="FF9999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59ACC1-B9C6-9B4E-9B6E-603C31480E90}" v="14" dt="2022-10-19T17:01:40.0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74966" autoAdjust="0"/>
  </p:normalViewPr>
  <p:slideViewPr>
    <p:cSldViewPr>
      <p:cViewPr varScale="1">
        <p:scale>
          <a:sx n="94" d="100"/>
          <a:sy n="94" d="100"/>
        </p:scale>
        <p:origin x="24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A59ACC1-B9C6-9B4E-9B6E-603C31480E90}"/>
    <pc:docChg chg="custSel addSld delSld modSld sldOrd modSection">
      <pc:chgData name="Xuesu Xiao" userId="2da2dc19-76a6-42ca-a03e-a5becae5e7dc" providerId="ADAL" clId="{9A59ACC1-B9C6-9B4E-9B6E-603C31480E90}" dt="2022-10-19T22:07:15.789" v="23" actId="2696"/>
      <pc:docMkLst>
        <pc:docMk/>
      </pc:docMkLst>
      <pc:sldChg chg="modSp modAnim">
        <pc:chgData name="Xuesu Xiao" userId="2da2dc19-76a6-42ca-a03e-a5becae5e7dc" providerId="ADAL" clId="{9A59ACC1-B9C6-9B4E-9B6E-603C31480E90}" dt="2022-10-19T17:00:01.988" v="15" actId="313"/>
        <pc:sldMkLst>
          <pc:docMk/>
          <pc:sldMk cId="0" sldId="343"/>
        </pc:sldMkLst>
        <pc:spChg chg="mod">
          <ac:chgData name="Xuesu Xiao" userId="2da2dc19-76a6-42ca-a03e-a5becae5e7dc" providerId="ADAL" clId="{9A59ACC1-B9C6-9B4E-9B6E-603C31480E90}" dt="2022-10-19T17:00:01.988" v="15" actId="313"/>
          <ac:spMkLst>
            <pc:docMk/>
            <pc:sldMk cId="0" sldId="343"/>
            <ac:spMk id="17411" creationId="{00000000-0000-0000-0000-000000000000}"/>
          </ac:spMkLst>
        </pc:spChg>
      </pc:sldChg>
      <pc:sldChg chg="del">
        <pc:chgData name="Xuesu Xiao" userId="2da2dc19-76a6-42ca-a03e-a5becae5e7dc" providerId="ADAL" clId="{9A59ACC1-B9C6-9B4E-9B6E-603C31480E90}" dt="2022-10-19T22:07:15.789" v="23" actId="2696"/>
        <pc:sldMkLst>
          <pc:docMk/>
          <pc:sldMk cId="907500773" sldId="368"/>
        </pc:sldMkLst>
      </pc:sldChg>
      <pc:sldChg chg="addSp delSp modSp add del mod ord modAnim">
        <pc:chgData name="Xuesu Xiao" userId="2da2dc19-76a6-42ca-a03e-a5becae5e7dc" providerId="ADAL" clId="{9A59ACC1-B9C6-9B4E-9B6E-603C31480E90}" dt="2022-10-19T22:02:29.857" v="22" actId="2696"/>
        <pc:sldMkLst>
          <pc:docMk/>
          <pc:sldMk cId="3812904737" sldId="482"/>
        </pc:sldMkLst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4" creationId="{B394A5D4-9759-518E-5521-75257E68A70C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7" creationId="{89C61E81-C2A3-B22F-FE0C-323D0D0AF6BE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8" creationId="{D4A868CE-D04D-5733-E27C-A422EF6A0012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5" creationId="{AF173A85-2474-AA2A-E233-9347EED57553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1" creationId="{455677A1-63F1-1225-B149-87092685CA13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2" creationId="{4932EE65-B405-C6D6-38E0-609F811A5AD3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7" creationId="{321BEBF2-1812-A63A-4A23-D67F7C0184B3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35" creationId="{65F01C02-CA3A-B0E0-DF5D-78DAE7150D04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36" creationId="{05C9B982-BA76-1F9A-54EA-F5FB2F106D30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37" creationId="{781F8267-2D4F-71F9-2E43-9A9E9BEB4B1B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38" creationId="{5C825F8B-41C1-19DC-A692-676C0E6CA6F2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39" creationId="{70D64EF5-E945-A83C-E565-B4C2BF82A143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40" creationId="{A2678489-A7D1-39C1-EC40-E79E28FF253D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41" creationId="{F8AEEAB9-06BC-105E-2BB6-F1206C64EAAA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42" creationId="{B7930095-4AB1-724B-4074-D34DE7E410D0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50" creationId="{B5CE7F65-EF9E-A325-0860-756CD8CF005D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52" creationId="{79634311-DF31-6200-9474-1D3977BCEC46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54" creationId="{CD4EDBF6-3867-9023-A3D6-786AC98F12CF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55" creationId="{85EDE7A2-864E-6856-729B-4D527649DF83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57" creationId="{15BAA0B5-8055-C88F-2A86-A07B855A62D2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58" creationId="{7095EAE5-C449-5773-0E44-4B9082FB62B1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61" creationId="{92B2AFF5-57B1-AD48-70CC-3124AFE25B9C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69" creationId="{886FB6E0-F6CA-F5B4-01BF-B0A33C26FA00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70" creationId="{9C0B9FE9-A8A3-2AA3-7093-1D8D730175DF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71" creationId="{63AB845E-4115-A3A0-C470-D1550139DCEC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72" creationId="{20ECE4E6-B6D4-2B6D-7008-5B30EE038396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73" creationId="{BA2EBDDC-042F-793E-50DE-0ECCB95724FE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78" creationId="{6ECA3CD5-D676-D075-2745-29A015D89586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80" creationId="{4AB206F5-0D14-353D-64FD-687C92DDB2F1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82" creationId="{D09F8381-7C52-C45D-5F71-7595508DFCB8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87" creationId="{01AFA8CF-0839-356E-89AF-87306B0EC0A2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90" creationId="{2AE9C2BD-3F60-FB9C-27C1-D12137464D5A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91" creationId="{C987DE16-1CDE-DCEF-8E0B-5E726FEC6CEB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92" creationId="{240CF8D1-6D30-F9BA-9425-22FAEF84AB11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94" creationId="{9F69BFA4-F2D1-9A95-735E-1FC32528DA5B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95" creationId="{273FC378-C6C2-95F5-02D8-71A3AB135A3D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04" creationId="{355E6B76-CD7C-2BB1-7435-F70E737BD76C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13" creationId="{6D277421-6257-7DAE-4F9E-A4D6D893B158}"/>
          </ac:spMkLst>
        </pc:spChg>
        <pc:spChg chg="del mod">
          <ac:chgData name="Xuesu Xiao" userId="2da2dc19-76a6-42ca-a03e-a5becae5e7dc" providerId="ADAL" clId="{9A59ACC1-B9C6-9B4E-9B6E-603C31480E90}" dt="2022-10-19T16:55:52.338" v="10" actId="478"/>
          <ac:spMkLst>
            <pc:docMk/>
            <pc:sldMk cId="3812904737" sldId="482"/>
            <ac:spMk id="114" creationId="{00000000-0000-0000-0000-000000000000}"/>
          </ac:spMkLst>
        </pc:spChg>
        <pc:spChg chg="del">
          <ac:chgData name="Xuesu Xiao" userId="2da2dc19-76a6-42ca-a03e-a5becae5e7dc" providerId="ADAL" clId="{9A59ACC1-B9C6-9B4E-9B6E-603C31480E90}" dt="2022-10-19T16:55:50.119" v="8" actId="478"/>
          <ac:spMkLst>
            <pc:docMk/>
            <pc:sldMk cId="3812904737" sldId="482"/>
            <ac:spMk id="116" creationId="{00000000-0000-0000-0000-000000000000}"/>
          </ac:spMkLst>
        </pc:spChg>
        <pc:spChg chg="del">
          <ac:chgData name="Xuesu Xiao" userId="2da2dc19-76a6-42ca-a03e-a5becae5e7dc" providerId="ADAL" clId="{9A59ACC1-B9C6-9B4E-9B6E-603C31480E90}" dt="2022-10-19T16:55:50.119" v="8" actId="478"/>
          <ac:spMkLst>
            <pc:docMk/>
            <pc:sldMk cId="3812904737" sldId="482"/>
            <ac:spMk id="117" creationId="{00000000-0000-0000-0000-000000000000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19" creationId="{3D603B74-355F-F386-F8EE-D959F969A9A4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20" creationId="{D8A90655-B758-9EB1-93D9-906F878C617E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21" creationId="{483A2161-11AF-77C7-8B81-E705F19E5142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22" creationId="{BFDF0E61-7382-B875-5370-B7753C31E1C2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25" creationId="{4BDD37C1-F89D-6970-E4D9-D11811E587CF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26" creationId="{EF0F1F3A-82AC-55A9-3A32-C67CD308D69A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127" creationId="{72059B40-3AAE-BF10-9718-B0FD7E192C21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26" creationId="{01EB4799-A531-B0FD-1110-A0C2B6AAA095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27" creationId="{20F1B3CB-568C-696C-EDBA-D769AFA4630D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30" creationId="{A94EB1E0-E6BF-B99D-485B-C36DAFEFEE28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41" creationId="{FD69ED9C-0EC1-2055-7D58-A63E91E1AFCE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48" creationId="{43785AC6-36DE-284C-5D3D-075B678EB842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49" creationId="{E1B29D4B-F56E-F1DA-1FAF-3019283BE349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50" creationId="{7EB9D569-09B0-BCD1-40ED-BC2557E9CE43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51" creationId="{52098BD8-415C-B811-EFFD-0103A463B17C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53" creationId="{1BB1A135-E94D-D783-BCBA-62AD65D560F8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55" creationId="{CADC8D81-2899-3DFE-EDE4-7C392512984E}"/>
          </ac:spMkLst>
        </pc:spChg>
        <pc:spChg chg="mod">
          <ac:chgData name="Xuesu Xiao" userId="2da2dc19-76a6-42ca-a03e-a5becae5e7dc" providerId="ADAL" clId="{9A59ACC1-B9C6-9B4E-9B6E-603C31480E90}" dt="2022-10-19T16:55:40.985" v="2"/>
          <ac:spMkLst>
            <pc:docMk/>
            <pc:sldMk cId="3812904737" sldId="482"/>
            <ac:spMk id="26657" creationId="{0E5EB361-130D-D74F-5A33-8EC57F6D8167}"/>
          </ac:spMkLst>
        </pc:spChg>
        <pc:spChg chg="add del mod">
          <ac:chgData name="Xuesu Xiao" userId="2da2dc19-76a6-42ca-a03e-a5becae5e7dc" providerId="ADAL" clId="{9A59ACC1-B9C6-9B4E-9B6E-603C31480E90}" dt="2022-10-19T16:55:41.783" v="3"/>
          <ac:spMkLst>
            <pc:docMk/>
            <pc:sldMk cId="3812904737" sldId="482"/>
            <ac:spMk id="26669" creationId="{CA54EBC4-AF3F-8F61-FE93-4308D94FEC05}"/>
          </ac:spMkLst>
        </pc:spChg>
        <pc:spChg chg="add del mod">
          <ac:chgData name="Xuesu Xiao" userId="2da2dc19-76a6-42ca-a03e-a5becae5e7dc" providerId="ADAL" clId="{9A59ACC1-B9C6-9B4E-9B6E-603C31480E90}" dt="2022-10-19T16:55:41.783" v="3"/>
          <ac:spMkLst>
            <pc:docMk/>
            <pc:sldMk cId="3812904737" sldId="482"/>
            <ac:spMk id="26670" creationId="{C1767639-2997-32D6-E22F-9108E2DA8F42}"/>
          </ac:spMkLst>
        </pc:spChg>
        <pc:spChg chg="add del mod">
          <ac:chgData name="Xuesu Xiao" userId="2da2dc19-76a6-42ca-a03e-a5becae5e7dc" providerId="ADAL" clId="{9A59ACC1-B9C6-9B4E-9B6E-603C31480E90}" dt="2022-10-19T16:55:41.783" v="3"/>
          <ac:spMkLst>
            <pc:docMk/>
            <pc:sldMk cId="3812904737" sldId="482"/>
            <ac:spMk id="26671" creationId="{533F6EBC-47AF-8B80-CD1F-31F9EDADE8B4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674" creationId="{5D5795AD-E16E-F2D6-308D-CB5B44B17C8E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695" creationId="{4CAF745D-5E9C-C94F-889B-473DF80CE3A2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696" creationId="{FA063E36-8C36-914F-D26D-156D102D3C22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697" creationId="{0FB4C5D9-3F35-BAD4-F902-782AA1FC7BC5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00" creationId="{FAAC268D-C82F-28F5-FD9C-DE22549AF5D2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02" creationId="{4BA0DEEB-564B-8343-709D-52DC5F18935D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23" creationId="{A7C8C9AC-9624-75D4-6687-29B78C94773F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2" creationId="{AA009DE7-55EF-7A41-AC79-AD7566CC30CD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3" creationId="{7BCE3FC0-592A-18FC-1353-9A1AD055E72C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4" creationId="{CB1072EF-29BD-E1D0-58F1-4B2D92E06FD6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5" creationId="{D665ABF9-70D5-57AD-B3C4-FD33BA0F84CE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6" creationId="{DBEABFF0-1081-0E3C-E5D4-FC02F9FBB506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7" creationId="{267B8CEF-C9F9-5F49-2AAD-3532843C252A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8" creationId="{91BDC0E9-CB49-BD58-EA65-A1C232B8362F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49" creationId="{865086BC-777F-2AE4-A011-DDD3E5578751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52" creationId="{892B4006-C9FE-F399-0694-9B075E7B9596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53" creationId="{7AD76CBA-A49D-2177-0550-E2B1942BEBB0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54" creationId="{C05403F1-C128-E60C-7202-FA018D7E6660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55" creationId="{44F37C94-F70C-A278-A46A-7E7DEDB70C78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57" creationId="{50E4D025-F40E-F13A-1F73-8CBBA10E2B3D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58" creationId="{4370A3A1-F024-7DF8-A721-A8E881C1D536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61" creationId="{DBF4F296-0A10-3F39-0B3F-D22ED9B0D108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69" creationId="{FE953851-67BA-4C6E-F0FB-B8533BAFBD87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70" creationId="{D68977F4-70AB-2D45-CEC1-65BE738C49BF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71" creationId="{838724FC-5C50-855E-BDC5-E8E4A68DC049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72" creationId="{588AE70A-4F8E-6CF9-FC1B-10264CB7E023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73" creationId="{51B66906-40EA-825E-317B-986DDE8A2358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74" creationId="{C311C500-CBAF-51C2-8C3C-A140DB575EA5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75" creationId="{9A358F94-6D1A-6559-5A59-B549ABAA401C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76" creationId="{B6660A7B-4517-8D2B-9FA8-330882413827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80" creationId="{A6EA59AD-4B87-BC6A-A409-8F0DBA4B41D3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83" creationId="{42BFFC03-AD30-593C-BE3B-F95659F03A70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84" creationId="{B53EF0D1-ADD1-DAF7-1BEA-F90D1E06CCF3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85" creationId="{28D6650B-2DFF-A425-D267-1BB54CC1AC6B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87" creationId="{24CE29B8-9002-39E3-3B25-0475A9946871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88" creationId="{BA6B281E-B8C5-1A62-32B3-ECB53A1212A8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91" creationId="{C045CFC2-A13A-7F2F-778D-B16CA1606C1D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799" creationId="{FBB3D690-4AE4-6306-28B4-865174875600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0" creationId="{6896A57C-ED80-80E1-90A8-18DA723E919A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1" creationId="{C0DA937C-4BBA-3C47-6EC5-EFDDC0FF3448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2" creationId="{E4D83676-10E7-778E-CCE5-A1A8F1B4265C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3" creationId="{0385D84C-1AD7-744A-533A-B5F1561BC08A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4" creationId="{9328241B-03A2-B50D-3E03-28744678C723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5" creationId="{5157D616-5711-7A69-D47B-A5D787A06690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6" creationId="{6E6E4650-7BB8-F6C2-4B43-DE84D81FC212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8" creationId="{A7E2BA43-80D5-C76C-9BEF-6E93484B8426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09" creationId="{48E2DFA4-93BB-13B3-D437-F195EFC209E0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12" creationId="{52890B9F-CB23-5349-A53C-BC6B66AD5C44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0" creationId="{59A129FD-A324-683E-492E-E74EA0D8632C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1" creationId="{50450908-37E3-E331-5D24-5F3B931F569D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2" creationId="{2F62FFC2-6883-C75E-139D-AC5ED74BF7FD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3" creationId="{605EBA43-7EDF-1B8C-5524-BCBEC7F827AA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4" creationId="{E2CBF4AA-A1F4-17AB-2492-5CD0157C98C5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5" creationId="{9EC6E8B8-C73A-CB52-5CAB-9A807C66683B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6" creationId="{32A009B1-2AF6-DECB-AD48-408A9967598B}"/>
          </ac:spMkLst>
        </pc:spChg>
        <pc:spChg chg="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7" creationId="{E88CE825-01A1-7BA4-71D1-8F86BA6BBEFA}"/>
          </ac:spMkLst>
        </pc:spChg>
        <pc:spChg chg="add 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8" creationId="{B50BCFFA-E410-D31C-BC79-6A4917CCD076}"/>
          </ac:spMkLst>
        </pc:spChg>
        <pc:spChg chg="add 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29" creationId="{E9599653-FBE0-AB89-CC07-D3A63922358C}"/>
          </ac:spMkLst>
        </pc:spChg>
        <pc:spChg chg="add mod">
          <ac:chgData name="Xuesu Xiao" userId="2da2dc19-76a6-42ca-a03e-a5becae5e7dc" providerId="ADAL" clId="{9A59ACC1-B9C6-9B4E-9B6E-603C31480E90}" dt="2022-10-19T16:55:53.491" v="11"/>
          <ac:spMkLst>
            <pc:docMk/>
            <pc:sldMk cId="3812904737" sldId="482"/>
            <ac:spMk id="26830" creationId="{446A4D8A-684F-5286-7718-25AC7C0E7BE4}"/>
          </ac:spMkLst>
        </pc:spChg>
        <pc:grpChg chg="del">
          <ac:chgData name="Xuesu Xiao" userId="2da2dc19-76a6-42ca-a03e-a5becae5e7dc" providerId="ADAL" clId="{9A59ACC1-B9C6-9B4E-9B6E-603C31480E90}" dt="2022-10-19T16:55:44.692" v="4" actId="478"/>
          <ac:grpSpMkLst>
            <pc:docMk/>
            <pc:sldMk cId="3812904737" sldId="482"/>
            <ac:grpSpMk id="2" creationId="{00000000-0000-0000-0000-000000000000}"/>
          </ac:grpSpMkLst>
        </pc:grpChg>
        <pc:grpChg chg="add del mod">
          <ac:chgData name="Xuesu Xiao" userId="2da2dc19-76a6-42ca-a03e-a5becae5e7dc" providerId="ADAL" clId="{9A59ACC1-B9C6-9B4E-9B6E-603C31480E90}" dt="2022-10-19T16:55:41.783" v="3"/>
          <ac:grpSpMkLst>
            <pc:docMk/>
            <pc:sldMk cId="3812904737" sldId="482"/>
            <ac:grpSpMk id="3" creationId="{392FC1A3-F91B-6302-A90F-F72F039A7D66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5" creationId="{3DAFBD40-A917-0B5B-F4B3-C6177B4750DC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6" creationId="{A916D5DE-EB0C-178A-A912-390870ED4436}"/>
          </ac:grpSpMkLst>
        </pc:grpChg>
        <pc:grpChg chg="del">
          <ac:chgData name="Xuesu Xiao" userId="2da2dc19-76a6-42ca-a03e-a5becae5e7dc" providerId="ADAL" clId="{9A59ACC1-B9C6-9B4E-9B6E-603C31480E90}" dt="2022-10-19T16:55:45.355" v="5" actId="478"/>
          <ac:grpSpMkLst>
            <pc:docMk/>
            <pc:sldMk cId="3812904737" sldId="482"/>
            <ac:grpSpMk id="9" creationId="{00000000-0000-0000-0000-000000000000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18" creationId="{D1F64713-D887-AA18-12FB-4039C7992F2D}"/>
          </ac:grpSpMkLst>
        </pc:grpChg>
        <pc:grpChg chg="del">
          <ac:chgData name="Xuesu Xiao" userId="2da2dc19-76a6-42ca-a03e-a5becae5e7dc" providerId="ADAL" clId="{9A59ACC1-B9C6-9B4E-9B6E-603C31480E90}" dt="2022-10-19T16:55:47.975" v="7" actId="478"/>
          <ac:grpSpMkLst>
            <pc:docMk/>
            <pc:sldMk cId="3812904737" sldId="482"/>
            <ac:grpSpMk id="19" creationId="{00000000-0000-0000-0000-000000000000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29" creationId="{1D482EF8-2A37-7486-39E0-E3AFE0B5554D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31" creationId="{084E7B78-5F65-6DDC-D947-42003447869B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33" creationId="{7DBC904C-506B-5B34-0063-8B53A07813B0}"/>
          </ac:grpSpMkLst>
        </pc:grpChg>
        <pc:grpChg chg="add del mod">
          <ac:chgData name="Xuesu Xiao" userId="2da2dc19-76a6-42ca-a03e-a5becae5e7dc" providerId="ADAL" clId="{9A59ACC1-B9C6-9B4E-9B6E-603C31480E90}" dt="2022-10-19T16:55:41.783" v="3"/>
          <ac:grpSpMkLst>
            <pc:docMk/>
            <pc:sldMk cId="3812904737" sldId="482"/>
            <ac:grpSpMk id="43" creationId="{D685131E-CDCE-E3B2-9F1F-655F8CCB8C81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48" creationId="{AF4D1D79-E287-E9A0-4E90-02EA0FC1E6B4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56" creationId="{49308043-CEA0-42B3-D6FB-6973671A3BDD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63" creationId="{4DD11B5D-4F07-E913-34B2-853334398546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65" creationId="{29BDED21-2C33-1CB3-80A1-CA1E83C52275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67" creationId="{34CC21FA-8B85-4A2C-51D4-E73A6822C2AF}"/>
          </ac:grpSpMkLst>
        </pc:grpChg>
        <pc:grpChg chg="add del mod">
          <ac:chgData name="Xuesu Xiao" userId="2da2dc19-76a6-42ca-a03e-a5becae5e7dc" providerId="ADAL" clId="{9A59ACC1-B9C6-9B4E-9B6E-603C31480E90}" dt="2022-10-19T16:55:41.783" v="3"/>
          <ac:grpSpMkLst>
            <pc:docMk/>
            <pc:sldMk cId="3812904737" sldId="482"/>
            <ac:grpSpMk id="84" creationId="{2FB37A43-7644-2EB6-6C4E-FC4BBC8B1591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85" creationId="{12C753FC-5D63-79E5-A93B-B88ED715F72F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86" creationId="{9C4AA794-E1DD-18B5-0D3A-ECFA4CC9858F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93" creationId="{0DA76228-8AD9-2243-062F-2D4C00349F55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107" creationId="{BBC94D35-4869-3BFF-8F44-8384844702CB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109" creationId="{2921EF8C-9E0D-2D91-3693-B9C62925CD48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111" creationId="{1FCF26BC-379C-484C-6DAD-BFF6D8F6A7D6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26624" creationId="{22B8393A-2698-1591-3739-AC422C199D96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26632" creationId="{212502C2-201A-27F4-D221-C82FFF1E91C3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26634" creationId="{60A1A8EC-4A11-4B74-B21B-8AFDBDA33F95}"/>
          </ac:grpSpMkLst>
        </pc:grpChg>
        <pc:grpChg chg="mod">
          <ac:chgData name="Xuesu Xiao" userId="2da2dc19-76a6-42ca-a03e-a5becae5e7dc" providerId="ADAL" clId="{9A59ACC1-B9C6-9B4E-9B6E-603C31480E90}" dt="2022-10-19T16:55:40.985" v="2"/>
          <ac:grpSpMkLst>
            <pc:docMk/>
            <pc:sldMk cId="3812904737" sldId="482"/>
            <ac:grpSpMk id="26636" creationId="{0F376FC0-F568-ADBE-7CF2-D714BFE72A9F}"/>
          </ac:grpSpMkLst>
        </pc:grpChg>
        <pc:grpChg chg="add 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672" creationId="{E4C14087-0CB6-0B35-8B4E-38B2F5D8AEE1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676" creationId="{6D2B8411-B0C5-E616-27CB-997684864CA5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678" creationId="{3BA5BACD-27B1-A047-8F7F-BFA446F44931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698" creationId="{AF8F085B-F772-46AB-BCD4-1C8DA9EF3853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25" creationId="{2319DE42-FD40-559C-5262-E0B79BFD2AE3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29" creationId="{ACA1B2E9-0735-5F81-B3BB-D7CF680823A5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40" creationId="{A547D04B-506C-A671-5253-E9A8A639773D}"/>
          </ac:grpSpMkLst>
        </pc:grpChg>
        <pc:grpChg chg="add 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50" creationId="{0CDE79D6-5C2B-871D-D5C1-871DA097C9D7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51" creationId="{95950A57-EDC5-1FF3-7238-3C3A26612D80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56" creationId="{93CDA927-AEC3-457A-8836-9FC31020CFC3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63" creationId="{E93DB2B9-1836-A1CA-F5BE-0B89565E98EE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65" creationId="{196B956B-57FC-7E0B-AB82-F9FB4086065D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67" creationId="{40375B55-AC98-1D5A-1F5C-CA04CC634A6F}"/>
          </ac:grpSpMkLst>
        </pc:grpChg>
        <pc:grpChg chg="add 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77" creationId="{34FFAEE0-F900-6E9E-3106-9F99A9E12F80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78" creationId="{EE4BC9AB-993B-EB2A-D257-9A2A12DCB31E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79" creationId="{7AE14E4F-4204-8FD0-6BA0-8F2881179D71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86" creationId="{FA8BF59E-B225-A7F3-9D06-9BD326F402DA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93" creationId="{36B90E5B-B3B6-37C9-6D95-B8EA3ED2A460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95" creationId="{E173CA16-C271-5827-10E5-7A14C3FD3655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797" creationId="{4136A933-937E-B93E-89D6-9176AC7E9F12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807" creationId="{4C2C3F03-CF5F-3D09-EE52-B411AF2CE7E3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814" creationId="{4ECF8447-2B0F-1377-FCD8-790AFA5AAD84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816" creationId="{BFF35171-7568-C7F6-4933-52535D430BF6}"/>
          </ac:grpSpMkLst>
        </pc:grpChg>
        <pc:grpChg chg="mod">
          <ac:chgData name="Xuesu Xiao" userId="2da2dc19-76a6-42ca-a03e-a5becae5e7dc" providerId="ADAL" clId="{9A59ACC1-B9C6-9B4E-9B6E-603C31480E90}" dt="2022-10-19T16:55:53.491" v="11"/>
          <ac:grpSpMkLst>
            <pc:docMk/>
            <pc:sldMk cId="3812904737" sldId="482"/>
            <ac:grpSpMk id="26818" creationId="{0B19882F-2301-043B-81F9-155C96E0A1FE}"/>
          </ac:grpSpMkLst>
        </pc:grpChg>
        <pc:cxnChg chg="mod">
          <ac:chgData name="Xuesu Xiao" userId="2da2dc19-76a6-42ca-a03e-a5becae5e7dc" providerId="ADAL" clId="{9A59ACC1-B9C6-9B4E-9B6E-603C31480E90}" dt="2022-10-19T16:55:44.692" v="4" actId="478"/>
          <ac:cxnSpMkLst>
            <pc:docMk/>
            <pc:sldMk cId="3812904737" sldId="482"/>
            <ac:cxnSpMk id="12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4.692" v="4" actId="478"/>
          <ac:cxnSpMkLst>
            <pc:docMk/>
            <pc:sldMk cId="3812904737" sldId="482"/>
            <ac:cxnSpMk id="13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4.692" v="4" actId="478"/>
          <ac:cxnSpMkLst>
            <pc:docMk/>
            <pc:sldMk cId="3812904737" sldId="482"/>
            <ac:cxnSpMk id="17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4.692" v="4" actId="478"/>
          <ac:cxnSpMkLst>
            <pc:docMk/>
            <pc:sldMk cId="3812904737" sldId="482"/>
            <ac:cxnSpMk id="20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4" creationId="{F2A98C93-6D6B-7303-B8F9-CB3D4DBDC6BC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6" creationId="{17B900CA-EE5A-644B-A12F-7490964519F3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8" creationId="{40AFC4E3-D163-B66A-0946-1C084B1D13F5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30" creationId="{EBDAB46A-14AD-5DF3-C6E0-6452C4EE230A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32" creationId="{921BDB6A-4908-DD53-8FD6-4FF756DF43E2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34" creationId="{A58684F5-4512-57A7-AA8F-5C01DD8F6B6E}"/>
          </ac:cxnSpMkLst>
        </pc:cxnChg>
        <pc:cxnChg chg="mod">
          <ac:chgData name="Xuesu Xiao" userId="2da2dc19-76a6-42ca-a03e-a5becae5e7dc" providerId="ADAL" clId="{9A59ACC1-B9C6-9B4E-9B6E-603C31480E90}" dt="2022-10-19T16:55:45.355" v="5" actId="478"/>
          <ac:cxnSpMkLst>
            <pc:docMk/>
            <pc:sldMk cId="3812904737" sldId="482"/>
            <ac:cxnSpMk id="44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5.355" v="5" actId="478"/>
          <ac:cxnSpMkLst>
            <pc:docMk/>
            <pc:sldMk cId="3812904737" sldId="482"/>
            <ac:cxnSpMk id="45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5.355" v="5" actId="478"/>
          <ac:cxnSpMkLst>
            <pc:docMk/>
            <pc:sldMk cId="3812904737" sldId="482"/>
            <ac:cxnSpMk id="47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5.355" v="5" actId="478"/>
          <ac:cxnSpMkLst>
            <pc:docMk/>
            <pc:sldMk cId="3812904737" sldId="482"/>
            <ac:cxnSpMk id="49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59" creationId="{84558FA7-1433-3EFF-7570-1C09D21B33C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60" creationId="{BD776B60-7819-00CE-BAAE-D849C392EB61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62" creationId="{9155D42F-8E15-805E-EA85-37A5A6580843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64" creationId="{D1C00FD6-4A65-E3F6-1A36-EF41E32F36E3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66" creationId="{06825AD3-7B3C-F3F3-2FF3-BFEAED04D233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68" creationId="{321699FF-B8AE-19A4-8E9C-55616048F239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74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75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77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79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88" creationId="{0D8B53B6-EE12-E053-F3B9-30675B7D8A25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89" creationId="{0FD0C010-2FE7-83B6-83F2-41B49F02EB7D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96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97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99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100" creationId="{5B661DA8-EE3B-AD33-74FF-3A80D3EF674A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101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102" creationId="{8A970508-10D8-B180-5DCA-F7CDC127A645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106" creationId="{587891BB-892A-679A-9B76-D62F167B33B1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108" creationId="{4B00F42B-18E5-6CCC-07DB-65303B829A1C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110" creationId="{68C7B13C-6CD4-A423-DBAF-EC2877A78D76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112" creationId="{EBE9EB68-8F09-BEDA-0261-F6A3DB6E156C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115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7.975" v="7" actId="478"/>
          <ac:cxnSpMkLst>
            <pc:docMk/>
            <pc:sldMk cId="3812904737" sldId="482"/>
            <ac:cxnSpMk id="118" creationId="{00000000-0000-0000-0000-00000000000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6628" creationId="{E02A0875-7B0B-6890-75BF-D481B6D4EE04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6629" creationId="{8677AC31-1A5B-4408-0323-1B0C3528AB8D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6631" creationId="{B56A2AFB-E218-1A7F-4AC4-51FBAF472814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6633" creationId="{CE694C24-994B-AE94-6C23-AFF4F599A5B2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6635" creationId="{25DCDA5B-A6B0-9DC3-71D3-EDE45CFB0760}"/>
          </ac:cxnSpMkLst>
        </pc:cxnChg>
        <pc:cxnChg chg="mod">
          <ac:chgData name="Xuesu Xiao" userId="2da2dc19-76a6-42ca-a03e-a5becae5e7dc" providerId="ADAL" clId="{9A59ACC1-B9C6-9B4E-9B6E-603C31480E90}" dt="2022-10-19T16:55:40.985" v="2"/>
          <ac:cxnSpMkLst>
            <pc:docMk/>
            <pc:sldMk cId="3812904737" sldId="482"/>
            <ac:cxnSpMk id="26640" creationId="{4D6B56C3-71A8-795C-3698-112F42B6B336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04" creationId="{5A8586D9-FC47-7139-6492-9C1505A9481B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22" creationId="{009974F2-85ED-FD03-F148-555EE22CDD0A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24" creationId="{95FDA186-1163-367C-2D66-FC7EC943F225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27" creationId="{C8FB22E5-012C-4CDC-49A3-9CC08BFEECD4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31" creationId="{7CFE4ABE-2A11-4B0B-C06F-897511A1C7BA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41" creationId="{598C9FE6-4787-D32D-A60A-90C3E89EC6D3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59" creationId="{03C06FA7-752C-5534-A815-3991508AA742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60" creationId="{C0968361-453A-F425-3C95-58588DDE3042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62" creationId="{4B790249-9CC6-4937-B880-2D67D7AC96D1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64" creationId="{CFD3B956-9B28-5FB5-E712-A2E834BADB3C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66" creationId="{1FD41073-6118-A5D7-1693-20B55DFCA319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68" creationId="{37CC0D94-AE7C-976E-4D30-61FDE68545F9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81" creationId="{C447CFBD-0666-37E3-B701-407386890A13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82" creationId="{824D19FD-0126-0094-1FF7-6DA9B8BACCFE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89" creationId="{ADC6AFF1-8C32-6062-4BA1-1FD4001A1070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90" creationId="{687C4442-23ED-C867-5EE8-D2B458376651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92" creationId="{DED0EB03-70C9-BED3-9D38-4B93FC19B67A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94" creationId="{A6746FD2-4350-F7A8-6FED-440EB85EF743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96" creationId="{69CBFE30-4DB6-B17D-AE03-BC862D4BEACB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798" creationId="{97FB83B7-42C1-65F1-FE3F-DEDA3C1F618C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810" creationId="{8201E027-E5EE-02B7-0C0F-0C1238A5DCB6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811" creationId="{C39DBF35-949A-41E1-8B80-5B4393F3C1B1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813" creationId="{1FEC8D0D-96EA-AD79-CB88-5B21E30FD9AF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815" creationId="{5D7BFC30-7D26-E5BB-672E-915A040FFD0B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817" creationId="{2FE676DF-4263-1DB3-5737-38138BD0EF90}"/>
          </ac:cxnSpMkLst>
        </pc:cxnChg>
        <pc:cxnChg chg="mod">
          <ac:chgData name="Xuesu Xiao" userId="2da2dc19-76a6-42ca-a03e-a5becae5e7dc" providerId="ADAL" clId="{9A59ACC1-B9C6-9B4E-9B6E-603C31480E90}" dt="2022-10-19T16:55:53.491" v="11"/>
          <ac:cxnSpMkLst>
            <pc:docMk/>
            <pc:sldMk cId="3812904737" sldId="482"/>
            <ac:cxnSpMk id="26819" creationId="{169240A6-409E-5C4E-B944-B4C79515135E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9CBF75D9-EC51-4AF6-915E-F281D91506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95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4A1F5473-D906-4572-8260-982638E388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91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F5473-D906-4572-8260-982638E3881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8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3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4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5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There exists a ghostbusters demo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99ECC27-508E-4753-97C7-4AB399A8CBA1}" type="slidenum">
              <a:rPr lang="en-US" sz="1300"/>
              <a:pPr eaLnBrk="1" hangingPunct="1"/>
              <a:t>6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7D4DA-0E7E-4568-A454-4074090E32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249C1-E3D7-4209-B746-9C7D118073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B14AC-469A-42FB-9D01-D55F409F97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F1C9E-1098-48D9-B6CC-80E94073E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D09D2-EEC5-41E4-B373-D8D1440F0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6E8AD-E8C9-4997-A1DA-098C47DAFC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3B6B59-D9A1-4602-B5BC-ED7CD45E1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165FE-267F-410E-8BBB-1F2D75B80E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A43D5-BCCE-4C27-9FB6-667D69774F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06E33-31AA-4CF4-93C6-67AE5A6ADE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283D3-BDEC-4ADD-B33C-ABE117AC22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C9C46FB5-3DA0-47B8-845F-24758E8AE0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1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9.png"/><Relationship Id="rId5" Type="http://schemas.openxmlformats.org/officeDocument/2006/relationships/tags" Target="../tags/tag16.xml"/><Relationship Id="rId10" Type="http://schemas.openxmlformats.org/officeDocument/2006/relationships/image" Target="../media/image28.png"/><Relationship Id="rId4" Type="http://schemas.openxmlformats.org/officeDocument/2006/relationships/tags" Target="../tags/tag15.xml"/><Relationship Id="rId9" Type="http://schemas.openxmlformats.org/officeDocument/2006/relationships/image" Target="../media/image23.png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0.xml"/><Relationship Id="rId7" Type="http://schemas.openxmlformats.org/officeDocument/2006/relationships/image" Target="../media/image33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24.xml"/><Relationship Id="rId7" Type="http://schemas.openxmlformats.org/officeDocument/2006/relationships/image" Target="../media/image38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tags" Target="../tags/tag6.xml"/><Relationship Id="rId10" Type="http://schemas.openxmlformats.org/officeDocument/2006/relationships/image" Target="../media/image9.png"/><Relationship Id="rId4" Type="http://schemas.openxmlformats.org/officeDocument/2006/relationships/tags" Target="../tags/tag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9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5" Type="http://schemas.openxmlformats.org/officeDocument/2006/relationships/tags" Target="../tags/tag11.xml"/><Relationship Id="rId10" Type="http://schemas.openxmlformats.org/officeDocument/2006/relationships/image" Target="../media/image21.png"/><Relationship Id="rId4" Type="http://schemas.openxmlformats.org/officeDocument/2006/relationships/tags" Target="../tags/tag10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7441387" cy="4952999"/>
          </a:xfrm>
          <a:prstGeom prst="rect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/>
              <a:t>CS 480/580</a:t>
            </a:r>
            <a:r>
              <a:rPr lang="en-US" dirty="0"/>
              <a:t>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Decision Networks and Value of Perfect Information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2FF24B8B-3B42-ADE8-49E9-6D64EDBE4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7731"/>
            <a:ext cx="12192000" cy="28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690504-2F22-CB7B-C9A5-742D41655D2E}"/>
              </a:ext>
            </a:extLst>
          </p:cNvPr>
          <p:cNvSpPr txBox="1"/>
          <p:nvPr/>
        </p:nvSpPr>
        <p:spPr>
          <a:xfrm>
            <a:off x="6629400" y="4887839"/>
            <a:ext cx="6105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Prof. </a:t>
            </a:r>
            <a:r>
              <a:rPr lang="en-US" sz="2400" dirty="0" err="1">
                <a:latin typeface="Calibri"/>
                <a:cs typeface="Calibri"/>
              </a:rPr>
              <a:t>Xuesu</a:t>
            </a:r>
            <a:r>
              <a:rPr lang="en-US" sz="24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George Mason University</a:t>
            </a:r>
            <a:endParaRPr lang="en-US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415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Ghostbusters Decision Network</a:t>
            </a:r>
          </a:p>
        </p:txBody>
      </p:sp>
      <p:cxnSp>
        <p:nvCxnSpPr>
          <p:cNvPr id="6" name="AutoShape 3"/>
          <p:cNvCxnSpPr>
            <a:cxnSpLocks noChangeShapeType="1"/>
            <a:stCxn id="7" idx="4"/>
            <a:endCxn id="8" idx="0"/>
          </p:cNvCxnSpPr>
          <p:nvPr/>
        </p:nvCxnSpPr>
        <p:spPr bwMode="auto">
          <a:xfrm flipH="1">
            <a:off x="1883308" y="3830461"/>
            <a:ext cx="18288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895600" y="3276600"/>
            <a:ext cx="1633016" cy="553861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Ghost Location</a:t>
            </a: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1430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(1,1)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00400" y="1752600"/>
            <a:ext cx="885709" cy="46919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Bust</a:t>
            </a:r>
          </a:p>
        </p:txBody>
      </p: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5352817" y="2690989"/>
            <a:ext cx="649520" cy="469194"/>
            <a:chOff x="4368" y="1728"/>
            <a:chExt cx="528" cy="336"/>
          </a:xfrm>
        </p:grpSpPr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1" name="AutoShape 10"/>
          <p:cNvCxnSpPr>
            <a:cxnSpLocks noChangeShapeType="1"/>
            <a:stCxn id="9" idx="3"/>
          </p:cNvCxnSpPr>
          <p:nvPr/>
        </p:nvCxnSpPr>
        <p:spPr bwMode="auto">
          <a:xfrm>
            <a:off x="4086109" y="1987197"/>
            <a:ext cx="1324091" cy="90840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" name="AutoShape 11"/>
          <p:cNvCxnSpPr>
            <a:cxnSpLocks noChangeShapeType="1"/>
            <a:stCxn id="7" idx="6"/>
          </p:cNvCxnSpPr>
          <p:nvPr/>
        </p:nvCxnSpPr>
        <p:spPr bwMode="auto">
          <a:xfrm flipV="1">
            <a:off x="4528616" y="2895600"/>
            <a:ext cx="881584" cy="65793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" name="Oval 5"/>
          <p:cNvSpPr>
            <a:spLocks noChangeArrowheads="1"/>
          </p:cNvSpPr>
          <p:nvPr/>
        </p:nvSpPr>
        <p:spPr bwMode="auto">
          <a:xfrm>
            <a:off x="2743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(1,2)</a:t>
            </a:r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43434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(1,3)</a:t>
            </a: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8839200" y="44958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(1,n)</a:t>
            </a:r>
          </a:p>
        </p:txBody>
      </p:sp>
      <p:sp>
        <p:nvSpPr>
          <p:cNvPr id="31" name="Oval 5"/>
          <p:cNvSpPr>
            <a:spLocks noChangeArrowheads="1"/>
          </p:cNvSpPr>
          <p:nvPr/>
        </p:nvSpPr>
        <p:spPr bwMode="auto">
          <a:xfrm>
            <a:off x="1143000" y="5105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(2,1)</a:t>
            </a:r>
          </a:p>
        </p:txBody>
      </p:sp>
      <p:sp>
        <p:nvSpPr>
          <p:cNvPr id="32" name="Oval 5"/>
          <p:cNvSpPr>
            <a:spLocks noChangeArrowheads="1"/>
          </p:cNvSpPr>
          <p:nvPr/>
        </p:nvSpPr>
        <p:spPr bwMode="auto">
          <a:xfrm>
            <a:off x="1143000" y="62484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(m,1)</a:t>
            </a:r>
          </a:p>
        </p:txBody>
      </p:sp>
      <p:sp>
        <p:nvSpPr>
          <p:cNvPr id="33" name="Oval 5"/>
          <p:cNvSpPr>
            <a:spLocks noChangeArrowheads="1"/>
          </p:cNvSpPr>
          <p:nvPr/>
        </p:nvSpPr>
        <p:spPr bwMode="auto">
          <a:xfrm>
            <a:off x="8839200" y="6172200"/>
            <a:ext cx="1480616" cy="467401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 dirty="0">
                <a:latin typeface="Calibri" pitchFamily="34" charset="0"/>
                <a:cs typeface="Calibri" pitchFamily="34" charset="0"/>
              </a:rPr>
              <a:t>Sensor (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m,n</a:t>
            </a:r>
            <a:r>
              <a:rPr lang="en-US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cxnSp>
        <p:nvCxnSpPr>
          <p:cNvPr id="34" name="AutoShape 3"/>
          <p:cNvCxnSpPr>
            <a:cxnSpLocks noChangeShapeType="1"/>
            <a:stCxn id="7" idx="4"/>
            <a:endCxn id="28" idx="0"/>
          </p:cNvCxnSpPr>
          <p:nvPr/>
        </p:nvCxnSpPr>
        <p:spPr bwMode="auto">
          <a:xfrm flipH="1">
            <a:off x="3483508" y="3830461"/>
            <a:ext cx="228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7" name="AutoShape 3"/>
          <p:cNvCxnSpPr>
            <a:cxnSpLocks noChangeShapeType="1"/>
            <a:stCxn id="7" idx="4"/>
            <a:endCxn id="29" idx="0"/>
          </p:cNvCxnSpPr>
          <p:nvPr/>
        </p:nvCxnSpPr>
        <p:spPr bwMode="auto">
          <a:xfrm>
            <a:off x="3712108" y="3830461"/>
            <a:ext cx="13716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AutoShape 3"/>
          <p:cNvCxnSpPr>
            <a:cxnSpLocks noChangeShapeType="1"/>
            <a:stCxn id="7" idx="4"/>
            <a:endCxn id="30" idx="0"/>
          </p:cNvCxnSpPr>
          <p:nvPr/>
        </p:nvCxnSpPr>
        <p:spPr bwMode="auto">
          <a:xfrm>
            <a:off x="3712108" y="3830461"/>
            <a:ext cx="5867400" cy="6653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3" name="AutoShape 3"/>
          <p:cNvCxnSpPr>
            <a:cxnSpLocks noChangeShapeType="1"/>
            <a:stCxn id="7" idx="4"/>
            <a:endCxn id="31" idx="0"/>
          </p:cNvCxnSpPr>
          <p:nvPr/>
        </p:nvCxnSpPr>
        <p:spPr bwMode="auto">
          <a:xfrm flipH="1">
            <a:off x="1883308" y="3830461"/>
            <a:ext cx="1828800" cy="1274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6" name="AutoShape 3"/>
          <p:cNvCxnSpPr>
            <a:cxnSpLocks noChangeShapeType="1"/>
            <a:stCxn id="7" idx="4"/>
            <a:endCxn id="32" idx="0"/>
          </p:cNvCxnSpPr>
          <p:nvPr/>
        </p:nvCxnSpPr>
        <p:spPr bwMode="auto">
          <a:xfrm flipH="1">
            <a:off x="1883308" y="3830461"/>
            <a:ext cx="1828800" cy="24179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9" name="AutoShape 3"/>
          <p:cNvCxnSpPr>
            <a:cxnSpLocks noChangeShapeType="1"/>
            <a:stCxn id="7" idx="4"/>
            <a:endCxn id="33" idx="0"/>
          </p:cNvCxnSpPr>
          <p:nvPr/>
        </p:nvCxnSpPr>
        <p:spPr bwMode="auto">
          <a:xfrm>
            <a:off x="3712108" y="3830461"/>
            <a:ext cx="5867400" cy="23417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181600" y="60198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934200" y="4343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4" name="TextBox 53"/>
          <p:cNvSpPr txBox="1"/>
          <p:nvPr/>
        </p:nvSpPr>
        <p:spPr>
          <a:xfrm rot="16200000">
            <a:off x="9130242" y="5105400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5" name="TextBox 54"/>
          <p:cNvSpPr txBox="1"/>
          <p:nvPr/>
        </p:nvSpPr>
        <p:spPr>
          <a:xfrm rot="16200000">
            <a:off x="1456129" y="5478072"/>
            <a:ext cx="538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3504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2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--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7706" y="1143000"/>
            <a:ext cx="8256588" cy="51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6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of Information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29311"/>
            <a:ext cx="8885899" cy="56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81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85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93838"/>
            <a:ext cx="82296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Idea: compute value of acquiring evidence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Can be done directly from decision network</a:t>
            </a:r>
          </a:p>
          <a:p>
            <a:pPr>
              <a:lnSpc>
                <a:spcPct val="80000"/>
              </a:lnSpc>
            </a:pPr>
            <a:endParaRPr lang="en-US" sz="200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Example: buying oil drilling rights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Two blocks A and B, exactly one has oil, worth k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You can drill in one location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Prior probabilities 0.5 each, &amp; mutually exclusive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Drilling in either A or B has EU = k/2, MEU = k/2</a:t>
            </a:r>
          </a:p>
          <a:p>
            <a:pPr lvl="1">
              <a:lnSpc>
                <a:spcPct val="80000"/>
              </a:lnSpc>
            </a:pPr>
            <a:endParaRPr lang="en-US" sz="180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Question: what</a:t>
            </a:r>
            <a:r>
              <a:rPr lang="ja-JP" altLang="en-US" sz="200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>
                <a:latin typeface="Calibri"/>
                <a:ea typeface="ＭＳ Ｐゴシック" pitchFamily="34" charset="-128"/>
                <a:cs typeface="Calibri"/>
              </a:rPr>
              <a:t>s the </a:t>
            </a:r>
            <a:r>
              <a:rPr lang="en-US" altLang="ja-JP" sz="200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value of information</a:t>
            </a:r>
            <a:r>
              <a:rPr lang="en-US" altLang="ja-JP" sz="2000">
                <a:latin typeface="Calibri"/>
                <a:ea typeface="ＭＳ Ｐゴシック" pitchFamily="34" charset="-128"/>
                <a:cs typeface="Calibri"/>
              </a:rPr>
              <a:t> of O?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Value of knowing which of A or B has oil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Value is expected gain in MEU from new info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Survey may say 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oil in a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 or 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oil in b,</a:t>
            </a:r>
            <a:r>
              <a:rPr lang="ja-JP" altLang="en-US" sz="180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1800">
                <a:latin typeface="Calibri"/>
                <a:ea typeface="ＭＳ Ｐゴシック" pitchFamily="34" charset="-128"/>
                <a:cs typeface="Calibri"/>
              </a:rPr>
              <a:t> prob 0.5 each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If we know OilLoc, MEU is k (either way)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Gain in MEU from knowing OilLoc?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VPI(OilLoc) = k/2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Fair price of information: k/2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800">
                <a:latin typeface="Calibri"/>
                <a:ea typeface="ＭＳ Ｐゴシック" pitchFamily="34" charset="-128"/>
                <a:cs typeface="Calibri"/>
              </a:rPr>
              <a:t>	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7543800" y="1752600"/>
            <a:ext cx="2514600" cy="1412875"/>
            <a:chOff x="6400800" y="2046288"/>
            <a:chExt cx="2514600" cy="1412875"/>
          </a:xfrm>
        </p:grpSpPr>
        <p:sp>
          <p:nvSpPr>
            <p:cNvPr id="24622" name="Oval 4"/>
            <p:cNvSpPr>
              <a:spLocks noChangeArrowheads="1"/>
            </p:cNvSpPr>
            <p:nvPr/>
          </p:nvSpPr>
          <p:spPr bwMode="auto">
            <a:xfrm>
              <a:off x="6553200" y="2884488"/>
              <a:ext cx="9144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OilLoc</a:t>
              </a:r>
            </a:p>
          </p:txBody>
        </p:sp>
        <p:sp>
          <p:nvSpPr>
            <p:cNvPr id="24623" name="Rectangle 5"/>
            <p:cNvSpPr>
              <a:spLocks noChangeArrowheads="1"/>
            </p:cNvSpPr>
            <p:nvPr/>
          </p:nvSpPr>
          <p:spPr bwMode="auto">
            <a:xfrm>
              <a:off x="6400800" y="2046288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DrillLoc</a:t>
              </a:r>
            </a:p>
          </p:txBody>
        </p:sp>
        <p:grpSp>
          <p:nvGrpSpPr>
            <p:cNvPr id="24624" name="Group 6"/>
            <p:cNvGrpSpPr>
              <a:grpSpLocks/>
            </p:cNvGrpSpPr>
            <p:nvPr/>
          </p:nvGrpSpPr>
          <p:grpSpPr bwMode="auto">
            <a:xfrm>
              <a:off x="8077200" y="2427288"/>
              <a:ext cx="838200" cy="533400"/>
              <a:chOff x="4368" y="1728"/>
              <a:chExt cx="528" cy="336"/>
            </a:xfrm>
          </p:grpSpPr>
          <p:sp>
            <p:nvSpPr>
              <p:cNvPr id="24627" name="Freeform 7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628" name="Text Box 8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24625" name="AutoShape 9"/>
            <p:cNvCxnSpPr>
              <a:cxnSpLocks noChangeShapeType="1"/>
              <a:stCxn id="24623" idx="3"/>
            </p:cNvCxnSpPr>
            <p:nvPr/>
          </p:nvCxnSpPr>
          <p:spPr bwMode="auto">
            <a:xfrm>
              <a:off x="7558088" y="2312988"/>
              <a:ext cx="504825" cy="381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626" name="AutoShape 10"/>
            <p:cNvCxnSpPr>
              <a:cxnSpLocks noChangeShapeType="1"/>
              <a:stCxn id="24622" idx="6"/>
            </p:cNvCxnSpPr>
            <p:nvPr/>
          </p:nvCxnSpPr>
          <p:spPr bwMode="auto">
            <a:xfrm flipV="1">
              <a:off x="7481888" y="2693988"/>
              <a:ext cx="581025" cy="47783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aphicFrame>
        <p:nvGraphicFramePr>
          <p:cNvPr id="1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662143"/>
              </p:ext>
            </p:extLst>
          </p:nvPr>
        </p:nvGraphicFramePr>
        <p:xfrm>
          <a:off x="10363200" y="1524000"/>
          <a:ext cx="1295400" cy="1722438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3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737667"/>
              </p:ext>
            </p:extLst>
          </p:nvPr>
        </p:nvGraphicFramePr>
        <p:xfrm>
          <a:off x="6553200" y="2454247"/>
          <a:ext cx="838200" cy="1050953"/>
        </p:xfrm>
        <a:graphic>
          <a:graphicData uri="http://schemas.openxmlformats.org/drawingml/2006/table">
            <a:tbl>
              <a:tblPr/>
              <a:tblGrid>
                <a:gridCol w="30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5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</a:t>
                      </a:r>
                    </a:p>
                  </a:txBody>
                  <a:tcPr marT="45670" marB="4567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1/2</a:t>
                      </a:r>
                    </a:p>
                  </a:txBody>
                  <a:tcPr marT="45670" marB="4567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73627"/>
            <a:ext cx="5715000" cy="3184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VPI Example: Weather</a:t>
            </a:r>
          </a:p>
        </p:txBody>
      </p:sp>
      <p:cxnSp>
        <p:nvCxnSpPr>
          <p:cNvPr id="25602" name="AutoShape 3"/>
          <p:cNvCxnSpPr>
            <a:cxnSpLocks noChangeShapeType="1"/>
            <a:stCxn id="25603" idx="4"/>
            <a:endCxn id="25604" idx="0"/>
          </p:cNvCxnSpPr>
          <p:nvPr/>
        </p:nvCxnSpPr>
        <p:spPr bwMode="auto">
          <a:xfrm>
            <a:off x="7392988" y="2951163"/>
            <a:ext cx="0" cy="6921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603" name="Oval 4"/>
          <p:cNvSpPr>
            <a:spLocks noChangeArrowheads="1"/>
          </p:cNvSpPr>
          <p:nvPr/>
        </p:nvSpPr>
        <p:spPr bwMode="auto">
          <a:xfrm>
            <a:off x="6781800" y="2362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5604" name="Oval 5"/>
          <p:cNvSpPr>
            <a:spLocks noChangeArrowheads="1"/>
          </p:cNvSpPr>
          <p:nvPr/>
        </p:nvSpPr>
        <p:spPr bwMode="auto">
          <a:xfrm>
            <a:off x="6781800" y="36576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858000" y="1371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067800" y="1828800"/>
            <a:ext cx="838200" cy="533400"/>
            <a:chOff x="4368" y="1728"/>
            <a:chExt cx="528" cy="336"/>
          </a:xfrm>
        </p:grpSpPr>
        <p:sp>
          <p:nvSpPr>
            <p:cNvPr id="25662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5663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5607" name="AutoShape 10"/>
          <p:cNvCxnSpPr>
            <a:cxnSpLocks noChangeShapeType="1"/>
            <a:stCxn id="25605" idx="3"/>
          </p:cNvCxnSpPr>
          <p:nvPr/>
        </p:nvCxnSpPr>
        <p:spPr bwMode="auto">
          <a:xfrm>
            <a:off x="8015288" y="1638300"/>
            <a:ext cx="1038225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08" name="AutoShape 11"/>
          <p:cNvCxnSpPr>
            <a:cxnSpLocks noChangeShapeType="1"/>
            <a:stCxn id="25603" idx="6"/>
          </p:cNvCxnSpPr>
          <p:nvPr/>
        </p:nvCxnSpPr>
        <p:spPr bwMode="auto">
          <a:xfrm flipV="1">
            <a:off x="8018463" y="2095500"/>
            <a:ext cx="1035050" cy="5540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1188907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125444"/>
              </p:ext>
            </p:extLst>
          </p:nvPr>
        </p:nvGraphicFramePr>
        <p:xfrm>
          <a:off x="10287000" y="1371600"/>
          <a:ext cx="1676400" cy="160020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88908" name="Text Box 44"/>
          <p:cNvSpPr txBox="1">
            <a:spLocks noChangeArrowheads="1"/>
          </p:cNvSpPr>
          <p:nvPr/>
        </p:nvSpPr>
        <p:spPr bwMode="auto">
          <a:xfrm>
            <a:off x="457200" y="14478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with no evidence</a:t>
            </a:r>
          </a:p>
        </p:txBody>
      </p:sp>
      <p:pic>
        <p:nvPicPr>
          <p:cNvPr id="1188909" name="Picture 45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0" name="Text Box 46"/>
          <p:cNvSpPr txBox="1">
            <a:spLocks noChangeArrowheads="1"/>
          </p:cNvSpPr>
          <p:nvPr/>
        </p:nvSpPr>
        <p:spPr bwMode="auto">
          <a:xfrm>
            <a:off x="457200" y="24384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bad</a:t>
            </a:r>
          </a:p>
        </p:txBody>
      </p:sp>
      <p:pic>
        <p:nvPicPr>
          <p:cNvPr id="1188911" name="Picture 47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82913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912" name="Text Box 48"/>
          <p:cNvSpPr txBox="1">
            <a:spLocks noChangeArrowheads="1"/>
          </p:cNvSpPr>
          <p:nvPr/>
        </p:nvSpPr>
        <p:spPr bwMode="auto">
          <a:xfrm>
            <a:off x="457200" y="3429000"/>
            <a:ext cx="259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MEU if forecast is good</a:t>
            </a:r>
          </a:p>
        </p:txBody>
      </p:sp>
      <p:pic>
        <p:nvPicPr>
          <p:cNvPr id="1188944" name="Picture 80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62400"/>
            <a:ext cx="4597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8893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910042"/>
              </p:ext>
            </p:extLst>
          </p:nvPr>
        </p:nvGraphicFramePr>
        <p:xfrm>
          <a:off x="1447800" y="4876800"/>
          <a:ext cx="1143000" cy="822450"/>
        </p:xfrm>
        <a:graphic>
          <a:graphicData uri="http://schemas.openxmlformats.org/drawingml/2006/table">
            <a:tbl>
              <a:tblPr/>
              <a:tblGrid>
                <a:gridCol w="57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P(F)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good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0.59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bad</a:t>
                      </a:r>
                    </a:p>
                  </a:txBody>
                  <a:tcPr marT="45635" marB="456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0.41</a:t>
                      </a: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88936" name="AutoShape 72"/>
          <p:cNvSpPr>
            <a:spLocks noChangeArrowheads="1"/>
          </p:cNvSpPr>
          <p:nvPr/>
        </p:nvSpPr>
        <p:spPr bwMode="auto">
          <a:xfrm>
            <a:off x="2819400" y="5072063"/>
            <a:ext cx="381000" cy="381000"/>
          </a:xfrm>
          <a:prstGeom prst="rightArrow">
            <a:avLst>
              <a:gd name="adj1" fmla="val 50000"/>
              <a:gd name="adj2" fmla="val 47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5865813"/>
            <a:ext cx="6178550" cy="83889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88938" name="Text Box 74"/>
          <p:cNvSpPr txBox="1">
            <a:spLocks noChangeArrowheads="1"/>
          </p:cNvSpPr>
          <p:nvPr/>
        </p:nvSpPr>
        <p:spPr bwMode="auto">
          <a:xfrm>
            <a:off x="457200" y="4281488"/>
            <a:ext cx="2590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Forecast distribution</a:t>
            </a:r>
          </a:p>
        </p:txBody>
      </p:sp>
      <p:pic>
        <p:nvPicPr>
          <p:cNvPr id="32" name="Picture 31" descr="TP_t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029200"/>
            <a:ext cx="3048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TP_t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435600"/>
            <a:ext cx="1676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7086600" y="5410200"/>
            <a:ext cx="5334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latin typeface="Calibri"/>
              <a:cs typeface="Calibri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389465"/>
            <a:ext cx="3581399" cy="2468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20400" y="4648200"/>
            <a:ext cx="457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908" grpId="0"/>
      <p:bldP spid="1188910" grpId="0"/>
      <p:bldP spid="1188912" grpId="0"/>
      <p:bldP spid="1188936" grpId="0" animBg="1"/>
      <p:bldP spid="11889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Value of Information</a:t>
            </a:r>
          </a:p>
        </p:txBody>
      </p:sp>
      <p:sp>
        <p:nvSpPr>
          <p:cNvPr id="1143811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4478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Assume we have evidence E=e.  Value if we act now: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Assume we see that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=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.  Value if we act then:</a:t>
            </a:r>
            <a:endParaRPr lang="en-US" altLang="ja-JP" sz="1800" baseline="-25000" dirty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BUT </a:t>
            </a:r>
            <a:r>
              <a:rPr 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ja-JP" alt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 is a random variable whose value is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rgbClr val="A50021"/>
                </a:solidFill>
                <a:latin typeface="Calibri"/>
                <a:ea typeface="ＭＳ Ｐゴシック" pitchFamily="34" charset="-128"/>
                <a:cs typeface="Calibri"/>
              </a:rPr>
              <a:t>	unknown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, so we don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t know what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will be</a:t>
            </a:r>
          </a:p>
          <a:p>
            <a:pPr lvl="1">
              <a:lnSpc>
                <a:spcPct val="80000"/>
              </a:lnSpc>
            </a:pPr>
            <a:endParaRPr lang="en-US" sz="1400" dirty="0">
              <a:solidFill>
                <a:srgbClr val="A50021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Expected value if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is revealed and then we act: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Value of information: how much MEU goes up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	by revealing E</a:t>
            </a:r>
            <a:r>
              <a:rPr lang="ja-JP" altLang="en-US" sz="18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1800" dirty="0">
                <a:latin typeface="Calibri"/>
                <a:ea typeface="ＭＳ Ｐゴシック" pitchFamily="34" charset="-128"/>
                <a:cs typeface="Calibri"/>
              </a:rPr>
              <a:t> first then acting, over acting now: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180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69" name="Picture 6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6019800"/>
            <a:ext cx="4554537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42338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3823" name="Picture 1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819400"/>
            <a:ext cx="4900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7"/>
          <p:cNvGrpSpPr>
            <a:grpSpLocks/>
          </p:cNvGrpSpPr>
          <p:nvPr/>
        </p:nvGrpSpPr>
        <p:grpSpPr bwMode="auto">
          <a:xfrm>
            <a:off x="7239000" y="1382713"/>
            <a:ext cx="2776538" cy="1425575"/>
            <a:chOff x="6248397" y="1383268"/>
            <a:chExt cx="2776657" cy="1424464"/>
          </a:xfrm>
        </p:grpSpPr>
        <p:sp>
          <p:nvSpPr>
            <p:cNvPr id="26713" name="TextBox 37"/>
            <p:cNvSpPr txBox="1">
              <a:spLocks noChangeArrowheads="1"/>
            </p:cNvSpPr>
            <p:nvPr/>
          </p:nvSpPr>
          <p:spPr bwMode="auto">
            <a:xfrm>
              <a:off x="6248397" y="2133600"/>
              <a:ext cx="11430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P(s | +e)</a:t>
              </a:r>
            </a:p>
          </p:txBody>
        </p:sp>
        <p:grpSp>
          <p:nvGrpSpPr>
            <p:cNvPr id="26714" name="Group 124"/>
            <p:cNvGrpSpPr>
              <a:grpSpLocks/>
            </p:cNvGrpSpPr>
            <p:nvPr/>
          </p:nvGrpSpPr>
          <p:grpSpPr bwMode="auto">
            <a:xfrm>
              <a:off x="6629400" y="1383268"/>
              <a:ext cx="2395654" cy="1424464"/>
              <a:chOff x="6629400" y="1383268"/>
              <a:chExt cx="2395654" cy="1424464"/>
            </a:xfrm>
          </p:grpSpPr>
          <p:grpSp>
            <p:nvGrpSpPr>
              <p:cNvPr id="26715" name="Group 7"/>
              <p:cNvGrpSpPr>
                <a:grpSpLocks/>
              </p:cNvGrpSpPr>
              <p:nvPr/>
            </p:nvGrpSpPr>
            <p:grpSpPr bwMode="auto">
              <a:xfrm>
                <a:off x="6934200" y="1600586"/>
                <a:ext cx="2090854" cy="1104256"/>
                <a:chOff x="228600" y="1677500"/>
                <a:chExt cx="8534400" cy="3148500"/>
              </a:xfrm>
            </p:grpSpPr>
            <p:grpSp>
              <p:nvGrpSpPr>
                <p:cNvPr id="26719" name="Group 5"/>
                <p:cNvGrpSpPr>
                  <a:grpSpLocks/>
                </p:cNvGrpSpPr>
                <p:nvPr/>
              </p:nvGrpSpPr>
              <p:grpSpPr bwMode="auto">
                <a:xfrm>
                  <a:off x="2286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8" name="Freeform 33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9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sp>
              <p:nvSpPr>
                <p:cNvPr id="26720" name="Oval 3"/>
                <p:cNvSpPr>
                  <a:spLocks noChangeArrowheads="1"/>
                </p:cNvSpPr>
                <p:nvPr/>
              </p:nvSpPr>
              <p:spPr bwMode="auto">
                <a:xfrm>
                  <a:off x="1524000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sp>
              <p:nvSpPr>
                <p:cNvPr id="26721" name="Oval 3"/>
                <p:cNvSpPr>
                  <a:spLocks noChangeArrowheads="1"/>
                </p:cNvSpPr>
                <p:nvPr/>
              </p:nvSpPr>
              <p:spPr bwMode="auto">
                <a:xfrm>
                  <a:off x="6245225" y="2895600"/>
                  <a:ext cx="1222375" cy="5746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500"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2" name="Straight Arrow Connector 11"/>
                <p:cNvCxnSpPr>
                  <a:stCxn id="16" idx="3"/>
                  <a:endCxn id="26720" idx="0"/>
                </p:cNvCxnSpPr>
                <p:nvPr/>
              </p:nvCxnSpPr>
              <p:spPr>
                <a:xfrm rot="5400000">
                  <a:off x="2914857" y="1353304"/>
                  <a:ext cx="764355" cy="232635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>
                  <a:stCxn id="16" idx="3"/>
                  <a:endCxn id="26721" idx="0"/>
                </p:cNvCxnSpPr>
                <p:nvPr/>
              </p:nvCxnSpPr>
              <p:spPr>
                <a:xfrm rot="16200000" flipH="1">
                  <a:off x="5276855" y="1317665"/>
                  <a:ext cx="764355" cy="23976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Isosceles Triangle 15"/>
                <p:cNvSpPr/>
                <p:nvPr/>
              </p:nvSpPr>
              <p:spPr>
                <a:xfrm>
                  <a:off x="3883483" y="1677500"/>
                  <a:ext cx="1146980" cy="456806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500" dirty="0">
                    <a:solidFill>
                      <a:schemeClr val="tx1"/>
                    </a:solidFill>
                    <a:latin typeface="Calibri"/>
                    <a:cs typeface="Calibri"/>
                  </a:endParaRPr>
                </a:p>
              </p:txBody>
            </p:sp>
            <p:cxnSp>
              <p:nvCxnSpPr>
                <p:cNvPr id="17" name="Straight Arrow Connector 16"/>
                <p:cNvCxnSpPr>
                  <a:stCxn id="26720" idx="4"/>
                </p:cNvCxnSpPr>
                <p:nvPr/>
              </p:nvCxnSpPr>
              <p:spPr>
                <a:xfrm rot="5400000">
                  <a:off x="1201242" y="3336459"/>
                  <a:ext cx="796016" cy="10692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6" name="Group 21"/>
                <p:cNvGrpSpPr>
                  <a:grpSpLocks/>
                </p:cNvGrpSpPr>
                <p:nvPr/>
              </p:nvGrpSpPr>
              <p:grpSpPr bwMode="auto">
                <a:xfrm>
                  <a:off x="22098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6" name="Freeform 31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7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0" name="Straight Arrow Connector 19"/>
                <p:cNvCxnSpPr>
                  <a:stCxn id="26720" idx="4"/>
                </p:cNvCxnSpPr>
                <p:nvPr/>
              </p:nvCxnSpPr>
              <p:spPr>
                <a:xfrm rot="16200000" flipH="1">
                  <a:off x="2231576" y="3375339"/>
                  <a:ext cx="796016" cy="99145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28" name="Group 34"/>
                <p:cNvGrpSpPr>
                  <a:grpSpLocks/>
                </p:cNvGrpSpPr>
                <p:nvPr/>
              </p:nvGrpSpPr>
              <p:grpSpPr bwMode="auto">
                <a:xfrm>
                  <a:off x="49530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4" name="Freeform 29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5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3" name="Straight Arrow Connector 22"/>
                <p:cNvCxnSpPr/>
                <p:nvPr/>
              </p:nvCxnSpPr>
              <p:spPr>
                <a:xfrm rot="5400000">
                  <a:off x="5925233" y="3336458"/>
                  <a:ext cx="796016" cy="1069219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730" name="Group 38"/>
                <p:cNvGrpSpPr>
                  <a:grpSpLocks/>
                </p:cNvGrpSpPr>
                <p:nvPr/>
              </p:nvGrpSpPr>
              <p:grpSpPr bwMode="auto">
                <a:xfrm>
                  <a:off x="6934200" y="4267200"/>
                  <a:ext cx="1828800" cy="558800"/>
                  <a:chOff x="4368" y="1728"/>
                  <a:chExt cx="528" cy="352"/>
                </a:xfrm>
              </p:grpSpPr>
              <p:sp>
                <p:nvSpPr>
                  <p:cNvPr id="26732" name="Freeform 27"/>
                  <p:cNvSpPr>
                    <a:spLocks/>
                  </p:cNvSpPr>
                  <p:nvPr/>
                </p:nvSpPr>
                <p:spPr bwMode="auto">
                  <a:xfrm>
                    <a:off x="4368" y="1728"/>
                    <a:ext cx="528" cy="336"/>
                  </a:xfrm>
                  <a:custGeom>
                    <a:avLst/>
                    <a:gdLst>
                      <a:gd name="T0" fmla="*/ 16 w 783"/>
                      <a:gd name="T1" fmla="*/ 0 h 288"/>
                      <a:gd name="T2" fmla="*/ 0 w 783"/>
                      <a:gd name="T3" fmla="*/ 496 h 288"/>
                      <a:gd name="T4" fmla="*/ 16 w 783"/>
                      <a:gd name="T5" fmla="*/ 988 h 288"/>
                      <a:gd name="T6" fmla="*/ 34 w 783"/>
                      <a:gd name="T7" fmla="*/ 484 h 288"/>
                      <a:gd name="T8" fmla="*/ 16 w 783"/>
                      <a:gd name="T9" fmla="*/ 0 h 2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83"/>
                      <a:gd name="T16" fmla="*/ 0 h 288"/>
                      <a:gd name="T17" fmla="*/ 783 w 783"/>
                      <a:gd name="T18" fmla="*/ 288 h 2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83" h="288">
                        <a:moveTo>
                          <a:pt x="384" y="0"/>
                        </a:moveTo>
                        <a:lnTo>
                          <a:pt x="0" y="144"/>
                        </a:lnTo>
                        <a:lnTo>
                          <a:pt x="384" y="288"/>
                        </a:lnTo>
                        <a:lnTo>
                          <a:pt x="783" y="141"/>
                        </a:lnTo>
                        <a:lnTo>
                          <a:pt x="384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/>
                      <a:cs typeface="Calibri"/>
                    </a:endParaRPr>
                  </a:p>
                </p:txBody>
              </p:sp>
              <p:sp>
                <p:nvSpPr>
                  <p:cNvPr id="26733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12" y="1776"/>
                    <a:ext cx="240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</a:pPr>
                    <a:endParaRPr lang="en-US" sz="500">
                      <a:latin typeface="Calibri"/>
                      <a:cs typeface="Calibri"/>
                    </a:endParaRPr>
                  </a:p>
                </p:txBody>
              </p:sp>
            </p:grpSp>
            <p:cxnSp>
              <p:nvCxnSpPr>
                <p:cNvPr id="25" name="Straight Arrow Connector 24"/>
                <p:cNvCxnSpPr/>
                <p:nvPr/>
              </p:nvCxnSpPr>
              <p:spPr>
                <a:xfrm rot="16200000" flipH="1">
                  <a:off x="6955571" y="3375340"/>
                  <a:ext cx="796016" cy="99145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716" name="TextBox 35"/>
              <p:cNvSpPr txBox="1">
                <a:spLocks noChangeArrowheads="1"/>
              </p:cNvSpPr>
              <p:nvPr/>
            </p:nvSpPr>
            <p:spPr bwMode="auto">
              <a:xfrm>
                <a:off x="7391447" y="1383268"/>
                <a:ext cx="609554" cy="369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{+e}</a:t>
                </a:r>
              </a:p>
            </p:txBody>
          </p:sp>
          <p:sp>
            <p:nvSpPr>
              <p:cNvPr id="26717" name="TextBox 36"/>
              <p:cNvSpPr txBox="1">
                <a:spLocks noChangeArrowheads="1"/>
              </p:cNvSpPr>
              <p:nvPr/>
            </p:nvSpPr>
            <p:spPr bwMode="auto">
              <a:xfrm>
                <a:off x="7162800" y="1611868"/>
                <a:ext cx="5334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a</a:t>
                </a:r>
              </a:p>
            </p:txBody>
          </p:sp>
          <p:sp>
            <p:nvSpPr>
              <p:cNvPr id="26718" name="TextBox 38"/>
              <p:cNvSpPr txBox="1">
                <a:spLocks noChangeArrowheads="1"/>
              </p:cNvSpPr>
              <p:nvPr/>
            </p:nvSpPr>
            <p:spPr bwMode="auto">
              <a:xfrm>
                <a:off x="6629400" y="2438400"/>
                <a:ext cx="10668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</p:grpSp>
      <p:grpSp>
        <p:nvGrpSpPr>
          <p:cNvPr id="9" name="Group 125"/>
          <p:cNvGrpSpPr>
            <a:grpSpLocks/>
          </p:cNvGrpSpPr>
          <p:nvPr/>
        </p:nvGrpSpPr>
        <p:grpSpPr bwMode="auto">
          <a:xfrm>
            <a:off x="6781800" y="2895600"/>
            <a:ext cx="3233738" cy="1412875"/>
            <a:chOff x="5791191" y="2895600"/>
            <a:chExt cx="3233863" cy="1412796"/>
          </a:xfrm>
        </p:grpSpPr>
        <p:grpSp>
          <p:nvGrpSpPr>
            <p:cNvPr id="26687" name="Group 39"/>
            <p:cNvGrpSpPr>
              <a:grpSpLocks/>
            </p:cNvGrpSpPr>
            <p:nvPr/>
          </p:nvGrpSpPr>
          <p:grpSpPr bwMode="auto">
            <a:xfrm>
              <a:off x="6934200" y="3113076"/>
              <a:ext cx="2090854" cy="1104097"/>
              <a:chOff x="228600" y="1677951"/>
              <a:chExt cx="8534400" cy="3148049"/>
            </a:xfrm>
          </p:grpSpPr>
          <p:grpSp>
            <p:nvGrpSpPr>
              <p:cNvPr id="26692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11" name="Freeform 5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93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94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44" name="Straight Arrow Connector 43"/>
              <p:cNvCxnSpPr>
                <a:stCxn id="46" idx="3"/>
                <a:endCxn id="26693" idx="0"/>
              </p:cNvCxnSpPr>
              <p:nvPr/>
            </p:nvCxnSpPr>
            <p:spPr>
              <a:xfrm rot="5400000">
                <a:off x="2916868" y="1352102"/>
                <a:ext cx="760384" cy="232634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46" idx="3"/>
                <a:endCxn id="26694" idx="0"/>
              </p:cNvCxnSpPr>
              <p:nvPr/>
            </p:nvCxnSpPr>
            <p:spPr>
              <a:xfrm rot="16200000" flipH="1">
                <a:off x="5278855" y="1316462"/>
                <a:ext cx="760384" cy="23976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Isosceles Triangle 45"/>
              <p:cNvSpPr/>
              <p:nvPr/>
            </p:nvSpPr>
            <p:spPr>
              <a:xfrm>
                <a:off x="3883504" y="1677951"/>
                <a:ext cx="1146975" cy="457134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47" name="Straight Arrow Connector 46"/>
              <p:cNvCxnSpPr>
                <a:stCxn id="26693" idx="4"/>
              </p:cNvCxnSpPr>
              <p:nvPr/>
            </p:nvCxnSpPr>
            <p:spPr>
              <a:xfrm rot="5400000">
                <a:off x="1200985" y="3333974"/>
                <a:ext cx="796593" cy="106921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99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9" name="Freeform 5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1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49" name="Straight Arrow Connector 48"/>
              <p:cNvCxnSpPr>
                <a:stCxn id="26693" idx="4"/>
              </p:cNvCxnSpPr>
              <p:nvPr/>
            </p:nvCxnSpPr>
            <p:spPr>
              <a:xfrm rot="16200000" flipH="1">
                <a:off x="2231314" y="3372854"/>
                <a:ext cx="796593" cy="991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1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7" name="Freeform 5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8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rot="5400000">
                <a:off x="5924955" y="3333974"/>
                <a:ext cx="796593" cy="106921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703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558800"/>
                <a:chOff x="4368" y="1728"/>
                <a:chExt cx="528" cy="352"/>
              </a:xfrm>
            </p:grpSpPr>
            <p:sp>
              <p:nvSpPr>
                <p:cNvPr id="26705" name="Freeform 5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70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3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53" name="Straight Arrow Connector 52"/>
              <p:cNvCxnSpPr/>
              <p:nvPr/>
            </p:nvCxnSpPr>
            <p:spPr>
              <a:xfrm rot="16200000" flipH="1">
                <a:off x="6955289" y="3372855"/>
                <a:ext cx="796593" cy="99144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88" name="TextBox 61"/>
            <p:cNvSpPr txBox="1">
              <a:spLocks noChangeArrowheads="1"/>
            </p:cNvSpPr>
            <p:nvPr/>
          </p:nvSpPr>
          <p:spPr bwMode="auto">
            <a:xfrm>
              <a:off x="6858108" y="2895600"/>
              <a:ext cx="1219171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{+e,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}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89" name="TextBox 62"/>
            <p:cNvSpPr txBox="1">
              <a:spLocks noChangeArrowheads="1"/>
            </p:cNvSpPr>
            <p:nvPr/>
          </p:nvSpPr>
          <p:spPr bwMode="auto">
            <a:xfrm>
              <a:off x="7162800" y="3124200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6690" name="TextBox 63"/>
            <p:cNvSpPr txBox="1">
              <a:spLocks noChangeArrowheads="1"/>
            </p:cNvSpPr>
            <p:nvPr/>
          </p:nvSpPr>
          <p:spPr bwMode="auto">
            <a:xfrm>
              <a:off x="5791191" y="3645932"/>
              <a:ext cx="1752609" cy="369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P(s | +e, 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latin typeface="Calibri"/>
                  <a:cs typeface="Calibri"/>
                </a:rPr>
                <a:t>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91" name="TextBox 64"/>
            <p:cNvSpPr txBox="1">
              <a:spLocks noChangeArrowheads="1"/>
            </p:cNvSpPr>
            <p:nvPr/>
          </p:nvSpPr>
          <p:spPr bwMode="auto">
            <a:xfrm>
              <a:off x="6629400" y="3939064"/>
              <a:ext cx="533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pic>
        <p:nvPicPr>
          <p:cNvPr id="67" name="Picture 6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08513"/>
            <a:ext cx="45275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26"/>
          <p:cNvGrpSpPr>
            <a:grpSpLocks/>
          </p:cNvGrpSpPr>
          <p:nvPr/>
        </p:nvGrpSpPr>
        <p:grpSpPr bwMode="auto">
          <a:xfrm>
            <a:off x="7315200" y="4430714"/>
            <a:ext cx="2743200" cy="1556364"/>
            <a:chOff x="6324600" y="4431268"/>
            <a:chExt cx="2743200" cy="1556257"/>
          </a:xfrm>
        </p:grpSpPr>
        <p:grpSp>
          <p:nvGrpSpPr>
            <p:cNvPr id="26637" name="Group 69"/>
            <p:cNvGrpSpPr>
              <a:grpSpLocks/>
            </p:cNvGrpSpPr>
            <p:nvPr/>
          </p:nvGrpSpPr>
          <p:grpSpPr bwMode="auto">
            <a:xfrm>
              <a:off x="66294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66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5" name="Freeform 8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67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68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74" name="Straight Arrow Connector 73"/>
              <p:cNvCxnSpPr>
                <a:stCxn id="76" idx="3"/>
                <a:endCxn id="26667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76" idx="3"/>
                <a:endCxn id="26668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Isosceles Triangle 75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77" name="Straight Arrow Connector 76"/>
              <p:cNvCxnSpPr>
                <a:stCxn id="26667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3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3" name="Freeform 8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4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79" name="Straight Arrow Connector 78"/>
              <p:cNvCxnSpPr>
                <a:stCxn id="26667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5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81" name="Freeform 8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1" name="Straight Arrow Connector 80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77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79" name="Freeform 83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80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83" name="Straight Arrow Connector 82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8" name="Group 91"/>
            <p:cNvGrpSpPr>
              <a:grpSpLocks/>
            </p:cNvGrpSpPr>
            <p:nvPr/>
          </p:nvGrpSpPr>
          <p:grpSpPr bwMode="auto">
            <a:xfrm>
              <a:off x="7924800" y="5307508"/>
              <a:ext cx="1143000" cy="680017"/>
              <a:chOff x="228600" y="1679295"/>
              <a:chExt cx="8534400" cy="3546755"/>
            </a:xfrm>
          </p:grpSpPr>
          <p:grpSp>
            <p:nvGrpSpPr>
              <p:cNvPr id="26645" name="Group 5"/>
              <p:cNvGrpSpPr>
                <a:grpSpLocks/>
              </p:cNvGrpSpPr>
              <p:nvPr/>
            </p:nvGrpSpPr>
            <p:grpSpPr bwMode="auto">
              <a:xfrm>
                <a:off x="2286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4" name="Freeform 111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26646" name="Oval 3"/>
              <p:cNvSpPr>
                <a:spLocks noChangeArrowheads="1"/>
              </p:cNvSpPr>
              <p:nvPr/>
            </p:nvSpPr>
            <p:spPr bwMode="auto">
              <a:xfrm>
                <a:off x="1524000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sp>
            <p:nvSpPr>
              <p:cNvPr id="26647" name="Oval 3"/>
              <p:cNvSpPr>
                <a:spLocks noChangeArrowheads="1"/>
              </p:cNvSpPr>
              <p:nvPr/>
            </p:nvSpPr>
            <p:spPr bwMode="auto">
              <a:xfrm>
                <a:off x="6245225" y="2895600"/>
                <a:ext cx="1222375" cy="5746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500">
                  <a:latin typeface="Calibri"/>
                  <a:cs typeface="Calibri"/>
                </a:endParaRPr>
              </a:p>
            </p:txBody>
          </p:sp>
          <p:cxnSp>
            <p:nvCxnSpPr>
              <p:cNvPr id="96" name="Straight Arrow Connector 95"/>
              <p:cNvCxnSpPr>
                <a:stCxn id="98" idx="3"/>
                <a:endCxn id="26646" idx="0"/>
              </p:cNvCxnSpPr>
              <p:nvPr/>
            </p:nvCxnSpPr>
            <p:spPr>
              <a:xfrm rot="5400000">
                <a:off x="2917768" y="1353878"/>
                <a:ext cx="761699" cy="23232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>
                <a:stCxn id="98" idx="3"/>
                <a:endCxn id="26647" idx="0"/>
              </p:cNvCxnSpPr>
              <p:nvPr/>
            </p:nvCxnSpPr>
            <p:spPr>
              <a:xfrm rot="16200000" flipH="1">
                <a:off x="5276585" y="1318315"/>
                <a:ext cx="761699" cy="239437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Isosceles Triangle 97"/>
              <p:cNvSpPr/>
              <p:nvPr/>
            </p:nvSpPr>
            <p:spPr>
              <a:xfrm>
                <a:off x="3891284" y="1679295"/>
                <a:ext cx="1137920" cy="455361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5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99" name="Straight Arrow Connector 98"/>
              <p:cNvCxnSpPr>
                <a:stCxn id="26646" idx="4"/>
              </p:cNvCxnSpPr>
              <p:nvPr/>
            </p:nvCxnSpPr>
            <p:spPr>
              <a:xfrm rot="5400000">
                <a:off x="1202044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2" name="Group 21"/>
              <p:cNvGrpSpPr>
                <a:grpSpLocks/>
              </p:cNvGrpSpPr>
              <p:nvPr/>
            </p:nvGrpSpPr>
            <p:grpSpPr bwMode="auto">
              <a:xfrm>
                <a:off x="22098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2" name="Freeform 109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1" name="Straight Arrow Connector 100"/>
              <p:cNvCxnSpPr>
                <a:stCxn id="26646" idx="4"/>
              </p:cNvCxnSpPr>
              <p:nvPr/>
            </p:nvCxnSpPr>
            <p:spPr>
              <a:xfrm rot="16200000" flipH="1">
                <a:off x="2227352" y="3377268"/>
                <a:ext cx="803093" cy="983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4" name="Group 34"/>
              <p:cNvGrpSpPr>
                <a:grpSpLocks/>
              </p:cNvGrpSpPr>
              <p:nvPr/>
            </p:nvGrpSpPr>
            <p:grpSpPr bwMode="auto">
              <a:xfrm>
                <a:off x="49530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60" name="Freeform 107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6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3" name="Straight Arrow Connector 102"/>
              <p:cNvCxnSpPr/>
              <p:nvPr/>
            </p:nvCxnSpPr>
            <p:spPr>
              <a:xfrm rot="5400000">
                <a:off x="5919671" y="3335776"/>
                <a:ext cx="803093" cy="10668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656" name="Group 38"/>
              <p:cNvGrpSpPr>
                <a:grpSpLocks/>
              </p:cNvGrpSpPr>
              <p:nvPr/>
            </p:nvGrpSpPr>
            <p:grpSpPr bwMode="auto">
              <a:xfrm>
                <a:off x="6934200" y="4267200"/>
                <a:ext cx="1828800" cy="958850"/>
                <a:chOff x="4368" y="1728"/>
                <a:chExt cx="528" cy="604"/>
              </a:xfrm>
            </p:grpSpPr>
            <p:sp>
              <p:nvSpPr>
                <p:cNvPr id="26658" name="Freeform 105"/>
                <p:cNvSpPr>
                  <a:spLocks/>
                </p:cNvSpPr>
                <p:nvPr/>
              </p:nvSpPr>
              <p:spPr bwMode="auto">
                <a:xfrm>
                  <a:off x="4368" y="1728"/>
                  <a:ext cx="528" cy="336"/>
                </a:xfrm>
                <a:custGeom>
                  <a:avLst/>
                  <a:gdLst>
                    <a:gd name="T0" fmla="*/ 16 w 783"/>
                    <a:gd name="T1" fmla="*/ 0 h 288"/>
                    <a:gd name="T2" fmla="*/ 0 w 783"/>
                    <a:gd name="T3" fmla="*/ 496 h 288"/>
                    <a:gd name="T4" fmla="*/ 16 w 783"/>
                    <a:gd name="T5" fmla="*/ 988 h 288"/>
                    <a:gd name="T6" fmla="*/ 34 w 783"/>
                    <a:gd name="T7" fmla="*/ 484 h 288"/>
                    <a:gd name="T8" fmla="*/ 16 w 783"/>
                    <a:gd name="T9" fmla="*/ 0 h 2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288"/>
                    <a:gd name="T17" fmla="*/ 783 w 783"/>
                    <a:gd name="T18" fmla="*/ 288 h 2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288">
                      <a:moveTo>
                        <a:pt x="384" y="0"/>
                      </a:moveTo>
                      <a:lnTo>
                        <a:pt x="0" y="144"/>
                      </a:lnTo>
                      <a:lnTo>
                        <a:pt x="384" y="288"/>
                      </a:lnTo>
                      <a:lnTo>
                        <a:pt x="783" y="141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2665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512" y="1776"/>
                  <a:ext cx="240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en-US" sz="500"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05" name="Straight Arrow Connector 104"/>
              <p:cNvCxnSpPr/>
              <p:nvPr/>
            </p:nvCxnSpPr>
            <p:spPr>
              <a:xfrm rot="16200000" flipH="1">
                <a:off x="6950907" y="3371339"/>
                <a:ext cx="803093" cy="9956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39" name="Oval 3"/>
            <p:cNvSpPr>
              <a:spLocks noChangeArrowheads="1"/>
            </p:cNvSpPr>
            <p:nvPr/>
          </p:nvSpPr>
          <p:spPr bwMode="auto">
            <a:xfrm>
              <a:off x="7620000" y="4800600"/>
              <a:ext cx="299471" cy="20155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500">
                <a:latin typeface="Calibri"/>
                <a:cs typeface="Calibri"/>
              </a:endParaRPr>
            </a:p>
          </p:txBody>
        </p:sp>
        <p:cxnSp>
          <p:nvCxnSpPr>
            <p:cNvPr id="115" name="Straight Arrow Connector 114"/>
            <p:cNvCxnSpPr>
              <a:stCxn id="26639" idx="4"/>
            </p:cNvCxnSpPr>
            <p:nvPr/>
          </p:nvCxnSpPr>
          <p:spPr>
            <a:xfrm rot="5400000">
              <a:off x="7330292" y="4868574"/>
              <a:ext cx="304779" cy="573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26639" idx="4"/>
            </p:cNvCxnSpPr>
            <p:nvPr/>
          </p:nvCxnSpPr>
          <p:spPr>
            <a:xfrm rot="16200000" flipH="1">
              <a:off x="7977992" y="4793961"/>
              <a:ext cx="304779" cy="7223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TextBox 120"/>
            <p:cNvSpPr txBox="1">
              <a:spLocks noChangeArrowheads="1"/>
            </p:cNvSpPr>
            <p:nvPr/>
          </p:nvSpPr>
          <p:spPr bwMode="auto">
            <a:xfrm>
              <a:off x="7391400" y="4431268"/>
              <a:ext cx="685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/>
                  <a:cs typeface="Calibri"/>
                </a:rPr>
                <a:t>{+e}</a:t>
              </a:r>
            </a:p>
          </p:txBody>
        </p:sp>
        <p:sp>
          <p:nvSpPr>
            <p:cNvPr id="26643" name="TextBox 121"/>
            <p:cNvSpPr txBox="1">
              <a:spLocks noChangeArrowheads="1"/>
            </p:cNvSpPr>
            <p:nvPr/>
          </p:nvSpPr>
          <p:spPr bwMode="auto">
            <a:xfrm>
              <a:off x="6324600" y="4736577"/>
              <a:ext cx="1600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/>
                  <a:cs typeface="Calibri"/>
                </a:rPr>
                <a:t>P(</a:t>
              </a:r>
              <a:r>
                <a:rPr 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+e</a:t>
              </a:r>
              <a:r>
                <a:rPr lang="ja-JP" altLang="en-US" sz="18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 dirty="0">
                  <a:solidFill>
                    <a:srgbClr val="FF0000"/>
                  </a:solidFill>
                  <a:latin typeface="Calibri"/>
                  <a:cs typeface="Calibri"/>
                </a:rPr>
                <a:t> </a:t>
              </a:r>
              <a:r>
                <a:rPr lang="en-US" altLang="ja-JP" sz="1800" dirty="0">
                  <a:latin typeface="Calibri"/>
                  <a:cs typeface="Calibri"/>
                </a:rPr>
                <a:t>| +e)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26644" name="TextBox 123"/>
            <p:cNvSpPr txBox="1">
              <a:spLocks noChangeArrowheads="1"/>
            </p:cNvSpPr>
            <p:nvPr/>
          </p:nvSpPr>
          <p:spPr bwMode="auto">
            <a:xfrm>
              <a:off x="6400800" y="5029714"/>
              <a:ext cx="1143000" cy="307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400" dirty="0">
                  <a:latin typeface="Calibri"/>
                  <a:cs typeface="Calibri"/>
                </a:rPr>
                <a:t>{+e, +</a:t>
              </a:r>
              <a:r>
                <a:rPr 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e</a:t>
              </a:r>
              <a:r>
                <a:rPr lang="ja-JP" altLang="en-US" sz="1400" dirty="0">
                  <a:solidFill>
                    <a:srgbClr val="FF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400" dirty="0">
                  <a:latin typeface="Calibri"/>
                  <a:cs typeface="Calibri"/>
                </a:rPr>
                <a:t>}</a:t>
              </a:r>
              <a:endParaRPr lang="en-US" sz="1400" dirty="0">
                <a:latin typeface="Calibri"/>
                <a:cs typeface="Calibri"/>
              </a:endParaRPr>
            </a:p>
          </p:txBody>
        </p:sp>
      </p:grpSp>
      <p:sp>
        <p:nvSpPr>
          <p:cNvPr id="114" name="TextBox 121"/>
          <p:cNvSpPr txBox="1">
            <a:spLocks noChangeArrowheads="1"/>
          </p:cNvSpPr>
          <p:nvPr/>
        </p:nvSpPr>
        <p:spPr bwMode="auto">
          <a:xfrm>
            <a:off x="8915400" y="481171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latin typeface="Calibri"/>
                <a:cs typeface="Calibri"/>
              </a:rPr>
              <a:t>P(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8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altLang="ja-JP" sz="1800" dirty="0">
                <a:latin typeface="Calibri"/>
                <a:cs typeface="Calibri"/>
              </a:rPr>
              <a:t>| +e)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16" name="TextBox 123"/>
          <p:cNvSpPr txBox="1">
            <a:spLocks noChangeArrowheads="1"/>
          </p:cNvSpPr>
          <p:nvPr/>
        </p:nvSpPr>
        <p:spPr bwMode="auto">
          <a:xfrm>
            <a:off x="9296400" y="5029200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>
                <a:latin typeface="Calibri"/>
                <a:cs typeface="Calibri"/>
              </a:rPr>
              <a:t>{+e, </a:t>
            </a:r>
            <a:r>
              <a:rPr lang="en-US" sz="1400" dirty="0">
                <a:solidFill>
                  <a:srgbClr val="FF0000"/>
                </a:solidFill>
                <a:latin typeface="Calibri"/>
                <a:cs typeface="Calibri"/>
              </a:rPr>
              <a:t>-e</a:t>
            </a:r>
            <a:r>
              <a:rPr lang="ja-JP" altLang="en-US" sz="140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lang="en-US" altLang="ja-JP" sz="1400" dirty="0">
                <a:latin typeface="Calibri"/>
                <a:cs typeface="Calibri"/>
              </a:rPr>
              <a:t>}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17" name="TextBox 62"/>
          <p:cNvSpPr txBox="1">
            <a:spLocks noChangeArrowheads="1"/>
          </p:cNvSpPr>
          <p:nvPr/>
        </p:nvSpPr>
        <p:spPr bwMode="auto">
          <a:xfrm>
            <a:off x="7696200" y="5181600"/>
            <a:ext cx="381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latin typeface="Calibri"/>
                <a:cs typeface="Calibri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6" grpId="0"/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VPI Properties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33400" y="1295400"/>
            <a:ext cx="6781800" cy="503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Nonnegative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err="1">
                <a:ea typeface="ＭＳ Ｐゴシック" pitchFamily="34" charset="-128"/>
              </a:rPr>
              <a:t>Nonadditive</a:t>
            </a:r>
            <a:r>
              <a:rPr lang="en-US" sz="2800" dirty="0">
                <a:ea typeface="ＭＳ Ｐゴシック" pitchFamily="34" charset="-128"/>
              </a:rPr>
              <a:t> 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sz="2400" dirty="0">
                <a:ea typeface="ＭＳ Ｐゴシック" pitchFamily="34" charset="-128"/>
              </a:rPr>
              <a:t>(think of observing </a:t>
            </a:r>
            <a:r>
              <a:rPr lang="en-US" sz="2400" dirty="0" err="1">
                <a:latin typeface="Calibri"/>
                <a:ea typeface="ＭＳ Ｐゴシック" pitchFamily="34" charset="-128"/>
              </a:rPr>
              <a:t>E</a:t>
            </a:r>
            <a:r>
              <a:rPr lang="en-US" sz="2400" baseline="-25000" dirty="0" err="1">
                <a:latin typeface="Calibri"/>
                <a:ea typeface="ＭＳ Ｐゴシック" pitchFamily="34" charset="-128"/>
              </a:rPr>
              <a:t>j</a:t>
            </a:r>
            <a:r>
              <a:rPr lang="en-US" sz="2400" dirty="0">
                <a:ea typeface="ＭＳ Ｐゴシック" pitchFamily="34" charset="-128"/>
              </a:rPr>
              <a:t> twice)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Order-independent</a:t>
            </a:r>
          </a:p>
        </p:txBody>
      </p:sp>
      <p:pic>
        <p:nvPicPr>
          <p:cNvPr id="13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05475"/>
            <a:ext cx="68722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2438400" cy="1625600"/>
          </a:xfrm>
          <a:prstGeom prst="rect">
            <a:avLst/>
          </a:prstGeom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56088"/>
            <a:ext cx="630237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895600"/>
            <a:ext cx="2397201" cy="1703275"/>
          </a:xfrm>
          <a:prstGeom prst="rect">
            <a:avLst/>
          </a:prstGeom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33829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71600"/>
            <a:ext cx="4114800" cy="123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Quick VPI Questions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5638800" cy="5029200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The soup of the day is either clam chowder or split pea, but you wouldn</a:t>
            </a:r>
            <a:r>
              <a:rPr lang="en-US" altLang="ja-JP" sz="2400" dirty="0">
                <a:ea typeface="ＭＳ Ｐゴシック" pitchFamily="34" charset="-128"/>
              </a:rPr>
              <a:t>’t order either one.  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the value of knowing which it is?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There are two kinds of plastic forks at a picnic.  One kind is slightly sturdier.  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the value of knowing which?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You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re playing the lottery.  The prize will be $0 or $100.  You can play any number between 1 and 100 (chance of winning is 1%).  What is the value of knowing the winning number?</a:t>
            </a: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219200"/>
            <a:ext cx="2674752" cy="190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124200"/>
            <a:ext cx="2237802" cy="18279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029200"/>
            <a:ext cx="2438399" cy="1393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Value of Imperfect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1676400"/>
            <a:ext cx="5080000" cy="45767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No such thing</a:t>
            </a:r>
          </a:p>
          <a:p>
            <a:pPr lvl="4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Information corresponds to the observation of a node in the decision network</a:t>
            </a:r>
          </a:p>
          <a:p>
            <a:pPr lvl="5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If data is “noisy” that just means we don’t observe the original variable, but another variable which is a noisy version of the original 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6027517" cy="30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POMDPs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199"/>
            <a:ext cx="9571699" cy="507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57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Networks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95400"/>
            <a:ext cx="7085861" cy="52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36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POMDPs</a:t>
            </a:r>
          </a:p>
        </p:txBody>
      </p:sp>
      <p:sp>
        <p:nvSpPr>
          <p:cNvPr id="1444867" name="Rectangle 3"/>
          <p:cNvSpPr>
            <a:spLocks noGrp="1" noChangeArrowheads="1"/>
          </p:cNvSpPr>
          <p:nvPr>
            <p:ph idx="1"/>
          </p:nvPr>
        </p:nvSpPr>
        <p:spPr>
          <a:xfrm>
            <a:off x="1828800" y="1524000"/>
            <a:ext cx="7239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MDPs have: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States 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Actions 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Transition function P(s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 (or T(</a:t>
            </a:r>
            <a:r>
              <a:rPr lang="en-US" altLang="ja-JP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Rewards R(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add: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Observations 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Observation function P(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o|s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(or O(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s,o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POMDPs are MDPs over belief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states b (distributions over S)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400" dirty="0" err="1">
                <a:latin typeface="Calibri"/>
                <a:ea typeface="ＭＳ Ｐゴシック" pitchFamily="34" charset="-128"/>
                <a:cs typeface="Calibri"/>
              </a:rPr>
              <a:t>ll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be able to say more in a few lectures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7772400" y="1447800"/>
            <a:ext cx="2209800" cy="2032000"/>
            <a:chOff x="2400" y="1401"/>
            <a:chExt cx="1392" cy="1280"/>
          </a:xfrm>
        </p:grpSpPr>
        <p:sp>
          <p:nvSpPr>
            <p:cNvPr id="2972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1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34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5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6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7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2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3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3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24" name="Text Box 17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2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9726" name="Text Box 19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29727" name="Text Box 20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s,a,s</a:t>
              </a:r>
              <a:r>
                <a:rPr lang="ja-JP" altLang="en-US" sz="1800">
                  <a:latin typeface="Calibri"/>
                  <a:cs typeface="Calibri"/>
                </a:rPr>
                <a:t>’</a:t>
              </a:r>
              <a:endParaRPr lang="en-US" sz="1800">
                <a:latin typeface="Calibri"/>
                <a:cs typeface="Calibri"/>
              </a:endParaRPr>
            </a:p>
          </p:txBody>
        </p:sp>
        <p:sp>
          <p:nvSpPr>
            <p:cNvPr id="2972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29" name="Text Box 22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696200" y="3581400"/>
            <a:ext cx="2209800" cy="2032000"/>
            <a:chOff x="2400" y="1401"/>
            <a:chExt cx="1392" cy="1280"/>
          </a:xfrm>
        </p:grpSpPr>
        <p:sp>
          <p:nvSpPr>
            <p:cNvPr id="29702" name="AutoShape 24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3" name="Group 25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9716" name="Line 26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7" name="Line 27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8" name="Line 28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9" name="Line 29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4" name="Oval 30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29705" name="Group 31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9712" name="Line 32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3" name="Line 33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4" name="Line 34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9715" name="Line 35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9706" name="Text Box 36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29707" name="Text Box 37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29708" name="Text Box 38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29709" name="Text Box 39"/>
            <p:cNvSpPr txBox="1">
              <a:spLocks noChangeArrowheads="1"/>
            </p:cNvSpPr>
            <p:nvPr/>
          </p:nvSpPr>
          <p:spPr bwMode="auto">
            <a:xfrm>
              <a:off x="2616" y="2261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     o</a:t>
              </a:r>
            </a:p>
          </p:txBody>
        </p:sp>
        <p:sp>
          <p:nvSpPr>
            <p:cNvPr id="29710" name="AutoShape 40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9711" name="Text Box 41"/>
            <p:cNvSpPr txBox="1">
              <a:spLocks noChangeArrowheads="1"/>
            </p:cNvSpPr>
            <p:nvPr/>
          </p:nvSpPr>
          <p:spPr bwMode="auto">
            <a:xfrm>
              <a:off x="3173" y="2448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6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229600" y="5562600"/>
            <a:ext cx="1633538" cy="1066800"/>
            <a:chOff x="4656" y="3504"/>
            <a:chExt cx="1029" cy="672"/>
          </a:xfrm>
        </p:grpSpPr>
        <p:sp>
          <p:nvSpPr>
            <p:cNvPr id="30795" name="Line 3"/>
            <p:cNvSpPr>
              <a:spLocks noChangeShapeType="1"/>
            </p:cNvSpPr>
            <p:nvPr/>
          </p:nvSpPr>
          <p:spPr bwMode="auto">
            <a:xfrm>
              <a:off x="4676" y="3504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96" name="Group 4"/>
            <p:cNvGrpSpPr>
              <a:grpSpLocks/>
            </p:cNvGrpSpPr>
            <p:nvPr/>
          </p:nvGrpSpPr>
          <p:grpSpPr bwMode="auto">
            <a:xfrm>
              <a:off x="4656" y="3528"/>
              <a:ext cx="1029" cy="648"/>
              <a:chOff x="4656" y="3528"/>
              <a:chExt cx="1029" cy="648"/>
            </a:xfrm>
          </p:grpSpPr>
          <p:grpSp>
            <p:nvGrpSpPr>
              <p:cNvPr id="30797" name="Group 5"/>
              <p:cNvGrpSpPr>
                <a:grpSpLocks/>
              </p:cNvGrpSpPr>
              <p:nvPr/>
            </p:nvGrpSpPr>
            <p:grpSpPr bwMode="auto">
              <a:xfrm>
                <a:off x="5108" y="3936"/>
                <a:ext cx="577" cy="240"/>
                <a:chOff x="5108" y="3936"/>
                <a:chExt cx="577" cy="386"/>
              </a:xfrm>
            </p:grpSpPr>
            <p:sp>
              <p:nvSpPr>
                <p:cNvPr id="30802" name="Line 6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3" name="Line 7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539" cy="3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4" name="Line 8"/>
                <p:cNvSpPr>
                  <a:spLocks noChangeShapeType="1"/>
                </p:cNvSpPr>
                <p:nvPr/>
              </p:nvSpPr>
              <p:spPr bwMode="auto">
                <a:xfrm>
                  <a:off x="5146" y="3936"/>
                  <a:ext cx="187" cy="38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  <p:sp>
              <p:nvSpPr>
                <p:cNvPr id="30805" name="Arc 9"/>
                <p:cNvSpPr>
                  <a:spLocks/>
                </p:cNvSpPr>
                <p:nvPr/>
              </p:nvSpPr>
              <p:spPr bwMode="auto">
                <a:xfrm rot="5400000">
                  <a:off x="5324" y="3912"/>
                  <a:ext cx="48" cy="48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30798" name="Line 10"/>
              <p:cNvSpPr>
                <a:spLocks noChangeShapeType="1"/>
              </p:cNvSpPr>
              <p:nvPr/>
            </p:nvSpPr>
            <p:spPr bwMode="auto">
              <a:xfrm>
                <a:off x="4656" y="3528"/>
                <a:ext cx="644" cy="3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9" name="Line 11"/>
              <p:cNvSpPr>
                <a:spLocks noChangeShapeType="1"/>
              </p:cNvSpPr>
              <p:nvPr/>
            </p:nvSpPr>
            <p:spPr bwMode="auto">
              <a:xfrm>
                <a:off x="4676" y="3528"/>
                <a:ext cx="288" cy="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0" name="Arc 12"/>
              <p:cNvSpPr>
                <a:spLocks/>
              </p:cNvSpPr>
              <p:nvPr/>
            </p:nvSpPr>
            <p:spPr bwMode="auto">
              <a:xfrm rot="5400000">
                <a:off x="4844" y="3528"/>
                <a:ext cx="144" cy="28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801" name="Oval 13"/>
              <p:cNvSpPr>
                <a:spLocks noChangeArrowheads="1"/>
              </p:cNvSpPr>
              <p:nvPr/>
            </p:nvSpPr>
            <p:spPr bwMode="auto">
              <a:xfrm>
                <a:off x="5060" y="3840"/>
                <a:ext cx="129" cy="129"/>
              </a:xfrm>
              <a:prstGeom prst="ellipse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445902" name="Rectangle 14"/>
          <p:cNvSpPr>
            <a:spLocks noChangeArrowheads="1"/>
          </p:cNvSpPr>
          <p:nvPr/>
        </p:nvSpPr>
        <p:spPr bwMode="auto">
          <a:xfrm>
            <a:off x="8229600" y="5486400"/>
            <a:ext cx="1752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03" name="Line 15"/>
          <p:cNvSpPr>
            <a:spLocks noChangeShapeType="1"/>
          </p:cNvSpPr>
          <p:nvPr/>
        </p:nvSpPr>
        <p:spPr bwMode="auto">
          <a:xfrm>
            <a:off x="7239000" y="4114800"/>
            <a:ext cx="6858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0724" name="Rectangle 16"/>
          <p:cNvSpPr>
            <a:spLocks noGrp="1" noChangeArrowheads="1"/>
          </p:cNvSpPr>
          <p:nvPr>
            <p:ph type="title"/>
          </p:nvPr>
        </p:nvSpPr>
        <p:spPr>
          <a:xfrm>
            <a:off x="20067" y="-11442"/>
            <a:ext cx="121920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Ghostbusters</a:t>
            </a:r>
          </a:p>
        </p:txBody>
      </p:sp>
      <p:sp>
        <p:nvSpPr>
          <p:cNvPr id="1445905" name="Rectangle 17"/>
          <p:cNvSpPr>
            <a:spLocks noGrp="1" noChangeArrowheads="1"/>
          </p:cNvSpPr>
          <p:nvPr>
            <p:ph idx="1"/>
          </p:nvPr>
        </p:nvSpPr>
        <p:spPr>
          <a:xfrm>
            <a:off x="1143000" y="1447800"/>
            <a:ext cx="4267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>
                <a:latin typeface="Calibri"/>
                <a:ea typeface="ＭＳ Ｐゴシック" pitchFamily="34" charset="-128"/>
                <a:cs typeface="Calibri"/>
              </a:rPr>
              <a:t>In (static) Ghostbusters: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Belief state determined by evidence to date {e}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Tree really over evidence sets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Probabilistic reasoning needed to predict new evidence given past evidence</a:t>
            </a:r>
          </a:p>
          <a:p>
            <a:pPr eaLnBrk="1" hangingPunct="1">
              <a:lnSpc>
                <a:spcPct val="80000"/>
              </a:lnSpc>
            </a:pPr>
            <a:endParaRPr lang="en-US" sz="240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Calibri"/>
                <a:ea typeface="ＭＳ Ｐゴシック" pitchFamily="34" charset="-128"/>
                <a:cs typeface="Calibri"/>
              </a:rPr>
              <a:t>Solving POMDPs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One way: use truncated expectimax to compute approximate value of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What if you only considered busting or one sense followed by a bust?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>
                <a:latin typeface="Calibri"/>
                <a:ea typeface="ＭＳ Ｐゴシック" pitchFamily="34" charset="-128"/>
                <a:cs typeface="Calibri"/>
              </a:rPr>
              <a:t>You get a VPI-based agent!</a:t>
            </a:r>
          </a:p>
          <a:p>
            <a:pPr lvl="1" eaLnBrk="1" hangingPunct="1">
              <a:lnSpc>
                <a:spcPct val="80000"/>
              </a:lnSpc>
            </a:pPr>
            <a:endParaRPr lang="en-US" sz="2000">
              <a:latin typeface="Calibri"/>
              <a:ea typeface="ＭＳ Ｐゴシック" pitchFamily="34" charset="-128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696200" y="1447800"/>
            <a:ext cx="2209800" cy="2028825"/>
            <a:chOff x="3648" y="1008"/>
            <a:chExt cx="1392" cy="1278"/>
          </a:xfrm>
        </p:grpSpPr>
        <p:sp>
          <p:nvSpPr>
            <p:cNvPr id="30777" name="AutoShape 19"/>
            <p:cNvSpPr>
              <a:spLocks noChangeArrowheads="1"/>
            </p:cNvSpPr>
            <p:nvPr/>
          </p:nvSpPr>
          <p:spPr bwMode="auto">
            <a:xfrm>
              <a:off x="4318" y="1095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78" name="Group 20"/>
            <p:cNvGrpSpPr>
              <a:grpSpLocks/>
            </p:cNvGrpSpPr>
            <p:nvPr/>
          </p:nvGrpSpPr>
          <p:grpSpPr bwMode="auto">
            <a:xfrm>
              <a:off x="3777" y="1224"/>
              <a:ext cx="1263" cy="361"/>
              <a:chOff x="1584" y="1680"/>
              <a:chExt cx="2352" cy="336"/>
            </a:xfrm>
          </p:grpSpPr>
          <p:sp>
            <p:nvSpPr>
              <p:cNvPr id="30791" name="Line 21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2" name="Line 22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3" name="Line 23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4" name="Line 2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79" name="Oval 25"/>
            <p:cNvSpPr>
              <a:spLocks noChangeArrowheads="1"/>
            </p:cNvSpPr>
            <p:nvPr/>
          </p:nvSpPr>
          <p:spPr bwMode="auto">
            <a:xfrm>
              <a:off x="4112" y="1585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80" name="Group 26"/>
            <p:cNvGrpSpPr>
              <a:grpSpLocks/>
            </p:cNvGrpSpPr>
            <p:nvPr/>
          </p:nvGrpSpPr>
          <p:grpSpPr bwMode="auto">
            <a:xfrm>
              <a:off x="3648" y="1714"/>
              <a:ext cx="1057" cy="386"/>
              <a:chOff x="1536" y="2400"/>
              <a:chExt cx="1584" cy="624"/>
            </a:xfrm>
          </p:grpSpPr>
          <p:sp>
            <p:nvSpPr>
              <p:cNvPr id="30787" name="Line 27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8" name="Line 2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89" name="Line 29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90" name="Line 3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81" name="Text Box 31"/>
            <p:cNvSpPr txBox="1">
              <a:spLocks noChangeArrowheads="1"/>
            </p:cNvSpPr>
            <p:nvPr/>
          </p:nvSpPr>
          <p:spPr bwMode="auto">
            <a:xfrm>
              <a:off x="4272" y="1287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82" name="Text Box 32"/>
            <p:cNvSpPr txBox="1">
              <a:spLocks noChangeArrowheads="1"/>
            </p:cNvSpPr>
            <p:nvPr/>
          </p:nvSpPr>
          <p:spPr bwMode="auto">
            <a:xfrm>
              <a:off x="4464" y="1008"/>
              <a:ext cx="4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{e}</a:t>
              </a:r>
            </a:p>
          </p:txBody>
        </p:sp>
        <p:sp>
          <p:nvSpPr>
            <p:cNvPr id="30783" name="Text Box 33"/>
            <p:cNvSpPr txBox="1">
              <a:spLocks noChangeArrowheads="1"/>
            </p:cNvSpPr>
            <p:nvPr/>
          </p:nvSpPr>
          <p:spPr bwMode="auto">
            <a:xfrm>
              <a:off x="4224" y="1527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e, a</a:t>
              </a:r>
            </a:p>
          </p:txBody>
        </p:sp>
        <p:sp>
          <p:nvSpPr>
            <p:cNvPr id="30784" name="Text Box 34"/>
            <p:cNvSpPr txBox="1">
              <a:spLocks noChangeArrowheads="1"/>
            </p:cNvSpPr>
            <p:nvPr/>
          </p:nvSpPr>
          <p:spPr bwMode="auto">
            <a:xfrm>
              <a:off x="3864" y="1868"/>
              <a:ext cx="5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latin typeface="Calibri"/>
                  <a:cs typeface="Calibri"/>
                </a:rPr>
                <a:t>    e</a:t>
              </a:r>
              <a:r>
                <a:rPr lang="ja-JP" altLang="en-US" sz="1800" dirty="0">
                  <a:latin typeface="Calibri"/>
                  <a:cs typeface="Calibri"/>
                </a:rPr>
                <a:t>’</a:t>
              </a:r>
              <a:endParaRPr lang="en-US" sz="1800" dirty="0">
                <a:latin typeface="Calibri"/>
                <a:cs typeface="Calibri"/>
              </a:endParaRPr>
            </a:p>
          </p:txBody>
        </p:sp>
        <p:sp>
          <p:nvSpPr>
            <p:cNvPr id="30785" name="AutoShape 35"/>
            <p:cNvSpPr>
              <a:spLocks noChangeArrowheads="1"/>
            </p:cNvSpPr>
            <p:nvPr/>
          </p:nvSpPr>
          <p:spPr bwMode="auto">
            <a:xfrm>
              <a:off x="4267" y="2106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86" name="Text Box 36"/>
            <p:cNvSpPr txBox="1">
              <a:spLocks noChangeArrowheads="1"/>
            </p:cNvSpPr>
            <p:nvPr/>
          </p:nvSpPr>
          <p:spPr bwMode="auto">
            <a:xfrm>
              <a:off x="4325" y="2055"/>
              <a:ext cx="57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{e, e</a:t>
              </a:r>
              <a:r>
                <a:rPr lang="ja-JP" altLang="en-US" sz="180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r>
                <a:rPr lang="en-US" altLang="ja-JP" sz="1800">
                  <a:solidFill>
                    <a:srgbClr val="CC0000"/>
                  </a:solidFill>
                  <a:latin typeface="Calibri"/>
                  <a:cs typeface="Calibri"/>
                </a:rPr>
                <a:t>}</a:t>
              </a:r>
              <a:endParaRPr lang="en-US" sz="180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0727" name="Group 37"/>
          <p:cNvGrpSpPr>
            <a:grpSpLocks/>
          </p:cNvGrpSpPr>
          <p:nvPr/>
        </p:nvGrpSpPr>
        <p:grpSpPr bwMode="auto">
          <a:xfrm>
            <a:off x="5486400" y="1447800"/>
            <a:ext cx="2209800" cy="2032000"/>
            <a:chOff x="2400" y="1401"/>
            <a:chExt cx="1392" cy="1280"/>
          </a:xfrm>
        </p:grpSpPr>
        <p:sp>
          <p:nvSpPr>
            <p:cNvPr id="30759" name="AutoShape 38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0" name="Group 39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30773" name="Line 40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4" name="Line 41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5" name="Line 42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6" name="Line 43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1" name="Oval 44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0762" name="Group 45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0769" name="Line 46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0" name="Line 47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1" name="Line 48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0772" name="Line 49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30763" name="Text Box 50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0764" name="Text Box 51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30765" name="Text Box 52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rgbClr val="3333FF"/>
                  </a:solidFill>
                  <a:latin typeface="Calibri"/>
                  <a:cs typeface="Calibri"/>
                </a:rPr>
                <a:t>b, a</a:t>
              </a:r>
            </a:p>
          </p:txBody>
        </p:sp>
        <p:sp>
          <p:nvSpPr>
            <p:cNvPr id="30767" name="AutoShape 54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0768" name="Text Box 55"/>
            <p:cNvSpPr txBox="1">
              <a:spLocks noChangeArrowheads="1"/>
            </p:cNvSpPr>
            <p:nvPr/>
          </p:nvSpPr>
          <p:spPr bwMode="auto">
            <a:xfrm>
              <a:off x="3120" y="2448"/>
              <a:ext cx="3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r" rtl="1"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b</a:t>
              </a:r>
              <a:r>
                <a:rPr lang="ja-JP" altLang="en-US" sz="1800" dirty="0">
                  <a:solidFill>
                    <a:srgbClr val="CC0000"/>
                  </a:solidFill>
                  <a:latin typeface="Calibri"/>
                  <a:cs typeface="Calibri"/>
                </a:rPr>
                <a:t>’</a:t>
              </a:r>
              <a:endParaRPr lang="en-US" sz="1800" dirty="0">
                <a:solidFill>
                  <a:srgbClr val="CC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45944" name="AutoShape 56"/>
          <p:cNvSpPr>
            <a:spLocks noChangeArrowheads="1"/>
          </p:cNvSpPr>
          <p:nvPr/>
        </p:nvSpPr>
        <p:spPr bwMode="auto">
          <a:xfrm>
            <a:off x="7083425" y="3948113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45945" name="Line 57"/>
          <p:cNvSpPr>
            <a:spLocks noChangeShapeType="1"/>
          </p:cNvSpPr>
          <p:nvPr/>
        </p:nvSpPr>
        <p:spPr bwMode="auto">
          <a:xfrm flipH="1">
            <a:off x="6224588" y="4152900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6" name="Line 58"/>
          <p:cNvSpPr>
            <a:spLocks noChangeShapeType="1"/>
          </p:cNvSpPr>
          <p:nvPr/>
        </p:nvSpPr>
        <p:spPr bwMode="auto">
          <a:xfrm>
            <a:off x="7207250" y="4152900"/>
            <a:ext cx="1022350" cy="4905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7" name="Line 59"/>
          <p:cNvSpPr>
            <a:spLocks noChangeShapeType="1"/>
          </p:cNvSpPr>
          <p:nvPr/>
        </p:nvSpPr>
        <p:spPr bwMode="auto">
          <a:xfrm flipH="1">
            <a:off x="6477000" y="4152900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8" name="Line 60"/>
          <p:cNvSpPr>
            <a:spLocks noChangeShapeType="1"/>
          </p:cNvSpPr>
          <p:nvPr/>
        </p:nvSpPr>
        <p:spPr bwMode="auto">
          <a:xfrm flipH="1">
            <a:off x="6781800" y="4152900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49" name="Line 61"/>
          <p:cNvSpPr>
            <a:spLocks noChangeShapeType="1"/>
          </p:cNvSpPr>
          <p:nvPr/>
        </p:nvSpPr>
        <p:spPr bwMode="auto">
          <a:xfrm>
            <a:off x="7985125" y="4800600"/>
            <a:ext cx="15875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0" name="Line 62"/>
          <p:cNvSpPr>
            <a:spLocks noChangeShapeType="1"/>
          </p:cNvSpPr>
          <p:nvPr/>
        </p:nvSpPr>
        <p:spPr bwMode="auto">
          <a:xfrm>
            <a:off x="7985125" y="4800600"/>
            <a:ext cx="855663" cy="6127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1" name="Line 63"/>
          <p:cNvSpPr>
            <a:spLocks noChangeShapeType="1"/>
          </p:cNvSpPr>
          <p:nvPr/>
        </p:nvSpPr>
        <p:spPr bwMode="auto">
          <a:xfrm flipH="1">
            <a:off x="7677150" y="4800600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2" name="Line 64"/>
          <p:cNvSpPr>
            <a:spLocks noChangeShapeType="1"/>
          </p:cNvSpPr>
          <p:nvPr/>
        </p:nvSpPr>
        <p:spPr bwMode="auto">
          <a:xfrm>
            <a:off x="7985125" y="4800600"/>
            <a:ext cx="296863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53" name="Text Box 65"/>
          <p:cNvSpPr txBox="1">
            <a:spLocks noChangeArrowheads="1"/>
          </p:cNvSpPr>
          <p:nvPr/>
        </p:nvSpPr>
        <p:spPr bwMode="auto">
          <a:xfrm>
            <a:off x="57912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54" name="Text Box 66"/>
          <p:cNvSpPr txBox="1">
            <a:spLocks noChangeArrowheads="1"/>
          </p:cNvSpPr>
          <p:nvPr/>
        </p:nvSpPr>
        <p:spPr bwMode="auto">
          <a:xfrm>
            <a:off x="7315200" y="3810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{e}</a:t>
            </a:r>
          </a:p>
        </p:txBody>
      </p:sp>
      <p:sp>
        <p:nvSpPr>
          <p:cNvPr id="1445955" name="Text Box 67"/>
          <p:cNvSpPr txBox="1">
            <a:spLocks noChangeArrowheads="1"/>
          </p:cNvSpPr>
          <p:nvPr/>
        </p:nvSpPr>
        <p:spPr bwMode="auto">
          <a:xfrm>
            <a:off x="8077200" y="4586288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3333FF"/>
                </a:solidFill>
                <a:latin typeface="Calibri"/>
                <a:cs typeface="Calibri"/>
              </a:rPr>
              <a:t>{e}, a</a:t>
            </a:r>
            <a:r>
              <a:rPr lang="en-US" sz="1800" baseline="-25000">
                <a:solidFill>
                  <a:srgbClr val="3333FF"/>
                </a:solidFill>
                <a:latin typeface="Calibri"/>
                <a:cs typeface="Calibri"/>
              </a:rPr>
              <a:t>sense</a:t>
            </a:r>
          </a:p>
        </p:txBody>
      </p:sp>
      <p:sp>
        <p:nvSpPr>
          <p:cNvPr id="1445956" name="Text Box 68"/>
          <p:cNvSpPr txBox="1">
            <a:spLocks noChangeArrowheads="1"/>
          </p:cNvSpPr>
          <p:nvPr/>
        </p:nvSpPr>
        <p:spPr bwMode="auto">
          <a:xfrm>
            <a:off x="7162800" y="5029200"/>
            <a:ext cx="1333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      e</a:t>
            </a:r>
            <a:r>
              <a:rPr lang="ja-JP" altLang="en-US" sz="1800">
                <a:latin typeface="Calibri"/>
                <a:cs typeface="Calibri"/>
              </a:rPr>
              <a:t>’</a:t>
            </a:r>
            <a:endParaRPr lang="en-US" sz="1800">
              <a:latin typeface="Calibri"/>
              <a:cs typeface="Calibri"/>
            </a:endParaRPr>
          </a:p>
        </p:txBody>
      </p:sp>
      <p:sp>
        <p:nvSpPr>
          <p:cNvPr id="1445957" name="AutoShape 69"/>
          <p:cNvSpPr>
            <a:spLocks noChangeArrowheads="1"/>
          </p:cNvSpPr>
          <p:nvPr/>
        </p:nvSpPr>
        <p:spPr bwMode="auto">
          <a:xfrm>
            <a:off x="8145463" y="5422900"/>
            <a:ext cx="244475" cy="195263"/>
          </a:xfrm>
          <a:prstGeom prst="triangle">
            <a:avLst>
              <a:gd name="adj" fmla="val 50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1445958" name="Text Box 70"/>
          <p:cNvSpPr txBox="1">
            <a:spLocks noChangeArrowheads="1"/>
          </p:cNvSpPr>
          <p:nvPr/>
        </p:nvSpPr>
        <p:spPr bwMode="auto">
          <a:xfrm>
            <a:off x="8237538" y="5341938"/>
            <a:ext cx="906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sz="1800">
                <a:solidFill>
                  <a:srgbClr val="CC0000"/>
                </a:solidFill>
                <a:latin typeface="Calibri"/>
                <a:cs typeface="Calibri"/>
              </a:rPr>
              <a:t>{e, e</a:t>
            </a:r>
            <a:r>
              <a:rPr lang="ja-JP" altLang="en-US" sz="1800">
                <a:solidFill>
                  <a:srgbClr val="CC0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CC0000"/>
                </a:solidFill>
                <a:latin typeface="Calibri"/>
                <a:cs typeface="Calibri"/>
              </a:rPr>
              <a:t>}</a:t>
            </a:r>
            <a:endParaRPr lang="en-US" sz="180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1445959" name="Text Box 71"/>
          <p:cNvSpPr txBox="1">
            <a:spLocks noChangeArrowheads="1"/>
          </p:cNvSpPr>
          <p:nvPr/>
        </p:nvSpPr>
        <p:spPr bwMode="auto">
          <a:xfrm>
            <a:off x="8229600" y="4129088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sense</a:t>
            </a:r>
          </a:p>
        </p:txBody>
      </p:sp>
      <p:sp>
        <p:nvSpPr>
          <p:cNvPr id="1445960" name="Line 72"/>
          <p:cNvSpPr>
            <a:spLocks noChangeShapeType="1"/>
          </p:cNvSpPr>
          <p:nvPr/>
        </p:nvSpPr>
        <p:spPr bwMode="auto">
          <a:xfrm>
            <a:off x="7239000" y="4152900"/>
            <a:ext cx="457200" cy="4953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1" name="Rectangle 73"/>
          <p:cNvSpPr>
            <a:spLocks noChangeArrowheads="1"/>
          </p:cNvSpPr>
          <p:nvPr/>
        </p:nvSpPr>
        <p:spPr bwMode="auto">
          <a:xfrm rot="2700000">
            <a:off x="6438900" y="4708525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2" name="Text Box 74"/>
          <p:cNvSpPr txBox="1">
            <a:spLocks noChangeArrowheads="1"/>
          </p:cNvSpPr>
          <p:nvPr/>
        </p:nvSpPr>
        <p:spPr bwMode="auto">
          <a:xfrm>
            <a:off x="5334000" y="4876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1445963" name="Arc 75"/>
          <p:cNvSpPr>
            <a:spLocks/>
          </p:cNvSpPr>
          <p:nvPr/>
        </p:nvSpPr>
        <p:spPr bwMode="auto">
          <a:xfrm rot="10800000">
            <a:off x="6629400" y="4191000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4" name="Arc 76"/>
          <p:cNvSpPr>
            <a:spLocks/>
          </p:cNvSpPr>
          <p:nvPr/>
        </p:nvSpPr>
        <p:spPr bwMode="auto">
          <a:xfrm rot="5400000">
            <a:off x="7505700" y="4152900"/>
            <a:ext cx="2286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5" name="Oval 77"/>
          <p:cNvSpPr>
            <a:spLocks noChangeArrowheads="1"/>
          </p:cNvSpPr>
          <p:nvPr/>
        </p:nvSpPr>
        <p:spPr bwMode="auto">
          <a:xfrm>
            <a:off x="7848600" y="4648200"/>
            <a:ext cx="204788" cy="2047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6" name="Arc 78"/>
          <p:cNvSpPr>
            <a:spLocks/>
          </p:cNvSpPr>
          <p:nvPr/>
        </p:nvSpPr>
        <p:spPr bwMode="auto">
          <a:xfrm rot="5400000">
            <a:off x="8267700" y="4762500"/>
            <a:ext cx="76200" cy="762000"/>
          </a:xfrm>
          <a:custGeom>
            <a:avLst/>
            <a:gdLst>
              <a:gd name="T0" fmla="*/ 0 w 21600"/>
              <a:gd name="T1" fmla="*/ 0 h 21600"/>
              <a:gd name="T2" fmla="*/ 518160205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7" name="Line 79"/>
          <p:cNvSpPr>
            <a:spLocks noChangeShapeType="1"/>
          </p:cNvSpPr>
          <p:nvPr/>
        </p:nvSpPr>
        <p:spPr bwMode="auto">
          <a:xfrm flipH="1">
            <a:off x="7246938" y="5616575"/>
            <a:ext cx="982662" cy="5730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8" name="Line 80"/>
          <p:cNvSpPr>
            <a:spLocks noChangeShapeType="1"/>
          </p:cNvSpPr>
          <p:nvPr/>
        </p:nvSpPr>
        <p:spPr bwMode="auto">
          <a:xfrm flipH="1">
            <a:off x="7499350" y="5616575"/>
            <a:ext cx="730250" cy="571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69" name="Line 81"/>
          <p:cNvSpPr>
            <a:spLocks noChangeShapeType="1"/>
          </p:cNvSpPr>
          <p:nvPr/>
        </p:nvSpPr>
        <p:spPr bwMode="auto">
          <a:xfrm flipH="1">
            <a:off x="7804150" y="5616575"/>
            <a:ext cx="425450" cy="5715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0" name="Text Box 82"/>
          <p:cNvSpPr txBox="1">
            <a:spLocks noChangeArrowheads="1"/>
          </p:cNvSpPr>
          <p:nvPr/>
        </p:nvSpPr>
        <p:spPr bwMode="auto">
          <a:xfrm>
            <a:off x="6813550" y="5592763"/>
            <a:ext cx="990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a</a:t>
            </a:r>
            <a:r>
              <a:rPr lang="en-US" sz="1800" baseline="-25000">
                <a:latin typeface="Calibri"/>
                <a:cs typeface="Calibri"/>
              </a:rPr>
              <a:t>bust</a:t>
            </a:r>
          </a:p>
        </p:txBody>
      </p:sp>
      <p:sp>
        <p:nvSpPr>
          <p:cNvPr id="1445971" name="Rectangle 83"/>
          <p:cNvSpPr>
            <a:spLocks noChangeArrowheads="1"/>
          </p:cNvSpPr>
          <p:nvPr/>
        </p:nvSpPr>
        <p:spPr bwMode="auto">
          <a:xfrm rot="2700000">
            <a:off x="7461250" y="6172200"/>
            <a:ext cx="152400" cy="1524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2" name="Arc 84"/>
          <p:cNvSpPr>
            <a:spLocks/>
          </p:cNvSpPr>
          <p:nvPr/>
        </p:nvSpPr>
        <p:spPr bwMode="auto">
          <a:xfrm rot="10800000">
            <a:off x="7651750" y="5654675"/>
            <a:ext cx="533400" cy="3810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45973" name="Text Box 85"/>
          <p:cNvSpPr txBox="1">
            <a:spLocks noChangeArrowheads="1"/>
          </p:cNvSpPr>
          <p:nvPr/>
        </p:nvSpPr>
        <p:spPr bwMode="auto">
          <a:xfrm>
            <a:off x="6248400" y="62484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U(a</a:t>
            </a:r>
            <a:r>
              <a:rPr lang="en-US" sz="1800" baseline="-25000">
                <a:solidFill>
                  <a:srgbClr val="008000"/>
                </a:solidFill>
                <a:latin typeface="Calibri"/>
                <a:cs typeface="Calibri"/>
              </a:rPr>
              <a:t>bust</a:t>
            </a:r>
            <a:r>
              <a:rPr lang="en-US" sz="1800">
                <a:solidFill>
                  <a:srgbClr val="008000"/>
                </a:solidFill>
                <a:latin typeface="Calibri"/>
                <a:cs typeface="Calibri"/>
              </a:rPr>
              <a:t>, {e, e</a:t>
            </a:r>
            <a:r>
              <a:rPr lang="ja-JP" altLang="en-US" sz="1800">
                <a:solidFill>
                  <a:srgbClr val="008000"/>
                </a:solidFill>
                <a:latin typeface="Calibri"/>
                <a:cs typeface="Calibri"/>
              </a:rPr>
              <a:t>’</a:t>
            </a:r>
            <a:r>
              <a:rPr lang="en-US" altLang="ja-JP" sz="1800">
                <a:solidFill>
                  <a:srgbClr val="008000"/>
                </a:solidFill>
                <a:latin typeface="Calibri"/>
                <a:cs typeface="Calibri"/>
              </a:rPr>
              <a:t>})</a:t>
            </a:r>
            <a:endParaRPr lang="en-US" sz="1800" baseline="-2500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87" name="Text Box 34"/>
          <p:cNvSpPr txBox="1">
            <a:spLocks noChangeArrowheads="1"/>
          </p:cNvSpPr>
          <p:nvPr/>
        </p:nvSpPr>
        <p:spPr bwMode="auto">
          <a:xfrm>
            <a:off x="5905500" y="2743200"/>
            <a:ext cx="800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    e</a:t>
            </a:r>
            <a:r>
              <a:rPr lang="ja-JP" altLang="en-US" sz="1800" dirty="0">
                <a:latin typeface="Calibri"/>
                <a:cs typeface="Calibri"/>
              </a:rPr>
              <a:t>’</a:t>
            </a:r>
            <a:endParaRPr lang="en-US" sz="18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02" grpId="0" animBg="1"/>
      <p:bldP spid="1445903" grpId="0" animBg="1"/>
      <p:bldP spid="1445944" grpId="0" animBg="1"/>
      <p:bldP spid="1445945" grpId="0" animBg="1"/>
      <p:bldP spid="1445946" grpId="0" animBg="1"/>
      <p:bldP spid="1445947" grpId="0" animBg="1"/>
      <p:bldP spid="1445948" grpId="0" animBg="1"/>
      <p:bldP spid="1445949" grpId="0" animBg="1"/>
      <p:bldP spid="1445950" grpId="0" animBg="1"/>
      <p:bldP spid="1445951" grpId="0" animBg="1"/>
      <p:bldP spid="1445952" grpId="0" animBg="1"/>
      <p:bldP spid="1445953" grpId="0"/>
      <p:bldP spid="1445954" grpId="0"/>
      <p:bldP spid="1445955" grpId="0"/>
      <p:bldP spid="1445956" grpId="0"/>
      <p:bldP spid="1445957" grpId="0" animBg="1"/>
      <p:bldP spid="1445958" grpId="0"/>
      <p:bldP spid="1445959" grpId="0"/>
      <p:bldP spid="1445960" grpId="0" animBg="1"/>
      <p:bldP spid="1445961" grpId="0" animBg="1"/>
      <p:bldP spid="1445962" grpId="0"/>
      <p:bldP spid="1445963" grpId="0" animBg="1"/>
      <p:bldP spid="1445964" grpId="0" animBg="1"/>
      <p:bldP spid="1445965" grpId="0" animBg="1"/>
      <p:bldP spid="1445966" grpId="0" animBg="1"/>
      <p:bldP spid="1445967" grpId="0" animBg="1"/>
      <p:bldP spid="1445968" grpId="0" animBg="1"/>
      <p:bldP spid="1445969" grpId="0" animBg="1"/>
      <p:bldP spid="1445970" grpId="0"/>
      <p:bldP spid="1445971" grpId="0" animBg="1"/>
      <p:bldP spid="1445972" grpId="0" animBg="1"/>
      <p:bldP spid="14459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VPI</a:t>
            </a:r>
          </a:p>
        </p:txBody>
      </p:sp>
      <p:pic>
        <p:nvPicPr>
          <p:cNvPr id="5" name="Ghostbusters--with VP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0088" y="1142999"/>
            <a:ext cx="8251825" cy="51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3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34" charset="-128"/>
              </a:rPr>
              <a:t>More Generally*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676400"/>
            <a:ext cx="5181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General solutions map belief functions to actions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divide regions of belief space (set of belief functions) into policy regions (gets complex quickly)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build approximate policies using discretization methods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Can factor belief functions in various ways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Overall, POMDPs are very (actually PSACE-) hard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Most real problems are POMDPs, but we can rarely solve them in general!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31747" name="Freeform 4"/>
          <p:cNvSpPr>
            <a:spLocks/>
          </p:cNvSpPr>
          <p:nvPr/>
        </p:nvSpPr>
        <p:spPr bwMode="auto">
          <a:xfrm>
            <a:off x="7543800" y="2133600"/>
            <a:ext cx="2730500" cy="2857500"/>
          </a:xfrm>
          <a:custGeom>
            <a:avLst/>
            <a:gdLst>
              <a:gd name="T0" fmla="*/ 2147483647 w 1720"/>
              <a:gd name="T1" fmla="*/ 2147483647 h 1800"/>
              <a:gd name="T2" fmla="*/ 2147483647 w 1720"/>
              <a:gd name="T3" fmla="*/ 2147483647 h 1800"/>
              <a:gd name="T4" fmla="*/ 2147483647 w 1720"/>
              <a:gd name="T5" fmla="*/ 2147483647 h 1800"/>
              <a:gd name="T6" fmla="*/ 2147483647 w 1720"/>
              <a:gd name="T7" fmla="*/ 2147483647 h 1800"/>
              <a:gd name="T8" fmla="*/ 2147483647 w 1720"/>
              <a:gd name="T9" fmla="*/ 2147483647 h 1800"/>
              <a:gd name="T10" fmla="*/ 2147483647 w 1720"/>
              <a:gd name="T11" fmla="*/ 2147483647 h 1800"/>
              <a:gd name="T12" fmla="*/ 2147483647 w 1720"/>
              <a:gd name="T13" fmla="*/ 2147483647 h 1800"/>
              <a:gd name="T14" fmla="*/ 2147483647 w 1720"/>
              <a:gd name="T15" fmla="*/ 2147483647 h 1800"/>
              <a:gd name="T16" fmla="*/ 2147483647 w 1720"/>
              <a:gd name="T17" fmla="*/ 2147483647 h 1800"/>
              <a:gd name="T18" fmla="*/ 2147483647 w 1720"/>
              <a:gd name="T19" fmla="*/ 2147483647 h 1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20"/>
              <a:gd name="T31" fmla="*/ 0 h 1800"/>
              <a:gd name="T32" fmla="*/ 1720 w 1720"/>
              <a:gd name="T33" fmla="*/ 1800 h 18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20" h="1800">
                <a:moveTo>
                  <a:pt x="624" y="48"/>
                </a:moveTo>
                <a:cubicBezTo>
                  <a:pt x="808" y="0"/>
                  <a:pt x="1264" y="24"/>
                  <a:pt x="1440" y="96"/>
                </a:cubicBezTo>
                <a:cubicBezTo>
                  <a:pt x="1616" y="168"/>
                  <a:pt x="1720" y="312"/>
                  <a:pt x="1680" y="480"/>
                </a:cubicBezTo>
                <a:cubicBezTo>
                  <a:pt x="1640" y="648"/>
                  <a:pt x="1240" y="936"/>
                  <a:pt x="1200" y="1104"/>
                </a:cubicBezTo>
                <a:cubicBezTo>
                  <a:pt x="1160" y="1272"/>
                  <a:pt x="1504" y="1376"/>
                  <a:pt x="1440" y="1488"/>
                </a:cubicBezTo>
                <a:cubicBezTo>
                  <a:pt x="1376" y="1600"/>
                  <a:pt x="1048" y="1800"/>
                  <a:pt x="816" y="1776"/>
                </a:cubicBezTo>
                <a:cubicBezTo>
                  <a:pt x="584" y="1752"/>
                  <a:pt x="96" y="1488"/>
                  <a:pt x="48" y="1344"/>
                </a:cubicBezTo>
                <a:cubicBezTo>
                  <a:pt x="0" y="1200"/>
                  <a:pt x="480" y="1072"/>
                  <a:pt x="528" y="912"/>
                </a:cubicBezTo>
                <a:cubicBezTo>
                  <a:pt x="576" y="752"/>
                  <a:pt x="320" y="528"/>
                  <a:pt x="336" y="384"/>
                </a:cubicBezTo>
                <a:cubicBezTo>
                  <a:pt x="352" y="240"/>
                  <a:pt x="440" y="96"/>
                  <a:pt x="624" y="4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8" name="Line 5"/>
          <p:cNvSpPr>
            <a:spLocks noChangeShapeType="1"/>
          </p:cNvSpPr>
          <p:nvPr/>
        </p:nvSpPr>
        <p:spPr bwMode="auto">
          <a:xfrm>
            <a:off x="8686800" y="2209800"/>
            <a:ext cx="1143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Line 6"/>
          <p:cNvSpPr>
            <a:spLocks noChangeShapeType="1"/>
          </p:cNvSpPr>
          <p:nvPr/>
        </p:nvSpPr>
        <p:spPr bwMode="auto">
          <a:xfrm flipH="1">
            <a:off x="8839200" y="2895600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>
            <a:off x="8915400" y="2438400"/>
            <a:ext cx="228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 flipH="1">
            <a:off x="7696200" y="3657600"/>
            <a:ext cx="1371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5335588" y="41703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4724400" y="35814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  <a:cs typeface="Calibri" pitchFamily="34" charset="0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4724400" y="53340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 pitchFamily="34" charset="0"/>
                <a:cs typeface="Calibri" pitchFamily="34" charset="0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4800600" y="20986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7010400" y="28606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5957888" y="23653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5961063" y="31273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00200"/>
            <a:ext cx="2071456" cy="1219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87" y="3505200"/>
            <a:ext cx="1923112" cy="108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098676"/>
            <a:ext cx="2057400" cy="11497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752600"/>
            <a:ext cx="4717564" cy="31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99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9448800" cy="47545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ＭＳ Ｐゴシック" pitchFamily="34" charset="-128"/>
                <a:cs typeface="Calibri"/>
              </a:rPr>
              <a:t>MEU (Maximum Expected Utility): choose the action which maximizes the expected utility given the evidence</a:t>
            </a:r>
          </a:p>
          <a:p>
            <a:pPr>
              <a:lnSpc>
                <a:spcPct val="80000"/>
              </a:lnSpc>
            </a:pPr>
            <a:endParaRPr lang="en-US" sz="2000" b="1" dirty="0">
              <a:solidFill>
                <a:srgbClr val="FF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8154988" y="4475163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543800" y="38862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543800" y="5638800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620000" y="2403475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829800" y="3165475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777288" y="2670175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780463" y="3432175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457200" y="4572000"/>
            <a:ext cx="6096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03238" y="5257800"/>
            <a:ext cx="533400" cy="228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457200" y="6019800"/>
            <a:ext cx="609600" cy="304800"/>
          </a:xfrm>
          <a:custGeom>
            <a:avLst/>
            <a:gdLst>
              <a:gd name="T0" fmla="*/ 21821033 w 783"/>
              <a:gd name="T1" fmla="*/ 0 h 288"/>
              <a:gd name="T2" fmla="*/ 0 w 783"/>
              <a:gd name="T3" fmla="*/ 407704925 h 288"/>
              <a:gd name="T4" fmla="*/ 21821033 w 783"/>
              <a:gd name="T5" fmla="*/ 813170417 h 288"/>
              <a:gd name="T6" fmla="*/ 44853480 w 783"/>
              <a:gd name="T7" fmla="*/ 398745075 h 288"/>
              <a:gd name="T8" fmla="*/ 21821033 w 783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83"/>
              <a:gd name="T16" fmla="*/ 0 h 288"/>
              <a:gd name="T17" fmla="*/ 783 w 783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83" h="288">
                <a:moveTo>
                  <a:pt x="384" y="0"/>
                </a:moveTo>
                <a:lnTo>
                  <a:pt x="0" y="144"/>
                </a:lnTo>
                <a:lnTo>
                  <a:pt x="384" y="288"/>
                </a:lnTo>
                <a:lnTo>
                  <a:pt x="783" y="141"/>
                </a:lnTo>
                <a:lnTo>
                  <a:pt x="384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5800" y="1905000"/>
            <a:ext cx="48006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Can directly operationalize this with decision networks</a:t>
            </a: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3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Bayes nets with nodes for utility and actions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Lets us calculate the expected utility for each action</a:t>
            </a:r>
          </a:p>
          <a:p>
            <a:pPr lvl="4">
              <a:lnSpc>
                <a:spcPct val="80000"/>
              </a:lnSpc>
            </a:pPr>
            <a:endParaRPr lang="en-US" sz="1000" dirty="0">
              <a:latin typeface="Calibri"/>
              <a:cs typeface="Calibri"/>
            </a:endParaRPr>
          </a:p>
          <a:p>
            <a:pPr lvl="2">
              <a:lnSpc>
                <a:spcPct val="80000"/>
              </a:lnSpc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New node types: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Chance nodes (just like BNs)</a:t>
            </a: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Actions (rectangles, cannot have parents, act as observed evidence)</a:t>
            </a: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5">
              <a:lnSpc>
                <a:spcPct val="80000"/>
              </a:lnSpc>
            </a:pPr>
            <a:endParaRPr lang="en-US" sz="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Utility node (diamond, depends on action and chance nodes)</a:t>
            </a:r>
          </a:p>
        </p:txBody>
      </p:sp>
    </p:spTree>
    <p:extLst>
      <p:ext uri="{BB962C8B-B14F-4D97-AF65-F5344CB8AC3E}">
        <p14:creationId xmlns:p14="http://schemas.microsoft.com/office/powerpoint/2010/main" val="36951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  <p:bldP spid="17413" grpId="0" animBg="1"/>
      <p:bldP spid="17414" grpId="0" animBg="1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cxnSp>
        <p:nvCxnSpPr>
          <p:cNvPr id="17411" name="AutoShape 4"/>
          <p:cNvCxnSpPr>
            <a:cxnSpLocks noChangeShapeType="1"/>
            <a:stCxn id="17412" idx="4"/>
            <a:endCxn id="17413" idx="0"/>
          </p:cNvCxnSpPr>
          <p:nvPr/>
        </p:nvCxnSpPr>
        <p:spPr bwMode="auto">
          <a:xfrm>
            <a:off x="7850188" y="42052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72390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3" name="Oval 6"/>
          <p:cNvSpPr>
            <a:spLocks noChangeArrowheads="1"/>
          </p:cNvSpPr>
          <p:nvPr/>
        </p:nvSpPr>
        <p:spPr bwMode="auto">
          <a:xfrm>
            <a:off x="7239000" y="53689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73152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95250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84724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84756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066800" y="1447800"/>
            <a:ext cx="4800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Action selection</a:t>
            </a:r>
          </a:p>
          <a:p>
            <a:pPr lvl="3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Instantiate all evidence</a:t>
            </a:r>
          </a:p>
          <a:p>
            <a:pPr lvl="5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Set action node(s) each possible way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posterior for all parents of utility node, given the evidence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Calculate expected utility for each action</a:t>
            </a:r>
          </a:p>
          <a:p>
            <a:pPr lvl="4">
              <a:lnSpc>
                <a:spcPct val="80000"/>
              </a:lnSpc>
            </a:pPr>
            <a:endParaRPr lang="en-US" sz="16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Choose maximizing action</a:t>
            </a:r>
          </a:p>
        </p:txBody>
      </p:sp>
    </p:spTree>
    <p:extLst>
      <p:ext uri="{BB962C8B-B14F-4D97-AF65-F5344CB8AC3E}">
        <p14:creationId xmlns:p14="http://schemas.microsoft.com/office/powerpoint/2010/main" val="1214183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Decision Networks</a:t>
            </a:r>
          </a:p>
        </p:txBody>
      </p:sp>
      <p:sp>
        <p:nvSpPr>
          <p:cNvPr id="17412" name="Oval 5"/>
          <p:cNvSpPr>
            <a:spLocks noChangeArrowheads="1"/>
          </p:cNvSpPr>
          <p:nvPr/>
        </p:nvSpPr>
        <p:spPr bwMode="auto">
          <a:xfrm>
            <a:off x="5791200" y="36163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17414" name="Rectangle 7"/>
          <p:cNvSpPr>
            <a:spLocks noChangeArrowheads="1"/>
          </p:cNvSpPr>
          <p:nvPr/>
        </p:nvSpPr>
        <p:spPr bwMode="auto">
          <a:xfrm>
            <a:off x="5867400" y="2133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17415" name="Group 8"/>
          <p:cNvGrpSpPr>
            <a:grpSpLocks/>
          </p:cNvGrpSpPr>
          <p:nvPr/>
        </p:nvGrpSpPr>
        <p:grpSpPr bwMode="auto">
          <a:xfrm>
            <a:off x="8077200" y="2895600"/>
            <a:ext cx="838200" cy="533400"/>
            <a:chOff x="4368" y="1728"/>
            <a:chExt cx="528" cy="336"/>
          </a:xfrm>
        </p:grpSpPr>
        <p:sp>
          <p:nvSpPr>
            <p:cNvPr id="17422" name="Freeform 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7423" name="Text Box 10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17416" name="AutoShape 11"/>
          <p:cNvCxnSpPr>
            <a:cxnSpLocks noChangeShapeType="1"/>
            <a:stCxn id="17414" idx="3"/>
            <a:endCxn id="17422" idx="1"/>
          </p:cNvCxnSpPr>
          <p:nvPr/>
        </p:nvCxnSpPr>
        <p:spPr bwMode="auto">
          <a:xfrm>
            <a:off x="7024688" y="2400300"/>
            <a:ext cx="1038225" cy="762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417" name="AutoShape 12"/>
          <p:cNvCxnSpPr>
            <a:cxnSpLocks noChangeShapeType="1"/>
            <a:stCxn id="17412" idx="6"/>
            <a:endCxn id="17422" idx="1"/>
          </p:cNvCxnSpPr>
          <p:nvPr/>
        </p:nvCxnSpPr>
        <p:spPr bwMode="auto">
          <a:xfrm flipV="1">
            <a:off x="7027863" y="31623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17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96850"/>
              </p:ext>
            </p:extLst>
          </p:nvPr>
        </p:nvGraphicFramePr>
        <p:xfrm>
          <a:off x="5562600" y="4525962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P(W)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 Box 52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0" name="Text Box 53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1" name="Picture 68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133600"/>
            <a:ext cx="36576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937000"/>
            <a:ext cx="3505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1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24400"/>
            <a:ext cx="266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62"/>
          <p:cNvSpPr txBox="1">
            <a:spLocks noChangeArrowheads="1"/>
          </p:cNvSpPr>
          <p:nvPr/>
        </p:nvSpPr>
        <p:spPr bwMode="auto">
          <a:xfrm>
            <a:off x="457200" y="5653088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leave</a:t>
            </a:r>
          </a:p>
        </p:txBody>
      </p:sp>
      <p:pic>
        <p:nvPicPr>
          <p:cNvPr id="25" name="Picture 64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19400"/>
            <a:ext cx="2692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6248400"/>
            <a:ext cx="307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948" y="1303026"/>
            <a:ext cx="3591652" cy="2430773"/>
          </a:xfrm>
          <a:prstGeom prst="rect">
            <a:avLst/>
          </a:prstGeom>
        </p:spPr>
      </p:pic>
      <p:graphicFrame>
        <p:nvGraphicFramePr>
          <p:cNvPr id="27" name="Group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29703"/>
              </p:ext>
            </p:extLst>
          </p:nvPr>
        </p:nvGraphicFramePr>
        <p:xfrm>
          <a:off x="8686800" y="4191000"/>
          <a:ext cx="3200400" cy="1981200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5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Decisions as Outcome Trees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3733800" y="5791200"/>
            <a:ext cx="8229600" cy="639762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Almost exactly like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/ MDPs</a:t>
            </a:r>
          </a:p>
          <a:p>
            <a:r>
              <a:rPr lang="en-US" sz="2400" dirty="0">
                <a:ea typeface="ＭＳ Ｐゴシック" pitchFamily="34" charset="-128"/>
              </a:rPr>
              <a:t>What</a:t>
            </a:r>
            <a:r>
              <a:rPr lang="ja-JP" altLang="en-US" sz="2400" dirty="0">
                <a:ea typeface="ＭＳ Ｐゴシック" pitchFamily="34" charset="-128"/>
              </a:rPr>
              <a:t>’</a:t>
            </a:r>
            <a:r>
              <a:rPr lang="en-US" altLang="ja-JP" sz="2400" dirty="0">
                <a:ea typeface="ＭＳ Ｐゴシック" pitchFamily="34" charset="-128"/>
              </a:rPr>
              <a:t>s changed?</a:t>
            </a:r>
            <a:endParaRPr lang="en-US" sz="2400" dirty="0">
              <a:ea typeface="ＭＳ Ｐゴシック" pitchFamily="34" charset="-128"/>
            </a:endParaRPr>
          </a:p>
        </p:txBody>
      </p:sp>
      <p:grpSp>
        <p:nvGrpSpPr>
          <p:cNvPr id="21508" name="Group 44"/>
          <p:cNvGrpSpPr>
            <a:grpSpLocks/>
          </p:cNvGrpSpPr>
          <p:nvPr/>
        </p:nvGrpSpPr>
        <p:grpSpPr bwMode="auto">
          <a:xfrm>
            <a:off x="3505200" y="1600200"/>
            <a:ext cx="8534400" cy="3124200"/>
            <a:chOff x="228600" y="1676400"/>
            <a:chExt cx="8534400" cy="3124200"/>
          </a:xfrm>
        </p:grpSpPr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228600" y="4267200"/>
              <a:ext cx="1828800" cy="533400"/>
              <a:chOff x="4368" y="1728"/>
              <a:chExt cx="528" cy="336"/>
            </a:xfrm>
          </p:grpSpPr>
          <p:sp>
            <p:nvSpPr>
              <p:cNvPr id="21534" name="Freeform 6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5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U(t,s)</a:t>
                </a:r>
              </a:p>
            </p:txBody>
          </p:sp>
        </p:grpSp>
        <p:sp>
          <p:nvSpPr>
            <p:cNvPr id="21510" name="Oval 3"/>
            <p:cNvSpPr>
              <a:spLocks noChangeArrowheads="1"/>
            </p:cNvSpPr>
            <p:nvPr/>
          </p:nvSpPr>
          <p:spPr bwMode="auto">
            <a:xfrm>
              <a:off x="1447800" y="2895600"/>
              <a:ext cx="1371600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sp>
          <p:nvSpPr>
            <p:cNvPr id="21511" name="Oval 3"/>
            <p:cNvSpPr>
              <a:spLocks noChangeArrowheads="1"/>
            </p:cNvSpPr>
            <p:nvPr/>
          </p:nvSpPr>
          <p:spPr bwMode="auto">
            <a:xfrm>
              <a:off x="6172200" y="2895600"/>
              <a:ext cx="1371599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 | {}</a:t>
              </a:r>
            </a:p>
          </p:txBody>
        </p:sp>
        <p:cxnSp>
          <p:nvCxnSpPr>
            <p:cNvPr id="12" name="Straight Arrow Connector 11"/>
            <p:cNvCxnSpPr>
              <a:stCxn id="18" idx="3"/>
              <a:endCxn id="21510" idx="0"/>
            </p:cNvCxnSpPr>
            <p:nvPr/>
          </p:nvCxnSpPr>
          <p:spPr>
            <a:xfrm rot="5400000">
              <a:off x="2914650" y="1352550"/>
              <a:ext cx="762000" cy="23241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8" idx="3"/>
              <a:endCxn id="21511" idx="0"/>
            </p:cNvCxnSpPr>
            <p:nvPr/>
          </p:nvCxnSpPr>
          <p:spPr>
            <a:xfrm rot="16200000" flipH="1">
              <a:off x="5276850" y="1314450"/>
              <a:ext cx="762000" cy="24003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4" name="TextBox 15"/>
            <p:cNvSpPr txBox="1">
              <a:spLocks noChangeArrowheads="1"/>
            </p:cNvSpPr>
            <p:nvPr/>
          </p:nvSpPr>
          <p:spPr bwMode="auto">
            <a:xfrm rot="-1071566">
              <a:off x="2625356" y="221947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take</a:t>
              </a:r>
            </a:p>
          </p:txBody>
        </p:sp>
        <p:sp>
          <p:nvSpPr>
            <p:cNvPr id="21515" name="TextBox 16"/>
            <p:cNvSpPr txBox="1">
              <a:spLocks noChangeArrowheads="1"/>
            </p:cNvSpPr>
            <p:nvPr/>
          </p:nvSpPr>
          <p:spPr bwMode="auto">
            <a:xfrm rot="1093261">
              <a:off x="5444931" y="2278920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leave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3886200" y="1676400"/>
              <a:ext cx="1143000" cy="4572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{}</a:t>
              </a:r>
            </a:p>
            <a:p>
              <a:pPr algn="ctr">
                <a:defRPr/>
              </a:pPr>
              <a:endParaRPr lang="en-US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9" name="Straight Arrow Connector 18"/>
            <p:cNvCxnSpPr>
              <a:stCxn id="21510" idx="4"/>
            </p:cNvCxnSpPr>
            <p:nvPr/>
          </p:nvCxnSpPr>
          <p:spPr>
            <a:xfrm rot="5400000">
              <a:off x="1201737" y="3335338"/>
              <a:ext cx="796925" cy="1066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TextBox 19"/>
            <p:cNvSpPr txBox="1">
              <a:spLocks noChangeArrowheads="1"/>
            </p:cNvSpPr>
            <p:nvPr/>
          </p:nvSpPr>
          <p:spPr bwMode="auto">
            <a:xfrm rot="-2151216">
              <a:off x="972872" y="3497698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  <p:grpSp>
          <p:nvGrpSpPr>
            <p:cNvPr id="21519" name="Group 21"/>
            <p:cNvGrpSpPr>
              <a:grpSpLocks/>
            </p:cNvGrpSpPr>
            <p:nvPr/>
          </p:nvGrpSpPr>
          <p:grpSpPr bwMode="auto">
            <a:xfrm>
              <a:off x="2209800" y="4267200"/>
              <a:ext cx="1828800" cy="533400"/>
              <a:chOff x="4368" y="1728"/>
              <a:chExt cx="528" cy="336"/>
            </a:xfrm>
          </p:grpSpPr>
          <p:sp>
            <p:nvSpPr>
              <p:cNvPr id="21532" name="Freeform 22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3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U(t,r)</a:t>
                </a:r>
              </a:p>
            </p:txBody>
          </p:sp>
        </p:grpSp>
        <p:cxnSp>
          <p:nvCxnSpPr>
            <p:cNvPr id="25" name="Straight Arrow Connector 24"/>
            <p:cNvCxnSpPr>
              <a:stCxn id="21510" idx="4"/>
            </p:cNvCxnSpPr>
            <p:nvPr/>
          </p:nvCxnSpPr>
          <p:spPr>
            <a:xfrm rot="16200000" flipH="1">
              <a:off x="2230437" y="3373438"/>
              <a:ext cx="796925" cy="990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1" name="TextBox 32"/>
            <p:cNvSpPr txBox="1">
              <a:spLocks noChangeArrowheads="1"/>
            </p:cNvSpPr>
            <p:nvPr/>
          </p:nvSpPr>
          <p:spPr bwMode="auto">
            <a:xfrm rot="2243371">
              <a:off x="25768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 dirty="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grpSp>
          <p:nvGrpSpPr>
            <p:cNvPr id="21522" name="Group 34"/>
            <p:cNvGrpSpPr>
              <a:grpSpLocks/>
            </p:cNvGrpSpPr>
            <p:nvPr/>
          </p:nvGrpSpPr>
          <p:grpSpPr bwMode="auto">
            <a:xfrm>
              <a:off x="4953000" y="4267200"/>
              <a:ext cx="1828800" cy="533400"/>
              <a:chOff x="4368" y="1728"/>
              <a:chExt cx="528" cy="336"/>
            </a:xfrm>
          </p:grpSpPr>
          <p:sp>
            <p:nvSpPr>
              <p:cNvPr id="21530" name="Freeform 35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31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U(l,s)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>
              <a:off x="5926931" y="3334544"/>
              <a:ext cx="796925" cy="1068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524" name="Group 38"/>
            <p:cNvGrpSpPr>
              <a:grpSpLocks/>
            </p:cNvGrpSpPr>
            <p:nvPr/>
          </p:nvGrpSpPr>
          <p:grpSpPr bwMode="auto">
            <a:xfrm>
              <a:off x="6934200" y="4267200"/>
              <a:ext cx="1828800" cy="533400"/>
              <a:chOff x="4368" y="1728"/>
              <a:chExt cx="528" cy="336"/>
            </a:xfrm>
          </p:grpSpPr>
          <p:sp>
            <p:nvSpPr>
              <p:cNvPr id="21528" name="Freeform 3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529" name="Text Box 7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U(l,r)</a:t>
                </a:r>
              </a:p>
            </p:txBody>
          </p:sp>
        </p:grpSp>
        <p:cxnSp>
          <p:nvCxnSpPr>
            <p:cNvPr id="42" name="Straight Arrow Connector 41"/>
            <p:cNvCxnSpPr/>
            <p:nvPr/>
          </p:nvCxnSpPr>
          <p:spPr>
            <a:xfrm rot="16200000" flipH="1">
              <a:off x="6955631" y="3374232"/>
              <a:ext cx="796925" cy="9890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26" name="TextBox 42"/>
            <p:cNvSpPr txBox="1">
              <a:spLocks noChangeArrowheads="1"/>
            </p:cNvSpPr>
            <p:nvPr/>
          </p:nvSpPr>
          <p:spPr bwMode="auto">
            <a:xfrm rot="2243371">
              <a:off x="7301293" y="3766819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rain</a:t>
              </a:r>
            </a:p>
          </p:txBody>
        </p:sp>
        <p:sp>
          <p:nvSpPr>
            <p:cNvPr id="21527" name="TextBox 43"/>
            <p:cNvSpPr txBox="1">
              <a:spLocks noChangeArrowheads="1"/>
            </p:cNvSpPr>
            <p:nvPr/>
          </p:nvSpPr>
          <p:spPr bwMode="auto">
            <a:xfrm rot="-2151216">
              <a:off x="5697272" y="3479791"/>
              <a:ext cx="9906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800">
                  <a:latin typeface="Calibri" pitchFamily="34" charset="0"/>
                  <a:cs typeface="Calibri" pitchFamily="34" charset="0"/>
                </a:rPr>
                <a:t>sun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1889895" cy="2209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1000" y="2362200"/>
            <a:ext cx="2493773" cy="1638300"/>
            <a:chOff x="9046973" y="1409700"/>
            <a:chExt cx="3124200" cy="2057400"/>
          </a:xfrm>
        </p:grpSpPr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046973" y="28924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  <a:cs typeface="Calibri" pitchFamily="34" charset="0"/>
                </a:rPr>
                <a:t>Weather</a:t>
              </a:r>
            </a:p>
          </p:txBody>
        </p:sp>
        <p:sp>
          <p:nvSpPr>
            <p:cNvPr id="34" name="Rectangle 7"/>
            <p:cNvSpPr>
              <a:spLocks noChangeArrowheads="1"/>
            </p:cNvSpPr>
            <p:nvPr/>
          </p:nvSpPr>
          <p:spPr bwMode="auto">
            <a:xfrm>
              <a:off x="9123173" y="14097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  <a:cs typeface="Calibri" pitchFamily="34" charset="0"/>
                </a:rPr>
                <a:t>Umbrella</a:t>
              </a:r>
            </a:p>
          </p:txBody>
        </p:sp>
        <p:grpSp>
          <p:nvGrpSpPr>
            <p:cNvPr id="35" name="Group 8"/>
            <p:cNvGrpSpPr>
              <a:grpSpLocks/>
            </p:cNvGrpSpPr>
            <p:nvPr/>
          </p:nvGrpSpPr>
          <p:grpSpPr bwMode="auto">
            <a:xfrm>
              <a:off x="11332973" y="2171700"/>
              <a:ext cx="838200" cy="533400"/>
              <a:chOff x="4368" y="1728"/>
              <a:chExt cx="528" cy="336"/>
            </a:xfrm>
          </p:grpSpPr>
          <p:sp>
            <p:nvSpPr>
              <p:cNvPr id="36" name="Freeform 9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7" name="Text Box 10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 pitchFamily="34" charset="0"/>
                    <a:cs typeface="Calibri" pitchFamily="34" charset="0"/>
                  </a:rPr>
                  <a:t>U</a:t>
                </a:r>
              </a:p>
            </p:txBody>
          </p:sp>
        </p:grpSp>
        <p:cxnSp>
          <p:nvCxnSpPr>
            <p:cNvPr id="39" name="AutoShape 11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280461" y="1676400"/>
              <a:ext cx="1038225" cy="7620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" name="AutoShape 12"/>
            <p:cNvCxnSpPr>
              <a:cxnSpLocks noChangeShapeType="1"/>
              <a:stCxn id="33" idx="6"/>
              <a:endCxn id="36" idx="1"/>
            </p:cNvCxnSpPr>
            <p:nvPr/>
          </p:nvCxnSpPr>
          <p:spPr bwMode="auto">
            <a:xfrm flipV="1">
              <a:off x="10283636" y="24384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00200"/>
            <a:ext cx="2016390" cy="1364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800600"/>
            <a:ext cx="1210033" cy="91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800600"/>
            <a:ext cx="113356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4800600"/>
            <a:ext cx="1066800" cy="78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8006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20" y="4681175"/>
            <a:ext cx="3158180" cy="2176824"/>
          </a:xfrm>
          <a:prstGeom prst="rect">
            <a:avLst/>
          </a:prstGeom>
        </p:spPr>
      </p:pic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Decision Networks</a:t>
            </a:r>
          </a:p>
        </p:txBody>
      </p:sp>
      <p:cxnSp>
        <p:nvCxnSpPr>
          <p:cNvPr id="22530" name="AutoShape 3"/>
          <p:cNvCxnSpPr>
            <a:cxnSpLocks noChangeShapeType="1"/>
            <a:stCxn id="22531" idx="4"/>
            <a:endCxn id="22532" idx="0"/>
          </p:cNvCxnSpPr>
          <p:nvPr/>
        </p:nvCxnSpPr>
        <p:spPr bwMode="auto">
          <a:xfrm>
            <a:off x="6478588" y="4129088"/>
            <a:ext cx="0" cy="11493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5867400" y="3540125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Weather</a:t>
            </a: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5867400" y="5292725"/>
            <a:ext cx="1222375" cy="574675"/>
          </a:xfrm>
          <a:prstGeom prst="ellipse">
            <a:avLst/>
          </a:prstGeom>
          <a:solidFill>
            <a:srgbClr val="C0C0C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r>
              <a:rPr lang="en-US">
                <a:latin typeface="Calibri"/>
                <a:cs typeface="Calibri"/>
              </a:rPr>
              <a:t>Forecast</a:t>
            </a:r>
          </a:p>
          <a:p>
            <a:pPr algn="ctr" rtl="1"/>
            <a:r>
              <a:rPr lang="en-US">
                <a:latin typeface="Calibri"/>
                <a:cs typeface="Calibri"/>
              </a:rPr>
              <a:t>=bad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5943600" y="1752600"/>
            <a:ext cx="1143000" cy="533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Umbrella</a:t>
            </a:r>
          </a:p>
        </p:txBody>
      </p:sp>
      <p:grpSp>
        <p:nvGrpSpPr>
          <p:cNvPr id="22534" name="Group 7"/>
          <p:cNvGrpSpPr>
            <a:grpSpLocks/>
          </p:cNvGrpSpPr>
          <p:nvPr/>
        </p:nvGrpSpPr>
        <p:grpSpPr bwMode="auto">
          <a:xfrm>
            <a:off x="8153400" y="2819400"/>
            <a:ext cx="838200" cy="533400"/>
            <a:chOff x="4368" y="1728"/>
            <a:chExt cx="528" cy="336"/>
          </a:xfrm>
        </p:grpSpPr>
        <p:sp>
          <p:nvSpPr>
            <p:cNvPr id="22588" name="Freeform 8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2589" name="Text Box 9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</a:t>
              </a:r>
            </a:p>
          </p:txBody>
        </p:sp>
      </p:grpSp>
      <p:cxnSp>
        <p:nvCxnSpPr>
          <p:cNvPr id="22535" name="AutoShape 10"/>
          <p:cNvCxnSpPr>
            <a:cxnSpLocks noChangeShapeType="1"/>
            <a:stCxn id="22533" idx="3"/>
            <a:endCxn id="22588" idx="1"/>
          </p:cNvCxnSpPr>
          <p:nvPr/>
        </p:nvCxnSpPr>
        <p:spPr bwMode="auto">
          <a:xfrm>
            <a:off x="7086600" y="2019300"/>
            <a:ext cx="1066800" cy="11112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36" name="AutoShape 11"/>
          <p:cNvCxnSpPr>
            <a:cxnSpLocks noChangeShapeType="1"/>
            <a:stCxn id="22531" idx="6"/>
            <a:endCxn id="22588" idx="1"/>
          </p:cNvCxnSpPr>
          <p:nvPr/>
        </p:nvCxnSpPr>
        <p:spPr bwMode="auto">
          <a:xfrm flipV="1">
            <a:off x="7104063" y="3086100"/>
            <a:ext cx="1035050" cy="7413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1184780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6851"/>
              </p:ext>
            </p:extLst>
          </p:nvPr>
        </p:nvGraphicFramePr>
        <p:xfrm>
          <a:off x="9525000" y="1524000"/>
          <a:ext cx="2286000" cy="1722392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U(A,W)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leave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take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84865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688011"/>
              </p:ext>
            </p:extLst>
          </p:nvPr>
        </p:nvGraphicFramePr>
        <p:xfrm>
          <a:off x="7162800" y="4038600"/>
          <a:ext cx="2057400" cy="1006476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P(W|F=bad)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0.34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49" marB="4574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0.66</a:t>
                      </a:r>
                    </a:p>
                  </a:txBody>
                  <a:tcPr marT="45749" marB="4574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579" name="Text Box 83"/>
          <p:cNvSpPr txBox="1">
            <a:spLocks noChangeArrowheads="1"/>
          </p:cNvSpPr>
          <p:nvPr/>
        </p:nvSpPr>
        <p:spPr bwMode="auto">
          <a:xfrm>
            <a:off x="457200" y="1600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leave</a:t>
            </a:r>
          </a:p>
        </p:txBody>
      </p:sp>
      <p:sp>
        <p:nvSpPr>
          <p:cNvPr id="22580" name="Text Box 84"/>
          <p:cNvSpPr txBox="1">
            <a:spLocks noChangeArrowheads="1"/>
          </p:cNvSpPr>
          <p:nvPr/>
        </p:nvSpPr>
        <p:spPr bwMode="auto">
          <a:xfrm>
            <a:off x="457200" y="34290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Umbrella = take</a:t>
            </a:r>
          </a:p>
        </p:txBody>
      </p:sp>
      <p:pic>
        <p:nvPicPr>
          <p:cNvPr id="26" name="Picture 25" descr="TP_t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4622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Picture 99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800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83" name="Text Box 89"/>
          <p:cNvSpPr txBox="1">
            <a:spLocks noChangeArrowheads="1"/>
          </p:cNvSpPr>
          <p:nvPr/>
        </p:nvSpPr>
        <p:spPr bwMode="auto">
          <a:xfrm>
            <a:off x="457200" y="54102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Optimal decision = take</a:t>
            </a:r>
          </a:p>
        </p:txBody>
      </p:sp>
      <p:pic>
        <p:nvPicPr>
          <p:cNvPr id="9273" name="Picture 9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895600"/>
            <a:ext cx="2946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Picture 103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89400"/>
            <a:ext cx="4470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Picture 105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6096000"/>
            <a:ext cx="43434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Decisions as Outcome Trees</a:t>
            </a:r>
          </a:p>
        </p:txBody>
      </p:sp>
      <p:grpSp>
        <p:nvGrpSpPr>
          <p:cNvPr id="23556" name="Group 5"/>
          <p:cNvGrpSpPr>
            <a:grpSpLocks/>
          </p:cNvGrpSpPr>
          <p:nvPr/>
        </p:nvGrpSpPr>
        <p:grpSpPr bwMode="auto">
          <a:xfrm>
            <a:off x="3540390" y="4318009"/>
            <a:ext cx="1828800" cy="533400"/>
            <a:chOff x="4368" y="1728"/>
            <a:chExt cx="528" cy="336"/>
          </a:xfrm>
        </p:grpSpPr>
        <p:sp>
          <p:nvSpPr>
            <p:cNvPr id="23582" name="Freeform 6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3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U(t,s)</a:t>
              </a:r>
            </a:p>
          </p:txBody>
        </p:sp>
      </p:grpSp>
      <p:sp>
        <p:nvSpPr>
          <p:cNvPr id="23557" name="Oval 3"/>
          <p:cNvSpPr>
            <a:spLocks noChangeArrowheads="1"/>
          </p:cNvSpPr>
          <p:nvPr/>
        </p:nvSpPr>
        <p:spPr bwMode="auto">
          <a:xfrm>
            <a:off x="4835790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sp>
        <p:nvSpPr>
          <p:cNvPr id="23558" name="Oval 3"/>
          <p:cNvSpPr>
            <a:spLocks noChangeArrowheads="1"/>
          </p:cNvSpPr>
          <p:nvPr/>
        </p:nvSpPr>
        <p:spPr bwMode="auto">
          <a:xfrm>
            <a:off x="9557015" y="2946409"/>
            <a:ext cx="1222375" cy="5746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W | {b}</a:t>
            </a:r>
          </a:p>
        </p:txBody>
      </p:sp>
      <p:cxnSp>
        <p:nvCxnSpPr>
          <p:cNvPr id="12" name="Straight Arrow Connector 11"/>
          <p:cNvCxnSpPr>
            <a:stCxn id="18" idx="3"/>
            <a:endCxn id="23557" idx="0"/>
          </p:cNvCxnSpPr>
          <p:nvPr/>
        </p:nvCxnSpPr>
        <p:spPr>
          <a:xfrm rot="5400000">
            <a:off x="6227234" y="1404153"/>
            <a:ext cx="762000" cy="23225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8" idx="3"/>
            <a:endCxn id="23558" idx="0"/>
          </p:cNvCxnSpPr>
          <p:nvPr/>
        </p:nvCxnSpPr>
        <p:spPr>
          <a:xfrm rot="16200000" flipH="1">
            <a:off x="8587847" y="1366052"/>
            <a:ext cx="762000" cy="23987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Box 15"/>
          <p:cNvSpPr txBox="1">
            <a:spLocks noChangeArrowheads="1"/>
          </p:cNvSpPr>
          <p:nvPr/>
        </p:nvSpPr>
        <p:spPr bwMode="auto">
          <a:xfrm rot="-1071566">
            <a:off x="5937515" y="2270134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take</a:t>
            </a:r>
          </a:p>
        </p:txBody>
      </p:sp>
      <p:sp>
        <p:nvSpPr>
          <p:cNvPr id="23562" name="TextBox 16"/>
          <p:cNvSpPr txBox="1">
            <a:spLocks noChangeArrowheads="1"/>
          </p:cNvSpPr>
          <p:nvPr/>
        </p:nvSpPr>
        <p:spPr bwMode="auto">
          <a:xfrm rot="1093261">
            <a:off x="8756915" y="233045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leave</a:t>
            </a:r>
          </a:p>
        </p:txBody>
      </p:sp>
      <p:sp>
        <p:nvSpPr>
          <p:cNvPr id="18" name="Isosceles Triangle 17"/>
          <p:cNvSpPr/>
          <p:nvPr/>
        </p:nvSpPr>
        <p:spPr>
          <a:xfrm>
            <a:off x="7197990" y="1727209"/>
            <a:ext cx="1143000" cy="4572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19" name="Straight Arrow Connector 18"/>
          <p:cNvCxnSpPr>
            <a:stCxn id="23557" idx="4"/>
          </p:cNvCxnSpPr>
          <p:nvPr/>
        </p:nvCxnSpPr>
        <p:spPr>
          <a:xfrm rot="5400000">
            <a:off x="45143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5" name="TextBox 19"/>
          <p:cNvSpPr txBox="1">
            <a:spLocks noChangeArrowheads="1"/>
          </p:cNvSpPr>
          <p:nvPr/>
        </p:nvSpPr>
        <p:spPr bwMode="auto">
          <a:xfrm rot="-2151216">
            <a:off x="4284928" y="3548072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5521590" y="4318009"/>
            <a:ext cx="1828800" cy="533400"/>
            <a:chOff x="4368" y="1728"/>
            <a:chExt cx="528" cy="336"/>
          </a:xfrm>
        </p:grpSpPr>
        <p:sp>
          <p:nvSpPr>
            <p:cNvPr id="23580" name="Freeform 22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81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U(t,r)</a:t>
              </a:r>
            </a:p>
          </p:txBody>
        </p:sp>
      </p:grpSp>
      <p:cxnSp>
        <p:nvCxnSpPr>
          <p:cNvPr id="25" name="Straight Arrow Connector 24"/>
          <p:cNvCxnSpPr>
            <a:stCxn id="23557" idx="4"/>
          </p:cNvCxnSpPr>
          <p:nvPr/>
        </p:nvCxnSpPr>
        <p:spPr>
          <a:xfrm rot="16200000" flipH="1">
            <a:off x="55430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8" name="TextBox 32"/>
          <p:cNvSpPr txBox="1">
            <a:spLocks noChangeArrowheads="1"/>
          </p:cNvSpPr>
          <p:nvPr/>
        </p:nvSpPr>
        <p:spPr bwMode="auto">
          <a:xfrm rot="2243371">
            <a:off x="58883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grpSp>
        <p:nvGrpSpPr>
          <p:cNvPr id="23569" name="Group 34"/>
          <p:cNvGrpSpPr>
            <a:grpSpLocks/>
          </p:cNvGrpSpPr>
          <p:nvPr/>
        </p:nvGrpSpPr>
        <p:grpSpPr bwMode="auto">
          <a:xfrm>
            <a:off x="8264790" y="4318009"/>
            <a:ext cx="1828800" cy="533400"/>
            <a:chOff x="4368" y="1728"/>
            <a:chExt cx="528" cy="336"/>
          </a:xfrm>
        </p:grpSpPr>
        <p:sp>
          <p:nvSpPr>
            <p:cNvPr id="23578" name="Freeform 35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9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U(l,s)</a:t>
              </a:r>
            </a:p>
          </p:txBody>
        </p:sp>
      </p:grpSp>
      <p:cxnSp>
        <p:nvCxnSpPr>
          <p:cNvPr id="38" name="Straight Arrow Connector 37"/>
          <p:cNvCxnSpPr/>
          <p:nvPr/>
        </p:nvCxnSpPr>
        <p:spPr>
          <a:xfrm rot="5400000">
            <a:off x="9238721" y="3385353"/>
            <a:ext cx="796925" cy="10683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71" name="Group 38"/>
          <p:cNvGrpSpPr>
            <a:grpSpLocks/>
          </p:cNvGrpSpPr>
          <p:nvPr/>
        </p:nvGrpSpPr>
        <p:grpSpPr bwMode="auto">
          <a:xfrm>
            <a:off x="10245990" y="4318009"/>
            <a:ext cx="1828800" cy="533400"/>
            <a:chOff x="4368" y="1728"/>
            <a:chExt cx="528" cy="336"/>
          </a:xfrm>
        </p:grpSpPr>
        <p:sp>
          <p:nvSpPr>
            <p:cNvPr id="23576" name="Freeform 39"/>
            <p:cNvSpPr>
              <a:spLocks/>
            </p:cNvSpPr>
            <p:nvPr/>
          </p:nvSpPr>
          <p:spPr bwMode="auto">
            <a:xfrm>
              <a:off x="4368" y="1728"/>
              <a:ext cx="528" cy="336"/>
            </a:xfrm>
            <a:custGeom>
              <a:avLst/>
              <a:gdLst>
                <a:gd name="T0" fmla="*/ 16 w 783"/>
                <a:gd name="T1" fmla="*/ 0 h 288"/>
                <a:gd name="T2" fmla="*/ 0 w 783"/>
                <a:gd name="T3" fmla="*/ 496 h 288"/>
                <a:gd name="T4" fmla="*/ 16 w 783"/>
                <a:gd name="T5" fmla="*/ 988 h 288"/>
                <a:gd name="T6" fmla="*/ 34 w 783"/>
                <a:gd name="T7" fmla="*/ 484 h 288"/>
                <a:gd name="T8" fmla="*/ 16 w 783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3"/>
                <a:gd name="T16" fmla="*/ 0 h 288"/>
                <a:gd name="T17" fmla="*/ 783 w 783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3" h="288">
                  <a:moveTo>
                    <a:pt x="384" y="0"/>
                  </a:moveTo>
                  <a:lnTo>
                    <a:pt x="0" y="144"/>
                  </a:lnTo>
                  <a:lnTo>
                    <a:pt x="384" y="288"/>
                  </a:lnTo>
                  <a:lnTo>
                    <a:pt x="783" y="141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3577" name="Text Box 7"/>
            <p:cNvSpPr txBox="1">
              <a:spLocks noChangeArrowheads="1"/>
            </p:cNvSpPr>
            <p:nvPr/>
          </p:nvSpPr>
          <p:spPr bwMode="auto">
            <a:xfrm>
              <a:off x="4512" y="1776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latin typeface="Calibri"/>
                  <a:cs typeface="Calibri"/>
                </a:rPr>
                <a:t>U(l,r)</a:t>
              </a:r>
            </a:p>
          </p:txBody>
        </p:sp>
      </p:grpSp>
      <p:cxnSp>
        <p:nvCxnSpPr>
          <p:cNvPr id="42" name="Straight Arrow Connector 41"/>
          <p:cNvCxnSpPr/>
          <p:nvPr/>
        </p:nvCxnSpPr>
        <p:spPr>
          <a:xfrm rot="16200000" flipH="1">
            <a:off x="10267421" y="3425041"/>
            <a:ext cx="796925" cy="98901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3" name="TextBox 42"/>
          <p:cNvSpPr txBox="1">
            <a:spLocks noChangeArrowheads="1"/>
          </p:cNvSpPr>
          <p:nvPr/>
        </p:nvSpPr>
        <p:spPr bwMode="auto">
          <a:xfrm rot="2243371">
            <a:off x="10612703" y="3817947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rain</a:t>
            </a:r>
          </a:p>
        </p:txBody>
      </p:sp>
      <p:sp>
        <p:nvSpPr>
          <p:cNvPr id="23574" name="TextBox 43"/>
          <p:cNvSpPr txBox="1">
            <a:spLocks noChangeArrowheads="1"/>
          </p:cNvSpPr>
          <p:nvPr/>
        </p:nvSpPr>
        <p:spPr bwMode="auto">
          <a:xfrm rot="-2151216">
            <a:off x="9009328" y="3530609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latin typeface="Calibri"/>
                <a:cs typeface="Calibri"/>
              </a:rPr>
              <a:t>sun</a:t>
            </a:r>
          </a:p>
        </p:txBody>
      </p:sp>
      <p:sp>
        <p:nvSpPr>
          <p:cNvPr id="23575" name="TextBox 31"/>
          <p:cNvSpPr txBox="1">
            <a:spLocks noChangeArrowheads="1"/>
          </p:cNvSpPr>
          <p:nvPr/>
        </p:nvSpPr>
        <p:spPr bwMode="auto">
          <a:xfrm>
            <a:off x="7426590" y="1814522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800">
                <a:latin typeface="Calibri"/>
                <a:cs typeface="Calibri"/>
              </a:rPr>
              <a:t>{b}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" y="1752600"/>
            <a:ext cx="2420937" cy="3619500"/>
            <a:chOff x="9126537" y="1257300"/>
            <a:chExt cx="3124200" cy="4114800"/>
          </a:xfrm>
        </p:grpSpPr>
        <p:cxnSp>
          <p:nvCxnSpPr>
            <p:cNvPr id="31" name="AutoShape 3"/>
            <p:cNvCxnSpPr>
              <a:cxnSpLocks noChangeShapeType="1"/>
              <a:stCxn id="32" idx="4"/>
              <a:endCxn id="33" idx="0"/>
            </p:cNvCxnSpPr>
            <p:nvPr/>
          </p:nvCxnSpPr>
          <p:spPr bwMode="auto">
            <a:xfrm>
              <a:off x="9737725" y="3633788"/>
              <a:ext cx="0" cy="11493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2" name="Oval 4"/>
            <p:cNvSpPr>
              <a:spLocks noChangeArrowheads="1"/>
            </p:cNvSpPr>
            <p:nvPr/>
          </p:nvSpPr>
          <p:spPr bwMode="auto">
            <a:xfrm>
              <a:off x="9126537" y="3044825"/>
              <a:ext cx="1222375" cy="5746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Weather</a:t>
              </a:r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9126537" y="4797425"/>
              <a:ext cx="1222375" cy="574675"/>
            </a:xfrm>
            <a:prstGeom prst="ellipse">
              <a:avLst/>
            </a:prstGeom>
            <a:solidFill>
              <a:srgbClr val="C0C0C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1"/>
              <a:r>
                <a:rPr lang="en-US">
                  <a:latin typeface="Calibri"/>
                  <a:cs typeface="Calibri"/>
                </a:rPr>
                <a:t>Forecast</a:t>
              </a:r>
            </a:p>
            <a:p>
              <a:pPr algn="ctr" rtl="1"/>
              <a:r>
                <a:rPr lang="en-US">
                  <a:latin typeface="Calibri"/>
                  <a:cs typeface="Calibri"/>
                </a:rPr>
                <a:t>=bad</a:t>
              </a:r>
            </a:p>
          </p:txBody>
        </p:sp>
        <p:sp>
          <p:nvSpPr>
            <p:cNvPr id="34" name="Rectangle 6"/>
            <p:cNvSpPr>
              <a:spLocks noChangeArrowheads="1"/>
            </p:cNvSpPr>
            <p:nvPr/>
          </p:nvSpPr>
          <p:spPr bwMode="auto">
            <a:xfrm>
              <a:off x="9202737" y="1257300"/>
              <a:ext cx="11430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/>
                  <a:cs typeface="Calibri"/>
                </a:rPr>
                <a:t>Umbrella</a:t>
              </a:r>
            </a:p>
          </p:txBody>
        </p:sp>
        <p:grpSp>
          <p:nvGrpSpPr>
            <p:cNvPr id="35" name="Group 7"/>
            <p:cNvGrpSpPr>
              <a:grpSpLocks/>
            </p:cNvGrpSpPr>
            <p:nvPr/>
          </p:nvGrpSpPr>
          <p:grpSpPr bwMode="auto">
            <a:xfrm>
              <a:off x="11412537" y="2324100"/>
              <a:ext cx="838200" cy="533400"/>
              <a:chOff x="4368" y="1728"/>
              <a:chExt cx="528" cy="336"/>
            </a:xfrm>
          </p:grpSpPr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4368" y="1728"/>
                <a:ext cx="528" cy="336"/>
              </a:xfrm>
              <a:custGeom>
                <a:avLst/>
                <a:gdLst>
                  <a:gd name="T0" fmla="*/ 16 w 783"/>
                  <a:gd name="T1" fmla="*/ 0 h 288"/>
                  <a:gd name="T2" fmla="*/ 0 w 783"/>
                  <a:gd name="T3" fmla="*/ 496 h 288"/>
                  <a:gd name="T4" fmla="*/ 16 w 783"/>
                  <a:gd name="T5" fmla="*/ 988 h 288"/>
                  <a:gd name="T6" fmla="*/ 34 w 783"/>
                  <a:gd name="T7" fmla="*/ 484 h 288"/>
                  <a:gd name="T8" fmla="*/ 16 w 783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88"/>
                  <a:gd name="T17" fmla="*/ 783 w 783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88">
                    <a:moveTo>
                      <a:pt x="384" y="0"/>
                    </a:moveTo>
                    <a:lnTo>
                      <a:pt x="0" y="144"/>
                    </a:lnTo>
                    <a:lnTo>
                      <a:pt x="384" y="288"/>
                    </a:lnTo>
                    <a:lnTo>
                      <a:pt x="783" y="141"/>
                    </a:lnTo>
                    <a:lnTo>
                      <a:pt x="384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37" name="Text Box 9"/>
              <p:cNvSpPr txBox="1">
                <a:spLocks noChangeArrowheads="1"/>
              </p:cNvSpPr>
              <p:nvPr/>
            </p:nvSpPr>
            <p:spPr bwMode="auto">
              <a:xfrm>
                <a:off x="4512" y="1776"/>
                <a:ext cx="240" cy="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800">
                    <a:latin typeface="Calibri"/>
                    <a:cs typeface="Calibri"/>
                  </a:rPr>
                  <a:t>U</a:t>
                </a:r>
              </a:p>
            </p:txBody>
          </p:sp>
        </p:grpSp>
        <p:cxnSp>
          <p:nvCxnSpPr>
            <p:cNvPr id="39" name="AutoShape 10"/>
            <p:cNvCxnSpPr>
              <a:cxnSpLocks noChangeShapeType="1"/>
              <a:stCxn id="34" idx="3"/>
              <a:endCxn id="36" idx="1"/>
            </p:cNvCxnSpPr>
            <p:nvPr/>
          </p:nvCxnSpPr>
          <p:spPr bwMode="auto">
            <a:xfrm>
              <a:off x="10345737" y="1524000"/>
              <a:ext cx="1066800" cy="111125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0" name="AutoShape 11"/>
            <p:cNvCxnSpPr>
              <a:cxnSpLocks noChangeShapeType="1"/>
              <a:stCxn id="32" idx="6"/>
              <a:endCxn id="36" idx="1"/>
            </p:cNvCxnSpPr>
            <p:nvPr/>
          </p:nvCxnSpPr>
          <p:spPr bwMode="auto">
            <a:xfrm flipV="1">
              <a:off x="10363200" y="2590800"/>
              <a:ext cx="1035050" cy="74136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521272"/>
            <a:ext cx="1828800" cy="12605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876800"/>
            <a:ext cx="1210033" cy="9143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876800"/>
            <a:ext cx="1133567" cy="685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876800"/>
            <a:ext cx="1066800" cy="782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76800"/>
            <a:ext cx="1219200" cy="76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61" grpId="0"/>
      <p:bldP spid="23562" grpId="0"/>
      <p:bldP spid="18" grpId="0" animBg="1"/>
      <p:bldP spid="23565" grpId="0"/>
      <p:bldP spid="23568" grpId="0"/>
      <p:bldP spid="23573" grpId="0"/>
      <p:bldP spid="23574" grpId="0"/>
      <p:bldP spid="2357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 | \mathrm{bad}) = \sum_w P(w | \mathrm{bad}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76"/>
  <p:tag name="PICTUREFILESIZE" val="88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bad}) = \max_a \mbox{EU}(a | \mathrm{bad})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71"/>
  <p:tag name="PICTUREFILESIZE" val="70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F=\mathrm{good}) = \max_a \mbox{EU}(a | \mathrm{good}) = 9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81"/>
  <p:tag name="PICTUREFILESIZE" val="75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left( \sum_{e'} \, P(e'|e) \mbox{MEU}(e,e') \right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4"/>
  <p:tag name="PICTUREFILESIZE" val="523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0.59 \cdot (95) + 0.41 \cdot (53) -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508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77.8 - 70 = 7.8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6"/>
  <p:tag name="PICTUREFILESIZE" val="23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'|e) = \mbox{MEU}(e,E') - \mbox{MEU}(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2248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) = \max_{a} \sum_s \, P(s|e)\;U(s,a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048"/>
  <p:tag name="ORIGWIDTH" val="318"/>
  <p:tag name="PICTUREFILESIZE" val="308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) = \sum_w P(w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44"/>
  <p:tag name="PICTUREFILESIZE" val="70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max_a \sum_s \, P(s|e,e')\;U(s,a)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58"/>
  <p:tag name="BOXHEIGHT" val="416"/>
  <p:tag name="BOXFONT" val="10"/>
  <p:tag name="BOXWRAP" val="False"/>
  <p:tag name="WORKAROUNDTRANSPARENCYBUG" val="False"/>
  <p:tag name="ALLOWFONTSUBSTITUTION" val="False"/>
  <p:tag name="BITMAPFORMAT" val="png16m"/>
  <p:tag name="ORIGWIDTH" val="368"/>
  <p:tag name="PICTUREFILESIZE" val="3489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\mbox{MEU}(e, E') = \sum_{e'} P(e' | e) \mbox{MEU}(e,e'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0"/>
  <p:tag name="PICTUREFILESIZE" val="318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&#10;\mbox{VPI}(E_j,E_k|e) = \mbox{VPI}(E_j | e) + \mbox{VPI}(E_k | e, E_j)&#10;$}\\[10pt]&#10;\mat{$&#10;\phantom{\mbox{VPI}_{e}(E_j,E_k)} = \mbox{VPI}(E_k | e) + \mbox{VPI}(E_j | e, E_k)&#10;$}&#10;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9"/>
  <p:tag name="PICTUREFILESIZE" val="561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mbox{VPI}(E_j,E_k | e) \neq \mbox{VPI}(E_j | e) + \mbox{VPI}(E_k | e)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85"/>
  <p:tag name="PICTUREFILESIZE" val="2697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\forall E',e : \mbox{VPI}(E'|e)\geq 0\&#10;\]}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6"/>
  <p:tag name="PICTUREFILESIZE" val="157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take}) = \sum_w P(w) U(\mathrm{tak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38"/>
  <p:tag name="PICTUREFILESIZE" val="76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20 + 0.3 \cdot 70 = 35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5"/>
  <p:tag name="PICTUREFILESIZE" val="35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7 \cdot 100 + 0.3 \cdot 0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06"/>
  <p:tag name="PICTUREFILESIZE" val="29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MEU}(\o) = \max_a \mbox{EU}(a) = 70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21"/>
  <p:tag name="PICTUREFILESIZE" val="508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\mbox{EU}(\mathrm{leave} | \mathrm{bad}) = \sum_w P(w | \mathrm{bad}) U(\mathrm{leave},w)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96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20 + 0.66 \cdot 70 = 53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404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= 0.34 \cdot 100 + 0.66 \cdot 0 = 34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MAGNIFICATION" val="2000"/>
  <p:tag name="ORIGWIDTH" val="116"/>
  <p:tag name="PICTUREFILESIZE" val="3727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67023</TotalTime>
  <Words>1340</Words>
  <Application>Microsoft Macintosh PowerPoint</Application>
  <PresentationFormat>Widescreen</PresentationFormat>
  <Paragraphs>378</Paragraphs>
  <Slides>23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ＭＳ Ｐゴシック</vt:lpstr>
      <vt:lpstr>Arial</vt:lpstr>
      <vt:lpstr>Calibri</vt:lpstr>
      <vt:lpstr>Wingdings</vt:lpstr>
      <vt:lpstr>dan-berkeley-nlp-v1</vt:lpstr>
      <vt:lpstr>CS 480/580: Introduction to Artificial Intelligence </vt:lpstr>
      <vt:lpstr>Decision Networks</vt:lpstr>
      <vt:lpstr>Decision Networks</vt:lpstr>
      <vt:lpstr>Decision Networks</vt:lpstr>
      <vt:lpstr>Decision Networks</vt:lpstr>
      <vt:lpstr>Decision Networks</vt:lpstr>
      <vt:lpstr>Decisions as Outcome Trees</vt:lpstr>
      <vt:lpstr>Example: Decision Networks</vt:lpstr>
      <vt:lpstr>Decisions as Outcome Trees</vt:lpstr>
      <vt:lpstr>Ghostbusters Decision Network</vt:lpstr>
      <vt:lpstr>Video of Demo Ghostbusters with Probability</vt:lpstr>
      <vt:lpstr>Value of Information</vt:lpstr>
      <vt:lpstr>Value of Information</vt:lpstr>
      <vt:lpstr>VPI Example: Weather</vt:lpstr>
      <vt:lpstr>Value of Information</vt:lpstr>
      <vt:lpstr>VPI Properties</vt:lpstr>
      <vt:lpstr>Quick VPI Questions</vt:lpstr>
      <vt:lpstr>Value of Imperfect Information?</vt:lpstr>
      <vt:lpstr>POMDPs</vt:lpstr>
      <vt:lpstr>POMDPs</vt:lpstr>
      <vt:lpstr>Example: Ghostbusters</vt:lpstr>
      <vt:lpstr>Video of Demo Ghostbusters with VPI</vt:lpstr>
      <vt:lpstr>More Generally*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3960</cp:revision>
  <cp:lastPrinted>2014-04-08T17:26:54Z</cp:lastPrinted>
  <dcterms:created xsi:type="dcterms:W3CDTF">2004-08-27T04:16:05Z</dcterms:created>
  <dcterms:modified xsi:type="dcterms:W3CDTF">2026-03-24T20:22:57Z</dcterms:modified>
</cp:coreProperties>
</file>