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2.xml" ContentType="application/vnd.openxmlformats-officedocument.presentationml.notesSl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3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18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9" r:id="rId1"/>
  </p:sldMasterIdLst>
  <p:notesMasterIdLst>
    <p:notesMasterId r:id="rId46"/>
  </p:notesMasterIdLst>
  <p:handoutMasterIdLst>
    <p:handoutMasterId r:id="rId47"/>
  </p:handoutMasterIdLst>
  <p:sldIdLst>
    <p:sldId id="469" r:id="rId2"/>
    <p:sldId id="470" r:id="rId3"/>
    <p:sldId id="487" r:id="rId4"/>
    <p:sldId id="488" r:id="rId5"/>
    <p:sldId id="489" r:id="rId6"/>
    <p:sldId id="490" r:id="rId7"/>
    <p:sldId id="491" r:id="rId8"/>
    <p:sldId id="492" r:id="rId9"/>
    <p:sldId id="493" r:id="rId10"/>
    <p:sldId id="494" r:id="rId11"/>
    <p:sldId id="495" r:id="rId12"/>
    <p:sldId id="496" r:id="rId13"/>
    <p:sldId id="497" r:id="rId14"/>
    <p:sldId id="498" r:id="rId15"/>
    <p:sldId id="482" r:id="rId16"/>
    <p:sldId id="483" r:id="rId17"/>
    <p:sldId id="438" r:id="rId18"/>
    <p:sldId id="386" r:id="rId19"/>
    <p:sldId id="471" r:id="rId20"/>
    <p:sldId id="479" r:id="rId21"/>
    <p:sldId id="484" r:id="rId22"/>
    <p:sldId id="472" r:id="rId23"/>
    <p:sldId id="473" r:id="rId24"/>
    <p:sldId id="474" r:id="rId25"/>
    <p:sldId id="475" r:id="rId26"/>
    <p:sldId id="391" r:id="rId27"/>
    <p:sldId id="393" r:id="rId28"/>
    <p:sldId id="356" r:id="rId29"/>
    <p:sldId id="357" r:id="rId30"/>
    <p:sldId id="358" r:id="rId31"/>
    <p:sldId id="359" r:id="rId32"/>
    <p:sldId id="360" r:id="rId33"/>
    <p:sldId id="361" r:id="rId34"/>
    <p:sldId id="480" r:id="rId35"/>
    <p:sldId id="433" r:id="rId36"/>
    <p:sldId id="364" r:id="rId37"/>
    <p:sldId id="434" r:id="rId38"/>
    <p:sldId id="366" r:id="rId39"/>
    <p:sldId id="413" r:id="rId40"/>
    <p:sldId id="435" r:id="rId41"/>
    <p:sldId id="477" r:id="rId42"/>
    <p:sldId id="485" r:id="rId43"/>
    <p:sldId id="486" r:id="rId44"/>
    <p:sldId id="481" r:id="rId45"/>
  </p:sldIdLst>
  <p:sldSz cx="12192000" cy="6858000"/>
  <p:notesSz cx="7315200" cy="9601200"/>
  <p:custDataLst>
    <p:tags r:id="rId4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16B"/>
    <a:srgbClr val="33CC33"/>
    <a:srgbClr val="3333FF"/>
    <a:srgbClr val="FFFF00"/>
    <a:srgbClr val="FF3300"/>
    <a:srgbClr val="CC00CC"/>
    <a:srgbClr val="FFCC00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EC48F-15FD-4D4B-91FC-41C43F6156A4}" v="4" dt="2022-10-26T22:56:37.33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08" autoAdjust="0"/>
    <p:restoredTop sz="84465" autoAdjust="0"/>
  </p:normalViewPr>
  <p:slideViewPr>
    <p:cSldViewPr>
      <p:cViewPr varScale="1">
        <p:scale>
          <a:sx n="128" d="100"/>
          <a:sy n="128" d="100"/>
        </p:scale>
        <p:origin x="1152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uesu Xiao" userId="2da2dc19-76a6-42ca-a03e-a5becae5e7dc" providerId="ADAL" clId="{E27EC48F-15FD-4D4B-91FC-41C43F6156A4}"/>
    <pc:docChg chg="undo custSel addSld delSld modSld">
      <pc:chgData name="Xuesu Xiao" userId="2da2dc19-76a6-42ca-a03e-a5becae5e7dc" providerId="ADAL" clId="{E27EC48F-15FD-4D4B-91FC-41C43F6156A4}" dt="2022-10-26T22:56:51.799" v="495" actId="478"/>
      <pc:docMkLst>
        <pc:docMk/>
      </pc:docMkLst>
      <pc:sldChg chg="delSp mod">
        <pc:chgData name="Xuesu Xiao" userId="2da2dc19-76a6-42ca-a03e-a5becae5e7dc" providerId="ADAL" clId="{E27EC48F-15FD-4D4B-91FC-41C43F6156A4}" dt="2022-10-26T22:13:57.786" v="0" actId="478"/>
        <pc:sldMkLst>
          <pc:docMk/>
          <pc:sldMk cId="2235025596" sldId="485"/>
        </pc:sldMkLst>
        <pc:spChg chg="del">
          <ac:chgData name="Xuesu Xiao" userId="2da2dc19-76a6-42ca-a03e-a5becae5e7dc" providerId="ADAL" clId="{E27EC48F-15FD-4D4B-91FC-41C43F6156A4}" dt="2022-10-26T22:13:57.786" v="0" actId="478"/>
          <ac:spMkLst>
            <pc:docMk/>
            <pc:sldMk cId="2235025596" sldId="485"/>
            <ac:spMk id="6" creationId="{00000000-0000-0000-0000-000000000000}"/>
          </ac:spMkLst>
        </pc:spChg>
      </pc:sldChg>
      <pc:sldChg chg="delSp modSp new mod modAnim">
        <pc:chgData name="Xuesu Xiao" userId="2da2dc19-76a6-42ca-a03e-a5becae5e7dc" providerId="ADAL" clId="{E27EC48F-15FD-4D4B-91FC-41C43F6156A4}" dt="2022-10-26T22:56:51.799" v="495" actId="478"/>
        <pc:sldMkLst>
          <pc:docMk/>
          <pc:sldMk cId="708562733" sldId="499"/>
        </pc:sldMkLst>
        <pc:spChg chg="mod">
          <ac:chgData name="Xuesu Xiao" userId="2da2dc19-76a6-42ca-a03e-a5becae5e7dc" providerId="ADAL" clId="{E27EC48F-15FD-4D4B-91FC-41C43F6156A4}" dt="2022-10-26T22:52:52.155" v="16" actId="20577"/>
          <ac:spMkLst>
            <pc:docMk/>
            <pc:sldMk cId="708562733" sldId="499"/>
            <ac:spMk id="2" creationId="{721D0E12-6163-317E-458E-AE4B1182BEBF}"/>
          </ac:spMkLst>
        </pc:spChg>
        <pc:spChg chg="mod">
          <ac:chgData name="Xuesu Xiao" userId="2da2dc19-76a6-42ca-a03e-a5becae5e7dc" providerId="ADAL" clId="{E27EC48F-15FD-4D4B-91FC-41C43F6156A4}" dt="2022-10-26T22:55:40.165" v="488" actId="20577"/>
          <ac:spMkLst>
            <pc:docMk/>
            <pc:sldMk cId="708562733" sldId="499"/>
            <ac:spMk id="3" creationId="{B9C04359-1558-B2CE-BD4A-354C329A58C8}"/>
          </ac:spMkLst>
        </pc:spChg>
        <pc:spChg chg="del">
          <ac:chgData name="Xuesu Xiao" userId="2da2dc19-76a6-42ca-a03e-a5becae5e7dc" providerId="ADAL" clId="{E27EC48F-15FD-4D4B-91FC-41C43F6156A4}" dt="2022-10-26T22:56:51.799" v="495" actId="478"/>
          <ac:spMkLst>
            <pc:docMk/>
            <pc:sldMk cId="708562733" sldId="499"/>
            <ac:spMk id="4" creationId="{5FAB1513-82CF-067F-8AB9-90F41180B295}"/>
          </ac:spMkLst>
        </pc:spChg>
      </pc:sldChg>
      <pc:sldChg chg="del">
        <pc:chgData name="Xuesu Xiao" userId="2da2dc19-76a6-42ca-a03e-a5becae5e7dc" providerId="ADAL" clId="{E27EC48F-15FD-4D4B-91FC-41C43F6156A4}" dt="2022-10-26T22:29:19.661" v="1" actId="2696"/>
        <pc:sldMkLst>
          <pc:docMk/>
          <pc:sldMk cId="2615158185" sldId="499"/>
        </pc:sldMkLst>
      </pc:sldChg>
      <pc:sldChg chg="del">
        <pc:chgData name="Xuesu Xiao" userId="2da2dc19-76a6-42ca-a03e-a5becae5e7dc" providerId="ADAL" clId="{E27EC48F-15FD-4D4B-91FC-41C43F6156A4}" dt="2022-10-26T22:29:20.504" v="2" actId="2696"/>
        <pc:sldMkLst>
          <pc:docMk/>
          <pc:sldMk cId="611589838" sldId="500"/>
        </pc:sldMkLst>
      </pc:sldChg>
      <pc:sldChg chg="new del">
        <pc:chgData name="Xuesu Xiao" userId="2da2dc19-76a6-42ca-a03e-a5becae5e7dc" providerId="ADAL" clId="{E27EC48F-15FD-4D4B-91FC-41C43F6156A4}" dt="2022-10-26T22:56:47.950" v="494" actId="680"/>
        <pc:sldMkLst>
          <pc:docMk/>
          <pc:sldMk cId="2787570987" sldId="500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E40C18FC-EE2D-42E8-B71B-E316FD60716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275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5200DAEC-8020-4CF7-A90A-331E0EE17C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22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84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2467A021-EE08-411B-BCD8-80D56E705DA8}" type="slidenum">
              <a:rPr lang="en-US" sz="1300"/>
              <a:pPr eaLnBrk="1" hangingPunct="1"/>
              <a:t>28</a:t>
            </a:fld>
            <a:endParaRPr lang="en-US" sz="1300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D1D1D66-829D-40F7-87E0-0A1B418824B1}" type="slidenum">
              <a:rPr lang="en-US" sz="1300"/>
              <a:pPr eaLnBrk="1" hangingPunct="1"/>
              <a:t>29</a:t>
            </a:fld>
            <a:endParaRPr lang="en-US" sz="1300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66F41D82-CFF6-49DA-BB1F-0BF0014E07B6}" type="slidenum">
              <a:rPr lang="en-US" sz="1300"/>
              <a:pPr eaLnBrk="1" hangingPunct="1"/>
              <a:t>30</a:t>
            </a:fld>
            <a:endParaRPr lang="en-US" sz="13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A2F25A04-AD2E-44F3-AFC4-F98EA25C7AF0}" type="slidenum">
              <a:rPr lang="en-US" sz="1300"/>
              <a:pPr eaLnBrk="1" hangingPunct="1"/>
              <a:t>31</a:t>
            </a:fld>
            <a:endParaRPr lang="en-US" sz="1300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EC31FDCF-3A5F-45BB-BE78-2255FC240CFB}" type="slidenum">
              <a:rPr lang="en-US" sz="1300"/>
              <a:pPr eaLnBrk="1" hangingPunct="1"/>
              <a:t>32</a:t>
            </a:fld>
            <a:endParaRPr lang="en-US" sz="13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B6150C38-8F90-468C-8ADD-18932126F018}" type="slidenum">
              <a:rPr lang="en-US" sz="1300"/>
              <a:pPr eaLnBrk="1" hangingPunct="1"/>
              <a:t>33</a:t>
            </a:fld>
            <a:endParaRPr lang="en-US" sz="13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TODO: intermediate step in</a:t>
            </a:r>
            <a:r>
              <a:rPr lang="en-US" baseline="0" dirty="0"/>
              <a:t> derivation!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874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12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638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TODO: explain</a:t>
            </a:r>
            <a:r>
              <a:rPr lang="en-US" baseline="0" dirty="0"/>
              <a:t> </a:t>
            </a:r>
            <a:r>
              <a:rPr lang="en-US" baseline="0" dirty="0" err="1"/>
              <a:t>propto</a:t>
            </a:r>
            <a:r>
              <a:rPr lang="en-US" baseline="0" dirty="0"/>
              <a:t> and it’s </a:t>
            </a:r>
            <a:r>
              <a:rPr lang="en-US" baseline="0" dirty="0" err="1"/>
              <a:t>X_t</a:t>
            </a:r>
            <a:r>
              <a:rPr lang="en-US" baseline="0" dirty="0"/>
              <a:t>, not 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410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4</a:t>
            </a:fld>
            <a:endParaRPr lang="en-US" sz="1300"/>
          </a:p>
        </p:txBody>
      </p:sp>
    </p:spTree>
    <p:extLst>
      <p:ext uri="{BB962C8B-B14F-4D97-AF65-F5344CB8AC3E}">
        <p14:creationId xmlns:p14="http://schemas.microsoft.com/office/powerpoint/2010/main" val="4368301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00DAEC-8020-4CF7-A90A-331E0EE17C2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590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demo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DE18D-B477-5540-A418-45080CBABEB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027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this.</a:t>
            </a: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9B9508E5-0874-424A-AC6D-A47A8201704D}" type="slidenum">
              <a:rPr lang="en-US" sz="1300"/>
              <a:pPr eaLnBrk="1" hangingPunct="1"/>
              <a:t>20</a:t>
            </a:fld>
            <a:endParaRPr lang="en-US" sz="13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22</a:t>
            </a:fld>
            <a:endParaRPr lang="en-US" sz="13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23</a:t>
            </a:fld>
            <a:endParaRPr lang="en-US" sz="13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D4DC253-A9A5-4D90-B624-D5BA5845A987}" type="slidenum">
              <a:rPr lang="en-US" sz="1300"/>
              <a:pPr eaLnBrk="1" hangingPunct="1"/>
              <a:t>24</a:t>
            </a:fld>
            <a:endParaRPr lang="en-US" sz="13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  <a:ln/>
        </p:spPr>
      </p:sp>
      <p:sp>
        <p:nvSpPr>
          <p:cNvPr id="4505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pitchFamily="34" charset="0"/>
                <a:ea typeface="ＭＳ Ｐゴシック" pitchFamily="34" charset="-128"/>
              </a:rPr>
              <a:t>Dan has some demo for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defTabSz="966788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9667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CE0D98D4-78BC-410E-807E-3CF904F29929}" type="slidenum">
              <a:rPr lang="en-US" sz="1300"/>
              <a:pPr eaLnBrk="1" hangingPunct="1"/>
              <a:t>27</a:t>
            </a:fld>
            <a:endParaRPr lang="en-US" sz="13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F837CE-2868-4A24-AB49-9D6ECFAE04E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AC6A190-8AB7-4691-9B1A-A7A256B1BA2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A2BF44-F5DC-417D-9079-2D308383830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A20002-19F1-4774-AF43-286B6C1B40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1736B34-1B90-46F4-A9FD-203AD0F3FEB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1737EC-F46C-4BDE-97B4-414C27CD35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4094C94-7C12-4DBB-8C4A-35B5A4CE2B0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8BA95B-2345-4C5A-9B56-F1F9E0D05A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73B8CD-5DCF-4A13-886D-84358CFE1E1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04A8097-C3C0-403A-AC97-EA80930ED7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64B70B-A198-4F20-B03F-8CDDBD2584B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5517FA1F-2885-4781-AF47-C9AEB50C4E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7" Type="http://schemas.openxmlformats.org/officeDocument/2006/relationships/image" Target="../media/image42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emf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tags" Target="../tags/tag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image" Target="../media/image5.png"/><Relationship Id="rId5" Type="http://schemas.openxmlformats.org/officeDocument/2006/relationships/tags" Target="../tags/tag6.xml"/><Relationship Id="rId10" Type="http://schemas.openxmlformats.org/officeDocument/2006/relationships/image" Target="../media/image4.png"/><Relationship Id="rId4" Type="http://schemas.openxmlformats.org/officeDocument/2006/relationships/tags" Target="../tags/tag5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emf"/><Relationship Id="rId5" Type="http://schemas.openxmlformats.org/officeDocument/2006/relationships/image" Target="../media/image51.emf"/><Relationship Id="rId4" Type="http://schemas.openxmlformats.org/officeDocument/2006/relationships/image" Target="../media/image5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5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emf"/><Relationship Id="rId5" Type="http://schemas.openxmlformats.org/officeDocument/2006/relationships/image" Target="../media/image58.emf"/><Relationship Id="rId4" Type="http://schemas.openxmlformats.org/officeDocument/2006/relationships/image" Target="../media/image57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66.png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12" Type="http://schemas.openxmlformats.org/officeDocument/2006/relationships/image" Target="../media/image65.png"/><Relationship Id="rId17" Type="http://schemas.openxmlformats.org/officeDocument/2006/relationships/image" Target="../media/image50.png"/><Relationship Id="rId2" Type="http://schemas.openxmlformats.org/officeDocument/2006/relationships/tags" Target="../tags/tag27.xml"/><Relationship Id="rId16" Type="http://schemas.openxmlformats.org/officeDocument/2006/relationships/image" Target="../media/image49.png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11" Type="http://schemas.openxmlformats.org/officeDocument/2006/relationships/image" Target="../media/image64.png"/><Relationship Id="rId5" Type="http://schemas.openxmlformats.org/officeDocument/2006/relationships/tags" Target="../tags/tag30.xml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tags" Target="../tags/tag29.xml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72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png"/><Relationship Id="rId9" Type="http://schemas.openxmlformats.org/officeDocument/2006/relationships/image" Target="../media/image74.e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7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50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10" Type="http://schemas.openxmlformats.org/officeDocument/2006/relationships/image" Target="../media/image85.emf"/><Relationship Id="rId4" Type="http://schemas.openxmlformats.org/officeDocument/2006/relationships/image" Target="../media/image79.emf"/><Relationship Id="rId9" Type="http://schemas.openxmlformats.org/officeDocument/2006/relationships/image" Target="../media/image84.em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oleObject" Target="../embeddings/oleObject4.bin"/><Relationship Id="rId7" Type="http://schemas.openxmlformats.org/officeDocument/2006/relationships/image" Target="../media/image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tags" Target="../tags/tag37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9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94.png"/><Relationship Id="rId5" Type="http://schemas.openxmlformats.org/officeDocument/2006/relationships/tags" Target="../tags/tag39.xml"/><Relationship Id="rId10" Type="http://schemas.openxmlformats.org/officeDocument/2006/relationships/image" Target="../media/image93.png"/><Relationship Id="rId4" Type="http://schemas.openxmlformats.org/officeDocument/2006/relationships/tags" Target="../tags/tag38.xml"/><Relationship Id="rId9" Type="http://schemas.openxmlformats.org/officeDocument/2006/relationships/image" Target="../media/image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emf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emf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28.png"/><Relationship Id="rId3" Type="http://schemas.openxmlformats.org/officeDocument/2006/relationships/tags" Target="../tags/tag15.xml"/><Relationship Id="rId21" Type="http://schemas.openxmlformats.org/officeDocument/2006/relationships/image" Target="../media/image31.png"/><Relationship Id="rId7" Type="http://schemas.openxmlformats.org/officeDocument/2006/relationships/tags" Target="../tags/tag19.xml"/><Relationship Id="rId12" Type="http://schemas.openxmlformats.org/officeDocument/2006/relationships/tags" Target="../tags/tag24.xml"/><Relationship Id="rId17" Type="http://schemas.openxmlformats.org/officeDocument/2006/relationships/image" Target="../media/image27.png"/><Relationship Id="rId2" Type="http://schemas.openxmlformats.org/officeDocument/2006/relationships/tags" Target="../tags/tag14.xml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tags" Target="../tags/tag23.xml"/><Relationship Id="rId5" Type="http://schemas.openxmlformats.org/officeDocument/2006/relationships/tags" Target="../tags/tag17.xml"/><Relationship Id="rId15" Type="http://schemas.openxmlformats.org/officeDocument/2006/relationships/image" Target="../media/image25.png"/><Relationship Id="rId23" Type="http://schemas.openxmlformats.org/officeDocument/2006/relationships/image" Target="../media/image33.png"/><Relationship Id="rId10" Type="http://schemas.openxmlformats.org/officeDocument/2006/relationships/tags" Target="../tags/tag22.xml"/><Relationship Id="rId19" Type="http://schemas.openxmlformats.org/officeDocument/2006/relationships/image" Target="../media/image29.png"/><Relationship Id="rId4" Type="http://schemas.openxmlformats.org/officeDocument/2006/relationships/tags" Target="../tags/tag16.xml"/><Relationship Id="rId9" Type="http://schemas.openxmlformats.org/officeDocument/2006/relationships/tags" Target="../tags/tag21.xml"/><Relationship Id="rId14" Type="http://schemas.openxmlformats.org/officeDocument/2006/relationships/image" Target="../media/image24.png"/><Relationship Id="rId22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480/580: Introduction to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Hidden Markov Models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057401"/>
            <a:ext cx="4177412" cy="3429000"/>
          </a:xfrm>
          <a:prstGeom prst="rect">
            <a:avLst/>
          </a:prstGeom>
        </p:spPr>
      </p:pic>
      <p:sp>
        <p:nvSpPr>
          <p:cNvPr id="3" name="Text Box 8">
            <a:extLst>
              <a:ext uri="{FF2B5EF4-FFF2-40B4-BE49-F238E27FC236}">
                <a16:creationId xmlns:a16="http://schemas.microsoft.com/office/drawing/2014/main" id="{4D648B75-0549-8E47-3599-9D2AC9EA97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715000"/>
            <a:ext cx="12192000" cy="116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Prof. </a:t>
            </a:r>
            <a:r>
              <a:rPr lang="en-US" sz="2000" dirty="0" err="1">
                <a:latin typeface="Calibri"/>
                <a:cs typeface="Calibri"/>
              </a:rPr>
              <a:t>Xuesu</a:t>
            </a:r>
            <a:r>
              <a:rPr lang="en-US" sz="2000" dirty="0">
                <a:latin typeface="Calibri"/>
                <a:cs typeface="Calibri"/>
              </a:rPr>
              <a:t> Xiao</a:t>
            </a:r>
          </a:p>
          <a:p>
            <a:pPr algn="ctr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George Mason University</a:t>
            </a:r>
            <a:endParaRPr lang="en-US" sz="2000" dirty="0">
              <a:solidFill>
                <a:schemeClr val="bg1"/>
              </a:solidFill>
              <a:latin typeface="Calibri"/>
              <a:cs typeface="Calibri"/>
            </a:endParaRP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[Based on slides created by Dan Klein and Pieter </a:t>
            </a:r>
            <a:r>
              <a:rPr lang="en-US" sz="1400" dirty="0" err="1">
                <a:latin typeface="Calibri"/>
                <a:cs typeface="Calibri"/>
              </a:rPr>
              <a:t>Abbeel</a:t>
            </a:r>
            <a:r>
              <a:rPr lang="en-US" sz="1400" dirty="0">
                <a:latin typeface="Calibri"/>
                <a:cs typeface="Calibri"/>
              </a:rPr>
              <a:t> for CS188 Intro to AI at UC Berkeley. All original materials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237183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Basic Dynamics</a:t>
            </a:r>
          </a:p>
        </p:txBody>
      </p:sp>
      <p:pic>
        <p:nvPicPr>
          <p:cNvPr id="5" name="Ghostbusters -- Basic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59" y="1143000"/>
            <a:ext cx="8412482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41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Circular Dynamics</a:t>
            </a:r>
          </a:p>
        </p:txBody>
      </p:sp>
      <p:pic>
        <p:nvPicPr>
          <p:cNvPr id="3" name="Ghostbusters -- Circular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7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Ghostbusters Whirlpool Dynamics</a:t>
            </a:r>
          </a:p>
        </p:txBody>
      </p:sp>
      <p:pic>
        <p:nvPicPr>
          <p:cNvPr id="3" name="Ghostbusters -- Whirlpool (Center) Dynamics -- Markov Model, Stationary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05000" y="1143000"/>
            <a:ext cx="838200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99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867400" y="1600201"/>
            <a:ext cx="6019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Stationary distribution: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The distribution we end up with is called the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stationary distribution </a:t>
            </a:r>
            <a:r>
              <a:rPr lang="en-US" sz="2400" dirty="0">
                <a:solidFill>
                  <a:srgbClr val="CC0000"/>
                </a:solidFill>
              </a:rPr>
              <a:t>  </a:t>
            </a:r>
            <a:r>
              <a:rPr lang="en-US" sz="2400" baseline="-25000" dirty="0">
                <a:solidFill>
                  <a:srgbClr val="CC0000"/>
                </a:solidFill>
                <a:latin typeface="cmsy10" pitchFamily="34" charset="0"/>
                <a:ea typeface="ＭＳ Ｐゴシック" pitchFamily="34" charset="-128"/>
              </a:rPr>
              <a:t>        </a:t>
            </a:r>
            <a:r>
              <a:rPr lang="en-US" sz="2400" dirty="0">
                <a:ea typeface="ＭＳ Ｐゴシック" pitchFamily="34" charset="-128"/>
              </a:rPr>
              <a:t>of the chain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It satisfies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2" y="4051096"/>
            <a:ext cx="10971607" cy="2806902"/>
          </a:xfrm>
          <a:prstGeom prst="rect">
            <a:avLst/>
          </a:prstGeom>
        </p:spPr>
      </p:pic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Stationary Distributions</a:t>
            </a:r>
          </a:p>
        </p:txBody>
      </p:sp>
      <p:sp>
        <p:nvSpPr>
          <p:cNvPr id="31746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00201"/>
            <a:ext cx="5715000" cy="2362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ea typeface="ＭＳ Ｐゴシック" pitchFamily="34" charset="-128"/>
              </a:rPr>
              <a:t>For most chains: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Influence of the initial distribution gets less and less over time.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The distribution we end up in is independent of the initial distribution</a:t>
            </a:r>
          </a:p>
          <a:p>
            <a:pPr lvl="3">
              <a:lnSpc>
                <a:spcPct val="90000"/>
              </a:lnSpc>
            </a:pPr>
            <a:endParaRPr lang="en-US" sz="16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3657600"/>
            <a:ext cx="5019304" cy="6096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00" y="2476500"/>
            <a:ext cx="451669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269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Example: Stationary Distributions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458200" cy="47545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at time t = infinity?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031" y="1143000"/>
            <a:ext cx="3982967" cy="24383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5626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3622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19954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4478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276600" y="20574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8242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09888" y="23241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191000" y="2057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738688" y="23241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9448800" y="39624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971800"/>
            <a:ext cx="7016259" cy="6858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62400"/>
            <a:ext cx="4800600" cy="702338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2971800" cy="695202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6019800"/>
            <a:ext cx="3270417" cy="304800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250" y="5486400"/>
            <a:ext cx="2216150" cy="803465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5041392" y="5638800"/>
            <a:ext cx="978408" cy="4846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04800" y="5867400"/>
            <a:ext cx="798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libri"/>
                <a:cs typeface="Calibri"/>
              </a:rPr>
              <a:t>Also:</a:t>
            </a:r>
          </a:p>
        </p:txBody>
      </p:sp>
    </p:spTree>
    <p:extLst>
      <p:ext uri="{BB962C8B-B14F-4D97-AF65-F5344CB8AC3E}">
        <p14:creationId xmlns:p14="http://schemas.microsoft.com/office/powerpoint/2010/main" val="25132480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37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111" y="1295400"/>
            <a:ext cx="6073778" cy="510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89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(no beliefs)</a:t>
            </a:r>
          </a:p>
        </p:txBody>
      </p:sp>
      <p:pic>
        <p:nvPicPr>
          <p:cNvPr id="5" name="Pacman sonar (P4) -- no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43100" y="1143001"/>
            <a:ext cx="8305800" cy="5191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668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Hidden Markov Models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219200"/>
            <a:ext cx="5954245" cy="5397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8820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Hidden Markov Models</a:t>
            </a:r>
          </a:p>
        </p:txBody>
      </p:sp>
      <p:sp>
        <p:nvSpPr>
          <p:cNvPr id="3686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Markov chains not so useful for most agents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Need observations to update your beliefs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Hidden Markov models (HMMs)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Underlying Markov chain over states X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You observe outputs (effects) at each time step</a:t>
            </a:r>
          </a:p>
        </p:txBody>
      </p:sp>
      <p:sp>
        <p:nvSpPr>
          <p:cNvPr id="36867" name="Oval 4"/>
          <p:cNvSpPr>
            <a:spLocks noChangeArrowheads="1"/>
          </p:cNvSpPr>
          <p:nvPr/>
        </p:nvSpPr>
        <p:spPr bwMode="auto">
          <a:xfrm>
            <a:off x="5943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68" name="AutoShape 5"/>
          <p:cNvCxnSpPr>
            <a:cxnSpLocks noChangeShapeType="1"/>
            <a:stCxn id="36867" idx="4"/>
            <a:endCxn id="36883" idx="0"/>
          </p:cNvCxnSpPr>
          <p:nvPr/>
        </p:nvCxnSpPr>
        <p:spPr bwMode="auto">
          <a:xfrm>
            <a:off x="6210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69" name="Oval 6"/>
          <p:cNvSpPr>
            <a:spLocks noChangeArrowheads="1"/>
          </p:cNvSpPr>
          <p:nvPr/>
        </p:nvSpPr>
        <p:spPr bwMode="auto">
          <a:xfrm>
            <a:off x="25908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6870" name="AutoShape 7"/>
          <p:cNvCxnSpPr>
            <a:cxnSpLocks noChangeShapeType="1"/>
            <a:stCxn id="36869" idx="4"/>
            <a:endCxn id="36880" idx="0"/>
          </p:cNvCxnSpPr>
          <p:nvPr/>
        </p:nvCxnSpPr>
        <p:spPr bwMode="auto">
          <a:xfrm>
            <a:off x="28575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1" name="Oval 8"/>
          <p:cNvSpPr>
            <a:spLocks noChangeArrowheads="1"/>
          </p:cNvSpPr>
          <p:nvPr/>
        </p:nvSpPr>
        <p:spPr bwMode="auto">
          <a:xfrm>
            <a:off x="16764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2" name="AutoShape 9"/>
          <p:cNvCxnSpPr>
            <a:cxnSpLocks noChangeShapeType="1"/>
            <a:stCxn id="36873" idx="6"/>
            <a:endCxn id="36869" idx="2"/>
          </p:cNvCxnSpPr>
          <p:nvPr/>
        </p:nvCxnSpPr>
        <p:spPr bwMode="auto">
          <a:xfrm>
            <a:off x="22240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3" name="Oval 10"/>
          <p:cNvSpPr>
            <a:spLocks noChangeArrowheads="1"/>
          </p:cNvSpPr>
          <p:nvPr/>
        </p:nvSpPr>
        <p:spPr bwMode="auto">
          <a:xfrm>
            <a:off x="16764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6874" name="AutoShape 11"/>
          <p:cNvCxnSpPr>
            <a:cxnSpLocks noChangeShapeType="1"/>
            <a:stCxn id="36873" idx="4"/>
            <a:endCxn id="36871" idx="0"/>
          </p:cNvCxnSpPr>
          <p:nvPr/>
        </p:nvCxnSpPr>
        <p:spPr bwMode="auto">
          <a:xfrm>
            <a:off x="19431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5" name="Oval 12"/>
          <p:cNvSpPr>
            <a:spLocks noChangeArrowheads="1"/>
          </p:cNvSpPr>
          <p:nvPr/>
        </p:nvSpPr>
        <p:spPr bwMode="auto">
          <a:xfrm>
            <a:off x="35052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6876" name="AutoShape 13"/>
          <p:cNvCxnSpPr>
            <a:cxnSpLocks noChangeShapeType="1"/>
            <a:stCxn id="36875" idx="6"/>
            <a:endCxn id="36878" idx="2"/>
          </p:cNvCxnSpPr>
          <p:nvPr/>
        </p:nvCxnSpPr>
        <p:spPr bwMode="auto">
          <a:xfrm>
            <a:off x="40528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877" name="AutoShape 14"/>
          <p:cNvCxnSpPr>
            <a:cxnSpLocks noChangeShapeType="1"/>
            <a:stCxn id="36869" idx="6"/>
            <a:endCxn id="36875" idx="2"/>
          </p:cNvCxnSpPr>
          <p:nvPr/>
        </p:nvCxnSpPr>
        <p:spPr bwMode="auto">
          <a:xfrm>
            <a:off x="3138488" y="45339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78" name="Oval 15"/>
          <p:cNvSpPr>
            <a:spLocks noChangeArrowheads="1"/>
          </p:cNvSpPr>
          <p:nvPr/>
        </p:nvSpPr>
        <p:spPr bwMode="auto">
          <a:xfrm>
            <a:off x="4419600" y="42672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6879" name="AutoShape 16"/>
          <p:cNvCxnSpPr>
            <a:cxnSpLocks noChangeShapeType="1"/>
            <a:stCxn id="36878" idx="6"/>
            <a:endCxn id="36867" idx="2"/>
          </p:cNvCxnSpPr>
          <p:nvPr/>
        </p:nvCxnSpPr>
        <p:spPr bwMode="auto">
          <a:xfrm>
            <a:off x="4967288" y="45339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6880" name="Oval 17"/>
          <p:cNvSpPr>
            <a:spLocks noChangeArrowheads="1"/>
          </p:cNvSpPr>
          <p:nvPr/>
        </p:nvSpPr>
        <p:spPr bwMode="auto">
          <a:xfrm>
            <a:off x="25908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Calibri"/>
                <a:cs typeface="Calibri"/>
              </a:rPr>
              <a:t>E</a:t>
            </a:r>
            <a:r>
              <a:rPr lang="en-US" sz="2400" baseline="-25000" dirty="0">
                <a:latin typeface="Calibri"/>
                <a:cs typeface="Calibri"/>
              </a:rPr>
              <a:t>2</a:t>
            </a:r>
          </a:p>
        </p:txBody>
      </p:sp>
      <p:sp>
        <p:nvSpPr>
          <p:cNvPr id="36881" name="Oval 18"/>
          <p:cNvSpPr>
            <a:spLocks noChangeArrowheads="1"/>
          </p:cNvSpPr>
          <p:nvPr/>
        </p:nvSpPr>
        <p:spPr bwMode="auto">
          <a:xfrm>
            <a:off x="35052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6882" name="Oval 19"/>
          <p:cNvSpPr>
            <a:spLocks noChangeArrowheads="1"/>
          </p:cNvSpPr>
          <p:nvPr/>
        </p:nvSpPr>
        <p:spPr bwMode="auto">
          <a:xfrm>
            <a:off x="4419600" y="53340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sp>
        <p:nvSpPr>
          <p:cNvPr id="36883" name="Oval 20"/>
          <p:cNvSpPr>
            <a:spLocks noChangeArrowheads="1"/>
          </p:cNvSpPr>
          <p:nvPr/>
        </p:nvSpPr>
        <p:spPr bwMode="auto">
          <a:xfrm>
            <a:off x="5943600" y="5334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6884" name="AutoShape 21"/>
          <p:cNvCxnSpPr>
            <a:cxnSpLocks noChangeShapeType="1"/>
            <a:stCxn id="36875" idx="4"/>
            <a:endCxn id="36881" idx="0"/>
          </p:cNvCxnSpPr>
          <p:nvPr/>
        </p:nvCxnSpPr>
        <p:spPr bwMode="auto">
          <a:xfrm>
            <a:off x="37719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6885" name="AutoShape 22"/>
          <p:cNvCxnSpPr>
            <a:cxnSpLocks noChangeShapeType="1"/>
            <a:stCxn id="36878" idx="4"/>
            <a:endCxn id="36882" idx="0"/>
          </p:cNvCxnSpPr>
          <p:nvPr/>
        </p:nvCxnSpPr>
        <p:spPr bwMode="auto">
          <a:xfrm>
            <a:off x="4686300" y="48148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1524000"/>
            <a:ext cx="5107669" cy="4630181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3124200" y="2057400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7145659"/>
              </p:ext>
            </p:extLst>
          </p:nvPr>
        </p:nvGraphicFramePr>
        <p:xfrm>
          <a:off x="74676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>
            <a:off x="1371600" y="2941638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cxnSp>
        <p:nvCxnSpPr>
          <p:cNvPr id="26" name="Straight Arrow Connector 25"/>
          <p:cNvCxnSpPr>
            <a:endCxn id="25" idx="0"/>
          </p:cNvCxnSpPr>
          <p:nvPr/>
        </p:nvCxnSpPr>
        <p:spPr>
          <a:xfrm>
            <a:off x="2362200" y="2438400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648200" y="2446338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5410200" y="2057400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934200" y="2454276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919275"/>
              </p:ext>
            </p:extLst>
          </p:nvPr>
        </p:nvGraphicFramePr>
        <p:xfrm>
          <a:off x="9829800" y="4572000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3657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943600" y="29718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sp>
        <p:nvSpPr>
          <p:cNvPr id="51" name="Oval 50"/>
          <p:cNvSpPr/>
          <p:nvPr/>
        </p:nvSpPr>
        <p:spPr>
          <a:xfrm>
            <a:off x="1371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t-1</a:t>
            </a:r>
          </a:p>
        </p:txBody>
      </p:sp>
      <p:sp>
        <p:nvSpPr>
          <p:cNvPr id="52" name="Oval 51"/>
          <p:cNvSpPr/>
          <p:nvPr/>
        </p:nvSpPr>
        <p:spPr>
          <a:xfrm>
            <a:off x="3657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 err="1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 err="1">
                <a:solidFill>
                  <a:srgbClr val="333399"/>
                </a:solidFill>
                <a:latin typeface="Calibri"/>
                <a:cs typeface="Calibri"/>
              </a:rPr>
              <a:t>t</a:t>
            </a:r>
            <a:endParaRPr lang="en-US" baseline="-25000" dirty="0">
              <a:solidFill>
                <a:srgbClr val="333399"/>
              </a:solidFill>
              <a:latin typeface="Calibri"/>
              <a:cs typeface="Calibri"/>
            </a:endParaRPr>
          </a:p>
        </p:txBody>
      </p:sp>
      <p:sp>
        <p:nvSpPr>
          <p:cNvPr id="53" name="Oval 52"/>
          <p:cNvSpPr/>
          <p:nvPr/>
        </p:nvSpPr>
        <p:spPr>
          <a:xfrm>
            <a:off x="5943600" y="1676400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t+1</a:t>
            </a: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9906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>
            <a:off x="7924800" y="2057400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1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4572000"/>
            <a:ext cx="8229600" cy="1630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An HMM is defined by: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Initial distribution: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Transitions:</a:t>
            </a:r>
          </a:p>
          <a:p>
            <a:pPr lvl="1">
              <a:lnSpc>
                <a:spcPct val="80000"/>
              </a:lnSpc>
            </a:pPr>
            <a:r>
              <a:rPr lang="en-US" dirty="0">
                <a:ea typeface="ＭＳ Ｐゴシック" pitchFamily="34" charset="-128"/>
              </a:rPr>
              <a:t>Emissions:</a:t>
            </a:r>
          </a:p>
        </p:txBody>
      </p:sp>
      <p:pic>
        <p:nvPicPr>
          <p:cNvPr id="6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79" y="5135562"/>
            <a:ext cx="896021" cy="29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93" y="5549526"/>
            <a:ext cx="1905907" cy="348035"/>
          </a:xfrm>
          <a:prstGeom prst="rect">
            <a:avLst/>
          </a:prstGeom>
        </p:spPr>
      </p:pic>
      <p:pic>
        <p:nvPicPr>
          <p:cNvPr id="64" name="Picture 6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7849" y="5967412"/>
            <a:ext cx="1479551" cy="334092"/>
          </a:xfrm>
          <a:prstGeom prst="rect">
            <a:avLst/>
          </a:prstGeom>
        </p:spPr>
      </p:pic>
      <p:pic>
        <p:nvPicPr>
          <p:cNvPr id="65" name="Picture 6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295400"/>
            <a:ext cx="1600200" cy="292210"/>
          </a:xfrm>
          <a:prstGeom prst="rect">
            <a:avLst/>
          </a:prstGeom>
        </p:spPr>
      </p:pic>
      <p:pic>
        <p:nvPicPr>
          <p:cNvPr id="66" name="Picture 6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514600"/>
            <a:ext cx="1250951" cy="28247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178" y="1600200"/>
            <a:ext cx="2621611" cy="89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Probability Recap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>
          <a:xfrm>
            <a:off x="304799" y="1600200"/>
            <a:ext cx="11201401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Conditional probability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Product rule</a:t>
            </a:r>
          </a:p>
          <a:p>
            <a:pPr lvl="2">
              <a:buFont typeface="Wingdings" charset="0"/>
              <a:buChar char="§"/>
              <a:defRPr/>
            </a:pPr>
            <a:endParaRPr lang="en-US" sz="2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Chain rule </a:t>
            </a: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 marL="0" indent="0">
              <a:buFont typeface="Wingdings" charset="0"/>
              <a:buNone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X, Y independent if and only if:</a:t>
            </a:r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X and Y are conditionally independent given Z if and only if:</a:t>
            </a:r>
            <a:endParaRPr lang="en-US" dirty="0"/>
          </a:p>
          <a:p>
            <a:pPr>
              <a:buFont typeface="Wingdings" charset="0"/>
              <a:buChar char="§"/>
              <a:defRPr/>
            </a:pPr>
            <a:endParaRPr lang="en-US" dirty="0"/>
          </a:p>
        </p:txBody>
      </p:sp>
      <p:pic>
        <p:nvPicPr>
          <p:cNvPr id="17412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24479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10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836" y="2570706"/>
            <a:ext cx="3103563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4867520"/>
            <a:ext cx="3795713" cy="29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25" y="6172200"/>
            <a:ext cx="484187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Picture 8" descr="txp_fi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7400" y="5803900"/>
            <a:ext cx="14017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06737" y="3505200"/>
            <a:ext cx="6646512" cy="97056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12059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1301"/>
            <a:ext cx="12192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Example: Ghostbusters HMM</a:t>
            </a:r>
          </a:p>
        </p:txBody>
      </p:sp>
      <p:sp>
        <p:nvSpPr>
          <p:cNvPr id="3993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5257800" cy="4525963"/>
          </a:xfrm>
        </p:spPr>
        <p:txBody>
          <a:bodyPr/>
          <a:lstStyle/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</a:t>
            </a:r>
            <a:r>
              <a:rPr lang="en-US" sz="2000" baseline="-25000" dirty="0">
                <a:latin typeface="Calibri"/>
                <a:ea typeface="ＭＳ Ｐゴシック" pitchFamily="34" charset="-128"/>
                <a:cs typeface="Calibri"/>
              </a:rPr>
              <a:t>1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uniform</a:t>
            </a:r>
          </a:p>
          <a:p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P(X|X</a:t>
            </a:r>
            <a:r>
              <a:rPr lang="ja-JP" altLang="en-US" sz="2000" dirty="0">
                <a:latin typeface="Calibri"/>
                <a:ea typeface="ＭＳ Ｐゴシック" pitchFamily="34" charset="-128"/>
                <a:cs typeface="Calibri"/>
              </a:rPr>
              <a:t>’</a:t>
            </a:r>
            <a:r>
              <a:rPr lang="en-US" altLang="ja-JP" sz="2000" dirty="0">
                <a:latin typeface="Calibri"/>
                <a:ea typeface="ＭＳ Ｐゴシック" pitchFamily="34" charset="-128"/>
                <a:cs typeface="Calibri"/>
              </a:rPr>
              <a:t>) = usually move clockwise, but sometimes move in a random direction or stay in place</a:t>
            </a:r>
          </a:p>
          <a:p>
            <a:endParaRPr lang="en-US" altLang="ja-JP" sz="20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P(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R</a:t>
            </a:r>
            <a:r>
              <a:rPr lang="en-US" sz="2000" baseline="-25000" dirty="0" err="1">
                <a:latin typeface="Calibri"/>
                <a:ea typeface="ＭＳ Ｐゴシック" pitchFamily="34" charset="-128"/>
                <a:cs typeface="Calibri"/>
              </a:rPr>
              <a:t>ij</a:t>
            </a:r>
            <a:r>
              <a:rPr lang="en-US" sz="2000" dirty="0" err="1">
                <a:latin typeface="Calibri"/>
                <a:ea typeface="ＭＳ Ｐゴシック" pitchFamily="34" charset="-128"/>
                <a:cs typeface="Calibri"/>
              </a:rPr>
              <a:t>|X</a:t>
            </a: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) = same sensor model as before:</a:t>
            </a:r>
            <a:br>
              <a:rPr lang="en-US" sz="2000" dirty="0">
                <a:latin typeface="Calibri"/>
                <a:ea typeface="ＭＳ Ｐゴシック" pitchFamily="34" charset="-128"/>
                <a:cs typeface="Calibri"/>
              </a:rPr>
            </a:b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red means close, green means far away.</a:t>
            </a:r>
          </a:p>
        </p:txBody>
      </p:sp>
      <p:grpSp>
        <p:nvGrpSpPr>
          <p:cNvPr id="39939" name="Group 37"/>
          <p:cNvGrpSpPr>
            <a:grpSpLocks/>
          </p:cNvGrpSpPr>
          <p:nvPr/>
        </p:nvGrpSpPr>
        <p:grpSpPr bwMode="auto">
          <a:xfrm>
            <a:off x="9732962" y="1524000"/>
            <a:ext cx="1447800" cy="1524000"/>
            <a:chOff x="3984" y="1056"/>
            <a:chExt cx="1296" cy="1296"/>
          </a:xfrm>
        </p:grpSpPr>
        <p:sp>
          <p:nvSpPr>
            <p:cNvPr id="39973" name="Rectangle 38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4" name="Rectangle 39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5" name="Rectangle 40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6" name="Rectangle 41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7" name="Rectangle 42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8" name="Rectangle 43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79" name="Rectangle 44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0" name="Rectangle 45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  <p:sp>
          <p:nvSpPr>
            <p:cNvPr id="39981" name="Rectangle 46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1/9</a:t>
              </a:r>
            </a:p>
          </p:txBody>
        </p:sp>
      </p:grpSp>
      <p:sp>
        <p:nvSpPr>
          <p:cNvPr id="39940" name="Rectangle 48"/>
          <p:cNvSpPr>
            <a:spLocks noChangeArrowheads="1"/>
          </p:cNvSpPr>
          <p:nvPr/>
        </p:nvSpPr>
        <p:spPr bwMode="auto">
          <a:xfrm>
            <a:off x="10113962" y="3124200"/>
            <a:ext cx="6417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</a:t>
            </a:r>
            <a:r>
              <a:rPr lang="en-US" baseline="-25000">
                <a:solidFill>
                  <a:schemeClr val="accent2"/>
                </a:solidFill>
                <a:latin typeface="Calibri"/>
                <a:cs typeface="Calibri"/>
              </a:rPr>
              <a:t>1</a:t>
            </a:r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)</a:t>
            </a:r>
          </a:p>
        </p:txBody>
      </p:sp>
      <p:sp>
        <p:nvSpPr>
          <p:cNvPr id="39941" name="Rectangle 49"/>
          <p:cNvSpPr>
            <a:spLocks noChangeArrowheads="1"/>
          </p:cNvSpPr>
          <p:nvPr/>
        </p:nvSpPr>
        <p:spPr bwMode="auto">
          <a:xfrm>
            <a:off x="9656762" y="5486400"/>
            <a:ext cx="1541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  <a:latin typeface="Calibri"/>
                <a:cs typeface="Calibri"/>
              </a:rPr>
              <a:t>P(X|X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r>
              <a:rPr lang="en-US" altLang="ja-JP">
                <a:solidFill>
                  <a:schemeClr val="accent2"/>
                </a:solidFill>
                <a:latin typeface="Calibri"/>
                <a:cs typeface="Calibri"/>
              </a:rPr>
              <a:t>=&lt;1,2&gt;)</a:t>
            </a:r>
            <a:endParaRPr lang="en-US">
              <a:solidFill>
                <a:schemeClr val="accent2"/>
              </a:solidFill>
              <a:latin typeface="Calibri"/>
              <a:cs typeface="Calibri"/>
            </a:endParaRPr>
          </a:p>
        </p:txBody>
      </p:sp>
      <p:grpSp>
        <p:nvGrpSpPr>
          <p:cNvPr id="39942" name="Group 50"/>
          <p:cNvGrpSpPr>
            <a:grpSpLocks/>
          </p:cNvGrpSpPr>
          <p:nvPr/>
        </p:nvGrpSpPr>
        <p:grpSpPr bwMode="auto">
          <a:xfrm>
            <a:off x="9732962" y="3810000"/>
            <a:ext cx="1447800" cy="1524000"/>
            <a:chOff x="3984" y="1056"/>
            <a:chExt cx="1296" cy="1296"/>
          </a:xfrm>
        </p:grpSpPr>
        <p:sp>
          <p:nvSpPr>
            <p:cNvPr id="39964" name="Rectangle 51"/>
            <p:cNvSpPr>
              <a:spLocks noChangeArrowheads="1"/>
            </p:cNvSpPr>
            <p:nvPr/>
          </p:nvSpPr>
          <p:spPr bwMode="auto">
            <a:xfrm>
              <a:off x="3984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5" name="Rectangle 52"/>
            <p:cNvSpPr>
              <a:spLocks noChangeArrowheads="1"/>
            </p:cNvSpPr>
            <p:nvPr/>
          </p:nvSpPr>
          <p:spPr bwMode="auto">
            <a:xfrm>
              <a:off x="4416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6" name="Rectangle 53"/>
            <p:cNvSpPr>
              <a:spLocks noChangeArrowheads="1"/>
            </p:cNvSpPr>
            <p:nvPr/>
          </p:nvSpPr>
          <p:spPr bwMode="auto">
            <a:xfrm>
              <a:off x="3984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67" name="Rectangle 54"/>
            <p:cNvSpPr>
              <a:spLocks noChangeArrowheads="1"/>
            </p:cNvSpPr>
            <p:nvPr/>
          </p:nvSpPr>
          <p:spPr bwMode="auto">
            <a:xfrm>
              <a:off x="4416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1/6</a:t>
              </a:r>
            </a:p>
          </p:txBody>
        </p:sp>
        <p:sp>
          <p:nvSpPr>
            <p:cNvPr id="39968" name="Rectangle 55"/>
            <p:cNvSpPr>
              <a:spLocks noChangeArrowheads="1"/>
            </p:cNvSpPr>
            <p:nvPr/>
          </p:nvSpPr>
          <p:spPr bwMode="auto">
            <a:xfrm>
              <a:off x="4848" y="1056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1/2</a:t>
              </a:r>
            </a:p>
          </p:txBody>
        </p:sp>
        <p:sp>
          <p:nvSpPr>
            <p:cNvPr id="39969" name="Rectangle 56"/>
            <p:cNvSpPr>
              <a:spLocks noChangeArrowheads="1"/>
            </p:cNvSpPr>
            <p:nvPr/>
          </p:nvSpPr>
          <p:spPr bwMode="auto">
            <a:xfrm>
              <a:off x="4848" y="1488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0" name="Rectangle 57"/>
            <p:cNvSpPr>
              <a:spLocks noChangeArrowheads="1"/>
            </p:cNvSpPr>
            <p:nvPr/>
          </p:nvSpPr>
          <p:spPr bwMode="auto">
            <a:xfrm>
              <a:off x="3984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1" name="Rectangle 58"/>
            <p:cNvSpPr>
              <a:spLocks noChangeArrowheads="1"/>
            </p:cNvSpPr>
            <p:nvPr/>
          </p:nvSpPr>
          <p:spPr bwMode="auto">
            <a:xfrm>
              <a:off x="4416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  <p:sp>
          <p:nvSpPr>
            <p:cNvPr id="39972" name="Rectangle 59"/>
            <p:cNvSpPr>
              <a:spLocks noChangeArrowheads="1"/>
            </p:cNvSpPr>
            <p:nvPr/>
          </p:nvSpPr>
          <p:spPr bwMode="auto">
            <a:xfrm>
              <a:off x="4848" y="1920"/>
              <a:ext cx="432" cy="43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0</a:t>
              </a:r>
            </a:p>
          </p:txBody>
        </p:sp>
      </p:grpSp>
      <p:sp>
        <p:nvSpPr>
          <p:cNvPr id="39943" name="Oval 60"/>
          <p:cNvSpPr>
            <a:spLocks noChangeArrowheads="1"/>
          </p:cNvSpPr>
          <p:nvPr/>
        </p:nvSpPr>
        <p:spPr bwMode="auto">
          <a:xfrm>
            <a:off x="5334000" y="54864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sp>
        <p:nvSpPr>
          <p:cNvPr id="39945" name="Oval 62"/>
          <p:cNvSpPr>
            <a:spLocks noChangeArrowheads="1"/>
          </p:cNvSpPr>
          <p:nvPr/>
        </p:nvSpPr>
        <p:spPr bwMode="auto">
          <a:xfrm>
            <a:off x="19431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39946" name="AutoShape 63"/>
          <p:cNvCxnSpPr>
            <a:cxnSpLocks noChangeShapeType="1"/>
            <a:stCxn id="39945" idx="4"/>
            <a:endCxn id="39956" idx="0"/>
          </p:cNvCxnSpPr>
          <p:nvPr/>
        </p:nvCxnSpPr>
        <p:spPr bwMode="auto">
          <a:xfrm>
            <a:off x="22098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7" name="Oval 64"/>
          <p:cNvSpPr>
            <a:spLocks noChangeArrowheads="1"/>
          </p:cNvSpPr>
          <p:nvPr/>
        </p:nvSpPr>
        <p:spPr bwMode="auto">
          <a:xfrm>
            <a:off x="10287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48" name="AutoShape 65"/>
          <p:cNvCxnSpPr>
            <a:cxnSpLocks noChangeShapeType="1"/>
            <a:stCxn id="39949" idx="6"/>
            <a:endCxn id="39945" idx="2"/>
          </p:cNvCxnSpPr>
          <p:nvPr/>
        </p:nvCxnSpPr>
        <p:spPr bwMode="auto">
          <a:xfrm>
            <a:off x="15763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49" name="Oval 66"/>
          <p:cNvSpPr>
            <a:spLocks noChangeArrowheads="1"/>
          </p:cNvSpPr>
          <p:nvPr/>
        </p:nvSpPr>
        <p:spPr bwMode="auto">
          <a:xfrm>
            <a:off x="10287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39950" name="AutoShape 67"/>
          <p:cNvCxnSpPr>
            <a:cxnSpLocks noChangeShapeType="1"/>
            <a:stCxn id="39949" idx="4"/>
            <a:endCxn id="39947" idx="0"/>
          </p:cNvCxnSpPr>
          <p:nvPr/>
        </p:nvCxnSpPr>
        <p:spPr bwMode="auto">
          <a:xfrm>
            <a:off x="12954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1" name="Oval 68"/>
          <p:cNvSpPr>
            <a:spLocks noChangeArrowheads="1"/>
          </p:cNvSpPr>
          <p:nvPr/>
        </p:nvSpPr>
        <p:spPr bwMode="auto">
          <a:xfrm>
            <a:off x="28575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39952" name="AutoShape 69"/>
          <p:cNvCxnSpPr>
            <a:cxnSpLocks noChangeShapeType="1"/>
            <a:stCxn id="39951" idx="6"/>
            <a:endCxn id="39954" idx="2"/>
          </p:cNvCxnSpPr>
          <p:nvPr/>
        </p:nvCxnSpPr>
        <p:spPr bwMode="auto">
          <a:xfrm>
            <a:off x="34051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53" name="AutoShape 70"/>
          <p:cNvCxnSpPr>
            <a:cxnSpLocks noChangeShapeType="1"/>
            <a:stCxn id="39945" idx="6"/>
            <a:endCxn id="39951" idx="2"/>
          </p:cNvCxnSpPr>
          <p:nvPr/>
        </p:nvCxnSpPr>
        <p:spPr bwMode="auto">
          <a:xfrm>
            <a:off x="2490788" y="51435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4" name="Oval 71"/>
          <p:cNvSpPr>
            <a:spLocks noChangeArrowheads="1"/>
          </p:cNvSpPr>
          <p:nvPr/>
        </p:nvSpPr>
        <p:spPr bwMode="auto">
          <a:xfrm>
            <a:off x="3771900" y="4876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4</a:t>
            </a:r>
          </a:p>
        </p:txBody>
      </p:sp>
      <p:cxnSp>
        <p:nvCxnSpPr>
          <p:cNvPr id="39955" name="AutoShape 72"/>
          <p:cNvCxnSpPr>
            <a:cxnSpLocks noChangeShapeType="1"/>
            <a:stCxn id="39954" idx="6"/>
          </p:cNvCxnSpPr>
          <p:nvPr/>
        </p:nvCxnSpPr>
        <p:spPr bwMode="auto">
          <a:xfrm>
            <a:off x="4319588" y="51435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56" name="Oval 73"/>
          <p:cNvSpPr>
            <a:spLocks noChangeArrowheads="1"/>
          </p:cNvSpPr>
          <p:nvPr/>
        </p:nvSpPr>
        <p:spPr bwMode="auto">
          <a:xfrm>
            <a:off x="19431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7" name="Oval 74"/>
          <p:cNvSpPr>
            <a:spLocks noChangeArrowheads="1"/>
          </p:cNvSpPr>
          <p:nvPr/>
        </p:nvSpPr>
        <p:spPr bwMode="auto">
          <a:xfrm>
            <a:off x="28575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sp>
        <p:nvSpPr>
          <p:cNvPr id="39958" name="Oval 75"/>
          <p:cNvSpPr>
            <a:spLocks noChangeArrowheads="1"/>
          </p:cNvSpPr>
          <p:nvPr/>
        </p:nvSpPr>
        <p:spPr bwMode="auto">
          <a:xfrm>
            <a:off x="3771900" y="5943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>
                <a:latin typeface="Calibri"/>
                <a:cs typeface="Calibri"/>
              </a:rPr>
              <a:t>R</a:t>
            </a:r>
            <a:r>
              <a:rPr lang="en-US" sz="2400" baseline="-25000">
                <a:latin typeface="Calibri"/>
                <a:cs typeface="Calibri"/>
              </a:rPr>
              <a:t>i,j</a:t>
            </a:r>
          </a:p>
        </p:txBody>
      </p:sp>
      <p:cxnSp>
        <p:nvCxnSpPr>
          <p:cNvPr id="39960" name="AutoShape 77"/>
          <p:cNvCxnSpPr>
            <a:cxnSpLocks noChangeShapeType="1"/>
            <a:stCxn id="39951" idx="4"/>
            <a:endCxn id="39957" idx="0"/>
          </p:cNvCxnSpPr>
          <p:nvPr/>
        </p:nvCxnSpPr>
        <p:spPr bwMode="auto">
          <a:xfrm>
            <a:off x="31242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39961" name="AutoShape 78"/>
          <p:cNvCxnSpPr>
            <a:cxnSpLocks noChangeShapeType="1"/>
            <a:stCxn id="39954" idx="4"/>
            <a:endCxn id="39958" idx="0"/>
          </p:cNvCxnSpPr>
          <p:nvPr/>
        </p:nvCxnSpPr>
        <p:spPr bwMode="auto">
          <a:xfrm>
            <a:off x="4038600" y="5424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39962" name="Line 81"/>
          <p:cNvSpPr>
            <a:spLocks noChangeShapeType="1"/>
          </p:cNvSpPr>
          <p:nvPr/>
        </p:nvSpPr>
        <p:spPr bwMode="auto">
          <a:xfrm>
            <a:off x="10494962" y="4114800"/>
            <a:ext cx="304800" cy="0"/>
          </a:xfrm>
          <a:prstGeom prst="line">
            <a:avLst/>
          </a:prstGeom>
          <a:noFill/>
          <a:ln w="38100">
            <a:solidFill>
              <a:srgbClr val="A5002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9963" name="Oval 79"/>
          <p:cNvSpPr>
            <a:spLocks noChangeArrowheads="1"/>
          </p:cNvSpPr>
          <p:nvPr/>
        </p:nvSpPr>
        <p:spPr bwMode="auto">
          <a:xfrm>
            <a:off x="10418762" y="4038600"/>
            <a:ext cx="152400" cy="1524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95400"/>
            <a:ext cx="2378144" cy="219027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3733800"/>
            <a:ext cx="2057400" cy="188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47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1" grpId="0"/>
      <p:bldP spid="39943" grpId="0" animBg="1"/>
      <p:bldP spid="39945" grpId="0" animBg="1"/>
      <p:bldP spid="39947" grpId="0" animBg="1"/>
      <p:bldP spid="39949" grpId="0" animBg="1"/>
      <p:bldP spid="39951" grpId="0" animBg="1"/>
      <p:bldP spid="39954" grpId="0" animBg="1"/>
      <p:bldP spid="39956" grpId="0" animBg="1"/>
      <p:bldP spid="39957" grpId="0" animBg="1"/>
      <p:bldP spid="39958" grpId="0" animBg="1"/>
      <p:bldP spid="39962" grpId="0" animBg="1"/>
      <p:bldP spid="3996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Video of Demo Ghostbusters – Circular Dynamics -- HMM</a:t>
            </a:r>
          </a:p>
        </p:txBody>
      </p:sp>
      <p:pic>
        <p:nvPicPr>
          <p:cNvPr id="5" name="Ghostbusters -- Circular Dynamics -- HMM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5956" y="1143000"/>
            <a:ext cx="8320088" cy="520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56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Joint Distribution of an HMM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819400"/>
            <a:ext cx="11353800" cy="36576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Joint distribution: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More generally:</a:t>
            </a: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81534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X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17" name="AutoShape 5"/>
          <p:cNvCxnSpPr>
            <a:cxnSpLocks noChangeShapeType="1"/>
            <a:stCxn id="16" idx="4"/>
            <a:endCxn id="32" idx="0"/>
          </p:cNvCxnSpPr>
          <p:nvPr/>
        </p:nvCxnSpPr>
        <p:spPr bwMode="auto">
          <a:xfrm>
            <a:off x="84201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48006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19" name="AutoShape 7"/>
          <p:cNvCxnSpPr>
            <a:cxnSpLocks noChangeShapeType="1"/>
            <a:stCxn id="18" idx="4"/>
            <a:endCxn id="29" idx="0"/>
          </p:cNvCxnSpPr>
          <p:nvPr/>
        </p:nvCxnSpPr>
        <p:spPr bwMode="auto">
          <a:xfrm>
            <a:off x="50673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0" name="Oval 8"/>
          <p:cNvSpPr>
            <a:spLocks noChangeArrowheads="1"/>
          </p:cNvSpPr>
          <p:nvPr/>
        </p:nvSpPr>
        <p:spPr bwMode="auto">
          <a:xfrm>
            <a:off x="38862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1" name="AutoShape 9"/>
          <p:cNvCxnSpPr>
            <a:cxnSpLocks noChangeShapeType="1"/>
            <a:stCxn id="22" idx="6"/>
            <a:endCxn id="18" idx="2"/>
          </p:cNvCxnSpPr>
          <p:nvPr/>
        </p:nvCxnSpPr>
        <p:spPr bwMode="auto">
          <a:xfrm>
            <a:off x="44338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2" name="Oval 10"/>
          <p:cNvSpPr>
            <a:spLocks noChangeArrowheads="1"/>
          </p:cNvSpPr>
          <p:nvPr/>
        </p:nvSpPr>
        <p:spPr bwMode="auto">
          <a:xfrm>
            <a:off x="38862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23" name="AutoShape 11"/>
          <p:cNvCxnSpPr>
            <a:cxnSpLocks noChangeShapeType="1"/>
            <a:stCxn id="22" idx="4"/>
            <a:endCxn id="20" idx="0"/>
          </p:cNvCxnSpPr>
          <p:nvPr/>
        </p:nvCxnSpPr>
        <p:spPr bwMode="auto">
          <a:xfrm>
            <a:off x="41529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4" name="Oval 12"/>
          <p:cNvSpPr>
            <a:spLocks noChangeArrowheads="1"/>
          </p:cNvSpPr>
          <p:nvPr/>
        </p:nvSpPr>
        <p:spPr bwMode="auto">
          <a:xfrm>
            <a:off x="5715000" y="11430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cxnSp>
        <p:nvCxnSpPr>
          <p:cNvPr id="26" name="AutoShape 14"/>
          <p:cNvCxnSpPr>
            <a:cxnSpLocks noChangeShapeType="1"/>
            <a:stCxn id="18" idx="6"/>
            <a:endCxn id="24" idx="2"/>
          </p:cNvCxnSpPr>
          <p:nvPr/>
        </p:nvCxnSpPr>
        <p:spPr bwMode="auto">
          <a:xfrm>
            <a:off x="5348288" y="14097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16"/>
          <p:cNvCxnSpPr>
            <a:cxnSpLocks noChangeShapeType="1"/>
          </p:cNvCxnSpPr>
          <p:nvPr/>
        </p:nvCxnSpPr>
        <p:spPr bwMode="auto">
          <a:xfrm>
            <a:off x="6248400" y="1409700"/>
            <a:ext cx="9620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9" name="Oval 17"/>
          <p:cNvSpPr>
            <a:spLocks noChangeArrowheads="1"/>
          </p:cNvSpPr>
          <p:nvPr/>
        </p:nvSpPr>
        <p:spPr bwMode="auto">
          <a:xfrm>
            <a:off x="48006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sp>
        <p:nvSpPr>
          <p:cNvPr id="30" name="Oval 18"/>
          <p:cNvSpPr>
            <a:spLocks noChangeArrowheads="1"/>
          </p:cNvSpPr>
          <p:nvPr/>
        </p:nvSpPr>
        <p:spPr bwMode="auto">
          <a:xfrm>
            <a:off x="5715000" y="22098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3</a:t>
            </a:r>
          </a:p>
        </p:txBody>
      </p:sp>
      <p:sp>
        <p:nvSpPr>
          <p:cNvPr id="32" name="Oval 20"/>
          <p:cNvSpPr>
            <a:spLocks noChangeArrowheads="1"/>
          </p:cNvSpPr>
          <p:nvPr/>
        </p:nvSpPr>
        <p:spPr bwMode="auto">
          <a:xfrm>
            <a:off x="8153400" y="2209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solidFill>
                  <a:schemeClr val="bg1"/>
                </a:solidFill>
                <a:latin typeface="Calibri"/>
                <a:cs typeface="Calibri"/>
              </a:rPr>
              <a:t>E</a:t>
            </a:r>
            <a:r>
              <a:rPr lang="en-US" sz="2400" baseline="-25000">
                <a:solidFill>
                  <a:schemeClr val="bg1"/>
                </a:solidFill>
                <a:latin typeface="Calibri"/>
                <a:cs typeface="Calibri"/>
              </a:rPr>
              <a:t>5</a:t>
            </a:r>
          </a:p>
        </p:txBody>
      </p:sp>
      <p:cxnSp>
        <p:nvCxnSpPr>
          <p:cNvPr id="33" name="AutoShape 21"/>
          <p:cNvCxnSpPr>
            <a:cxnSpLocks noChangeShapeType="1"/>
            <a:stCxn id="24" idx="4"/>
            <a:endCxn id="30" idx="0"/>
          </p:cNvCxnSpPr>
          <p:nvPr/>
        </p:nvCxnSpPr>
        <p:spPr bwMode="auto">
          <a:xfrm>
            <a:off x="5981700" y="16906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3429000"/>
            <a:ext cx="11125200" cy="310901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29859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56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2133600"/>
            <a:ext cx="11734800" cy="4343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i="1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	</a:t>
            </a:r>
          </a:p>
          <a:p>
            <a:pPr>
              <a:lnSpc>
                <a:spcPct val="90000"/>
              </a:lnSpc>
            </a:pPr>
            <a:endParaRPr lang="en-US" sz="9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gives us the expression posited on the previous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35052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Calibri"/>
              <a:cs typeface="Calibri"/>
            </a:endParaRPr>
          </a:p>
        </p:txBody>
      </p:sp>
      <p:pic>
        <p:nvPicPr>
          <p:cNvPr id="2" name="Picture 1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2254361"/>
            <a:ext cx="2781300" cy="260239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971800"/>
            <a:ext cx="10591800" cy="816133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66099"/>
            <a:ext cx="11125200" cy="310901"/>
          </a:xfrm>
          <a:prstGeom prst="rect">
            <a:avLst/>
          </a:prstGeom>
        </p:spPr>
      </p:pic>
      <p:grpSp>
        <p:nvGrpSpPr>
          <p:cNvPr id="36" name="Group 35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3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38" name="AutoShape 7"/>
            <p:cNvCxnSpPr>
              <a:cxnSpLocks noChangeShapeType="1"/>
              <a:stCxn id="37" idx="4"/>
              <a:endCxn id="4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0" name="AutoShape 9"/>
            <p:cNvCxnSpPr>
              <a:cxnSpLocks noChangeShapeType="1"/>
              <a:stCxn id="41" idx="6"/>
              <a:endCxn id="3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42" name="AutoShape 11"/>
            <p:cNvCxnSpPr>
              <a:cxnSpLocks noChangeShapeType="1"/>
              <a:stCxn id="41" idx="4"/>
              <a:endCxn id="3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4" name="AutoShape 14"/>
            <p:cNvCxnSpPr>
              <a:cxnSpLocks noChangeShapeType="1"/>
              <a:stCxn id="37" idx="6"/>
              <a:endCxn id="4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4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48" name="AutoShape 21"/>
            <p:cNvCxnSpPr>
              <a:cxnSpLocks noChangeShapeType="1"/>
              <a:stCxn id="43" idx="4"/>
              <a:endCxn id="4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62121"/>
            <a:ext cx="12192000" cy="31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25400"/>
            <a:ext cx="9525000" cy="1143000"/>
          </a:xfrm>
        </p:spPr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Chain Rule and HMMs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1158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From the chain rule,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every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joint distribution over                                         can be written as: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endParaRPr lang="en-US" sz="11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Assuming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that for all </a:t>
            </a:r>
            <a:r>
              <a:rPr lang="en-US" sz="2400" i="1" dirty="0">
                <a:latin typeface="Calibri"/>
                <a:ea typeface="ＭＳ Ｐゴシック" pitchFamily="34" charset="-128"/>
                <a:cs typeface="Calibri"/>
              </a:rPr>
              <a:t>t</a:t>
            </a: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: 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State independent of all past states and all past evidence given the previous state, i.e.: 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20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000" dirty="0">
                <a:latin typeface="Calibri"/>
                <a:ea typeface="ＭＳ Ｐゴシック" pitchFamily="34" charset="-128"/>
                <a:cs typeface="Calibri"/>
              </a:rPr>
              <a:t>Evidence is independent of all past states and all past evidence given the current state, i.e.: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</a:t>
            </a:r>
          </a:p>
          <a:p>
            <a:pPr marL="0" indent="0">
              <a:lnSpc>
                <a:spcPct val="90000"/>
              </a:lnSpc>
              <a:buNone/>
            </a:pPr>
            <a:endParaRPr lang="en-US" sz="1600" dirty="0">
              <a:latin typeface="Calibri"/>
              <a:ea typeface="ＭＳ Ｐゴシック" pitchFamily="34" charset="-128"/>
              <a:cs typeface="Calibri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      gives us the expression posited on the earlier slide: </a:t>
            </a:r>
          </a:p>
          <a:p>
            <a:pPr lvl="1">
              <a:lnSpc>
                <a:spcPct val="90000"/>
              </a:lnSpc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endParaRPr lang="en-US" sz="1050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1828800"/>
            <a:ext cx="2527300" cy="271388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07240"/>
            <a:ext cx="11201400" cy="76456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3962400"/>
            <a:ext cx="6618073" cy="37441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8763000" y="0"/>
            <a:ext cx="3324225" cy="1600200"/>
            <a:chOff x="4752975" y="1219200"/>
            <a:chExt cx="3324225" cy="1600200"/>
          </a:xfrm>
        </p:grpSpPr>
        <p:sp>
          <p:nvSpPr>
            <p:cNvPr id="21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22" name="AutoShape 7"/>
            <p:cNvCxnSpPr>
              <a:cxnSpLocks noChangeShapeType="1"/>
              <a:stCxn id="21" idx="4"/>
              <a:endCxn id="30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4" name="AutoShape 9"/>
            <p:cNvCxnSpPr>
              <a:cxnSpLocks noChangeShapeType="1"/>
              <a:stCxn id="25" idx="6"/>
              <a:endCxn id="21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5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6" name="AutoShape 11"/>
            <p:cNvCxnSpPr>
              <a:cxnSpLocks noChangeShapeType="1"/>
              <a:stCxn id="25" idx="4"/>
              <a:endCxn id="23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7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14"/>
            <p:cNvCxnSpPr>
              <a:cxnSpLocks noChangeShapeType="1"/>
              <a:stCxn id="21" idx="6"/>
              <a:endCxn id="27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0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31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32" name="AutoShape 21"/>
            <p:cNvCxnSpPr>
              <a:cxnSpLocks noChangeShapeType="1"/>
              <a:stCxn id="27" idx="4"/>
              <a:endCxn id="31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469" y="4972050"/>
            <a:ext cx="6945531" cy="361950"/>
          </a:xfrm>
          <a:prstGeom prst="rect">
            <a:avLst/>
          </a:prstGeom>
        </p:spPr>
      </p:pic>
      <p:pic>
        <p:nvPicPr>
          <p:cNvPr id="35" name="Picture 3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929244"/>
            <a:ext cx="9296400" cy="928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986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Implied Conditional Independencies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604419"/>
            <a:ext cx="11963400" cy="3001964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Many implied conditional independencies, e.g.,</a:t>
            </a:r>
          </a:p>
          <a:p>
            <a:endParaRPr lang="en-US" dirty="0">
              <a:latin typeface="Calibri"/>
              <a:cs typeface="Calibri"/>
            </a:endParaRPr>
          </a:p>
          <a:p>
            <a:endParaRPr lang="en-US" dirty="0">
              <a:latin typeface="Calibri"/>
              <a:cs typeface="Calibri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572000" y="1219200"/>
            <a:ext cx="3324225" cy="1600200"/>
            <a:chOff x="4752975" y="1219200"/>
            <a:chExt cx="3324225" cy="1600200"/>
          </a:xfrm>
        </p:grpSpPr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56673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8" name="AutoShape 7"/>
            <p:cNvCxnSpPr>
              <a:cxnSpLocks noChangeShapeType="1"/>
              <a:stCxn id="17" idx="4"/>
              <a:endCxn id="26" idx="0"/>
            </p:cNvCxnSpPr>
            <p:nvPr/>
          </p:nvCxnSpPr>
          <p:spPr bwMode="auto">
            <a:xfrm>
              <a:off x="59340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9" name="Oval 8"/>
            <p:cNvSpPr>
              <a:spLocks noChangeArrowheads="1"/>
            </p:cNvSpPr>
            <p:nvPr/>
          </p:nvSpPr>
          <p:spPr bwMode="auto">
            <a:xfrm>
              <a:off x="47529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0" name="AutoShape 9"/>
            <p:cNvCxnSpPr>
              <a:cxnSpLocks noChangeShapeType="1"/>
              <a:stCxn id="21" idx="6"/>
              <a:endCxn id="17" idx="2"/>
            </p:cNvCxnSpPr>
            <p:nvPr/>
          </p:nvCxnSpPr>
          <p:spPr bwMode="auto">
            <a:xfrm>
              <a:off x="53006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1" name="Oval 10"/>
            <p:cNvSpPr>
              <a:spLocks noChangeArrowheads="1"/>
            </p:cNvSpPr>
            <p:nvPr/>
          </p:nvSpPr>
          <p:spPr bwMode="auto">
            <a:xfrm>
              <a:off x="47529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22" name="AutoShape 11"/>
            <p:cNvCxnSpPr>
              <a:cxnSpLocks noChangeShapeType="1"/>
              <a:stCxn id="21" idx="4"/>
              <a:endCxn id="19" idx="0"/>
            </p:cNvCxnSpPr>
            <p:nvPr/>
          </p:nvCxnSpPr>
          <p:spPr bwMode="auto">
            <a:xfrm>
              <a:off x="50196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3" name="Oval 12"/>
            <p:cNvSpPr>
              <a:spLocks noChangeArrowheads="1"/>
            </p:cNvSpPr>
            <p:nvPr/>
          </p:nvSpPr>
          <p:spPr bwMode="auto">
            <a:xfrm>
              <a:off x="6581775" y="1219200"/>
              <a:ext cx="533400" cy="533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4" name="AutoShape 14"/>
            <p:cNvCxnSpPr>
              <a:cxnSpLocks noChangeShapeType="1"/>
              <a:stCxn id="17" idx="6"/>
              <a:endCxn id="23" idx="2"/>
            </p:cNvCxnSpPr>
            <p:nvPr/>
          </p:nvCxnSpPr>
          <p:spPr bwMode="auto">
            <a:xfrm>
              <a:off x="6215063" y="1485900"/>
              <a:ext cx="3524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5" name="AutoShape 16"/>
            <p:cNvCxnSpPr>
              <a:cxnSpLocks noChangeShapeType="1"/>
            </p:cNvCxnSpPr>
            <p:nvPr/>
          </p:nvCxnSpPr>
          <p:spPr bwMode="auto">
            <a:xfrm>
              <a:off x="7115175" y="1485900"/>
              <a:ext cx="962025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prstDash val="dash"/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26" name="Oval 17"/>
            <p:cNvSpPr>
              <a:spLocks noChangeArrowheads="1"/>
            </p:cNvSpPr>
            <p:nvPr/>
          </p:nvSpPr>
          <p:spPr bwMode="auto">
            <a:xfrm>
              <a:off x="56673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sp>
          <p:nvSpPr>
            <p:cNvPr id="27" name="Oval 18"/>
            <p:cNvSpPr>
              <a:spLocks noChangeArrowheads="1"/>
            </p:cNvSpPr>
            <p:nvPr/>
          </p:nvSpPr>
          <p:spPr bwMode="auto">
            <a:xfrm>
              <a:off x="6581775" y="2286000"/>
              <a:ext cx="533400" cy="533400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E</a:t>
              </a:r>
              <a:r>
                <a:rPr lang="en-US" sz="2400" baseline="-25000">
                  <a:latin typeface="Calibri"/>
                  <a:cs typeface="Calibri"/>
                </a:rPr>
                <a:t>3</a:t>
              </a:r>
            </a:p>
          </p:txBody>
        </p:sp>
        <p:cxnSp>
          <p:nvCxnSpPr>
            <p:cNvPr id="28" name="AutoShape 21"/>
            <p:cNvCxnSpPr>
              <a:cxnSpLocks noChangeShapeType="1"/>
              <a:stCxn id="23" idx="4"/>
              <a:endCxn id="27" idx="0"/>
            </p:cNvCxnSpPr>
            <p:nvPr/>
          </p:nvCxnSpPr>
          <p:spPr bwMode="auto">
            <a:xfrm>
              <a:off x="6848475" y="1766888"/>
              <a:ext cx="0" cy="504825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309269"/>
            <a:ext cx="4713073" cy="43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4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Real HMM Examples</a:t>
            </a:r>
          </a:p>
        </p:txBody>
      </p:sp>
      <p:sp>
        <p:nvSpPr>
          <p:cNvPr id="43010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397001"/>
            <a:ext cx="103378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Speech recognition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acoustic signals (continuous valued)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specific positions in specific words (so, tens of thousands)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Machine translation HMMs: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words (tens of thousands)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translation options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Robot tracking: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Observations are range readings (continuous)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ea typeface="ＭＳ Ｐゴシック" pitchFamily="34" charset="-128"/>
              </a:rPr>
              <a:t>States are positions on a map (continuous)</a:t>
            </a:r>
          </a:p>
          <a:p>
            <a:pPr lvl="1">
              <a:lnSpc>
                <a:spcPct val="90000"/>
              </a:lnSpc>
            </a:pPr>
            <a:endParaRPr lang="en-US" sz="20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Filtering / Monitoring</a:t>
            </a:r>
          </a:p>
        </p:txBody>
      </p:sp>
      <p:sp>
        <p:nvSpPr>
          <p:cNvPr id="44034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523999"/>
            <a:ext cx="8458200" cy="4602165"/>
          </a:xfrm>
        </p:spPr>
        <p:txBody>
          <a:bodyPr/>
          <a:lstStyle/>
          <a:p>
            <a:r>
              <a:rPr lang="en-US" sz="2400" dirty="0">
                <a:ea typeface="ＭＳ Ｐゴシック" pitchFamily="34" charset="-128"/>
              </a:rPr>
              <a:t>Filtering, or monitoring, is the task of tracking the distribution </a:t>
            </a:r>
            <a:r>
              <a:rPr lang="en-US" sz="2400" dirty="0" err="1">
                <a:ea typeface="ＭＳ Ｐゴシック" pitchFamily="34" charset="-128"/>
              </a:rPr>
              <a:t>B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(X) = </a:t>
            </a:r>
            <a:r>
              <a:rPr lang="en-US" sz="2400" dirty="0" err="1">
                <a:ea typeface="ＭＳ Ｐゴシック" pitchFamily="34" charset="-128"/>
              </a:rPr>
              <a:t>P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(</a:t>
            </a:r>
            <a:r>
              <a:rPr lang="en-US" sz="2400" dirty="0" err="1">
                <a:ea typeface="ＭＳ Ｐゴシック" pitchFamily="34" charset="-128"/>
              </a:rPr>
              <a:t>X</a:t>
            </a:r>
            <a:r>
              <a:rPr lang="en-US" sz="2400" baseline="-25000" dirty="0" err="1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 | e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, …, e</a:t>
            </a:r>
            <a:r>
              <a:rPr lang="en-US" sz="2400" baseline="-25000" dirty="0">
                <a:ea typeface="ＭＳ Ｐゴシック" pitchFamily="34" charset="-128"/>
              </a:rPr>
              <a:t>t</a:t>
            </a:r>
            <a:r>
              <a:rPr lang="en-US" sz="2400" dirty="0">
                <a:ea typeface="ＭＳ Ｐゴシック" pitchFamily="34" charset="-128"/>
              </a:rPr>
              <a:t>) (the belief state) over time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We start with B</a:t>
            </a:r>
            <a:r>
              <a:rPr lang="en-US" sz="2400" baseline="-25000" dirty="0">
                <a:ea typeface="ＭＳ Ｐゴシック" pitchFamily="34" charset="-128"/>
              </a:rPr>
              <a:t>1</a:t>
            </a:r>
            <a:r>
              <a:rPr lang="en-US" sz="2400" dirty="0">
                <a:ea typeface="ＭＳ Ｐゴシック" pitchFamily="34" charset="-128"/>
              </a:rPr>
              <a:t>(X) in an initial setting, usually uniform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As time passes, or we get observations, we update B(X)</a:t>
            </a:r>
          </a:p>
          <a:p>
            <a:endParaRPr lang="en-US" sz="2400" dirty="0">
              <a:ea typeface="ＭＳ Ｐゴシック" pitchFamily="34" charset="-128"/>
            </a:endParaRPr>
          </a:p>
          <a:p>
            <a:r>
              <a:rPr lang="en-US" sz="2400" dirty="0">
                <a:ea typeface="ＭＳ Ｐゴシック" pitchFamily="34" charset="-128"/>
              </a:rPr>
              <a:t>The </a:t>
            </a:r>
            <a:r>
              <a:rPr lang="en-US" sz="2400" dirty="0" err="1">
                <a:ea typeface="ＭＳ Ｐゴシック" pitchFamily="34" charset="-128"/>
              </a:rPr>
              <a:t>Kalman</a:t>
            </a:r>
            <a:r>
              <a:rPr lang="en-US" sz="2400" dirty="0">
                <a:ea typeface="ＭＳ Ｐゴシック" pitchFamily="34" charset="-128"/>
              </a:rPr>
              <a:t> filter was invented in the 60’</a:t>
            </a:r>
            <a:r>
              <a:rPr lang="en-US" altLang="ja-JP" sz="2400" dirty="0">
                <a:ea typeface="ＭＳ Ｐゴシック" pitchFamily="34" charset="-128"/>
              </a:rPr>
              <a:t>s and first implemented as a method of trajectory estimation for the Apollo program</a:t>
            </a:r>
          </a:p>
          <a:p>
            <a:pPr lvl="1"/>
            <a:endParaRPr lang="en-US" sz="2000" dirty="0">
              <a:ea typeface="ＭＳ Ｐゴシック" pitchFamily="34" charset="-128"/>
            </a:endParaRPr>
          </a:p>
          <a:p>
            <a:endParaRPr lang="en-US" sz="2400" dirty="0">
              <a:ea typeface="ＭＳ Ｐゴシック" pitchFamily="34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710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334000"/>
            <a:ext cx="7772400" cy="1271588"/>
          </a:xfrm>
        </p:spPr>
        <p:txBody>
          <a:bodyPr/>
          <a:lstStyle/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t=0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Sensor model: can read in which directions there is a wall, never more than 1 mistake</a:t>
            </a:r>
          </a:p>
          <a:p>
            <a:pPr algn="ctr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Motion model: may not execute action with small prob.</a:t>
            </a:r>
          </a:p>
        </p:txBody>
      </p:sp>
      <p:sp>
        <p:nvSpPr>
          <p:cNvPr id="4710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0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1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6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7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8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solidFill>
            <a:srgbClr val="B2B2B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29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0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1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7136" name="Oval 33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7" name="Line 34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8" name="Line 35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39" name="Line 36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0" name="Line 37"/>
          <p:cNvSpPr>
            <a:spLocks noChangeShapeType="1"/>
          </p:cNvSpPr>
          <p:nvPr/>
        </p:nvSpPr>
        <p:spPr bwMode="auto">
          <a:xfrm flipH="1">
            <a:off x="3295650" y="2409825"/>
            <a:ext cx="24288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7141" name="Text Box 38"/>
          <p:cNvSpPr txBox="1">
            <a:spLocks noChangeArrowheads="1"/>
          </p:cNvSpPr>
          <p:nvPr/>
        </p:nvSpPr>
        <p:spPr bwMode="auto">
          <a:xfrm>
            <a:off x="152400" y="1295400"/>
            <a:ext cx="16764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600" i="1" dirty="0">
                <a:latin typeface="Calibri"/>
                <a:cs typeface="Calibri"/>
              </a:rPr>
              <a:t>Example from </a:t>
            </a:r>
            <a:r>
              <a:rPr lang="de-DE" sz="1600" i="1" dirty="0">
                <a:latin typeface="Calibri"/>
                <a:cs typeface="Calibri"/>
              </a:rPr>
              <a:t>Michael Pfeiffer</a:t>
            </a:r>
            <a:endParaRPr lang="en-US" sz="1600" i="1" dirty="0">
              <a:latin typeface="Calibri"/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6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7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8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59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0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1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2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3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4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5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6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7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8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69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0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1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2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3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4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5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777777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6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7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8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79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0" name="Line 29"/>
          <p:cNvSpPr>
            <a:spLocks noChangeShapeType="1"/>
          </p:cNvSpPr>
          <p:nvPr/>
        </p:nvSpPr>
        <p:spPr bwMode="auto">
          <a:xfrm>
            <a:off x="3300413" y="2400300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1" name="Oval 30"/>
          <p:cNvSpPr>
            <a:spLocks noChangeArrowheads="1"/>
          </p:cNvSpPr>
          <p:nvPr/>
        </p:nvSpPr>
        <p:spPr bwMode="auto">
          <a:xfrm>
            <a:off x="28956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2" name="Line 31"/>
          <p:cNvSpPr>
            <a:spLocks noChangeShapeType="1"/>
          </p:cNvSpPr>
          <p:nvPr/>
        </p:nvSpPr>
        <p:spPr bwMode="auto">
          <a:xfrm flipV="1">
            <a:off x="30908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3" name="Line 32"/>
          <p:cNvSpPr>
            <a:spLocks noChangeShapeType="1"/>
          </p:cNvSpPr>
          <p:nvPr/>
        </p:nvSpPr>
        <p:spPr bwMode="auto">
          <a:xfrm>
            <a:off x="30861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4" name="Line 33"/>
          <p:cNvSpPr>
            <a:spLocks noChangeShapeType="1"/>
          </p:cNvSpPr>
          <p:nvPr/>
        </p:nvSpPr>
        <p:spPr bwMode="auto">
          <a:xfrm flipH="1">
            <a:off x="26431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5" name="Rectangle 34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49186" name="Rectangle 35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7" name="Rectangle 36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49188" name="Rectangle 37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1199142" name="AutoShape 38"/>
          <p:cNvSpPr>
            <a:spLocks noChangeArrowheads="1"/>
          </p:cNvSpPr>
          <p:nvPr/>
        </p:nvSpPr>
        <p:spPr bwMode="auto">
          <a:xfrm>
            <a:off x="3276600" y="2286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2A8551A-C545-7DBF-C931-3E2FE4A803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650" y="5767388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ctr">
              <a:buFont typeface="Wingdings" pitchFamily="2" charset="2"/>
              <a:buNone/>
            </a:pPr>
            <a:r>
              <a:rPr lang="en-US" kern="0">
                <a:latin typeface="Calibri"/>
                <a:ea typeface="ＭＳ Ｐゴシック" pitchFamily="34" charset="-128"/>
                <a:cs typeface="Calibri"/>
              </a:rPr>
              <a:t>t=2</a:t>
            </a:r>
            <a:endParaRPr lang="en-US" kern="0" dirty="0">
              <a:latin typeface="Calibri"/>
              <a:ea typeface="ＭＳ Ｐゴシック" pitchFamily="34" charset="-128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91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Reasoning over Time or Space</a:t>
            </a:r>
          </a:p>
        </p:txBody>
      </p:sp>
      <p:sp>
        <p:nvSpPr>
          <p:cNvPr id="20482" name="Rectangle 3"/>
          <p:cNvSpPr>
            <a:spLocks noGrp="1" noChangeArrowheads="1"/>
          </p:cNvSpPr>
          <p:nvPr>
            <p:ph idx="1"/>
          </p:nvPr>
        </p:nvSpPr>
        <p:spPr>
          <a:xfrm>
            <a:off x="1447800" y="1828800"/>
            <a:ext cx="9220200" cy="4419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Often, we want to </a:t>
            </a:r>
            <a:r>
              <a:rPr lang="en-US" sz="2800" dirty="0">
                <a:solidFill>
                  <a:srgbClr val="CC0000"/>
                </a:solidFill>
                <a:latin typeface="Calibri"/>
                <a:ea typeface="ＭＳ Ｐゴシック" pitchFamily="34" charset="-128"/>
                <a:cs typeface="Calibri"/>
              </a:rPr>
              <a:t>reason about a sequence</a:t>
            </a: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 of observations</a:t>
            </a:r>
          </a:p>
          <a:p>
            <a:pPr lvl="4">
              <a:lnSpc>
                <a:spcPct val="90000"/>
              </a:lnSpc>
            </a:pPr>
            <a:endParaRPr lang="en-US" sz="6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Speech recognition</a:t>
            </a:r>
          </a:p>
          <a:p>
            <a:pPr lvl="4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Robot localization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User attention</a:t>
            </a:r>
          </a:p>
          <a:p>
            <a:pPr lvl="5">
              <a:lnSpc>
                <a:spcPct val="90000"/>
              </a:lnSpc>
            </a:pPr>
            <a:endParaRPr lang="en-US" sz="500" dirty="0">
              <a:latin typeface="Calibri"/>
              <a:ea typeface="ＭＳ Ｐゴシック" pitchFamily="34" charset="-128"/>
              <a:cs typeface="Calibri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Medical monitoring</a:t>
            </a:r>
          </a:p>
          <a:p>
            <a:pPr>
              <a:lnSpc>
                <a:spcPct val="90000"/>
              </a:lnSpc>
            </a:pPr>
            <a:endParaRPr lang="en-US" sz="28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800" dirty="0">
                <a:latin typeface="Calibri"/>
                <a:ea typeface="ＭＳ Ｐゴシック" pitchFamily="34" charset="-128"/>
                <a:cs typeface="Calibri"/>
              </a:rPr>
              <a:t>Need to introduce time (or space) into our models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63100" y="7010400"/>
            <a:ext cx="2628900" cy="196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12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2.5E-6 -0.36667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1202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t=2</a:t>
            </a:r>
          </a:p>
        </p:txBody>
      </p:sp>
      <p:sp>
        <p:nvSpPr>
          <p:cNvPr id="51203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4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5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6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7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8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09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0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1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2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3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4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5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6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7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8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19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0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1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5F5F5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2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3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4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5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6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7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8" name="Line 29"/>
          <p:cNvSpPr>
            <a:spLocks noChangeShapeType="1"/>
          </p:cNvSpPr>
          <p:nvPr/>
        </p:nvSpPr>
        <p:spPr bwMode="auto">
          <a:xfrm>
            <a:off x="3829050" y="2424113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29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0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1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2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1233" name="Oval 34"/>
          <p:cNvSpPr>
            <a:spLocks noChangeArrowheads="1"/>
          </p:cNvSpPr>
          <p:nvPr/>
        </p:nvSpPr>
        <p:spPr bwMode="auto">
          <a:xfrm>
            <a:off x="34528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4" name="Line 35"/>
          <p:cNvSpPr>
            <a:spLocks noChangeShapeType="1"/>
          </p:cNvSpPr>
          <p:nvPr/>
        </p:nvSpPr>
        <p:spPr bwMode="auto">
          <a:xfrm flipV="1">
            <a:off x="36480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5" name="Line 36"/>
          <p:cNvSpPr>
            <a:spLocks noChangeShapeType="1"/>
          </p:cNvSpPr>
          <p:nvPr/>
        </p:nvSpPr>
        <p:spPr bwMode="auto">
          <a:xfrm>
            <a:off x="36433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1236" name="Line 37"/>
          <p:cNvSpPr>
            <a:spLocks noChangeShapeType="1"/>
          </p:cNvSpPr>
          <p:nvPr/>
        </p:nvSpPr>
        <p:spPr bwMode="auto">
          <a:xfrm flipH="1">
            <a:off x="32004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1190" name="AutoShape 38"/>
          <p:cNvSpPr>
            <a:spLocks noChangeArrowheads="1"/>
          </p:cNvSpPr>
          <p:nvPr/>
        </p:nvSpPr>
        <p:spPr bwMode="auto">
          <a:xfrm>
            <a:off x="3833813" y="230505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1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119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3250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t=3</a:t>
            </a:r>
          </a:p>
        </p:txBody>
      </p:sp>
      <p:sp>
        <p:nvSpPr>
          <p:cNvPr id="53251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3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4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5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6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7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8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59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0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1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2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3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4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5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6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7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8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69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0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1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2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3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4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5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6" name="Line 29"/>
          <p:cNvSpPr>
            <a:spLocks noChangeShapeType="1"/>
          </p:cNvSpPr>
          <p:nvPr/>
        </p:nvSpPr>
        <p:spPr bwMode="auto">
          <a:xfrm>
            <a:off x="4376738" y="2428875"/>
            <a:ext cx="2714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7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78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79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0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3281" name="Oval 34"/>
          <p:cNvSpPr>
            <a:spLocks noChangeArrowheads="1"/>
          </p:cNvSpPr>
          <p:nvPr/>
        </p:nvSpPr>
        <p:spPr bwMode="auto">
          <a:xfrm>
            <a:off x="3986213" y="2238375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2" name="Line 35"/>
          <p:cNvSpPr>
            <a:spLocks noChangeShapeType="1"/>
          </p:cNvSpPr>
          <p:nvPr/>
        </p:nvSpPr>
        <p:spPr bwMode="auto">
          <a:xfrm flipV="1">
            <a:off x="4181475" y="1905000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3" name="Line 36"/>
          <p:cNvSpPr>
            <a:spLocks noChangeShapeType="1"/>
          </p:cNvSpPr>
          <p:nvPr/>
        </p:nvSpPr>
        <p:spPr bwMode="auto">
          <a:xfrm>
            <a:off x="4176713" y="2614613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3284" name="Line 37"/>
          <p:cNvSpPr>
            <a:spLocks noChangeShapeType="1"/>
          </p:cNvSpPr>
          <p:nvPr/>
        </p:nvSpPr>
        <p:spPr bwMode="auto">
          <a:xfrm flipH="1">
            <a:off x="3733800" y="2428875"/>
            <a:ext cx="2428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3238" name="AutoShape 38"/>
          <p:cNvSpPr>
            <a:spLocks noChangeArrowheads="1"/>
          </p:cNvSpPr>
          <p:nvPr/>
        </p:nvSpPr>
        <p:spPr bwMode="auto">
          <a:xfrm>
            <a:off x="4362450" y="2309813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3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323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5298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t=4</a:t>
            </a: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1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2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3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4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5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6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7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8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09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0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1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2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3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4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5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6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7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1C1C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8" name="Rectangle 23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19" name="Rectangle 24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0" name="Rectangle 25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1" name="Rectangle 26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2" name="Rectangle 27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3" name="Rectangle 28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4" name="Line 29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5" name="Rectangle 30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26" name="Rectangle 31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7" name="Rectangle 32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8" name="Rectangle 33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5329" name="Oval 34"/>
          <p:cNvSpPr>
            <a:spLocks noChangeArrowheads="1"/>
          </p:cNvSpPr>
          <p:nvPr/>
        </p:nvSpPr>
        <p:spPr bwMode="auto">
          <a:xfrm>
            <a:off x="44958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0" name="Line 35"/>
          <p:cNvSpPr>
            <a:spLocks noChangeShapeType="1"/>
          </p:cNvSpPr>
          <p:nvPr/>
        </p:nvSpPr>
        <p:spPr bwMode="auto">
          <a:xfrm flipV="1">
            <a:off x="46910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1" name="Line 36"/>
          <p:cNvSpPr>
            <a:spLocks noChangeShapeType="1"/>
          </p:cNvSpPr>
          <p:nvPr/>
        </p:nvSpPr>
        <p:spPr bwMode="auto">
          <a:xfrm>
            <a:off x="4686300" y="2586038"/>
            <a:ext cx="0" cy="257175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5332" name="Line 37"/>
          <p:cNvSpPr>
            <a:spLocks noChangeShapeType="1"/>
          </p:cNvSpPr>
          <p:nvPr/>
        </p:nvSpPr>
        <p:spPr bwMode="auto">
          <a:xfrm flipH="1">
            <a:off x="42433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05286" name="AutoShape 38"/>
          <p:cNvSpPr>
            <a:spLocks noChangeArrowheads="1"/>
          </p:cNvSpPr>
          <p:nvPr/>
        </p:nvSpPr>
        <p:spPr bwMode="auto">
          <a:xfrm>
            <a:off x="4872038" y="2281238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5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8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Example: Robot Localization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idx="1"/>
          </p:nvPr>
        </p:nvSpPr>
        <p:spPr>
          <a:xfrm>
            <a:off x="628650" y="5767388"/>
            <a:ext cx="7772400" cy="914400"/>
          </a:xfrm>
        </p:spPr>
        <p:txBody>
          <a:bodyPr/>
          <a:lstStyle/>
          <a:p>
            <a:pPr algn="ctr">
              <a:buFont typeface="Wingdings" pitchFamily="2" charset="2"/>
              <a:buNone/>
            </a:pPr>
            <a:r>
              <a:rPr lang="en-US">
                <a:latin typeface="Calibri"/>
                <a:ea typeface="ＭＳ Ｐゴシック" pitchFamily="34" charset="-128"/>
                <a:cs typeface="Calibri"/>
              </a:rPr>
              <a:t>t=5</a:t>
            </a: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22860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8" name="Rectangle 5"/>
          <p:cNvSpPr>
            <a:spLocks noChangeArrowheads="1"/>
          </p:cNvSpPr>
          <p:nvPr/>
        </p:nvSpPr>
        <p:spPr bwMode="auto">
          <a:xfrm>
            <a:off x="28194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33528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0" name="Rectangle 7"/>
          <p:cNvSpPr>
            <a:spLocks noChangeArrowheads="1"/>
          </p:cNvSpPr>
          <p:nvPr/>
        </p:nvSpPr>
        <p:spPr bwMode="auto">
          <a:xfrm>
            <a:off x="3886200" y="21336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1" name="Rectangle 8"/>
          <p:cNvSpPr>
            <a:spLocks noChangeArrowheads="1"/>
          </p:cNvSpPr>
          <p:nvPr/>
        </p:nvSpPr>
        <p:spPr bwMode="auto">
          <a:xfrm>
            <a:off x="44196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2" name="Rectangle 9"/>
          <p:cNvSpPr>
            <a:spLocks noChangeArrowheads="1"/>
          </p:cNvSpPr>
          <p:nvPr/>
        </p:nvSpPr>
        <p:spPr bwMode="auto">
          <a:xfrm>
            <a:off x="4953000" y="2133600"/>
            <a:ext cx="533400" cy="533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3" name="Rectangle 10"/>
          <p:cNvSpPr>
            <a:spLocks noChangeArrowheads="1"/>
          </p:cNvSpPr>
          <p:nvPr/>
        </p:nvSpPr>
        <p:spPr bwMode="auto">
          <a:xfrm>
            <a:off x="5486400" y="2133600"/>
            <a:ext cx="533400" cy="5334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4" name="Rectangle 11"/>
          <p:cNvSpPr>
            <a:spLocks noChangeArrowheads="1"/>
          </p:cNvSpPr>
          <p:nvPr/>
        </p:nvSpPr>
        <p:spPr bwMode="auto">
          <a:xfrm>
            <a:off x="6019800" y="21336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5" name="Rectangle 12"/>
          <p:cNvSpPr>
            <a:spLocks noChangeArrowheads="1"/>
          </p:cNvSpPr>
          <p:nvPr/>
        </p:nvSpPr>
        <p:spPr bwMode="auto">
          <a:xfrm>
            <a:off x="2286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6" name="Rectangle 13"/>
          <p:cNvSpPr>
            <a:spLocks noChangeArrowheads="1"/>
          </p:cNvSpPr>
          <p:nvPr/>
        </p:nvSpPr>
        <p:spPr bwMode="auto">
          <a:xfrm>
            <a:off x="49530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7" name="Rectangle 14"/>
          <p:cNvSpPr>
            <a:spLocks noChangeArrowheads="1"/>
          </p:cNvSpPr>
          <p:nvPr/>
        </p:nvSpPr>
        <p:spPr bwMode="auto">
          <a:xfrm>
            <a:off x="6019800" y="26670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8" name="Rectangle 15"/>
          <p:cNvSpPr>
            <a:spLocks noChangeArrowheads="1"/>
          </p:cNvSpPr>
          <p:nvPr/>
        </p:nvSpPr>
        <p:spPr bwMode="auto">
          <a:xfrm>
            <a:off x="2286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59" name="Rectangle 16"/>
          <p:cNvSpPr>
            <a:spLocks noChangeArrowheads="1"/>
          </p:cNvSpPr>
          <p:nvPr/>
        </p:nvSpPr>
        <p:spPr bwMode="auto">
          <a:xfrm>
            <a:off x="49530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0" name="Rectangle 17"/>
          <p:cNvSpPr>
            <a:spLocks noChangeArrowheads="1"/>
          </p:cNvSpPr>
          <p:nvPr/>
        </p:nvSpPr>
        <p:spPr bwMode="auto">
          <a:xfrm>
            <a:off x="6019800" y="32004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1" name="Rectangle 18"/>
          <p:cNvSpPr>
            <a:spLocks noChangeArrowheads="1"/>
          </p:cNvSpPr>
          <p:nvPr/>
        </p:nvSpPr>
        <p:spPr bwMode="auto">
          <a:xfrm>
            <a:off x="2286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2" name="Rectangle 19"/>
          <p:cNvSpPr>
            <a:spLocks noChangeArrowheads="1"/>
          </p:cNvSpPr>
          <p:nvPr/>
        </p:nvSpPr>
        <p:spPr bwMode="auto">
          <a:xfrm>
            <a:off x="28194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3" name="Rectangle 20"/>
          <p:cNvSpPr>
            <a:spLocks noChangeArrowheads="1"/>
          </p:cNvSpPr>
          <p:nvPr/>
        </p:nvSpPr>
        <p:spPr bwMode="auto">
          <a:xfrm>
            <a:off x="3352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4" name="Rectangle 21"/>
          <p:cNvSpPr>
            <a:spLocks noChangeArrowheads="1"/>
          </p:cNvSpPr>
          <p:nvPr/>
        </p:nvSpPr>
        <p:spPr bwMode="auto">
          <a:xfrm>
            <a:off x="38862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5" name="Rectangle 22"/>
          <p:cNvSpPr>
            <a:spLocks noChangeArrowheads="1"/>
          </p:cNvSpPr>
          <p:nvPr/>
        </p:nvSpPr>
        <p:spPr bwMode="auto">
          <a:xfrm>
            <a:off x="44196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6" name="Rectangle 23"/>
          <p:cNvSpPr>
            <a:spLocks noChangeArrowheads="1"/>
          </p:cNvSpPr>
          <p:nvPr/>
        </p:nvSpPr>
        <p:spPr bwMode="auto">
          <a:xfrm>
            <a:off x="5486400" y="3733800"/>
            <a:ext cx="533400" cy="533400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7" name="Rectangle 24"/>
          <p:cNvSpPr>
            <a:spLocks noChangeArrowheads="1"/>
          </p:cNvSpPr>
          <p:nvPr/>
        </p:nvSpPr>
        <p:spPr bwMode="auto">
          <a:xfrm>
            <a:off x="60198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8" name="Rectangle 25"/>
          <p:cNvSpPr>
            <a:spLocks noChangeArrowheads="1"/>
          </p:cNvSpPr>
          <p:nvPr/>
        </p:nvSpPr>
        <p:spPr bwMode="auto">
          <a:xfrm>
            <a:off x="2819400" y="2667000"/>
            <a:ext cx="2133600" cy="106680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69" name="Rectangle 26"/>
          <p:cNvSpPr>
            <a:spLocks noChangeArrowheads="1"/>
          </p:cNvSpPr>
          <p:nvPr/>
        </p:nvSpPr>
        <p:spPr bwMode="auto">
          <a:xfrm>
            <a:off x="2286000" y="2133600"/>
            <a:ext cx="4267200" cy="21336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0" name="Rectangle 27"/>
          <p:cNvSpPr>
            <a:spLocks noChangeArrowheads="1"/>
          </p:cNvSpPr>
          <p:nvPr/>
        </p:nvSpPr>
        <p:spPr bwMode="auto">
          <a:xfrm>
            <a:off x="5486400" y="2667000"/>
            <a:ext cx="533400" cy="10668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1" name="Line 28"/>
          <p:cNvSpPr>
            <a:spLocks noChangeShapeType="1"/>
          </p:cNvSpPr>
          <p:nvPr/>
        </p:nvSpPr>
        <p:spPr bwMode="auto">
          <a:xfrm>
            <a:off x="4886325" y="2400300"/>
            <a:ext cx="2714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2" name="Rectangle 29"/>
          <p:cNvSpPr>
            <a:spLocks noChangeArrowheads="1"/>
          </p:cNvSpPr>
          <p:nvPr/>
        </p:nvSpPr>
        <p:spPr bwMode="auto">
          <a:xfrm>
            <a:off x="2286000" y="4724400"/>
            <a:ext cx="4267200" cy="2286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3" name="Rectangle 30"/>
          <p:cNvSpPr>
            <a:spLocks noChangeArrowheads="1"/>
          </p:cNvSpPr>
          <p:nvPr/>
        </p:nvSpPr>
        <p:spPr bwMode="auto">
          <a:xfrm>
            <a:off x="44196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r"/>
            <a:r>
              <a:rPr lang="de-DE" sz="2000">
                <a:latin typeface="Calibri"/>
                <a:cs typeface="Calibri"/>
              </a:rPr>
              <a:t>1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4" name="Rectangle 31"/>
          <p:cNvSpPr>
            <a:spLocks noChangeArrowheads="1"/>
          </p:cNvSpPr>
          <p:nvPr/>
        </p:nvSpPr>
        <p:spPr bwMode="auto">
          <a:xfrm>
            <a:off x="2286000" y="4953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de-DE" sz="2000">
                <a:latin typeface="Calibri"/>
                <a:cs typeface="Calibri"/>
              </a:rPr>
              <a:t>0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5" name="Rectangle 32"/>
          <p:cNvSpPr>
            <a:spLocks noChangeArrowheads="1"/>
          </p:cNvSpPr>
          <p:nvPr/>
        </p:nvSpPr>
        <p:spPr bwMode="auto">
          <a:xfrm>
            <a:off x="762000" y="4953000"/>
            <a:ext cx="1371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de-DE" sz="2000">
                <a:latin typeface="Calibri"/>
                <a:cs typeface="Calibri"/>
              </a:rPr>
              <a:t>Prob</a:t>
            </a:r>
            <a:endParaRPr lang="en-US" sz="2000">
              <a:latin typeface="Calibri"/>
              <a:cs typeface="Calibri"/>
            </a:endParaRPr>
          </a:p>
        </p:txBody>
      </p:sp>
      <p:sp>
        <p:nvSpPr>
          <p:cNvPr id="57376" name="Oval 33"/>
          <p:cNvSpPr>
            <a:spLocks noChangeArrowheads="1"/>
          </p:cNvSpPr>
          <p:nvPr/>
        </p:nvSpPr>
        <p:spPr bwMode="auto">
          <a:xfrm>
            <a:off x="5029200" y="2209800"/>
            <a:ext cx="381000" cy="3810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7" name="Line 34"/>
          <p:cNvSpPr>
            <a:spLocks noChangeShapeType="1"/>
          </p:cNvSpPr>
          <p:nvPr/>
        </p:nvSpPr>
        <p:spPr bwMode="auto">
          <a:xfrm flipV="1">
            <a:off x="5224463" y="1876425"/>
            <a:ext cx="0" cy="304800"/>
          </a:xfrm>
          <a:prstGeom prst="line">
            <a:avLst/>
          </a:pr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8" name="Line 35"/>
          <p:cNvSpPr>
            <a:spLocks noChangeShapeType="1"/>
          </p:cNvSpPr>
          <p:nvPr/>
        </p:nvSpPr>
        <p:spPr bwMode="auto">
          <a:xfrm>
            <a:off x="5219700" y="2586038"/>
            <a:ext cx="0" cy="257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79" name="Line 36"/>
          <p:cNvSpPr>
            <a:spLocks noChangeShapeType="1"/>
          </p:cNvSpPr>
          <p:nvPr/>
        </p:nvSpPr>
        <p:spPr bwMode="auto">
          <a:xfrm>
            <a:off x="5414963" y="2400300"/>
            <a:ext cx="242887" cy="15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0" name="Line 37"/>
          <p:cNvSpPr>
            <a:spLocks noChangeShapeType="1"/>
          </p:cNvSpPr>
          <p:nvPr/>
        </p:nvSpPr>
        <p:spPr bwMode="auto">
          <a:xfrm flipH="1">
            <a:off x="4776788" y="2400300"/>
            <a:ext cx="24288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57381" name="Rectangle 38"/>
          <p:cNvSpPr>
            <a:spLocks noChangeArrowheads="1"/>
          </p:cNvSpPr>
          <p:nvPr/>
        </p:nvSpPr>
        <p:spPr bwMode="auto">
          <a:xfrm>
            <a:off x="4953000" y="3733800"/>
            <a:ext cx="533400" cy="533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2057400"/>
            <a:ext cx="3536186" cy="226632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latin typeface="Calibri"/>
                <a:ea typeface="ＭＳ Ｐゴシック" pitchFamily="34" charset="-128"/>
                <a:cs typeface="Calibri"/>
              </a:rPr>
              <a:t>Inference: Base Cases</a:t>
            </a:r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3733800" y="2895600"/>
            <a:ext cx="533400" cy="533400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E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sp>
        <p:nvSpPr>
          <p:cNvPr id="18" name="Oval 5"/>
          <p:cNvSpPr>
            <a:spLocks noChangeArrowheads="1"/>
          </p:cNvSpPr>
          <p:nvPr/>
        </p:nvSpPr>
        <p:spPr bwMode="auto">
          <a:xfrm>
            <a:off x="3733800" y="18288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cxnSp>
        <p:nvCxnSpPr>
          <p:cNvPr id="19" name="AutoShape 6"/>
          <p:cNvCxnSpPr>
            <a:cxnSpLocks noChangeShapeType="1"/>
            <a:stCxn id="18" idx="4"/>
            <a:endCxn id="17" idx="0"/>
          </p:cNvCxnSpPr>
          <p:nvPr/>
        </p:nvCxnSpPr>
        <p:spPr bwMode="auto">
          <a:xfrm>
            <a:off x="4000500" y="2376488"/>
            <a:ext cx="0" cy="5048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20" name="Picture 1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4419600"/>
            <a:ext cx="150971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Oval 38"/>
          <p:cNvSpPr>
            <a:spLocks noChangeArrowheads="1"/>
          </p:cNvSpPr>
          <p:nvPr/>
        </p:nvSpPr>
        <p:spPr bwMode="auto">
          <a:xfrm>
            <a:off x="10668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2</a:t>
            </a:r>
          </a:p>
        </p:txBody>
      </p:sp>
      <p:cxnSp>
        <p:nvCxnSpPr>
          <p:cNvPr id="22" name="AutoShape 39"/>
          <p:cNvCxnSpPr>
            <a:cxnSpLocks noChangeShapeType="1"/>
            <a:stCxn id="23" idx="6"/>
            <a:endCxn id="21" idx="2"/>
          </p:cNvCxnSpPr>
          <p:nvPr/>
        </p:nvCxnSpPr>
        <p:spPr bwMode="auto">
          <a:xfrm>
            <a:off x="103012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23" name="Oval 40"/>
          <p:cNvSpPr>
            <a:spLocks noChangeArrowheads="1"/>
          </p:cNvSpPr>
          <p:nvPr/>
        </p:nvSpPr>
        <p:spPr bwMode="auto">
          <a:xfrm>
            <a:off x="97536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Calibri"/>
                <a:cs typeface="Calibri"/>
              </a:rPr>
              <a:t>X</a:t>
            </a:r>
            <a:r>
              <a:rPr lang="en-US" sz="2400" baseline="-25000">
                <a:latin typeface="Calibri"/>
                <a:cs typeface="Calibri"/>
              </a:rPr>
              <a:t>1</a:t>
            </a:r>
          </a:p>
        </p:txBody>
      </p:sp>
      <p:pic>
        <p:nvPicPr>
          <p:cNvPr id="24" name="Picture 41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675" y="4419600"/>
            <a:ext cx="1046162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50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5181600"/>
            <a:ext cx="3027362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6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6088063"/>
            <a:ext cx="1857375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49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5638800"/>
            <a:ext cx="1497012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4" descr="txp_fi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187" y="5143500"/>
            <a:ext cx="23066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5" descr="txp_fi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5748338"/>
            <a:ext cx="22050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676400"/>
            <a:ext cx="2316609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76400"/>
            <a:ext cx="2209799" cy="2020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49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Passage of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97001"/>
            <a:ext cx="11404600" cy="4729164"/>
          </a:xfrm>
        </p:spPr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Assume we have current belief P(X | evidence to date)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Then, after one time step passes: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Basic idea: beliefs get </a:t>
            </a:r>
            <a:r>
              <a:rPr lang="ja-JP" altLang="en-US" sz="2400" dirty="0">
                <a:latin typeface="Calibri"/>
                <a:cs typeface="Calibri"/>
              </a:rPr>
              <a:t>“</a:t>
            </a:r>
            <a:r>
              <a:rPr lang="en-US" sz="2400" dirty="0">
                <a:latin typeface="Calibri"/>
                <a:cs typeface="Calibri"/>
              </a:rPr>
              <a:t>pushed</a:t>
            </a:r>
            <a:r>
              <a:rPr lang="ja-JP" altLang="en-US" sz="2400" dirty="0">
                <a:latin typeface="Calibri"/>
                <a:cs typeface="Calibri"/>
              </a:rPr>
              <a:t>”</a:t>
            </a:r>
            <a:r>
              <a:rPr lang="en-US" sz="2400" dirty="0">
                <a:latin typeface="Calibri"/>
                <a:cs typeface="Calibri"/>
              </a:rPr>
              <a:t> through the transitions</a:t>
            </a:r>
          </a:p>
          <a:p>
            <a:pPr lvl="1"/>
            <a:r>
              <a:rPr lang="en-US" sz="2000" dirty="0">
                <a:latin typeface="Calibri"/>
                <a:cs typeface="Calibri"/>
              </a:rPr>
              <a:t>With the </a:t>
            </a:r>
            <a:r>
              <a:rPr lang="ja-JP" altLang="en-US" sz="2000" dirty="0">
                <a:latin typeface="Calibri"/>
                <a:cs typeface="Calibri"/>
              </a:rPr>
              <a:t>“</a:t>
            </a:r>
            <a:r>
              <a:rPr lang="en-US" sz="2000" dirty="0">
                <a:latin typeface="Calibri"/>
                <a:cs typeface="Calibri"/>
              </a:rPr>
              <a:t>B</a:t>
            </a:r>
            <a:r>
              <a:rPr lang="ja-JP" altLang="en-US" sz="2000" dirty="0">
                <a:latin typeface="Calibri"/>
                <a:cs typeface="Calibri"/>
              </a:rPr>
              <a:t>”</a:t>
            </a:r>
            <a:r>
              <a:rPr lang="en-US" sz="2000" dirty="0">
                <a:latin typeface="Calibri"/>
                <a:cs typeface="Calibri"/>
              </a:rPr>
              <a:t> notation, we have to be careful about what time step t the belief is about, and what evidence it includes</a:t>
            </a:r>
          </a:p>
          <a:p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057400"/>
            <a:ext cx="245268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22"/>
          <p:cNvGrpSpPr>
            <a:grpSpLocks/>
          </p:cNvGrpSpPr>
          <p:nvPr/>
        </p:nvGrpSpPr>
        <p:grpSpPr bwMode="auto">
          <a:xfrm>
            <a:off x="8991600" y="1585118"/>
            <a:ext cx="1901825" cy="700088"/>
            <a:chOff x="7848600" y="2362200"/>
            <a:chExt cx="758825" cy="279400"/>
          </a:xfrm>
        </p:grpSpPr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8327858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10" name="AutoShape 14"/>
            <p:cNvCxnSpPr>
              <a:cxnSpLocks noChangeShapeType="1"/>
              <a:stCxn id="11" idx="6"/>
              <a:endCxn id="9" idx="2"/>
            </p:cNvCxnSpPr>
            <p:nvPr/>
          </p:nvCxnSpPr>
          <p:spPr bwMode="auto">
            <a:xfrm>
              <a:off x="8135656" y="2501900"/>
              <a:ext cx="184714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" name="Oval 15"/>
            <p:cNvSpPr>
              <a:spLocks noChangeArrowheads="1"/>
            </p:cNvSpPr>
            <p:nvPr/>
          </p:nvSpPr>
          <p:spPr bwMode="auto">
            <a:xfrm>
              <a:off x="7848600" y="2362200"/>
              <a:ext cx="279567" cy="27940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>
                  <a:latin typeface="Calibri"/>
                  <a:cs typeface="Calibri"/>
                </a:rPr>
                <a:t>X</a:t>
              </a:r>
              <a:r>
                <a:rPr lang="en-US" sz="2400" baseline="-25000">
                  <a:latin typeface="Calibri"/>
                  <a:cs typeface="Calibri"/>
                </a:rPr>
                <a:t>1</a:t>
              </a:r>
            </a:p>
          </p:txBody>
        </p:sp>
      </p:grpSp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3416300"/>
            <a:ext cx="2870200" cy="681353"/>
          </a:xfrm>
          <a:prstGeom prst="rect">
            <a:avLst/>
          </a:prstGeom>
        </p:spPr>
      </p:pic>
      <p:pic>
        <p:nvPicPr>
          <p:cNvPr id="14" name="Picture 1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267201"/>
            <a:ext cx="3962400" cy="65090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5029200"/>
            <a:ext cx="3460750" cy="660764"/>
          </a:xfrm>
          <a:prstGeom prst="rect">
            <a:avLst/>
          </a:prstGeom>
        </p:spPr>
      </p:pic>
      <p:sp>
        <p:nvSpPr>
          <p:cNvPr id="16" name="Content Placeholder 2"/>
          <p:cNvSpPr txBox="1">
            <a:spLocks/>
          </p:cNvSpPr>
          <p:nvPr/>
        </p:nvSpPr>
        <p:spPr bwMode="auto">
          <a:xfrm>
            <a:off x="7848600" y="4191000"/>
            <a:ext cx="365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dirty="0">
                <a:latin typeface="Calibri"/>
                <a:cs typeface="Calibri"/>
              </a:rPr>
              <a:t>Or compactly: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4876800"/>
            <a:ext cx="3657600" cy="610873"/>
          </a:xfrm>
          <a:prstGeom prst="rect">
            <a:avLst/>
          </a:prstGeom>
        </p:spPr>
      </p:pic>
      <p:pic>
        <p:nvPicPr>
          <p:cNvPr id="18" name="Picture 17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68" y="3422650"/>
            <a:ext cx="2010032" cy="38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01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4333282"/>
            <a:ext cx="7772399" cy="2524718"/>
          </a:xfrm>
          <a:prstGeom prst="rect">
            <a:avLst/>
          </a:prstGeom>
        </p:spPr>
      </p:pic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Passage of Time</a:t>
            </a:r>
          </a:p>
        </p:txBody>
      </p:sp>
      <p:sp>
        <p:nvSpPr>
          <p:cNvPr id="6451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5344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time passes,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accumulates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451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784211"/>
              </p:ext>
            </p:extLst>
          </p:nvPr>
        </p:nvGraphicFramePr>
        <p:xfrm>
          <a:off x="1127125" y="2041525"/>
          <a:ext cx="2559050" cy="171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78916" imgH="2598645" progId="MSPhotoEd.3">
                  <p:embed/>
                </p:oleObj>
              </mc:Choice>
              <mc:Fallback>
                <p:oleObj name="Photo Editor Photo" r:id="rId3" imgW="3878916" imgH="2598645" progId="MSPhotoEd.3">
                  <p:embed/>
                  <p:pic>
                    <p:nvPicPr>
                      <p:cNvPr id="64515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65" t="1222" r="1474" b="1222"/>
                      <a:stretch>
                        <a:fillRect/>
                      </a:stretch>
                    </p:blipFill>
                    <p:spPr bwMode="auto">
                      <a:xfrm>
                        <a:off x="1127125" y="2041525"/>
                        <a:ext cx="2559050" cy="1714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86357"/>
              </p:ext>
            </p:extLst>
          </p:nvPr>
        </p:nvGraphicFramePr>
        <p:xfrm>
          <a:off x="4071937" y="2041525"/>
          <a:ext cx="2568575" cy="1744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3894157" imgH="2644369" progId="MSPhotoEd.3">
                  <p:embed/>
                </p:oleObj>
              </mc:Choice>
              <mc:Fallback>
                <p:oleObj name="Photo Editor Photo" r:id="rId5" imgW="3894157" imgH="2644369" progId="MSPhotoEd.3">
                  <p:embed/>
                  <p:pic>
                    <p:nvPicPr>
                      <p:cNvPr id="121037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019" t="1501" r="2078" b="2400"/>
                      <a:stretch>
                        <a:fillRect/>
                      </a:stretch>
                    </p:blipFill>
                    <p:spPr bwMode="auto">
                      <a:xfrm>
                        <a:off x="4071937" y="2041525"/>
                        <a:ext cx="2568575" cy="1744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10374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874072"/>
              </p:ext>
            </p:extLst>
          </p:nvPr>
        </p:nvGraphicFramePr>
        <p:xfrm>
          <a:off x="8078787" y="2041525"/>
          <a:ext cx="2589213" cy="1754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7" imgW="3924640" imgH="2659048" progId="MSPhotoEd.3">
                  <p:embed/>
                </p:oleObj>
              </mc:Choice>
              <mc:Fallback>
                <p:oleObj name="Photo Editor Photo" r:id="rId7" imgW="3924640" imgH="2659048" progId="MSPhotoEd.3">
                  <p:embed/>
                  <p:pic>
                    <p:nvPicPr>
                      <p:cNvPr id="121037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659" t="1492" r="2426" b="2866"/>
                      <a:stretch>
                        <a:fillRect/>
                      </a:stretch>
                    </p:blipFill>
                    <p:spPr bwMode="auto">
                      <a:xfrm>
                        <a:off x="8078787" y="2041525"/>
                        <a:ext cx="2589213" cy="1754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8" name="Text Box 7"/>
          <p:cNvSpPr txBox="1">
            <a:spLocks noChangeArrowheads="1"/>
          </p:cNvSpPr>
          <p:nvPr/>
        </p:nvSpPr>
        <p:spPr bwMode="auto">
          <a:xfrm>
            <a:off x="20574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1</a:t>
            </a:r>
          </a:p>
        </p:txBody>
      </p:sp>
      <p:sp>
        <p:nvSpPr>
          <p:cNvPr id="1210376" name="Text Box 8"/>
          <p:cNvSpPr txBox="1">
            <a:spLocks noChangeArrowheads="1"/>
          </p:cNvSpPr>
          <p:nvPr/>
        </p:nvSpPr>
        <p:spPr bwMode="auto">
          <a:xfrm>
            <a:off x="5029200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T = 2</a:t>
            </a:r>
          </a:p>
        </p:txBody>
      </p:sp>
      <p:sp>
        <p:nvSpPr>
          <p:cNvPr id="1210377" name="Text Box 9"/>
          <p:cNvSpPr txBox="1">
            <a:spLocks noChangeArrowheads="1"/>
          </p:cNvSpPr>
          <p:nvPr/>
        </p:nvSpPr>
        <p:spPr bwMode="auto">
          <a:xfrm>
            <a:off x="9072793" y="3717925"/>
            <a:ext cx="7937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T = 5</a:t>
            </a:r>
          </a:p>
        </p:txBody>
      </p:sp>
      <p:sp>
        <p:nvSpPr>
          <p:cNvPr id="64521" name="Text Box 10"/>
          <p:cNvSpPr txBox="1">
            <a:spLocks noChangeArrowheads="1"/>
          </p:cNvSpPr>
          <p:nvPr/>
        </p:nvSpPr>
        <p:spPr bwMode="auto">
          <a:xfrm>
            <a:off x="7391400" y="1447800"/>
            <a:ext cx="5257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(Transition model: ghosts usually go clockwise)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6" grpId="0"/>
      <p:bldP spid="121037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Observation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0"/>
            <a:ext cx="11379200" cy="490696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Assume we have current belief P(X | previous evidence):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Then, after evidence comes in: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Or, compactly:</a:t>
            </a: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9144000" y="1143000"/>
            <a:ext cx="588962" cy="1766890"/>
            <a:chOff x="8173954" y="2209800"/>
            <a:chExt cx="284246" cy="852487"/>
          </a:xfrm>
        </p:grpSpPr>
        <p:sp>
          <p:nvSpPr>
            <p:cNvPr id="9" name="Oval 20"/>
            <p:cNvSpPr>
              <a:spLocks noChangeArrowheads="1"/>
            </p:cNvSpPr>
            <p:nvPr/>
          </p:nvSpPr>
          <p:spPr bwMode="auto">
            <a:xfrm>
              <a:off x="8173954" y="2778125"/>
              <a:ext cx="284246" cy="284162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sp>
          <p:nvSpPr>
            <p:cNvPr id="10" name="Oval 22"/>
            <p:cNvSpPr>
              <a:spLocks noChangeArrowheads="1"/>
            </p:cNvSpPr>
            <p:nvPr/>
          </p:nvSpPr>
          <p:spPr bwMode="auto">
            <a:xfrm>
              <a:off x="8173954" y="2209800"/>
              <a:ext cx="284246" cy="28416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  <p:cxnSp>
          <p:nvCxnSpPr>
            <p:cNvPr id="11" name="AutoShape 23"/>
            <p:cNvCxnSpPr>
              <a:cxnSpLocks noChangeShapeType="1"/>
              <a:stCxn id="10" idx="4"/>
              <a:endCxn id="9" idx="0"/>
            </p:cNvCxnSpPr>
            <p:nvPr/>
          </p:nvCxnSpPr>
          <p:spPr bwMode="auto">
            <a:xfrm>
              <a:off x="8316077" y="2501574"/>
              <a:ext cx="0" cy="268939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219200"/>
            <a:ext cx="2209799" cy="2020506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828800"/>
            <a:ext cx="3625850" cy="367294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3048000"/>
            <a:ext cx="2529703" cy="34925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048000"/>
            <a:ext cx="4464050" cy="347726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3581400"/>
            <a:ext cx="3733800" cy="394069"/>
          </a:xfrm>
          <a:prstGeom prst="rect">
            <a:avLst/>
          </a:prstGeom>
        </p:spPr>
      </p:pic>
      <p:pic>
        <p:nvPicPr>
          <p:cNvPr id="19" name="Picture 18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29200"/>
            <a:ext cx="4153243" cy="349250"/>
          </a:xfrm>
          <a:prstGeom prst="rect">
            <a:avLst/>
          </a:prstGeom>
        </p:spPr>
      </p:pic>
      <p:pic>
        <p:nvPicPr>
          <p:cNvPr id="20" name="Picture 19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343400"/>
            <a:ext cx="4800600" cy="349650"/>
          </a:xfrm>
          <a:prstGeom prst="rect">
            <a:avLst/>
          </a:prstGeom>
        </p:spPr>
      </p:pic>
      <p:pic>
        <p:nvPicPr>
          <p:cNvPr id="22" name="Picture 21" descr="latex-image-1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172200"/>
            <a:ext cx="5029200" cy="350293"/>
          </a:xfrm>
          <a:prstGeom prst="rect">
            <a:avLst/>
          </a:prstGeom>
        </p:spPr>
      </p:pic>
      <p:sp>
        <p:nvSpPr>
          <p:cNvPr id="23" name="Content Placeholder 2"/>
          <p:cNvSpPr txBox="1">
            <a:spLocks/>
          </p:cNvSpPr>
          <p:nvPr/>
        </p:nvSpPr>
        <p:spPr bwMode="auto">
          <a:xfrm>
            <a:off x="7772400" y="5410200"/>
            <a:ext cx="457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Basic idea: beliefs “reweighted” by likelihood of evidence</a:t>
            </a:r>
          </a:p>
          <a:p>
            <a:pPr>
              <a:lnSpc>
                <a:spcPct val="90000"/>
              </a:lnSpc>
            </a:pPr>
            <a:r>
              <a:rPr lang="en-US" sz="2400" dirty="0">
                <a:latin typeface="Calibri"/>
                <a:cs typeface="Calibri"/>
              </a:rPr>
              <a:t>Unlike passage of time, we have to renormalize</a:t>
            </a:r>
          </a:p>
          <a:p>
            <a:endParaRPr lang="en-US" sz="2400" dirty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7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/>
                <a:ea typeface="ＭＳ Ｐゴシック" pitchFamily="34" charset="-128"/>
                <a:cs typeface="Calibri"/>
              </a:rPr>
              <a:t>Example: Observation</a:t>
            </a:r>
          </a:p>
        </p:txBody>
      </p:sp>
      <p:sp>
        <p:nvSpPr>
          <p:cNvPr id="65538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1397001"/>
            <a:ext cx="10795000" cy="4729164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As we get observations, beliefs get reweighted, uncertainty 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“</a:t>
            </a:r>
            <a:r>
              <a:rPr lang="en-US" altLang="ja-JP" sz="2400" dirty="0">
                <a:latin typeface="Calibri"/>
                <a:ea typeface="ＭＳ Ｐゴシック" pitchFamily="34" charset="-128"/>
                <a:cs typeface="Calibri"/>
              </a:rPr>
              <a:t>decreases</a:t>
            </a:r>
            <a:r>
              <a:rPr lang="ja-JP" altLang="en-US" sz="2400" dirty="0">
                <a:latin typeface="Calibri"/>
                <a:ea typeface="ＭＳ Ｐゴシック" pitchFamily="34" charset="-128"/>
                <a:cs typeface="Calibri"/>
              </a:rPr>
              <a:t>”</a:t>
            </a: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</p:txBody>
      </p:sp>
      <p:graphicFrame>
        <p:nvGraphicFramePr>
          <p:cNvPr id="6553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3025901"/>
              </p:ext>
            </p:extLst>
          </p:nvPr>
        </p:nvGraphicFramePr>
        <p:xfrm>
          <a:off x="6553200" y="2514600"/>
          <a:ext cx="2505075" cy="1692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3802710" imgH="2567619" progId="MSPhotoEd.3">
                  <p:embed/>
                </p:oleObj>
              </mc:Choice>
              <mc:Fallback>
                <p:oleObj name="Photo Editor Photo" r:id="rId3" imgW="3802710" imgH="2567619" progId="MSPhotoEd.3">
                  <p:embed/>
                  <p:pic>
                    <p:nvPicPr>
                      <p:cNvPr id="65539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2514600"/>
                        <a:ext cx="2505075" cy="1692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" t="905" r="2145" b="2351"/>
          <a:stretch>
            <a:fillRect/>
          </a:stretch>
        </p:blipFill>
        <p:spPr bwMode="auto">
          <a:xfrm>
            <a:off x="2994025" y="2517775"/>
            <a:ext cx="24923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Text Box 6"/>
          <p:cNvSpPr txBox="1">
            <a:spLocks noChangeArrowheads="1"/>
          </p:cNvSpPr>
          <p:nvPr/>
        </p:nvSpPr>
        <p:spPr bwMode="auto">
          <a:xfrm>
            <a:off x="3048000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dirty="0">
                <a:latin typeface="Calibri"/>
                <a:cs typeface="Calibri"/>
              </a:rPr>
              <a:t>Before observation</a:t>
            </a:r>
          </a:p>
        </p:txBody>
      </p:sp>
      <p:sp>
        <p:nvSpPr>
          <p:cNvPr id="65542" name="Text Box 7"/>
          <p:cNvSpPr txBox="1">
            <a:spLocks noChangeArrowheads="1"/>
          </p:cNvSpPr>
          <p:nvPr/>
        </p:nvSpPr>
        <p:spPr bwMode="auto">
          <a:xfrm>
            <a:off x="6778625" y="4335462"/>
            <a:ext cx="25177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>
                <a:latin typeface="Calibri"/>
                <a:cs typeface="Calibri"/>
              </a:rPr>
              <a:t>After observation</a:t>
            </a:r>
          </a:p>
        </p:txBody>
      </p:sp>
      <p:pic>
        <p:nvPicPr>
          <p:cNvPr id="65543" name="Picture 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5257800"/>
            <a:ext cx="27654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2600" y="4058769"/>
            <a:ext cx="2436812" cy="25218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" y="4114800"/>
            <a:ext cx="2561219" cy="2524718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ＭＳ Ｐゴシック" pitchFamily="34" charset="-128"/>
                <a:cs typeface="Calibri"/>
              </a:rPr>
              <a:t>Putting it All Together: The Forward Algorithm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219200"/>
            <a:ext cx="8458200" cy="4525963"/>
          </a:xfrm>
        </p:spPr>
        <p:txBody>
          <a:bodyPr/>
          <a:lstStyle/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are given evidence at each time and want to know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r>
              <a:rPr lang="en-US" sz="2400" dirty="0">
                <a:latin typeface="Calibri"/>
                <a:ea typeface="ＭＳ Ｐゴシック" pitchFamily="34" charset="-128"/>
                <a:cs typeface="Calibri"/>
              </a:rPr>
              <a:t>We can derive the following updates</a:t>
            </a: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pPr>
              <a:buFont typeface="Wingdings" pitchFamily="2" charset="2"/>
              <a:buNone/>
            </a:pPr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sz="2400" dirty="0">
              <a:latin typeface="Calibri"/>
              <a:ea typeface="ＭＳ Ｐゴシック" pitchFamily="34" charset="-128"/>
              <a:cs typeface="Calibri"/>
            </a:endParaRPr>
          </a:p>
          <a:p>
            <a:endParaRPr lang="en-US" dirty="0">
              <a:latin typeface="Calibri"/>
              <a:ea typeface="ＭＳ Ｐゴシック" pitchFamily="34" charset="-128"/>
              <a:cs typeface="Calibri"/>
            </a:endParaRPr>
          </a:p>
        </p:txBody>
      </p:sp>
      <p:pic>
        <p:nvPicPr>
          <p:cNvPr id="1216516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800475"/>
            <a:ext cx="31543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Picture 12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5713" y="3260725"/>
            <a:ext cx="3468687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8" name="Picture 6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7325" y="4632325"/>
            <a:ext cx="57816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6519" name="Picture 7" descr="txp_fi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5470525"/>
            <a:ext cx="5840412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10" descr="txp_fig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238" y="1905000"/>
            <a:ext cx="2822575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AutoShape 11"/>
          <p:cNvSpPr>
            <a:spLocks noChangeArrowheads="1"/>
          </p:cNvSpPr>
          <p:nvPr/>
        </p:nvSpPr>
        <p:spPr bwMode="auto">
          <a:xfrm>
            <a:off x="8305800" y="2819400"/>
            <a:ext cx="3581400" cy="990600"/>
          </a:xfrm>
          <a:prstGeom prst="wedgeRectCallout">
            <a:avLst>
              <a:gd name="adj1" fmla="val -146411"/>
              <a:gd name="adj2" fmla="val 1067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dirty="0">
                <a:latin typeface="Calibri"/>
                <a:cs typeface="Calibri"/>
              </a:rPr>
              <a:t>We can normalize as we go if we want to have P(</a:t>
            </a:r>
            <a:r>
              <a:rPr lang="en-US" dirty="0" err="1">
                <a:latin typeface="Calibri"/>
                <a:cs typeface="Calibri"/>
              </a:rPr>
              <a:t>x|e</a:t>
            </a:r>
            <a:r>
              <a:rPr lang="en-US" dirty="0">
                <a:latin typeface="Calibri"/>
                <a:cs typeface="Calibri"/>
              </a:rPr>
              <a:t>) at each time step, or just once at the end…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6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Markov Models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11277600" cy="50292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Value of X at a given time is called the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state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Parameters: called </a:t>
            </a:r>
            <a:r>
              <a:rPr lang="en-US" sz="2400" dirty="0">
                <a:solidFill>
                  <a:srgbClr val="CC0000"/>
                </a:solidFill>
                <a:ea typeface="ＭＳ Ｐゴシック" pitchFamily="34" charset="-128"/>
              </a:rPr>
              <a:t>transition probabilities </a:t>
            </a:r>
            <a:r>
              <a:rPr lang="en-US" sz="2400" dirty="0">
                <a:ea typeface="ＭＳ Ｐゴシック" pitchFamily="34" charset="-128"/>
              </a:rPr>
              <a:t>or dynamics, specify how the state evolves over time (also, initial state probabilities)</a:t>
            </a:r>
          </a:p>
          <a:p>
            <a:pPr lvl="1">
              <a:lnSpc>
                <a:spcPct val="90000"/>
              </a:lnSpc>
            </a:pPr>
            <a:r>
              <a:rPr lang="en-US" sz="2400" dirty="0" err="1">
                <a:ea typeface="ＭＳ Ｐゴシック" pitchFamily="34" charset="-128"/>
              </a:rPr>
              <a:t>Stationarity</a:t>
            </a:r>
            <a:r>
              <a:rPr lang="en-US" sz="2400" dirty="0">
                <a:ea typeface="ＭＳ Ｐゴシック" pitchFamily="34" charset="-128"/>
              </a:rPr>
              <a:t> assumption: transition probabilities the same at all times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Same as MDP transition model, but no choice of action</a:t>
            </a:r>
          </a:p>
          <a:p>
            <a:pPr lvl="1">
              <a:lnSpc>
                <a:spcPct val="90000"/>
              </a:lnSpc>
            </a:pPr>
            <a:r>
              <a:rPr lang="en-US" sz="2400" dirty="0">
                <a:ea typeface="ＭＳ Ｐゴシック" pitchFamily="34" charset="-128"/>
              </a:rPr>
              <a:t>A (</a:t>
            </a:r>
            <a:r>
              <a:rPr lang="en-US" sz="2400" dirty="0" err="1">
                <a:ea typeface="ＭＳ Ｐゴシック" pitchFamily="34" charset="-128"/>
              </a:rPr>
              <a:t>growable</a:t>
            </a:r>
            <a:r>
              <a:rPr lang="en-US" sz="2400" dirty="0">
                <a:ea typeface="ＭＳ Ｐゴシック" pitchFamily="34" charset="-128"/>
              </a:rPr>
              <a:t>) BN: We can always use generic BN reasoning on it if we truncate the chain at a fixed length</a:t>
            </a:r>
          </a:p>
          <a:p>
            <a:pPr lvl="1">
              <a:lnSpc>
                <a:spcPct val="9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2531" name="Oval 4"/>
          <p:cNvSpPr>
            <a:spLocks noChangeArrowheads="1"/>
          </p:cNvSpPr>
          <p:nvPr/>
        </p:nvSpPr>
        <p:spPr bwMode="auto">
          <a:xfrm>
            <a:off x="80100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2" name="Oval 5"/>
          <p:cNvSpPr>
            <a:spLocks noChangeArrowheads="1"/>
          </p:cNvSpPr>
          <p:nvPr/>
        </p:nvSpPr>
        <p:spPr bwMode="auto">
          <a:xfrm>
            <a:off x="48096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22533" name="AutoShape 6"/>
          <p:cNvCxnSpPr>
            <a:cxnSpLocks noChangeShapeType="1"/>
            <a:stCxn id="22534" idx="6"/>
            <a:endCxn id="22532" idx="2"/>
          </p:cNvCxnSpPr>
          <p:nvPr/>
        </p:nvCxnSpPr>
        <p:spPr bwMode="auto">
          <a:xfrm>
            <a:off x="44381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4" name="Oval 7"/>
          <p:cNvSpPr>
            <a:spLocks noChangeArrowheads="1"/>
          </p:cNvSpPr>
          <p:nvPr/>
        </p:nvSpPr>
        <p:spPr bwMode="auto">
          <a:xfrm>
            <a:off x="38952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2535" name="Oval 8"/>
          <p:cNvSpPr>
            <a:spLocks noChangeArrowheads="1"/>
          </p:cNvSpPr>
          <p:nvPr/>
        </p:nvSpPr>
        <p:spPr bwMode="auto">
          <a:xfrm>
            <a:off x="57240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22536" name="AutoShape 9"/>
          <p:cNvCxnSpPr>
            <a:cxnSpLocks noChangeShapeType="1"/>
            <a:stCxn id="22535" idx="6"/>
            <a:endCxn id="22538" idx="2"/>
          </p:cNvCxnSpPr>
          <p:nvPr/>
        </p:nvCxnSpPr>
        <p:spPr bwMode="auto">
          <a:xfrm>
            <a:off x="62669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2537" name="AutoShape 10"/>
          <p:cNvCxnSpPr>
            <a:cxnSpLocks noChangeShapeType="1"/>
            <a:stCxn id="22532" idx="6"/>
            <a:endCxn id="22535" idx="2"/>
          </p:cNvCxnSpPr>
          <p:nvPr/>
        </p:nvCxnSpPr>
        <p:spPr bwMode="auto">
          <a:xfrm>
            <a:off x="5352518" y="2857500"/>
            <a:ext cx="3715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2538" name="Oval 11"/>
          <p:cNvSpPr>
            <a:spLocks noChangeArrowheads="1"/>
          </p:cNvSpPr>
          <p:nvPr/>
        </p:nvSpPr>
        <p:spPr bwMode="auto">
          <a:xfrm>
            <a:off x="6638476" y="2590800"/>
            <a:ext cx="542842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22539" name="AutoShape 12"/>
          <p:cNvCxnSpPr>
            <a:cxnSpLocks noChangeShapeType="1"/>
            <a:stCxn id="22538" idx="6"/>
            <a:endCxn id="22531" idx="2"/>
          </p:cNvCxnSpPr>
          <p:nvPr/>
        </p:nvCxnSpPr>
        <p:spPr bwMode="auto">
          <a:xfrm>
            <a:off x="7181318" y="2857500"/>
            <a:ext cx="82875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2138" y="3505200"/>
            <a:ext cx="1728179" cy="36004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158" name="Picture 14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05200"/>
            <a:ext cx="100911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971800"/>
            <a:ext cx="1866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23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/>
                <a:cs typeface="Calibri"/>
              </a:rPr>
              <a:t>Online Belief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alibri"/>
                <a:cs typeface="Calibri"/>
              </a:rPr>
              <a:t>Every time step, we start with current P(X | evidence)</a:t>
            </a:r>
          </a:p>
          <a:p>
            <a:r>
              <a:rPr lang="en-US" sz="2400" dirty="0">
                <a:latin typeface="Calibri"/>
                <a:cs typeface="Calibri"/>
              </a:rPr>
              <a:t>We update for time: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We update for evidence: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>
                <a:latin typeface="Calibri"/>
                <a:cs typeface="Calibri"/>
              </a:rPr>
              <a:t>The forward algorithm does both at once (and </a:t>
            </a:r>
            <a:r>
              <a:rPr lang="en-US" sz="2400" dirty="0" err="1">
                <a:latin typeface="Calibri"/>
                <a:cs typeface="Calibri"/>
              </a:rPr>
              <a:t>doesn</a:t>
            </a:r>
            <a:r>
              <a:rPr lang="ja-JP" altLang="en-US" sz="2400" dirty="0">
                <a:latin typeface="Calibri"/>
                <a:cs typeface="Calibri"/>
              </a:rPr>
              <a:t>’</a:t>
            </a:r>
            <a:r>
              <a:rPr lang="en-US" sz="2400" dirty="0">
                <a:latin typeface="Calibri"/>
                <a:cs typeface="Calibri"/>
              </a:rPr>
              <a:t>t normalize)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endParaRPr lang="en-US" sz="2400" dirty="0">
              <a:latin typeface="Calibri"/>
              <a:cs typeface="Calibri"/>
            </a:endParaRPr>
          </a:p>
        </p:txBody>
      </p:sp>
      <p:pic>
        <p:nvPicPr>
          <p:cNvPr id="5" name="Picture 13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740025"/>
            <a:ext cx="662940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4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945062"/>
            <a:ext cx="51149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17"/>
          <p:cNvGrpSpPr>
            <a:grpSpLocks/>
          </p:cNvGrpSpPr>
          <p:nvPr/>
        </p:nvGrpSpPr>
        <p:grpSpPr bwMode="auto">
          <a:xfrm>
            <a:off x="8991600" y="2338607"/>
            <a:ext cx="2133600" cy="785593"/>
            <a:chOff x="4800" y="1056"/>
            <a:chExt cx="912" cy="336"/>
          </a:xfrm>
        </p:grpSpPr>
        <p:sp>
          <p:nvSpPr>
            <p:cNvPr id="8" name="Oval 12"/>
            <p:cNvSpPr>
              <a:spLocks noChangeArrowheads="1"/>
            </p:cNvSpPr>
            <p:nvPr/>
          </p:nvSpPr>
          <p:spPr bwMode="auto">
            <a:xfrm>
              <a:off x="5376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</a:p>
          </p:txBody>
        </p:sp>
        <p:cxnSp>
          <p:nvCxnSpPr>
            <p:cNvPr id="9" name="AutoShape 14"/>
            <p:cNvCxnSpPr>
              <a:cxnSpLocks noChangeShapeType="1"/>
              <a:stCxn id="10" idx="6"/>
              <a:endCxn id="8" idx="2"/>
            </p:cNvCxnSpPr>
            <p:nvPr/>
          </p:nvCxnSpPr>
          <p:spPr bwMode="auto">
            <a:xfrm>
              <a:off x="5145" y="1224"/>
              <a:ext cx="222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0" name="Oval 15"/>
            <p:cNvSpPr>
              <a:spLocks noChangeArrowheads="1"/>
            </p:cNvSpPr>
            <p:nvPr/>
          </p:nvSpPr>
          <p:spPr bwMode="auto">
            <a:xfrm>
              <a:off x="4800" y="1056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1</a:t>
              </a:r>
            </a:p>
          </p:txBody>
        </p:sp>
      </p:grpSp>
      <p:grpSp>
        <p:nvGrpSpPr>
          <p:cNvPr id="11" name="Group 25"/>
          <p:cNvGrpSpPr>
            <a:grpSpLocks/>
          </p:cNvGrpSpPr>
          <p:nvPr/>
        </p:nvGrpSpPr>
        <p:grpSpPr bwMode="auto">
          <a:xfrm>
            <a:off x="9525000" y="3657600"/>
            <a:ext cx="762000" cy="2285997"/>
            <a:chOff x="5256" y="2199"/>
            <a:chExt cx="336" cy="1008"/>
          </a:xfrm>
        </p:grpSpPr>
        <p:sp>
          <p:nvSpPr>
            <p:cNvPr id="12" name="Oval 18"/>
            <p:cNvSpPr>
              <a:spLocks noChangeArrowheads="1"/>
            </p:cNvSpPr>
            <p:nvPr/>
          </p:nvSpPr>
          <p:spPr bwMode="auto">
            <a:xfrm>
              <a:off x="5256" y="2199"/>
              <a:ext cx="336" cy="336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X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  <p:cxnSp>
          <p:nvCxnSpPr>
            <p:cNvPr id="13" name="AutoShape 19"/>
            <p:cNvCxnSpPr>
              <a:cxnSpLocks noChangeShapeType="1"/>
              <a:stCxn id="12" idx="4"/>
              <a:endCxn id="14" idx="0"/>
            </p:cNvCxnSpPr>
            <p:nvPr/>
          </p:nvCxnSpPr>
          <p:spPr bwMode="auto">
            <a:xfrm>
              <a:off x="5424" y="2544"/>
              <a:ext cx="0" cy="318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4" name="Oval 24"/>
            <p:cNvSpPr>
              <a:spLocks noChangeArrowheads="1"/>
            </p:cNvSpPr>
            <p:nvPr/>
          </p:nvSpPr>
          <p:spPr bwMode="auto">
            <a:xfrm>
              <a:off x="5256" y="2871"/>
              <a:ext cx="336" cy="336"/>
            </a:xfrm>
            <a:prstGeom prst="ellipse">
              <a:avLst/>
            </a:prstGeom>
            <a:solidFill>
              <a:schemeClr val="bg2"/>
            </a:solidFill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 sz="2400" i="1" dirty="0">
                  <a:latin typeface="Calibri"/>
                  <a:cs typeface="Calibri"/>
                </a:rPr>
                <a:t>E</a:t>
              </a:r>
              <a:r>
                <a:rPr lang="en-US" sz="2400" baseline="-25000" dirty="0">
                  <a:latin typeface="Calibri"/>
                  <a:cs typeface="Calibri"/>
                </a:rPr>
                <a:t>2</a:t>
              </a:r>
              <a:endParaRPr lang="en-US" sz="1400" baseline="-25000" dirty="0"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10236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0" y="-25400"/>
            <a:ext cx="9982200" cy="1143000"/>
          </a:xfrm>
        </p:spPr>
        <p:txBody>
          <a:bodyPr/>
          <a:lstStyle/>
          <a:p>
            <a:r>
              <a:rPr lang="en-US" dirty="0">
                <a:latin typeface="Calibri"/>
                <a:cs typeface="Calibri"/>
              </a:rPr>
              <a:t>Example: Weather HMM</a:t>
            </a:r>
          </a:p>
        </p:txBody>
      </p:sp>
      <p:cxnSp>
        <p:nvCxnSpPr>
          <p:cNvPr id="11" name="Straight Arrow Connector 10"/>
          <p:cNvCxnSpPr>
            <a:endCxn id="52" idx="2"/>
          </p:cNvCxnSpPr>
          <p:nvPr/>
        </p:nvCxnSpPr>
        <p:spPr>
          <a:xfrm>
            <a:off x="2133600" y="4327525"/>
            <a:ext cx="5334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897914"/>
              </p:ext>
            </p:extLst>
          </p:nvPr>
        </p:nvGraphicFramePr>
        <p:xfrm>
          <a:off x="75438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t+1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cxnSp>
        <p:nvCxnSpPr>
          <p:cNvPr id="31" name="Straight Arrow Connector 30"/>
          <p:cNvCxnSpPr/>
          <p:nvPr/>
        </p:nvCxnSpPr>
        <p:spPr>
          <a:xfrm>
            <a:off x="3657600" y="4716463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53" idx="2"/>
          </p:cNvCxnSpPr>
          <p:nvPr/>
        </p:nvCxnSpPr>
        <p:spPr>
          <a:xfrm flipV="1">
            <a:off x="4419600" y="4327525"/>
            <a:ext cx="533400" cy="79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5943600" y="4724401"/>
            <a:ext cx="0" cy="5032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44" name="Table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7801442"/>
              </p:ext>
            </p:extLst>
          </p:nvPr>
        </p:nvGraphicFramePr>
        <p:xfrm>
          <a:off x="9906000" y="4251325"/>
          <a:ext cx="2209800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706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4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47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0" baseline="-2500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35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U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|R</a:t>
                      </a:r>
                      <a:r>
                        <a:rPr lang="en-US" sz="1800" b="0" baseline="-25000" dirty="0" err="1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+r</a:t>
                      </a: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+r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+u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0.2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-r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  <a:sym typeface="Symbol"/>
                        </a:rPr>
                        <a:t>-u</a:t>
                      </a:r>
                      <a:endParaRPr lang="en-US" sz="1800" b="0" dirty="0">
                        <a:solidFill>
                          <a:srgbClr val="333399"/>
                        </a:solidFill>
                        <a:latin typeface="Calibri"/>
                        <a:cs typeface="Calibri"/>
                      </a:endParaRP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rgbClr val="333399"/>
                          </a:solidFill>
                          <a:latin typeface="Calibri"/>
                          <a:cs typeface="Calibri"/>
                        </a:rPr>
                        <a:t>0.8</a:t>
                      </a:r>
                    </a:p>
                  </a:txBody>
                  <a:tcPr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9" name="Oval 48"/>
          <p:cNvSpPr/>
          <p:nvPr/>
        </p:nvSpPr>
        <p:spPr>
          <a:xfrm>
            <a:off x="2667000" y="5241925"/>
            <a:ext cx="1981200" cy="762000"/>
          </a:xfrm>
          <a:prstGeom prst="ellipse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0" name="Oval 49"/>
          <p:cNvSpPr/>
          <p:nvPr/>
        </p:nvSpPr>
        <p:spPr>
          <a:xfrm>
            <a:off x="4953000" y="5241925"/>
            <a:ext cx="1981200" cy="762000"/>
          </a:xfrm>
          <a:prstGeom prst="ellipse">
            <a:avLst/>
          </a:prstGeom>
          <a:solidFill>
            <a:srgbClr val="BFBFB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Umbrella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sp>
        <p:nvSpPr>
          <p:cNvPr id="51" name="Oval 50"/>
          <p:cNvSpPr/>
          <p:nvPr/>
        </p:nvSpPr>
        <p:spPr>
          <a:xfrm>
            <a:off x="381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0</a:t>
            </a:r>
          </a:p>
        </p:txBody>
      </p:sp>
      <p:sp>
        <p:nvSpPr>
          <p:cNvPr id="52" name="Oval 51"/>
          <p:cNvSpPr/>
          <p:nvPr/>
        </p:nvSpPr>
        <p:spPr>
          <a:xfrm>
            <a:off x="2667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1</a:t>
            </a:r>
          </a:p>
        </p:txBody>
      </p:sp>
      <p:sp>
        <p:nvSpPr>
          <p:cNvPr id="53" name="Oval 52"/>
          <p:cNvSpPr/>
          <p:nvPr/>
        </p:nvSpPr>
        <p:spPr>
          <a:xfrm>
            <a:off x="4953000" y="3946525"/>
            <a:ext cx="1981200" cy="7620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dirty="0">
                <a:solidFill>
                  <a:srgbClr val="333399"/>
                </a:solidFill>
                <a:latin typeface="Calibri"/>
                <a:cs typeface="Calibri"/>
              </a:rPr>
              <a:t>Rain</a:t>
            </a:r>
            <a:r>
              <a:rPr lang="en-US" baseline="-25000" dirty="0">
                <a:solidFill>
                  <a:srgbClr val="333399"/>
                </a:solidFill>
                <a:latin typeface="Calibri"/>
                <a:cs typeface="Calibri"/>
              </a:rPr>
              <a:t>2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378" y="63500"/>
            <a:ext cx="2621611" cy="890016"/>
          </a:xfrm>
          <a:prstGeom prst="rect">
            <a:avLst/>
          </a:prstGeom>
        </p:spPr>
      </p:pic>
      <p:cxnSp>
        <p:nvCxnSpPr>
          <p:cNvPr id="58" name="Straight Arrow Connector 57"/>
          <p:cNvCxnSpPr/>
          <p:nvPr/>
        </p:nvCxnSpPr>
        <p:spPr>
          <a:xfrm>
            <a:off x="6934200" y="4327525"/>
            <a:ext cx="3810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762000" y="2895600"/>
            <a:ext cx="11651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0.5</a:t>
            </a:r>
          </a:p>
          <a:p>
            <a:r>
              <a:rPr lang="en-US" dirty="0">
                <a:latin typeface="Calibri"/>
                <a:cs typeface="Calibri"/>
              </a:rPr>
              <a:t>B(-r)  = 0.5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055405" y="1828800"/>
            <a:ext cx="12227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0.5</a:t>
            </a:r>
          </a:p>
          <a:p>
            <a:r>
              <a:rPr lang="en-US" dirty="0">
                <a:latin typeface="Calibri"/>
                <a:cs typeface="Calibri"/>
              </a:rPr>
              <a:t>B’(-r)  = 0.5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2858869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0.818</a:t>
            </a:r>
          </a:p>
          <a:p>
            <a:r>
              <a:rPr lang="en-US" dirty="0">
                <a:latin typeface="Calibri"/>
                <a:cs typeface="Calibri"/>
              </a:rPr>
              <a:t>B(-r)  = 0.182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265205" y="1828800"/>
            <a:ext cx="145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B’(+r) = 0.627</a:t>
            </a:r>
          </a:p>
          <a:p>
            <a:r>
              <a:rPr lang="en-US" dirty="0">
                <a:latin typeface="Calibri"/>
                <a:cs typeface="Calibri"/>
              </a:rPr>
              <a:t>B’(-r)  = 0.373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257800" y="2895600"/>
            <a:ext cx="13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"/>
                <a:cs typeface="Calibri"/>
              </a:rPr>
              <a:t>B(+r) = 0.883</a:t>
            </a:r>
          </a:p>
          <a:p>
            <a:r>
              <a:rPr lang="en-US" dirty="0">
                <a:latin typeface="Calibri"/>
                <a:cs typeface="Calibri"/>
              </a:rPr>
              <a:t>B(-r)  = 0.117</a:t>
            </a:r>
          </a:p>
        </p:txBody>
      </p:sp>
      <p:cxnSp>
        <p:nvCxnSpPr>
          <p:cNvPr id="32" name="Straight Arrow Connector 31"/>
          <p:cNvCxnSpPr>
            <a:stCxn id="3" idx="3"/>
            <a:endCxn id="27" idx="1"/>
          </p:cNvCxnSpPr>
          <p:nvPr/>
        </p:nvCxnSpPr>
        <p:spPr>
          <a:xfrm flipV="1">
            <a:off x="1927140" y="2151966"/>
            <a:ext cx="1128265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endCxn id="28" idx="0"/>
          </p:cNvCxnSpPr>
          <p:nvPr/>
        </p:nvCxnSpPr>
        <p:spPr>
          <a:xfrm flipH="1">
            <a:off x="3747564" y="2514600"/>
            <a:ext cx="6243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6019800" y="2514600"/>
            <a:ext cx="10376" cy="3442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28" idx="3"/>
            <a:endCxn id="29" idx="1"/>
          </p:cNvCxnSpPr>
          <p:nvPr/>
        </p:nvCxnSpPr>
        <p:spPr>
          <a:xfrm flipV="1">
            <a:off x="4447128" y="2151966"/>
            <a:ext cx="818077" cy="103006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780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  <p:bldP spid="51" grpId="0" animBg="1"/>
      <p:bldP spid="52" grpId="0" animBg="1"/>
      <p:bldP spid="53" grpId="0" animBg="1"/>
      <p:bldP spid="3" grpId="0"/>
      <p:bldP spid="27" grpId="0"/>
      <p:bldP spid="28" grpId="0"/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Pacman</a:t>
            </a:r>
            <a:r>
              <a:rPr lang="en-US" dirty="0"/>
              <a:t> – Sonar (P4)</a:t>
            </a:r>
          </a:p>
        </p:txBody>
      </p:sp>
      <p:pic>
        <p:nvPicPr>
          <p:cNvPr id="5" name="Picture 4" descr="Screen Shot 2014-08-21 at 7.49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058" y="1219200"/>
            <a:ext cx="6297884" cy="527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25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of Demo </a:t>
            </a:r>
            <a:r>
              <a:rPr lang="en-US" dirty="0" err="1"/>
              <a:t>Pacman</a:t>
            </a:r>
            <a:r>
              <a:rPr lang="en-US" dirty="0"/>
              <a:t> – Sonar (with beliefs)</a:t>
            </a:r>
          </a:p>
        </p:txBody>
      </p:sp>
      <p:pic>
        <p:nvPicPr>
          <p:cNvPr id="5" name="Pacman sonar (P4) -- with beliefs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50720" y="1143000"/>
            <a:ext cx="829056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878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Next Time: Particle Filtering and Applications of HMMs</a:t>
            </a:r>
          </a:p>
        </p:txBody>
      </p:sp>
    </p:spTree>
    <p:extLst>
      <p:ext uri="{BB962C8B-B14F-4D97-AF65-F5344CB8AC3E}">
        <p14:creationId xmlns:p14="http://schemas.microsoft.com/office/powerpoint/2010/main" val="546667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pitchFamily="34" charset="-128"/>
              </a:rPr>
              <a:t>Markov Assumption: Conditional Independence</a:t>
            </a:r>
          </a:p>
        </p:txBody>
      </p:sp>
      <p:sp>
        <p:nvSpPr>
          <p:cNvPr id="24578" name="Rectangle 3"/>
          <p:cNvSpPr>
            <a:spLocks noGrp="1" noChangeArrowheads="1"/>
          </p:cNvSpPr>
          <p:nvPr>
            <p:ph idx="1"/>
          </p:nvPr>
        </p:nvSpPr>
        <p:spPr>
          <a:xfrm>
            <a:off x="2438400" y="3200400"/>
            <a:ext cx="8077200" cy="3154363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 dirty="0">
                <a:ea typeface="ＭＳ Ｐゴシック" pitchFamily="34" charset="-128"/>
              </a:rPr>
              <a:t>Basic conditional independence: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Past and future independent given the present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Each time step only depends on the previous</a:t>
            </a:r>
          </a:p>
          <a:p>
            <a:pPr lvl="1">
              <a:lnSpc>
                <a:spcPct val="80000"/>
              </a:lnSpc>
            </a:pPr>
            <a:r>
              <a:rPr lang="en-US" sz="2400" dirty="0">
                <a:ea typeface="ＭＳ Ｐゴシック" pitchFamily="34" charset="-128"/>
              </a:rPr>
              <a:t>This is called the (first order) Markov property</a:t>
            </a:r>
          </a:p>
          <a:p>
            <a:pPr lvl="1">
              <a:lnSpc>
                <a:spcPct val="80000"/>
              </a:lnSpc>
            </a:pPr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2" y="1399767"/>
            <a:ext cx="6790812" cy="149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37618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dirty="0">
                <a:ea typeface="ＭＳ Ｐゴシック" pitchFamily="34" charset="-128"/>
              </a:rPr>
              <a:t>Example Markov Chain: Weather</a:t>
            </a:r>
          </a:p>
        </p:txBody>
      </p:sp>
      <p:sp>
        <p:nvSpPr>
          <p:cNvPr id="28674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4267200" cy="838200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States: X = {rain, sun}</a:t>
            </a:r>
          </a:p>
          <a:p>
            <a:pPr marL="457176" lvl="1" indent="0">
              <a:buNone/>
            </a:pPr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sp>
        <p:nvSpPr>
          <p:cNvPr id="28675" name="Oval 4"/>
          <p:cNvSpPr>
            <a:spLocks noChangeArrowheads="1"/>
          </p:cNvSpPr>
          <p:nvPr/>
        </p:nvSpPr>
        <p:spPr bwMode="auto">
          <a:xfrm>
            <a:off x="5853113" y="5057775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28676" name="Oval 5"/>
          <p:cNvSpPr>
            <a:spLocks noChangeArrowheads="1"/>
          </p:cNvSpPr>
          <p:nvPr/>
        </p:nvSpPr>
        <p:spPr bwMode="auto">
          <a:xfrm>
            <a:off x="7300913" y="5057775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28677" name="AutoShape 6"/>
          <p:cNvCxnSpPr>
            <a:cxnSpLocks noChangeShapeType="1"/>
            <a:stCxn id="28675" idx="0"/>
            <a:endCxn id="28676" idx="0"/>
          </p:cNvCxnSpPr>
          <p:nvPr/>
        </p:nvCxnSpPr>
        <p:spPr bwMode="auto">
          <a:xfrm rot="5400000" flipV="1">
            <a:off x="6881019" y="4320381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78" name="AutoShape 7"/>
          <p:cNvCxnSpPr>
            <a:cxnSpLocks noChangeShapeType="1"/>
            <a:stCxn id="28676" idx="4"/>
            <a:endCxn id="28675" idx="4"/>
          </p:cNvCxnSpPr>
          <p:nvPr/>
        </p:nvCxnSpPr>
        <p:spPr bwMode="auto">
          <a:xfrm rot="5400000">
            <a:off x="6881019" y="4958556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79" name="AutoShape 8"/>
          <p:cNvCxnSpPr>
            <a:cxnSpLocks noChangeShapeType="1"/>
            <a:stCxn id="28676" idx="7"/>
            <a:endCxn id="28676" idx="6"/>
          </p:cNvCxnSpPr>
          <p:nvPr/>
        </p:nvCxnSpPr>
        <p:spPr bwMode="auto">
          <a:xfrm rot="5400000" flipV="1">
            <a:off x="7758113" y="5195887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28680" name="AutoShape 9"/>
          <p:cNvCxnSpPr>
            <a:cxnSpLocks noChangeShapeType="1"/>
            <a:stCxn id="28675" idx="3"/>
            <a:endCxn id="28675" idx="2"/>
          </p:cNvCxnSpPr>
          <p:nvPr/>
        </p:nvCxnSpPr>
        <p:spPr bwMode="auto">
          <a:xfrm rot="16200000" flipV="1">
            <a:off x="5775325" y="5426075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28681" name="Text Box 10"/>
          <p:cNvSpPr txBox="1">
            <a:spLocks noChangeArrowheads="1"/>
          </p:cNvSpPr>
          <p:nvPr/>
        </p:nvSpPr>
        <p:spPr bwMode="auto">
          <a:xfrm>
            <a:off x="8153400" y="45100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5638800" y="60483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83" name="Text Box 12"/>
          <p:cNvSpPr txBox="1">
            <a:spLocks noChangeArrowheads="1"/>
          </p:cNvSpPr>
          <p:nvPr/>
        </p:nvSpPr>
        <p:spPr bwMode="auto">
          <a:xfrm>
            <a:off x="6629400" y="4676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28684" name="Text Box 13"/>
          <p:cNvSpPr txBox="1">
            <a:spLocks noChangeArrowheads="1"/>
          </p:cNvSpPr>
          <p:nvPr/>
        </p:nvSpPr>
        <p:spPr bwMode="auto">
          <a:xfrm>
            <a:off x="6629400" y="6200775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5" name="AutoShape 14"/>
          <p:cNvSpPr>
            <a:spLocks noChangeArrowheads="1"/>
          </p:cNvSpPr>
          <p:nvPr/>
        </p:nvSpPr>
        <p:spPr bwMode="auto">
          <a:xfrm>
            <a:off x="5562600" y="3810000"/>
            <a:ext cx="6019800" cy="457200"/>
          </a:xfrm>
          <a:prstGeom prst="wedgeRectCallout">
            <a:avLst>
              <a:gd name="adj1" fmla="val -49866"/>
              <a:gd name="adj2" fmla="val -26079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 dirty="0">
                <a:solidFill>
                  <a:srgbClr val="CC0000"/>
                </a:solidFill>
                <a:latin typeface="Calibri"/>
                <a:cs typeface="Calibri"/>
              </a:rPr>
              <a:t>Two new ways of representing the same CPT</a:t>
            </a:r>
          </a:p>
        </p:txBody>
      </p:sp>
      <p:grpSp>
        <p:nvGrpSpPr>
          <p:cNvPr id="28687" name="Group 1"/>
          <p:cNvGrpSpPr>
            <a:grpSpLocks/>
          </p:cNvGrpSpPr>
          <p:nvPr/>
        </p:nvGrpSpPr>
        <p:grpSpPr bwMode="auto">
          <a:xfrm>
            <a:off x="8839200" y="5029200"/>
            <a:ext cx="2133600" cy="1066800"/>
            <a:chOff x="2057400" y="3260725"/>
            <a:chExt cx="2133600" cy="1066800"/>
          </a:xfrm>
        </p:grpSpPr>
        <p:sp>
          <p:nvSpPr>
            <p:cNvPr id="28718" name="Rectangle 7"/>
            <p:cNvSpPr>
              <a:spLocks noChangeArrowheads="1"/>
            </p:cNvSpPr>
            <p:nvPr/>
          </p:nvSpPr>
          <p:spPr bwMode="auto">
            <a:xfrm>
              <a:off x="20574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19" name="Rectangle 8"/>
            <p:cNvSpPr>
              <a:spLocks noChangeArrowheads="1"/>
            </p:cNvSpPr>
            <p:nvPr/>
          </p:nvSpPr>
          <p:spPr bwMode="auto">
            <a:xfrm>
              <a:off x="20574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sp>
          <p:nvSpPr>
            <p:cNvPr id="28720" name="Rectangle 9"/>
            <p:cNvSpPr>
              <a:spLocks noChangeArrowheads="1"/>
            </p:cNvSpPr>
            <p:nvPr/>
          </p:nvSpPr>
          <p:spPr bwMode="auto">
            <a:xfrm>
              <a:off x="3505200" y="3260725"/>
              <a:ext cx="685800" cy="381000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sun</a:t>
              </a:r>
            </a:p>
          </p:txBody>
        </p:sp>
        <p:sp>
          <p:nvSpPr>
            <p:cNvPr id="28721" name="Rectangle 10"/>
            <p:cNvSpPr>
              <a:spLocks noChangeArrowheads="1"/>
            </p:cNvSpPr>
            <p:nvPr/>
          </p:nvSpPr>
          <p:spPr bwMode="auto">
            <a:xfrm>
              <a:off x="3505200" y="3946525"/>
              <a:ext cx="685800" cy="381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en-US">
                  <a:latin typeface="Calibri"/>
                  <a:cs typeface="Calibri"/>
                </a:rPr>
                <a:t>rain</a:t>
              </a:r>
            </a:p>
          </p:txBody>
        </p:sp>
        <p:cxnSp>
          <p:nvCxnSpPr>
            <p:cNvPr id="28722" name="AutoShape 15"/>
            <p:cNvCxnSpPr>
              <a:cxnSpLocks noChangeShapeType="1"/>
              <a:stCxn id="28718" idx="3"/>
              <a:endCxn id="28720" idx="1"/>
            </p:cNvCxnSpPr>
            <p:nvPr/>
          </p:nvCxnSpPr>
          <p:spPr bwMode="auto">
            <a:xfrm>
              <a:off x="2743200" y="34512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3" name="AutoShape 16"/>
            <p:cNvCxnSpPr>
              <a:cxnSpLocks noChangeShapeType="1"/>
              <a:stCxn id="28718" idx="3"/>
              <a:endCxn id="28721" idx="1"/>
            </p:cNvCxnSpPr>
            <p:nvPr/>
          </p:nvCxnSpPr>
          <p:spPr bwMode="auto">
            <a:xfrm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4" name="AutoShape 17"/>
            <p:cNvCxnSpPr>
              <a:cxnSpLocks noChangeShapeType="1"/>
              <a:stCxn id="28719" idx="3"/>
              <a:endCxn id="28720" idx="1"/>
            </p:cNvCxnSpPr>
            <p:nvPr/>
          </p:nvCxnSpPr>
          <p:spPr bwMode="auto">
            <a:xfrm flipV="1">
              <a:off x="2743200" y="3451225"/>
              <a:ext cx="762000" cy="685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  <p:cxnSp>
          <p:nvCxnSpPr>
            <p:cNvPr id="28725" name="AutoShape 18"/>
            <p:cNvCxnSpPr>
              <a:cxnSpLocks noChangeShapeType="1"/>
              <a:stCxn id="28719" idx="3"/>
              <a:endCxn id="28721" idx="1"/>
            </p:cNvCxnSpPr>
            <p:nvPr/>
          </p:nvCxnSpPr>
          <p:spPr bwMode="auto">
            <a:xfrm>
              <a:off x="2743200" y="4137025"/>
              <a:ext cx="762000" cy="0"/>
            </a:xfrm>
            <a:prstGeom prst="straightConnector1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</p:cxnSp>
      </p:grpSp>
      <p:sp>
        <p:nvSpPr>
          <p:cNvPr id="28688" name="Text Box 12"/>
          <p:cNvSpPr txBox="1">
            <a:spLocks noChangeArrowheads="1"/>
          </p:cNvSpPr>
          <p:nvPr/>
        </p:nvSpPr>
        <p:spPr bwMode="auto">
          <a:xfrm>
            <a:off x="9829800" y="5181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0.1</a:t>
            </a:r>
          </a:p>
        </p:txBody>
      </p:sp>
      <p:sp>
        <p:nvSpPr>
          <p:cNvPr id="28689" name="Text Box 10"/>
          <p:cNvSpPr txBox="1">
            <a:spLocks noChangeArrowheads="1"/>
          </p:cNvSpPr>
          <p:nvPr/>
        </p:nvSpPr>
        <p:spPr bwMode="auto">
          <a:xfrm>
            <a:off x="9829800" y="48148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28690" name="Text Box 10"/>
          <p:cNvSpPr txBox="1">
            <a:spLocks noChangeArrowheads="1"/>
          </p:cNvSpPr>
          <p:nvPr/>
        </p:nvSpPr>
        <p:spPr bwMode="auto">
          <a:xfrm>
            <a:off x="9829800" y="59436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28691" name="Text Box 10"/>
          <p:cNvSpPr txBox="1">
            <a:spLocks noChangeArrowheads="1"/>
          </p:cNvSpPr>
          <p:nvPr/>
        </p:nvSpPr>
        <p:spPr bwMode="auto">
          <a:xfrm>
            <a:off x="9829800" y="5500687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graphicFrame>
        <p:nvGraphicFramePr>
          <p:cNvPr id="29" name="Table 28"/>
          <p:cNvGraphicFramePr>
            <a:graphicFrameLocks noGrp="1"/>
          </p:cNvGraphicFramePr>
          <p:nvPr/>
        </p:nvGraphicFramePr>
        <p:xfrm>
          <a:off x="1219200" y="4495800"/>
          <a:ext cx="2220913" cy="1844675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638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38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315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131"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0" u="none" baseline="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 err="1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lang="en-US" sz="1800" b="1" i="0" u="none" baseline="-25000" dirty="0">
                        <a:solidFill>
                          <a:schemeClr val="tx1"/>
                        </a:solidFill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P(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|</a:t>
                      </a:r>
                      <a:r>
                        <a:rPr lang="en-US" sz="1800" b="1" i="0" u="none" baseline="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X</a:t>
                      </a:r>
                      <a:r>
                        <a:rPr lang="en-US" sz="1800" b="1" i="0" u="none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lang="en-US" sz="1800" b="1" baseline="-25000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-1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Calibri"/>
                          <a:cs typeface="Calibri"/>
                        </a:rPr>
                        <a:t>)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0.9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sun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0.1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sun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0.3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8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latin typeface="Calibri"/>
                          <a:cs typeface="Calibri"/>
                          <a:sym typeface="Symbol"/>
                        </a:rPr>
                        <a:t>rain</a:t>
                      </a:r>
                      <a:endParaRPr lang="en-US" sz="1800" b="0" dirty="0">
                        <a:latin typeface="Calibri"/>
                        <a:cs typeface="Calibri"/>
                      </a:endParaRP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latin typeface="Calibri"/>
                          <a:cs typeface="Calibri"/>
                        </a:rPr>
                        <a:t>0.7</a:t>
                      </a:r>
                    </a:p>
                  </a:txBody>
                  <a:tcPr marL="91410" marR="91410" marT="45736" marB="45736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9" name="Rectangle 3"/>
          <p:cNvSpPr txBox="1">
            <a:spLocks noChangeArrowheads="1"/>
          </p:cNvSpPr>
          <p:nvPr/>
        </p:nvSpPr>
        <p:spPr bwMode="auto">
          <a:xfrm>
            <a:off x="457200" y="2819400"/>
            <a:ext cx="47244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marL="342882" indent="-34288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3200">
                <a:solidFill>
                  <a:schemeClr val="accent2"/>
                </a:solidFill>
                <a:latin typeface="Calibri" pitchFamily="34" charset="0"/>
                <a:ea typeface="+mn-ea"/>
                <a:cs typeface="+mn-cs"/>
              </a:defRPr>
            </a:lvl1pPr>
            <a:lvl2pPr marL="742913" indent="-285737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120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298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474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6pPr>
            <a:lvl7pPr marL="2971652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7pPr>
            <a:lvl8pPr marL="3428829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8pPr>
            <a:lvl9pPr marL="3886006" indent="-2285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800" dirty="0">
                <a:ea typeface="ＭＳ Ｐゴシック" pitchFamily="34" charset="-128"/>
              </a:rPr>
              <a:t>Initial distribution: 1.0 sun</a:t>
            </a:r>
          </a:p>
          <a:p>
            <a:pPr lvl="2"/>
            <a:endParaRPr lang="en-US" dirty="0">
              <a:ea typeface="ＭＳ Ｐゴシック" pitchFamily="34" charset="-128"/>
            </a:endParaRPr>
          </a:p>
          <a:p>
            <a:r>
              <a:rPr lang="en-US" sz="2800" dirty="0">
                <a:ea typeface="ＭＳ Ｐゴシック" pitchFamily="34" charset="-128"/>
              </a:rPr>
              <a:t>CPT P(</a:t>
            </a:r>
            <a:r>
              <a:rPr lang="en-US" sz="2800" dirty="0" err="1">
                <a:ea typeface="ＭＳ Ｐゴシック" pitchFamily="34" charset="-128"/>
              </a:rPr>
              <a:t>X</a:t>
            </a:r>
            <a:r>
              <a:rPr lang="en-US" sz="2800" baseline="-25000" dirty="0" err="1">
                <a:ea typeface="ＭＳ Ｐゴシック" pitchFamily="34" charset="-128"/>
              </a:rPr>
              <a:t>t</a:t>
            </a:r>
            <a:r>
              <a:rPr lang="en-US" sz="2800" dirty="0">
                <a:ea typeface="ＭＳ Ｐゴシック" pitchFamily="34" charset="-128"/>
              </a:rPr>
              <a:t> | X</a:t>
            </a:r>
            <a:r>
              <a:rPr lang="en-US" sz="2800" baseline="-25000" dirty="0">
                <a:ea typeface="ＭＳ Ｐゴシック" pitchFamily="34" charset="-128"/>
              </a:rPr>
              <a:t>t-1</a:t>
            </a:r>
            <a:r>
              <a:rPr lang="en-US" sz="2800" dirty="0">
                <a:ea typeface="ＭＳ Ｐゴシック" pitchFamily="34" charset="-128"/>
              </a:rPr>
              <a:t>):</a:t>
            </a: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  <a:p>
            <a:pPr lvl="1"/>
            <a:endParaRPr lang="en-US" sz="2400" dirty="0">
              <a:ea typeface="ＭＳ Ｐゴシック" pitchFamily="3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3000"/>
            <a:ext cx="5298851" cy="22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0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/>
      <p:bldP spid="28676" grpId="0" animBg="1"/>
      <p:bldP spid="28681" grpId="0"/>
      <p:bldP spid="28682" grpId="0"/>
      <p:bldP spid="28683" grpId="0"/>
      <p:bldP spid="28684" grpId="0"/>
      <p:bldP spid="28685" grpId="0" animBg="1"/>
      <p:bldP spid="28688" grpId="0"/>
      <p:bldP spid="28689" grpId="0"/>
      <p:bldP spid="28690" grpId="0"/>
      <p:bldP spid="2869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Markov Chain: Weather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Initial distribution: 1.0 sun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What is the probability distribution after one step?</a:t>
            </a:r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7529513" y="1690688"/>
            <a:ext cx="609600" cy="609600"/>
          </a:xfrm>
          <a:prstGeom prst="ellipse">
            <a:avLst/>
          </a:prstGeom>
          <a:solidFill>
            <a:schemeClr val="accent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dirty="0">
                <a:latin typeface="Calibri"/>
                <a:cs typeface="Calibri"/>
              </a:rPr>
              <a:t>rain</a:t>
            </a: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8977313" y="1690688"/>
            <a:ext cx="609600" cy="609600"/>
          </a:xfrm>
          <a:prstGeom prst="ellipse">
            <a:avLst/>
          </a:prstGeom>
          <a:solidFill>
            <a:srgbClr val="FFCC00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>
                <a:latin typeface="Calibri"/>
                <a:cs typeface="Calibri"/>
              </a:rPr>
              <a:t>sun</a:t>
            </a:r>
          </a:p>
        </p:txBody>
      </p:sp>
      <p:cxnSp>
        <p:nvCxnSpPr>
          <p:cNvPr id="7" name="AutoShape 6"/>
          <p:cNvCxnSpPr>
            <a:cxnSpLocks noChangeShapeType="1"/>
            <a:stCxn id="5" idx="0"/>
            <a:endCxn id="6" idx="0"/>
          </p:cNvCxnSpPr>
          <p:nvPr/>
        </p:nvCxnSpPr>
        <p:spPr bwMode="auto">
          <a:xfrm rot="5400000" flipV="1">
            <a:off x="8557419" y="953294"/>
            <a:ext cx="1588" cy="1447800"/>
          </a:xfrm>
          <a:prstGeom prst="curvedConnector3">
            <a:avLst>
              <a:gd name="adj1" fmla="val -25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8" name="AutoShape 7"/>
          <p:cNvCxnSpPr>
            <a:cxnSpLocks noChangeShapeType="1"/>
            <a:stCxn id="6" idx="4"/>
            <a:endCxn id="5" idx="4"/>
          </p:cNvCxnSpPr>
          <p:nvPr/>
        </p:nvCxnSpPr>
        <p:spPr bwMode="auto">
          <a:xfrm rot="5400000">
            <a:off x="8557419" y="1591469"/>
            <a:ext cx="1588" cy="1447800"/>
          </a:xfrm>
          <a:prstGeom prst="curvedConnector3">
            <a:avLst>
              <a:gd name="adj1" fmla="val 28800009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9" name="AutoShape 8"/>
          <p:cNvCxnSpPr>
            <a:cxnSpLocks noChangeShapeType="1"/>
            <a:stCxn id="6" idx="7"/>
            <a:endCxn id="6" idx="6"/>
          </p:cNvCxnSpPr>
          <p:nvPr/>
        </p:nvCxnSpPr>
        <p:spPr bwMode="auto">
          <a:xfrm rot="5400000" flipV="1">
            <a:off x="9434513" y="1828800"/>
            <a:ext cx="230188" cy="103187"/>
          </a:xfrm>
          <a:prstGeom prst="curvedConnector4">
            <a:avLst>
              <a:gd name="adj1" fmla="val -212417"/>
              <a:gd name="adj2" fmla="val 472306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10" name="AutoShape 9"/>
          <p:cNvCxnSpPr>
            <a:cxnSpLocks noChangeShapeType="1"/>
            <a:stCxn id="5" idx="3"/>
            <a:endCxn id="5" idx="2"/>
          </p:cNvCxnSpPr>
          <p:nvPr/>
        </p:nvCxnSpPr>
        <p:spPr bwMode="auto">
          <a:xfrm rot="16200000" flipV="1">
            <a:off x="7451725" y="2058988"/>
            <a:ext cx="230187" cy="103188"/>
          </a:xfrm>
          <a:prstGeom prst="curvedConnector4">
            <a:avLst>
              <a:gd name="adj1" fmla="val -249657"/>
              <a:gd name="adj2" fmla="val 478458"/>
            </a:avLst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829800" y="1143000"/>
            <a:ext cx="53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0.9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7315200" y="26812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0.7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8305800" y="1309688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>
                <a:latin typeface="Calibri"/>
                <a:cs typeface="Calibri"/>
              </a:rPr>
              <a:t>0.3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8305800" y="2743200"/>
            <a:ext cx="533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latin typeface="Calibri"/>
                <a:cs typeface="Calibri"/>
              </a:rPr>
              <a:t>0.1</a:t>
            </a:r>
          </a:p>
        </p:txBody>
      </p:sp>
      <p:pic>
        <p:nvPicPr>
          <p:cNvPr id="16" name="Picture 15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5212325"/>
            <a:ext cx="8497887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62400" y="6248400"/>
            <a:ext cx="3632200" cy="25515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4089400"/>
            <a:ext cx="2077235" cy="396658"/>
          </a:xfrm>
          <a:prstGeom prst="rect">
            <a:avLst/>
          </a:prstGeom>
        </p:spPr>
      </p:pic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038600"/>
            <a:ext cx="3465534" cy="762000"/>
          </a:xfrm>
          <a:prstGeom prst="rect">
            <a:avLst/>
          </a:prstGeom>
        </p:spPr>
      </p:pic>
      <p:pic>
        <p:nvPicPr>
          <p:cNvPr id="17" name="Picture 16" descr="latex-image-1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967" y="4038600"/>
            <a:ext cx="4363233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40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pitchFamily="34" charset="-128"/>
              </a:rPr>
              <a:t>Mini-Forward Algorithm</a:t>
            </a:r>
          </a:p>
        </p:txBody>
      </p:sp>
      <p:sp>
        <p:nvSpPr>
          <p:cNvPr id="29698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US" sz="2800" dirty="0">
                <a:ea typeface="ＭＳ Ｐゴシック" pitchFamily="34" charset="-128"/>
              </a:rPr>
              <a:t>Question: What’</a:t>
            </a:r>
            <a:r>
              <a:rPr lang="en-US" altLang="ja-JP" sz="2800" dirty="0">
                <a:ea typeface="ＭＳ Ｐゴシック" pitchFamily="34" charset="-128"/>
              </a:rPr>
              <a:t>s P(X) on some day t?</a:t>
            </a:r>
          </a:p>
        </p:txBody>
      </p:sp>
      <p:pic>
        <p:nvPicPr>
          <p:cNvPr id="10265" name="Picture 28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343400"/>
            <a:ext cx="26050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66" name="Line 29"/>
          <p:cNvSpPr>
            <a:spLocks noChangeShapeType="1"/>
          </p:cNvSpPr>
          <p:nvPr/>
        </p:nvSpPr>
        <p:spPr bwMode="auto">
          <a:xfrm flipH="1" flipV="1">
            <a:off x="4114800" y="6248400"/>
            <a:ext cx="106680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Text Box 30"/>
          <p:cNvSpPr txBox="1">
            <a:spLocks noChangeArrowheads="1"/>
          </p:cNvSpPr>
          <p:nvPr/>
        </p:nvSpPr>
        <p:spPr bwMode="auto">
          <a:xfrm>
            <a:off x="5105400" y="6324600"/>
            <a:ext cx="2438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i="1" dirty="0">
                <a:solidFill>
                  <a:srgbClr val="000000"/>
                </a:solidFill>
              </a:rPr>
              <a:t>Forward simulation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1" y="2514600"/>
            <a:ext cx="4480838" cy="2743199"/>
          </a:xfrm>
          <a:prstGeom prst="rect">
            <a:avLst/>
          </a:prstGeom>
        </p:spPr>
      </p:pic>
      <p:sp>
        <p:nvSpPr>
          <p:cNvPr id="29" name="Oval 4"/>
          <p:cNvSpPr>
            <a:spLocks noChangeArrowheads="1"/>
          </p:cNvSpPr>
          <p:nvPr/>
        </p:nvSpPr>
        <p:spPr bwMode="auto">
          <a:xfrm>
            <a:off x="56388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2400" baseline="-250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Oval 5"/>
          <p:cNvSpPr>
            <a:spLocks noChangeArrowheads="1"/>
          </p:cNvSpPr>
          <p:nvPr/>
        </p:nvSpPr>
        <p:spPr bwMode="auto">
          <a:xfrm>
            <a:off x="24384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cxnSp>
        <p:nvCxnSpPr>
          <p:cNvPr id="31" name="AutoShape 6"/>
          <p:cNvCxnSpPr>
            <a:cxnSpLocks noChangeShapeType="1"/>
            <a:stCxn id="32" idx="6"/>
            <a:endCxn id="30" idx="2"/>
          </p:cNvCxnSpPr>
          <p:nvPr/>
        </p:nvCxnSpPr>
        <p:spPr bwMode="auto">
          <a:xfrm>
            <a:off x="20716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2" name="Oval 7"/>
          <p:cNvSpPr>
            <a:spLocks noChangeArrowheads="1"/>
          </p:cNvSpPr>
          <p:nvPr/>
        </p:nvSpPr>
        <p:spPr bwMode="auto">
          <a:xfrm>
            <a:off x="15240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3" name="Oval 8"/>
          <p:cNvSpPr>
            <a:spLocks noChangeArrowheads="1"/>
          </p:cNvSpPr>
          <p:nvPr/>
        </p:nvSpPr>
        <p:spPr bwMode="auto">
          <a:xfrm>
            <a:off x="3352800" y="2514600"/>
            <a:ext cx="533400" cy="533400"/>
          </a:xfrm>
          <a:prstGeom prst="ellips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 dirty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 dirty="0"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cxnSp>
        <p:nvCxnSpPr>
          <p:cNvPr id="34" name="AutoShape 9"/>
          <p:cNvCxnSpPr>
            <a:cxnSpLocks noChangeShapeType="1"/>
            <a:stCxn id="33" idx="6"/>
            <a:endCxn id="36" idx="2"/>
          </p:cNvCxnSpPr>
          <p:nvPr/>
        </p:nvCxnSpPr>
        <p:spPr bwMode="auto">
          <a:xfrm>
            <a:off x="39004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cxnSp>
        <p:nvCxnSpPr>
          <p:cNvPr id="35" name="AutoShape 10"/>
          <p:cNvCxnSpPr>
            <a:cxnSpLocks noChangeShapeType="1"/>
            <a:stCxn id="30" idx="6"/>
            <a:endCxn id="33" idx="2"/>
          </p:cNvCxnSpPr>
          <p:nvPr/>
        </p:nvCxnSpPr>
        <p:spPr bwMode="auto">
          <a:xfrm>
            <a:off x="2986088" y="2781300"/>
            <a:ext cx="3524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36" name="Oval 11"/>
          <p:cNvSpPr>
            <a:spLocks noChangeArrowheads="1"/>
          </p:cNvSpPr>
          <p:nvPr/>
        </p:nvSpPr>
        <p:spPr bwMode="auto">
          <a:xfrm>
            <a:off x="4267200" y="2514600"/>
            <a:ext cx="533400" cy="5334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400" baseline="-250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cxnSp>
        <p:nvCxnSpPr>
          <p:cNvPr id="37" name="AutoShape 12"/>
          <p:cNvCxnSpPr>
            <a:cxnSpLocks noChangeShapeType="1"/>
            <a:stCxn id="36" idx="6"/>
            <a:endCxn id="29" idx="2"/>
          </p:cNvCxnSpPr>
          <p:nvPr/>
        </p:nvCxnSpPr>
        <p:spPr bwMode="auto">
          <a:xfrm>
            <a:off x="4814888" y="2781300"/>
            <a:ext cx="809625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prstDash val="dash"/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5029200"/>
            <a:ext cx="1282700" cy="382741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5029200"/>
            <a:ext cx="1905000" cy="643038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791200"/>
            <a:ext cx="358330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397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6" grpId="0" animBg="1"/>
      <p:bldP spid="102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8100"/>
            <a:ext cx="12192000" cy="1143000"/>
          </a:xfrm>
        </p:spPr>
        <p:txBody>
          <a:bodyPr/>
          <a:lstStyle/>
          <a:p>
            <a:r>
              <a:rPr lang="en-US" sz="4000" dirty="0">
                <a:ea typeface="ＭＳ Ｐゴシック" pitchFamily="34" charset="-128"/>
              </a:rPr>
              <a:t>Example Run of Mini-Forward Algorithm</a:t>
            </a:r>
          </a:p>
        </p:txBody>
      </p:sp>
      <p:sp>
        <p:nvSpPr>
          <p:cNvPr id="30722" name="Rectangle 3"/>
          <p:cNvSpPr>
            <a:spLocks noGrp="1" noChangeArrowheads="1"/>
          </p:cNvSpPr>
          <p:nvPr>
            <p:ph idx="1"/>
          </p:nvPr>
        </p:nvSpPr>
        <p:spPr>
          <a:xfrm>
            <a:off x="1219200" y="1219200"/>
            <a:ext cx="8229600" cy="4525963"/>
          </a:xfrm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sun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lvl="1">
              <a:buFont typeface="Wingdings" charset="0"/>
              <a:buChar char="§"/>
              <a:defRPr/>
            </a:pPr>
            <a:endParaRPr lang="en-US" sz="2400" dirty="0"/>
          </a:p>
          <a:p>
            <a:pPr marL="0" indent="0">
              <a:buFont typeface="Wingdings" charset="0"/>
              <a:buNone/>
              <a:defRPr/>
            </a:pPr>
            <a:r>
              <a:rPr lang="en-US" sz="2800" dirty="0"/>
              <a:t>	</a:t>
            </a:r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From initial observation of rain</a:t>
            </a:r>
          </a:p>
          <a:p>
            <a:pPr>
              <a:buFont typeface="Wingdings" charset="0"/>
              <a:buChar char="§"/>
              <a:defRPr/>
            </a:pPr>
            <a:endParaRPr lang="en-US" sz="2800" dirty="0"/>
          </a:p>
          <a:p>
            <a:pPr>
              <a:buFont typeface="Wingdings" charset="0"/>
              <a:buChar char="§"/>
              <a:defRPr/>
            </a:pPr>
            <a:endParaRPr lang="en-US" sz="2800" dirty="0"/>
          </a:p>
          <a:p>
            <a:pPr lvl="4">
              <a:buFont typeface="Wingdings" charset="0"/>
              <a:buChar char="§"/>
              <a:defRPr/>
            </a:pPr>
            <a:endParaRPr lang="en-US" sz="16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From yet another initial distribution P(X</a:t>
            </a:r>
            <a:r>
              <a:rPr lang="en-US" sz="2800" baseline="-25000" dirty="0"/>
              <a:t>1</a:t>
            </a:r>
            <a:r>
              <a:rPr lang="en-US" sz="2800" dirty="0"/>
              <a:t>):</a:t>
            </a:r>
          </a:p>
        </p:txBody>
      </p:sp>
      <p:pic>
        <p:nvPicPr>
          <p:cNvPr id="30723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571" y="1795463"/>
            <a:ext cx="1050925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txp_fig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1792287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725" name="AutoShape 8"/>
          <p:cNvSpPr>
            <a:spLocks noChangeArrowheads="1"/>
          </p:cNvSpPr>
          <p:nvPr/>
        </p:nvSpPr>
        <p:spPr bwMode="auto">
          <a:xfrm>
            <a:off x="7625171" y="2024063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1757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27" name="Text Box 10"/>
          <p:cNvSpPr txBox="1">
            <a:spLocks noChangeArrowheads="1"/>
          </p:cNvSpPr>
          <p:nvPr/>
        </p:nvSpPr>
        <p:spPr bwMode="auto">
          <a:xfrm>
            <a:off x="32055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6" name="Picture 5" descr="txp_fig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1792287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7" name="Picture 6" descr="txp_fig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1792287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730" name="Text Box 11"/>
          <p:cNvSpPr txBox="1">
            <a:spLocks noChangeArrowheads="1"/>
          </p:cNvSpPr>
          <p:nvPr/>
        </p:nvSpPr>
        <p:spPr bwMode="auto">
          <a:xfrm>
            <a:off x="48057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31" name="Text Box 12"/>
          <p:cNvSpPr txBox="1">
            <a:spLocks noChangeArrowheads="1"/>
          </p:cNvSpPr>
          <p:nvPr/>
        </p:nvSpPr>
        <p:spPr bwMode="auto">
          <a:xfrm>
            <a:off x="8768171" y="2589213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8" name="Picture 7" descr="txp_fig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1792287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734" name="Text Box 11"/>
          <p:cNvSpPr txBox="1">
            <a:spLocks noChangeArrowheads="1"/>
          </p:cNvSpPr>
          <p:nvPr/>
        </p:nvSpPr>
        <p:spPr bwMode="auto">
          <a:xfrm>
            <a:off x="6405971" y="2586038"/>
            <a:ext cx="914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0" name="Picture 9" descr="txp_fig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81571" y="3736975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 descr="txp_fig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9371" y="3733800"/>
            <a:ext cx="1050925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 descr="txp_fig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7171" y="3733800"/>
            <a:ext cx="1230312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4" name="Picture 13" descr="txp_fig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598716" y="37338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739" name="AutoShape 8"/>
          <p:cNvSpPr>
            <a:spLocks noChangeArrowheads="1"/>
          </p:cNvSpPr>
          <p:nvPr/>
        </p:nvSpPr>
        <p:spPr bwMode="auto">
          <a:xfrm>
            <a:off x="7625171" y="39655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40" name="Text Box 9"/>
          <p:cNvSpPr txBox="1">
            <a:spLocks noChangeArrowheads="1"/>
          </p:cNvSpPr>
          <p:nvPr/>
        </p:nvSpPr>
        <p:spPr bwMode="auto">
          <a:xfrm>
            <a:off x="1757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1" name="Text Box 10"/>
          <p:cNvSpPr txBox="1">
            <a:spLocks noChangeArrowheads="1"/>
          </p:cNvSpPr>
          <p:nvPr/>
        </p:nvSpPr>
        <p:spPr bwMode="auto">
          <a:xfrm>
            <a:off x="32055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2" name="Text Box 11"/>
          <p:cNvSpPr txBox="1">
            <a:spLocks noChangeArrowheads="1"/>
          </p:cNvSpPr>
          <p:nvPr/>
        </p:nvSpPr>
        <p:spPr bwMode="auto">
          <a:xfrm>
            <a:off x="48057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3" name="Text Box 12"/>
          <p:cNvSpPr txBox="1">
            <a:spLocks noChangeArrowheads="1"/>
          </p:cNvSpPr>
          <p:nvPr/>
        </p:nvSpPr>
        <p:spPr bwMode="auto">
          <a:xfrm>
            <a:off x="8768171" y="44227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3" name="Picture 12" descr="txp_fig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61232" y="3733800"/>
            <a:ext cx="1440365" cy="79520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745" name="Text Box 11"/>
          <p:cNvSpPr txBox="1">
            <a:spLocks noChangeArrowheads="1"/>
          </p:cNvSpPr>
          <p:nvPr/>
        </p:nvSpPr>
        <p:spPr bwMode="auto">
          <a:xfrm>
            <a:off x="6405971" y="44196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pic>
        <p:nvPicPr>
          <p:cNvPr id="15" name="Picture 14" descr="txp_fig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22652" y="5565775"/>
            <a:ext cx="1321163" cy="7957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0" name="Picture 49" descr="txp_fig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74916" y="5562600"/>
            <a:ext cx="1231084" cy="795701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 xmlns="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xmlns="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30748" name="Text Box 9"/>
          <p:cNvSpPr txBox="1">
            <a:spLocks noChangeArrowheads="1"/>
          </p:cNvSpPr>
          <p:nvPr/>
        </p:nvSpPr>
        <p:spPr bwMode="auto">
          <a:xfrm>
            <a:off x="18339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49" name="Text Box 12"/>
          <p:cNvSpPr txBox="1">
            <a:spLocks noChangeArrowheads="1"/>
          </p:cNvSpPr>
          <p:nvPr/>
        </p:nvSpPr>
        <p:spPr bwMode="auto">
          <a:xfrm>
            <a:off x="8844371" y="6251575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latin typeface="Times New Roman" pitchFamily="18" charset="0"/>
                <a:cs typeface="Times New Roman" pitchFamily="18" charset="0"/>
              </a:rPr>
              <a:t>P(</a:t>
            </a:r>
            <a:r>
              <a:rPr lang="en-US" i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baseline="-25000"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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0750" name="AutoShape 8"/>
          <p:cNvSpPr>
            <a:spLocks noChangeArrowheads="1"/>
          </p:cNvSpPr>
          <p:nvPr/>
        </p:nvSpPr>
        <p:spPr bwMode="auto">
          <a:xfrm>
            <a:off x="7625171" y="5794375"/>
            <a:ext cx="914400" cy="304800"/>
          </a:xfrm>
          <a:prstGeom prst="rightArrow">
            <a:avLst>
              <a:gd name="adj1" fmla="val 50000"/>
              <a:gd name="adj2" fmla="val 75000"/>
            </a:avLst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751" name="TextBox 15"/>
          <p:cNvSpPr txBox="1">
            <a:spLocks noChangeArrowheads="1"/>
          </p:cNvSpPr>
          <p:nvPr/>
        </p:nvSpPr>
        <p:spPr bwMode="auto">
          <a:xfrm>
            <a:off x="4119971" y="5870575"/>
            <a:ext cx="415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r>
              <a:rPr lang="en-US" sz="180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9809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7" grpId="0"/>
      <p:bldP spid="30730" grpId="0"/>
      <p:bldP spid="30731" grpId="0"/>
      <p:bldP spid="30734" grpId="0"/>
      <p:bldP spid="30739" grpId="0" animBg="1"/>
      <p:bldP spid="30740" grpId="0"/>
      <p:bldP spid="30741" grpId="0"/>
      <p:bldP spid="30742" grpId="0"/>
      <p:bldP spid="30743" grpId="0"/>
      <p:bldP spid="30745" grpId="0"/>
      <p:bldP spid="30748" grpId="0"/>
      <p:bldP spid="30749" grpId="0"/>
      <p:bldP spid="30750" grpId="0" animBg="1"/>
      <p:bldP spid="3075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  <p:tag name="FIRSTPABBEEL@W80480ZJATPT3PP7" val="4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begin{eqnarray*}&#10;P(X_2 = \mbox{sun}) = &amp;&amp; \textcolor{YellowOrange}{P(X_2 = \mbox{sun} | X_1 = \mbox{sun}) P(X_1 = \mbox{sun})}+\\&#10;                      &amp;&amp; \textcolor{RoyalBlue}{P(X_2 = \mbox{sun} | X_1 = \mbox{rain}) P(X_1 = \mbox{rain})}&#10;\end{eqnarray*}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566"/>
  <p:tag name="PICTUREFILESIZE" val="6361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YellowOrange}{0.9 \cdot 1.0}+ \textcolor{RoyalBlue}{0.3 \cdot 0.0} = 0.9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42"/>
  <p:tag name="PICTUREFILESIZE" val="1501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P(x_1)} = \mbox{known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152"/>
  <p:tag name="PICTUREFILESIZE" val="1116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\left&lt;&#10;\begin{array}{c}&#10;\textcolor{YellowOrange}{1.0}\\&#10;\textcolor{RoyalBlue}{0.0}&#10;\end{array}&#10;\right&gt;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70"/>
  <p:tag name="PICTUREFILESIZE" val="1219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9}\\&#10;\textcolor{RoyalBlue}{0.1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74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4}\\&#10;\textcolor{RoyalBlue}{0.1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4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804}\\&#10;\textcolor{RoyalBlue}{0.196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8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0}\\&#10;\textcolor{RoyalBlue}{1.0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25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3}\\&#10;\textcolor{RoyalBlue}{0.7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70"/>
  <p:tag name="PICTUREFILESIZE" val="129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 | y) = \frac{P(x, y)}{P(y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164"/>
  <p:tag name="PICTUREFILESIZE" val="1314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48}\\&#10;\textcolor{RoyalBlue}{0.5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84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588}\\&#10;\textcolor{RoyalBlue}{0.412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6"/>
  <p:tag name="PICTUREFILESIZE" val="1748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p}\\&#10;\textcolor{RoyalBlue}{1-p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8"/>
  <p:tag name="PICTUREFILESIZE" val="12639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left&lt;&#10;\begin{array}{c}&#10;\textcolor{YellowOrange}{0.75}\\&#10;\textcolor{RoyalBlue}{0.25}&#10;\end{array}&#10;\right&gt;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82"/>
  <p:tag name="PICTUREFILESIZE" val="1532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0"/>
  <p:tag name="ORIGWIDTH" val="88"/>
  <p:tag name="PICTUREFILESIZE" val="48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1351"/>
  <p:tag name="ORIGWIDTH" val="61"/>
  <p:tag name="PICTUREFILESIZE" val="405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1 | e_1) = P(x_1, e_1) / P(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69"/>
  <p:tag name="PICTUREFILESIZE" val="11776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P(x_1) P(e_1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65"/>
  <p:tag name="PICTUREFILESIZE" val="81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, y) = P(x | y) P(y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08"/>
  <p:tag name="PICTUREFILESIZE" val="1045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 \propto_{X_1} P(x_1, e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33"/>
  <p:tag name="PICTUREFILESIZE" val="7274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2) = \sum_{x_1} P(x_1, x_2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205"/>
  <p:tag name="PICTUREFILESIZE" val="1269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= \sum_{x_1} P(x_1) P(x_2 | x_1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MAGNIFICATION" val="886"/>
  <p:tag name="ORIGWIDTH" val="196"/>
  <p:tag name="PICTUREFILESIZE" val="1277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B(X_t) = P(X_{t}|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87"/>
  <p:tag name="PICTUREFILESIZE" val="1420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begin{document}&#10;\[&#10;\textcolor{BrickRed}{B(X)} \propto \textcolor{Orange}{P(e| X)} \textcolor{OliveGreen}{B'(X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16m"/>
  <p:tag name="ORIGWIDTH" val="211"/>
  <p:tag name="PICTUREFILESIZE" val="19959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def\argmax{\mathop{\rm arg\,max}}&#10;\begin{document}&#10;\[&#10;= \sum_{x_{t-1}} P(x_{t-1}, x_t, e_{1:t}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210"/>
  <p:tag name="PICTUREFILESIZE" val="11969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P(x_t | e_{1:t}) \propto_X \textcolor{BrickRed}{P(x_t, e_{1:t}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3"/>
  <p:tag name="ORIGWIDTH" val="231"/>
  <p:tag name="PICTUREFILESIZE" val="1965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\sum_{x_{t-1}} \textcolor{BrickRed}{P(x_{t-1}, e_{1:t-1})} P(x_t | x_{t-1}) P(e_t | x_t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5"/>
  <p:tag name="PICTUREFILESIZE" val="3587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begin{document}&#10;\[&#10;= P(e_t | x_t) \sum_{x_{t-1}} P(x_t | x_{t-1})  \textcolor{BrickRed}{P(x_{t-1}, e_{1:t-1})}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63"/>
  <p:tag name="BOXHEIGHT" val="414"/>
  <p:tag name="BOXFONT" val="10"/>
  <p:tag name="BOXWRAP" val="False"/>
  <p:tag name="WORKAROUNDTRANSPARENCYBUG" val="False"/>
  <p:tag name="ALLOWFONTSUBSTITUTION" val="False"/>
  <p:tag name="BITMAPFORMAT" val="png16m"/>
  <p:tag name="ORIGWIDTH" val="389"/>
  <p:tag name="PICTUREFILESIZE" val="3605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B_t(X) = P(X_t | e_{1:t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MAGNIFICATION" val="1182"/>
  <p:tag name="ORIGWIDTH" val="188"/>
  <p:tag name="PICTUREFILESIZE" val="141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: P(x, y) = P(x) P(y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254"/>
  <p:tag name="PICTUREFILESIZE" val="1242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OliveGreen}{P(x_{t}|e_{1:t-1})} = \sum_{x_{t-1}}  \textcolor{BrickRed}{P(x_{t-1}|e_{1:t-1})} \cdot P(x_{t}| x_{t-1})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43"/>
  <p:tag name="PICTUREFILESIZE" val="4022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begin{document}&#10;\[&#10;\textcolor{BrickRed}{P(x_{t}|e_{1:t})} \propto_X \textcolor{OliveGreen}{P(x_{t}|e_{1:t-1})}\cdot P(e_{t}| x_{t}) 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43"/>
  <p:tag name="PICTUREFILESIZE" val="2834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\forall x,y,z : P(x, y | z) = P(x | z) P(y | z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324"/>
  <p:tag name="PICTUREFILESIZE" val="1794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newcommand{\indep}{{\;\bot\!\!\!\!\!\!\bot\;}} &#10;\begin{document}&#10;\[&#10;X \indep Y | Z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80"/>
  <p:tag name="PICTUREFILESIZE" val="380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begin{eqnarray*}&#10;P(X_1, X_2, \ldots X_n) &amp; = &amp; P(X_1) P(X_2 | X_1) P(X_3|X_1,X_2) \ldots \\&#10;&amp; = &amp; \prod_{i=1}^n P(X_i | X_1, \ldots, X_{i-1})&#10;\end{eqnarray*}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541"/>
  <p:tag name="PICTUREFILESIZE" val="4129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\[&#10;P(X_t|X_{t-1})&#10;\]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1"/>
  <p:tag name="PICTUREFILESIZE" val="624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P(X_1)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5"/>
  <p:tag name="BOXHEIGHT" val="283"/>
  <p:tag name="BOXFONT" val="10"/>
  <p:tag name="BOXWRAP" val="False"/>
  <p:tag name="WORKAROUNDTRANSPARENCYBUG" val="False"/>
  <p:tag name="ALLOWFONTSUBSTITUTION" val="False"/>
  <p:tag name="BITMAPFORMAT" val="pngmono"/>
  <p:tag name="ORIGWIDTH" val="61"/>
  <p:tag name="PICTUREFILESIZE" val="3608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71359</TotalTime>
  <Words>1715</Words>
  <Application>Microsoft Macintosh PowerPoint</Application>
  <PresentationFormat>Widescreen</PresentationFormat>
  <Paragraphs>528</Paragraphs>
  <Slides>44</Slides>
  <Notes>19</Notes>
  <HiddenSlides>0</HiddenSlides>
  <MMClips>6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cmsy10</vt:lpstr>
      <vt:lpstr>ＭＳ Ｐゴシック</vt:lpstr>
      <vt:lpstr>Arial</vt:lpstr>
      <vt:lpstr>Calibri</vt:lpstr>
      <vt:lpstr>Times New Roman</vt:lpstr>
      <vt:lpstr>Wingdings</vt:lpstr>
      <vt:lpstr>dan-berkeley-nlp-v1</vt:lpstr>
      <vt:lpstr>Photo Editor Photo</vt:lpstr>
      <vt:lpstr>CS 480/580: Introduction to Artificial Intelligence </vt:lpstr>
      <vt:lpstr>Probability Recap</vt:lpstr>
      <vt:lpstr>Reasoning over Time or Space</vt:lpstr>
      <vt:lpstr>Markov Models</vt:lpstr>
      <vt:lpstr>Markov Assumption: Conditional Independence</vt:lpstr>
      <vt:lpstr>Example Markov Chain: Weather</vt:lpstr>
      <vt:lpstr>Example Markov Chain: Weather</vt:lpstr>
      <vt:lpstr>Mini-Forward Algorithm</vt:lpstr>
      <vt:lpstr>Example Run of Mini-Forward Algorithm</vt:lpstr>
      <vt:lpstr>Video of Demo Ghostbusters Basic Dynamics</vt:lpstr>
      <vt:lpstr>Video of Demo Ghostbusters Circular Dynamics</vt:lpstr>
      <vt:lpstr>Video of Demo Ghostbusters Whirlpool Dynamics</vt:lpstr>
      <vt:lpstr>Stationary Distributions</vt:lpstr>
      <vt:lpstr>Example: Stationary Distributions</vt:lpstr>
      <vt:lpstr>Pacman – Sonar (P4)</vt:lpstr>
      <vt:lpstr>Video of Demo Pacman – Sonar (no beliefs)</vt:lpstr>
      <vt:lpstr>Hidden Markov Models</vt:lpstr>
      <vt:lpstr>Hidden Markov Models</vt:lpstr>
      <vt:lpstr>Example: Weather HMM</vt:lpstr>
      <vt:lpstr>Example: Ghostbusters HMM</vt:lpstr>
      <vt:lpstr>Video of Demo Ghostbusters – Circular Dynamics -- HMM</vt:lpstr>
      <vt:lpstr>Joint Distribution of an HMM</vt:lpstr>
      <vt:lpstr>Chain Rule and HMMs</vt:lpstr>
      <vt:lpstr>Chain Rule and HMMs</vt:lpstr>
      <vt:lpstr>Implied Conditional Independencies</vt:lpstr>
      <vt:lpstr>Real HMM Examples</vt:lpstr>
      <vt:lpstr>Filtering / Monitoring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Example: Robot Localization</vt:lpstr>
      <vt:lpstr>Inference: Base Cases</vt:lpstr>
      <vt:lpstr>Passage of Time</vt:lpstr>
      <vt:lpstr>Example: Passage of Time</vt:lpstr>
      <vt:lpstr>Observation</vt:lpstr>
      <vt:lpstr>Example: Observation</vt:lpstr>
      <vt:lpstr>Putting it All Together: The Forward Algorithm</vt:lpstr>
      <vt:lpstr>Online Belief Updates</vt:lpstr>
      <vt:lpstr>Example: Weather HMM</vt:lpstr>
      <vt:lpstr>Pacman – Sonar (P4)</vt:lpstr>
      <vt:lpstr>Video of Demo Pacman – Sonar (with beliefs)</vt:lpstr>
      <vt:lpstr>Next Time: Particle Filtering and Applications of HMMs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Xuesu Xiao</cp:lastModifiedBy>
  <cp:revision>4108</cp:revision>
  <cp:lastPrinted>2013-10-31T08:16:55Z</cp:lastPrinted>
  <dcterms:created xsi:type="dcterms:W3CDTF">2004-08-27T04:16:05Z</dcterms:created>
  <dcterms:modified xsi:type="dcterms:W3CDTF">2026-03-31T17:37:45Z</dcterms:modified>
</cp:coreProperties>
</file>