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3" r:id="rId17"/>
    <p:sldId id="274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4" r:id="rId26"/>
    <p:sldId id="285" r:id="rId27"/>
    <p:sldId id="287" r:id="rId28"/>
    <p:sldId id="288" r:id="rId29"/>
  </p:sldIdLst>
  <p:sldSz cx="12192000" cy="6858000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0" roundtripDataSignature="AMtx7mhZgYTMnTwPUfaIkEaVccAOC3oqN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469757-8490-3143-BFC6-79CE6EE75CAA}" v="1" dt="2022-10-11T02:40:52.7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62"/>
    <p:restoredTop sz="94694"/>
  </p:normalViewPr>
  <p:slideViewPr>
    <p:cSldViewPr snapToGrid="0">
      <p:cViewPr varScale="1">
        <p:scale>
          <a:sx n="121" d="100"/>
          <a:sy n="121" d="100"/>
        </p:scale>
        <p:origin x="1232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66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60" Type="http://customschemas.google.com/relationships/presentationmetadata" Target="metadata"/><Relationship Id="rId65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uesu Xiao" userId="2da2dc19-76a6-42ca-a03e-a5becae5e7dc" providerId="ADAL" clId="{15469757-8490-3143-BFC6-79CE6EE75CAA}"/>
    <pc:docChg chg="undo custSel addSld delSld modSld">
      <pc:chgData name="Xuesu Xiao" userId="2da2dc19-76a6-42ca-a03e-a5becae5e7dc" providerId="ADAL" clId="{15469757-8490-3143-BFC6-79CE6EE75CAA}" dt="2022-10-11T02:42:35.514" v="78" actId="20577"/>
      <pc:docMkLst>
        <pc:docMk/>
      </pc:docMkLst>
      <pc:sldChg chg="modSp mod">
        <pc:chgData name="Xuesu Xiao" userId="2da2dc19-76a6-42ca-a03e-a5becae5e7dc" providerId="ADAL" clId="{15469757-8490-3143-BFC6-79CE6EE75CAA}" dt="2022-10-11T02:27:27.239" v="4" actId="20577"/>
        <pc:sldMkLst>
          <pc:docMk/>
          <pc:sldMk cId="0" sldId="256"/>
        </pc:sldMkLst>
        <pc:spChg chg="mod">
          <ac:chgData name="Xuesu Xiao" userId="2da2dc19-76a6-42ca-a03e-a5becae5e7dc" providerId="ADAL" clId="{15469757-8490-3143-BFC6-79CE6EE75CAA}" dt="2022-10-11T02:27:27.239" v="4" actId="20577"/>
          <ac:spMkLst>
            <pc:docMk/>
            <pc:sldMk cId="0" sldId="256"/>
            <ac:spMk id="94" creationId="{00000000-0000-0000-0000-000000000000}"/>
          </ac:spMkLst>
        </pc:spChg>
      </pc:sldChg>
      <pc:sldChg chg="del">
        <pc:chgData name="Xuesu Xiao" userId="2da2dc19-76a6-42ca-a03e-a5becae5e7dc" providerId="ADAL" clId="{15469757-8490-3143-BFC6-79CE6EE75CAA}" dt="2022-10-11T02:31:51.557" v="5" actId="2696"/>
        <pc:sldMkLst>
          <pc:docMk/>
          <pc:sldMk cId="0" sldId="283"/>
        </pc:sldMkLst>
      </pc:sldChg>
      <pc:sldChg chg="add">
        <pc:chgData name="Xuesu Xiao" userId="2da2dc19-76a6-42ca-a03e-a5becae5e7dc" providerId="ADAL" clId="{15469757-8490-3143-BFC6-79CE6EE75CAA}" dt="2022-10-11T02:40:52.779" v="27"/>
        <pc:sldMkLst>
          <pc:docMk/>
          <pc:sldMk cId="544512136" sldId="284"/>
        </pc:sldMkLst>
      </pc:sldChg>
      <pc:sldChg chg="add">
        <pc:chgData name="Xuesu Xiao" userId="2da2dc19-76a6-42ca-a03e-a5becae5e7dc" providerId="ADAL" clId="{15469757-8490-3143-BFC6-79CE6EE75CAA}" dt="2022-10-11T02:40:52.779" v="27"/>
        <pc:sldMkLst>
          <pc:docMk/>
          <pc:sldMk cId="3794577817" sldId="285"/>
        </pc:sldMkLst>
      </pc:sldChg>
      <pc:sldChg chg="add del">
        <pc:chgData name="Xuesu Xiao" userId="2da2dc19-76a6-42ca-a03e-a5becae5e7dc" providerId="ADAL" clId="{15469757-8490-3143-BFC6-79CE6EE75CAA}" dt="2022-10-11T02:40:52.779" v="27"/>
        <pc:sldMkLst>
          <pc:docMk/>
          <pc:sldMk cId="0" sldId="287"/>
        </pc:sldMkLst>
      </pc:sldChg>
      <pc:sldChg chg="del">
        <pc:chgData name="Xuesu Xiao" userId="2da2dc19-76a6-42ca-a03e-a5becae5e7dc" providerId="ADAL" clId="{15469757-8490-3143-BFC6-79CE6EE75CAA}" dt="2022-10-11T02:31:54.247" v="7" actId="2696"/>
        <pc:sldMkLst>
          <pc:docMk/>
          <pc:sldMk cId="0" sldId="288"/>
        </pc:sldMkLst>
      </pc:sldChg>
      <pc:sldChg chg="modSp new mod">
        <pc:chgData name="Xuesu Xiao" userId="2da2dc19-76a6-42ca-a03e-a5becae5e7dc" providerId="ADAL" clId="{15469757-8490-3143-BFC6-79CE6EE75CAA}" dt="2022-10-11T02:42:35.514" v="78" actId="20577"/>
        <pc:sldMkLst>
          <pc:docMk/>
          <pc:sldMk cId="1641932224" sldId="288"/>
        </pc:sldMkLst>
        <pc:spChg chg="mod">
          <ac:chgData name="Xuesu Xiao" userId="2da2dc19-76a6-42ca-a03e-a5becae5e7dc" providerId="ADAL" clId="{15469757-8490-3143-BFC6-79CE6EE75CAA}" dt="2022-10-11T02:42:35.514" v="78" actId="20577"/>
          <ac:spMkLst>
            <pc:docMk/>
            <pc:sldMk cId="1641932224" sldId="288"/>
            <ac:spMk id="2" creationId="{0EB660FB-5BA0-72EE-BC66-30B52F7C5A88}"/>
          </ac:spMkLst>
        </pc:spChg>
      </pc:sldChg>
      <pc:sldChg chg="del">
        <pc:chgData name="Xuesu Xiao" userId="2da2dc19-76a6-42ca-a03e-a5becae5e7dc" providerId="ADAL" clId="{15469757-8490-3143-BFC6-79CE6EE75CAA}" dt="2022-10-11T02:31:54.887" v="8" actId="2696"/>
        <pc:sldMkLst>
          <pc:docMk/>
          <pc:sldMk cId="0" sldId="289"/>
        </pc:sldMkLst>
      </pc:sldChg>
      <pc:sldChg chg="del">
        <pc:chgData name="Xuesu Xiao" userId="2da2dc19-76a6-42ca-a03e-a5becae5e7dc" providerId="ADAL" clId="{15469757-8490-3143-BFC6-79CE6EE75CAA}" dt="2022-10-11T02:31:55.707" v="9" actId="2696"/>
        <pc:sldMkLst>
          <pc:docMk/>
          <pc:sldMk cId="0" sldId="291"/>
        </pc:sldMkLst>
      </pc:sldChg>
      <pc:sldChg chg="del">
        <pc:chgData name="Xuesu Xiao" userId="2da2dc19-76a6-42ca-a03e-a5becae5e7dc" providerId="ADAL" clId="{15469757-8490-3143-BFC6-79CE6EE75CAA}" dt="2022-10-11T02:31:56.096" v="10" actId="2696"/>
        <pc:sldMkLst>
          <pc:docMk/>
          <pc:sldMk cId="0" sldId="292"/>
        </pc:sldMkLst>
      </pc:sldChg>
      <pc:sldChg chg="del">
        <pc:chgData name="Xuesu Xiao" userId="2da2dc19-76a6-42ca-a03e-a5becae5e7dc" providerId="ADAL" clId="{15469757-8490-3143-BFC6-79CE6EE75CAA}" dt="2022-10-11T02:31:56.416" v="11" actId="2696"/>
        <pc:sldMkLst>
          <pc:docMk/>
          <pc:sldMk cId="0" sldId="293"/>
        </pc:sldMkLst>
      </pc:sldChg>
      <pc:sldChg chg="del">
        <pc:chgData name="Xuesu Xiao" userId="2da2dc19-76a6-42ca-a03e-a5becae5e7dc" providerId="ADAL" clId="{15469757-8490-3143-BFC6-79CE6EE75CAA}" dt="2022-10-11T02:31:56.631" v="12" actId="2696"/>
        <pc:sldMkLst>
          <pc:docMk/>
          <pc:sldMk cId="0" sldId="294"/>
        </pc:sldMkLst>
      </pc:sldChg>
      <pc:sldChg chg="del">
        <pc:chgData name="Xuesu Xiao" userId="2da2dc19-76a6-42ca-a03e-a5becae5e7dc" providerId="ADAL" clId="{15469757-8490-3143-BFC6-79CE6EE75CAA}" dt="2022-10-11T02:31:56.809" v="13" actId="2696"/>
        <pc:sldMkLst>
          <pc:docMk/>
          <pc:sldMk cId="0" sldId="295"/>
        </pc:sldMkLst>
      </pc:sldChg>
      <pc:sldChg chg="del">
        <pc:chgData name="Xuesu Xiao" userId="2da2dc19-76a6-42ca-a03e-a5becae5e7dc" providerId="ADAL" clId="{15469757-8490-3143-BFC6-79CE6EE75CAA}" dt="2022-10-11T02:31:56.992" v="14" actId="2696"/>
        <pc:sldMkLst>
          <pc:docMk/>
          <pc:sldMk cId="0" sldId="296"/>
        </pc:sldMkLst>
      </pc:sldChg>
      <pc:sldChg chg="del">
        <pc:chgData name="Xuesu Xiao" userId="2da2dc19-76a6-42ca-a03e-a5becae5e7dc" providerId="ADAL" clId="{15469757-8490-3143-BFC6-79CE6EE75CAA}" dt="2022-10-11T02:31:57.178" v="15" actId="2696"/>
        <pc:sldMkLst>
          <pc:docMk/>
          <pc:sldMk cId="0" sldId="297"/>
        </pc:sldMkLst>
      </pc:sldChg>
      <pc:sldChg chg="del">
        <pc:chgData name="Xuesu Xiao" userId="2da2dc19-76a6-42ca-a03e-a5becae5e7dc" providerId="ADAL" clId="{15469757-8490-3143-BFC6-79CE6EE75CAA}" dt="2022-10-11T02:31:57.372" v="16" actId="2696"/>
        <pc:sldMkLst>
          <pc:docMk/>
          <pc:sldMk cId="0" sldId="298"/>
        </pc:sldMkLst>
      </pc:sldChg>
      <pc:sldChg chg="del">
        <pc:chgData name="Xuesu Xiao" userId="2da2dc19-76a6-42ca-a03e-a5becae5e7dc" providerId="ADAL" clId="{15469757-8490-3143-BFC6-79CE6EE75CAA}" dt="2022-10-11T02:31:57.559" v="17" actId="2696"/>
        <pc:sldMkLst>
          <pc:docMk/>
          <pc:sldMk cId="0" sldId="299"/>
        </pc:sldMkLst>
      </pc:sldChg>
      <pc:sldChg chg="del">
        <pc:chgData name="Xuesu Xiao" userId="2da2dc19-76a6-42ca-a03e-a5becae5e7dc" providerId="ADAL" clId="{15469757-8490-3143-BFC6-79CE6EE75CAA}" dt="2022-10-11T02:31:57.764" v="18" actId="2696"/>
        <pc:sldMkLst>
          <pc:docMk/>
          <pc:sldMk cId="0" sldId="300"/>
        </pc:sldMkLst>
      </pc:sldChg>
      <pc:sldChg chg="del">
        <pc:chgData name="Xuesu Xiao" userId="2da2dc19-76a6-42ca-a03e-a5becae5e7dc" providerId="ADAL" clId="{15469757-8490-3143-BFC6-79CE6EE75CAA}" dt="2022-10-11T02:31:57.936" v="19" actId="2696"/>
        <pc:sldMkLst>
          <pc:docMk/>
          <pc:sldMk cId="0" sldId="301"/>
        </pc:sldMkLst>
      </pc:sldChg>
      <pc:sldChg chg="del">
        <pc:chgData name="Xuesu Xiao" userId="2da2dc19-76a6-42ca-a03e-a5becae5e7dc" providerId="ADAL" clId="{15469757-8490-3143-BFC6-79CE6EE75CAA}" dt="2022-10-11T02:31:58.137" v="20" actId="2696"/>
        <pc:sldMkLst>
          <pc:docMk/>
          <pc:sldMk cId="0" sldId="302"/>
        </pc:sldMkLst>
      </pc:sldChg>
      <pc:sldChg chg="del">
        <pc:chgData name="Xuesu Xiao" userId="2da2dc19-76a6-42ca-a03e-a5becae5e7dc" providerId="ADAL" clId="{15469757-8490-3143-BFC6-79CE6EE75CAA}" dt="2022-10-11T02:31:58.316" v="21" actId="2696"/>
        <pc:sldMkLst>
          <pc:docMk/>
          <pc:sldMk cId="0" sldId="303"/>
        </pc:sldMkLst>
      </pc:sldChg>
      <pc:sldChg chg="del">
        <pc:chgData name="Xuesu Xiao" userId="2da2dc19-76a6-42ca-a03e-a5becae5e7dc" providerId="ADAL" clId="{15469757-8490-3143-BFC6-79CE6EE75CAA}" dt="2022-10-11T02:31:58.514" v="22" actId="2696"/>
        <pc:sldMkLst>
          <pc:docMk/>
          <pc:sldMk cId="0" sldId="304"/>
        </pc:sldMkLst>
      </pc:sldChg>
      <pc:sldChg chg="del">
        <pc:chgData name="Xuesu Xiao" userId="2da2dc19-76a6-42ca-a03e-a5becae5e7dc" providerId="ADAL" clId="{15469757-8490-3143-BFC6-79CE6EE75CAA}" dt="2022-10-11T02:31:59.188" v="23" actId="2696"/>
        <pc:sldMkLst>
          <pc:docMk/>
          <pc:sldMk cId="0" sldId="305"/>
        </pc:sldMkLst>
      </pc:sldChg>
      <pc:sldChg chg="add del">
        <pc:chgData name="Xuesu Xiao" userId="2da2dc19-76a6-42ca-a03e-a5becae5e7dc" providerId="ADAL" clId="{15469757-8490-3143-BFC6-79CE6EE75CAA}" dt="2022-10-11T02:32:02.421" v="26" actId="2696"/>
        <pc:sldMkLst>
          <pc:docMk/>
          <pc:sldMk cId="0" sldId="306"/>
        </pc:sldMkLst>
      </pc:sldChg>
      <pc:sldMasterChg chg="delSldLayout">
        <pc:chgData name="Xuesu Xiao" userId="2da2dc19-76a6-42ca-a03e-a5becae5e7dc" providerId="ADAL" clId="{15469757-8490-3143-BFC6-79CE6EE75CAA}" dt="2022-10-11T02:31:59.188" v="23" actId="2696"/>
        <pc:sldMasterMkLst>
          <pc:docMk/>
          <pc:sldMasterMk cId="0" sldId="2147483648"/>
        </pc:sldMasterMkLst>
        <pc:sldLayoutChg chg="del">
          <pc:chgData name="Xuesu Xiao" userId="2da2dc19-76a6-42ca-a03e-a5becae5e7dc" providerId="ADAL" clId="{15469757-8490-3143-BFC6-79CE6EE75CAA}" dt="2022-10-11T02:31:57.178" v="15" actId="2696"/>
          <pc:sldLayoutMkLst>
            <pc:docMk/>
            <pc:sldMasterMk cId="0" sldId="2147483648"/>
            <pc:sldLayoutMk cId="0" sldId="2147483651"/>
          </pc:sldLayoutMkLst>
        </pc:sldLayoutChg>
        <pc:sldLayoutChg chg="del">
          <pc:chgData name="Xuesu Xiao" userId="2da2dc19-76a6-42ca-a03e-a5becae5e7dc" providerId="ADAL" clId="{15469757-8490-3143-BFC6-79CE6EE75CAA}" dt="2022-10-11T02:31:59.188" v="23" actId="2696"/>
          <pc:sldLayoutMkLst>
            <pc:docMk/>
            <pc:sldMasterMk cId="0" sldId="2147483648"/>
            <pc:sldLayoutMk cId="0" sldId="214748365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dirty="0"/>
              <a:t>Please retain proper attribution, including the reference to </a:t>
            </a:r>
            <a:r>
              <a:rPr lang="en-US" dirty="0" err="1"/>
              <a:t>ai.berkeley.edu</a:t>
            </a:r>
            <a:r>
              <a:rPr lang="en-US" dirty="0"/>
              <a:t>.  Thanks!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91;p1:notes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0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1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2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4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5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6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8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9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1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2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3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4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25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26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27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29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03609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30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84109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32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9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7"/>
          <p:cNvSpPr txBox="1">
            <a:spLocks noGrp="1"/>
          </p:cNvSpPr>
          <p:nvPr>
            <p:ph type="ctrTitle"/>
          </p:nvPr>
        </p:nvSpPr>
        <p:spPr>
          <a:xfrm>
            <a:off x="0" y="1044578"/>
            <a:ext cx="121920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7"/>
          <p:cNvSpPr txBox="1">
            <a:spLocks noGrp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3200"/>
              <a:buFont typeface="Noto Sans Symbols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9" name="Google Shape;19;p5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8"/>
          <p:cNvSpPr txBox="1">
            <a:spLocks noGrp="1"/>
          </p:cNvSpPr>
          <p:nvPr>
            <p:ph type="title"/>
          </p:nvPr>
        </p:nvSpPr>
        <p:spPr>
          <a:xfrm rot="5400000">
            <a:off x="4732337" y="2171703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6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3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85" name="Google Shape;85;p6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6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6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8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8"/>
          <p:cNvSpPr txBox="1">
            <a:spLocks noGrp="1"/>
          </p:cNvSpPr>
          <p:nvPr>
            <p:ph type="body" idx="1"/>
          </p:nvPr>
        </p:nvSpPr>
        <p:spPr>
          <a:xfrm>
            <a:off x="406400" y="1397001"/>
            <a:ext cx="11379200" cy="4729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25" name="Google Shape;25;p5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1"/>
          <p:cNvSpPr txBox="1"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228600" algn="l">
              <a:spcBef>
                <a:spcPts val="380"/>
              </a:spcBef>
              <a:spcAft>
                <a:spcPts val="0"/>
              </a:spcAft>
              <a:buSzPts val="1900"/>
              <a:buNone/>
              <a:defRPr sz="19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5pPr>
            <a:lvl6pPr marL="2743200" lvl="5" indent="-228600" algn="l"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6pPr>
            <a:lvl7pPr marL="3200400" lvl="6" indent="-228600" algn="l"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7pPr>
            <a:lvl8pPr marL="3657600" lvl="7" indent="-228600" algn="l"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8pPr>
            <a:lvl9pPr marL="4114800" lvl="8" indent="-228600" algn="l"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38" name="Google Shape;38;p6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2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2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▪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3pPr>
            <a:lvl4pPr marL="1828800" lvl="3" indent="-349250" algn="l">
              <a:spcBef>
                <a:spcPts val="380"/>
              </a:spcBef>
              <a:spcAft>
                <a:spcPts val="0"/>
              </a:spcAft>
              <a:buSzPts val="1900"/>
              <a:buChar char="▪"/>
              <a:defRPr sz="1900"/>
            </a:lvl4pPr>
            <a:lvl5pPr marL="2286000" lvl="4" indent="-349250" algn="l">
              <a:spcBef>
                <a:spcPts val="380"/>
              </a:spcBef>
              <a:spcAft>
                <a:spcPts val="0"/>
              </a:spcAft>
              <a:buSzPts val="1900"/>
              <a:buChar char="▪"/>
              <a:defRPr sz="1900"/>
            </a:lvl5pPr>
            <a:lvl6pPr marL="2743200" lvl="5" indent="-349250" algn="l">
              <a:spcBef>
                <a:spcPts val="380"/>
              </a:spcBef>
              <a:spcAft>
                <a:spcPts val="0"/>
              </a:spcAft>
              <a:buSzPts val="1900"/>
              <a:buChar char="▪"/>
              <a:defRPr sz="1900"/>
            </a:lvl6pPr>
            <a:lvl7pPr marL="3200400" lvl="6" indent="-349250" algn="l">
              <a:spcBef>
                <a:spcPts val="380"/>
              </a:spcBef>
              <a:spcAft>
                <a:spcPts val="0"/>
              </a:spcAft>
              <a:buSzPts val="1900"/>
              <a:buChar char="▪"/>
              <a:defRPr sz="1900"/>
            </a:lvl7pPr>
            <a:lvl8pPr marL="3657600" lvl="7" indent="-349250" algn="l">
              <a:spcBef>
                <a:spcPts val="380"/>
              </a:spcBef>
              <a:spcAft>
                <a:spcPts val="0"/>
              </a:spcAft>
              <a:buSzPts val="1900"/>
              <a:buChar char="▪"/>
              <a:defRPr sz="1900"/>
            </a:lvl8pPr>
            <a:lvl9pPr marL="4114800" lvl="8" indent="-349250" algn="l">
              <a:spcBef>
                <a:spcPts val="380"/>
              </a:spcBef>
              <a:spcAft>
                <a:spcPts val="0"/>
              </a:spcAft>
              <a:buSzPts val="1900"/>
              <a:buChar char="▪"/>
              <a:defRPr sz="1900"/>
            </a:lvl9pPr>
          </a:lstStyle>
          <a:p>
            <a:endParaRPr/>
          </a:p>
        </p:txBody>
      </p:sp>
      <p:sp>
        <p:nvSpPr>
          <p:cNvPr id="44" name="Google Shape;44;p62"/>
          <p:cNvSpPr txBox="1">
            <a:spLocks noGrp="1"/>
          </p:cNvSpPr>
          <p:nvPr>
            <p:ph type="body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▪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3pPr>
            <a:lvl4pPr marL="1828800" lvl="3" indent="-349250" algn="l">
              <a:spcBef>
                <a:spcPts val="380"/>
              </a:spcBef>
              <a:spcAft>
                <a:spcPts val="0"/>
              </a:spcAft>
              <a:buSzPts val="1900"/>
              <a:buChar char="▪"/>
              <a:defRPr sz="1900"/>
            </a:lvl4pPr>
            <a:lvl5pPr marL="2286000" lvl="4" indent="-349250" algn="l">
              <a:spcBef>
                <a:spcPts val="380"/>
              </a:spcBef>
              <a:spcAft>
                <a:spcPts val="0"/>
              </a:spcAft>
              <a:buSzPts val="1900"/>
              <a:buChar char="▪"/>
              <a:defRPr sz="1900"/>
            </a:lvl5pPr>
            <a:lvl6pPr marL="2743200" lvl="5" indent="-349250" algn="l">
              <a:spcBef>
                <a:spcPts val="380"/>
              </a:spcBef>
              <a:spcAft>
                <a:spcPts val="0"/>
              </a:spcAft>
              <a:buSzPts val="1900"/>
              <a:buChar char="▪"/>
              <a:defRPr sz="1900"/>
            </a:lvl6pPr>
            <a:lvl7pPr marL="3200400" lvl="6" indent="-349250" algn="l">
              <a:spcBef>
                <a:spcPts val="380"/>
              </a:spcBef>
              <a:spcAft>
                <a:spcPts val="0"/>
              </a:spcAft>
              <a:buSzPts val="1900"/>
              <a:buChar char="▪"/>
              <a:defRPr sz="1900"/>
            </a:lvl7pPr>
            <a:lvl8pPr marL="3657600" lvl="7" indent="-349250" algn="l">
              <a:spcBef>
                <a:spcPts val="380"/>
              </a:spcBef>
              <a:spcAft>
                <a:spcPts val="0"/>
              </a:spcAft>
              <a:buSzPts val="1900"/>
              <a:buChar char="▪"/>
              <a:defRPr sz="1900"/>
            </a:lvl8pPr>
            <a:lvl9pPr marL="4114800" lvl="8" indent="-349250" algn="l">
              <a:spcBef>
                <a:spcPts val="380"/>
              </a:spcBef>
              <a:spcAft>
                <a:spcPts val="0"/>
              </a:spcAft>
              <a:buSzPts val="1900"/>
              <a:buChar char="▪"/>
              <a:defRPr sz="1900"/>
            </a:lvl9pPr>
          </a:lstStyle>
          <a:p>
            <a:endParaRPr/>
          </a:p>
        </p:txBody>
      </p:sp>
      <p:sp>
        <p:nvSpPr>
          <p:cNvPr id="45" name="Google Shape;45;p6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3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3"/>
          <p:cNvSpPr txBox="1"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80"/>
              </a:spcBef>
              <a:spcAft>
                <a:spcPts val="0"/>
              </a:spcAft>
              <a:buSzPts val="1900"/>
              <a:buNone/>
              <a:defRPr sz="19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63"/>
          <p:cNvSpPr txBox="1">
            <a:spLocks noGrp="1"/>
          </p:cNvSpPr>
          <p:nvPr>
            <p:ph type="body" idx="2"/>
          </p:nvPr>
        </p:nvSpPr>
        <p:spPr>
          <a:xfrm>
            <a:off x="457202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9250" algn="l">
              <a:spcBef>
                <a:spcPts val="380"/>
              </a:spcBef>
              <a:spcAft>
                <a:spcPts val="0"/>
              </a:spcAft>
              <a:buSzPts val="1900"/>
              <a:buChar char="▪"/>
              <a:defRPr sz="19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52" name="Google Shape;52;p63"/>
          <p:cNvSpPr txBox="1">
            <a:spLocks noGrp="1"/>
          </p:cNvSpPr>
          <p:nvPr>
            <p:ph type="body" idx="3"/>
          </p:nvPr>
        </p:nvSpPr>
        <p:spPr>
          <a:xfrm>
            <a:off x="4645027" y="1535113"/>
            <a:ext cx="4041775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80"/>
              </a:spcBef>
              <a:spcAft>
                <a:spcPts val="0"/>
              </a:spcAft>
              <a:buSzPts val="1900"/>
              <a:buNone/>
              <a:defRPr sz="19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63"/>
          <p:cNvSpPr txBox="1">
            <a:spLocks noGrp="1"/>
          </p:cNvSpPr>
          <p:nvPr>
            <p:ph type="body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9250" algn="l">
              <a:spcBef>
                <a:spcPts val="380"/>
              </a:spcBef>
              <a:spcAft>
                <a:spcPts val="0"/>
              </a:spcAft>
              <a:buSzPts val="1900"/>
              <a:buChar char="▪"/>
              <a:defRPr sz="19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54" name="Google Shape;54;p6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6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6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4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6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6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65"/>
          <p:cNvSpPr txBox="1"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65"/>
          <p:cNvSpPr txBox="1">
            <a:spLocks noGrp="1"/>
          </p:cNvSpPr>
          <p:nvPr>
            <p:ph type="body" idx="1"/>
          </p:nvPr>
        </p:nvSpPr>
        <p:spPr>
          <a:xfrm>
            <a:off x="3575051" y="273053"/>
            <a:ext cx="5111751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SzPts val="3200"/>
              <a:buChar char="▪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SzPts val="2800"/>
              <a:buChar char="▪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9pPr>
          </a:lstStyle>
          <a:p>
            <a:endParaRPr/>
          </a:p>
        </p:txBody>
      </p:sp>
      <p:sp>
        <p:nvSpPr>
          <p:cNvPr id="65" name="Google Shape;65;p65"/>
          <p:cNvSpPr txBox="1">
            <a:spLocks noGrp="1"/>
          </p:cNvSpPr>
          <p:nvPr>
            <p:ph type="body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20"/>
              </a:spcBef>
              <a:spcAft>
                <a:spcPts val="0"/>
              </a:spcAft>
              <a:buSzPts val="1100"/>
              <a:buNone/>
              <a:defRPr sz="11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6" name="Google Shape;66;p6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6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6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6"/>
          <p:cNvSpPr txBox="1"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6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66"/>
          <p:cNvSpPr txBox="1">
            <a:spLocks noGrp="1"/>
          </p:cNvSpPr>
          <p:nvPr>
            <p:ph type="body" idx="1"/>
          </p:nvPr>
        </p:nvSpPr>
        <p:spPr>
          <a:xfrm>
            <a:off x="1792288" y="5367339"/>
            <a:ext cx="54864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20"/>
              </a:spcBef>
              <a:spcAft>
                <a:spcPts val="0"/>
              </a:spcAft>
              <a:buSzPts val="1100"/>
              <a:buNone/>
              <a:defRPr sz="11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3" name="Google Shape;73;p6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6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6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67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67"/>
          <p:cNvSpPr txBox="1">
            <a:spLocks noGrp="1"/>
          </p:cNvSpPr>
          <p:nvPr>
            <p:ph type="body" idx="1"/>
          </p:nvPr>
        </p:nvSpPr>
        <p:spPr>
          <a:xfrm rot="5400000">
            <a:off x="3731418" y="-1928017"/>
            <a:ext cx="4729164" cy="11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79" name="Google Shape;79;p6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6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6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6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56"/>
          <p:cNvSpPr txBox="1">
            <a:spLocks noGrp="1"/>
          </p:cNvSpPr>
          <p:nvPr>
            <p:ph type="body" idx="1"/>
          </p:nvPr>
        </p:nvSpPr>
        <p:spPr>
          <a:xfrm>
            <a:off x="406400" y="1397001"/>
            <a:ext cx="11379200" cy="4729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Noto Sans Symbols"/>
              <a:buChar char="▪"/>
              <a:defRPr sz="32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5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5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5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56"/>
          <p:cNvSpPr/>
          <p:nvPr/>
        </p:nvSpPr>
        <p:spPr>
          <a:xfrm>
            <a:off x="0" y="1031242"/>
            <a:ext cx="12192000" cy="60959"/>
          </a:xfrm>
          <a:prstGeom prst="rect">
            <a:avLst/>
          </a:prstGeom>
          <a:gradFill>
            <a:gsLst>
              <a:gs pos="0">
                <a:srgbClr val="0000CC"/>
              </a:gs>
              <a:gs pos="100000">
                <a:schemeClr val="dk1"/>
              </a:gs>
            </a:gsLst>
            <a:lin ang="0" scaled="0"/>
          </a:gra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3" Type="http://schemas.openxmlformats.org/officeDocument/2006/relationships/image" Target="../media/image41.png"/><Relationship Id="rId21" Type="http://schemas.openxmlformats.org/officeDocument/2006/relationships/image" Target="../media/image59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5" Type="http://schemas.openxmlformats.org/officeDocument/2006/relationships/image" Target="../media/image63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24" Type="http://schemas.openxmlformats.org/officeDocument/2006/relationships/image" Target="../media/image62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23" Type="http://schemas.openxmlformats.org/officeDocument/2006/relationships/image" Target="../media/image61.png"/><Relationship Id="rId10" Type="http://schemas.openxmlformats.org/officeDocument/2006/relationships/image" Target="../media/image48.png"/><Relationship Id="rId19" Type="http://schemas.openxmlformats.org/officeDocument/2006/relationships/image" Target="../media/image57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Relationship Id="rId22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3" Type="http://schemas.openxmlformats.org/officeDocument/2006/relationships/image" Target="../media/image41.png"/><Relationship Id="rId21" Type="http://schemas.openxmlformats.org/officeDocument/2006/relationships/image" Target="../media/image59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5" Type="http://schemas.openxmlformats.org/officeDocument/2006/relationships/image" Target="../media/image63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24" Type="http://schemas.openxmlformats.org/officeDocument/2006/relationships/image" Target="../media/image62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23" Type="http://schemas.openxmlformats.org/officeDocument/2006/relationships/image" Target="../media/image61.png"/><Relationship Id="rId10" Type="http://schemas.openxmlformats.org/officeDocument/2006/relationships/image" Target="../media/image48.png"/><Relationship Id="rId19" Type="http://schemas.openxmlformats.org/officeDocument/2006/relationships/image" Target="../media/image57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Relationship Id="rId22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 txBox="1">
            <a:spLocks noGrp="1"/>
          </p:cNvSpPr>
          <p:nvPr>
            <p:ph type="ctrTitle"/>
          </p:nvPr>
        </p:nvSpPr>
        <p:spPr>
          <a:xfrm>
            <a:off x="0" y="279403"/>
            <a:ext cx="121920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CS 480/580: Introduction to Artificial Intelligence</a:t>
            </a:r>
            <a:br>
              <a:rPr lang="en-US" dirty="0"/>
            </a:br>
            <a:endParaRPr sz="3600" dirty="0"/>
          </a:p>
        </p:txBody>
      </p:sp>
      <p:sp>
        <p:nvSpPr>
          <p:cNvPr id="94" name="Google Shape;94;p1"/>
          <p:cNvSpPr txBox="1">
            <a:spLocks noGrp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4300"/>
              <a:buNone/>
            </a:pPr>
            <a:r>
              <a:rPr lang="en-US" sz="4300"/>
              <a:t>Neural Nets</a:t>
            </a:r>
            <a:endParaRPr dirty="0"/>
          </a:p>
        </p:txBody>
      </p:sp>
      <p:sp>
        <p:nvSpPr>
          <p:cNvPr id="95" name="Google Shape;95;p1"/>
          <p:cNvSpPr txBox="1"/>
          <p:nvPr/>
        </p:nvSpPr>
        <p:spPr>
          <a:xfrm>
            <a:off x="1524000" y="6248403"/>
            <a:ext cx="5867400" cy="36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1" descr="NeuralNets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12702" y="2133600"/>
            <a:ext cx="4908174" cy="356958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Box 8">
            <a:extLst>
              <a:ext uri="{FF2B5EF4-FFF2-40B4-BE49-F238E27FC236}">
                <a16:creationId xmlns:a16="http://schemas.microsoft.com/office/drawing/2014/main" id="{2C2F76C4-CD6E-4C4E-80C3-9051CA9EF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15000"/>
            <a:ext cx="12192000" cy="1161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Prof. </a:t>
            </a:r>
            <a:r>
              <a:rPr lang="en-US" sz="2000" dirty="0" err="1">
                <a:latin typeface="Calibri"/>
                <a:cs typeface="Calibri"/>
              </a:rPr>
              <a:t>Xuesu</a:t>
            </a:r>
            <a:r>
              <a:rPr lang="en-US" sz="2000" dirty="0">
                <a:latin typeface="Calibri"/>
                <a:cs typeface="Calibri"/>
              </a:rPr>
              <a:t> Xiao</a:t>
            </a:r>
          </a:p>
          <a:p>
            <a:pPr algn="ctr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George Mason University</a:t>
            </a:r>
            <a:endParaRPr lang="en-US" sz="2000" dirty="0">
              <a:solidFill>
                <a:schemeClr val="bg1"/>
              </a:solidFill>
              <a:latin typeface="Calibri"/>
              <a:cs typeface="Calibri"/>
            </a:endParaRPr>
          </a:p>
          <a:p>
            <a:pPr algn="ctr">
              <a:spcBef>
                <a:spcPct val="50000"/>
              </a:spcBef>
            </a:pPr>
            <a:r>
              <a:rPr lang="en-US" sz="1400" dirty="0">
                <a:latin typeface="Calibri"/>
                <a:cs typeface="Calibri"/>
              </a:rPr>
              <a:t>[Based on slides created by Dan Klein and Pieter </a:t>
            </a:r>
            <a:r>
              <a:rPr lang="en-US" sz="1400" dirty="0" err="1">
                <a:latin typeface="Calibri"/>
                <a:cs typeface="Calibri"/>
              </a:rPr>
              <a:t>Abbeel</a:t>
            </a:r>
            <a:r>
              <a:rPr lang="en-US" sz="1400" dirty="0">
                <a:latin typeface="Calibri"/>
                <a:cs typeface="Calibri"/>
              </a:rPr>
              <a:t> for CS188 Intro to AI at UC Berkeley. All original materials available at http://</a:t>
            </a:r>
            <a:r>
              <a:rPr lang="en-US" sz="1400" dirty="0" err="1">
                <a:latin typeface="Calibri"/>
                <a:cs typeface="Calibri"/>
              </a:rPr>
              <a:t>ai.berkeley.edu</a:t>
            </a:r>
            <a:r>
              <a:rPr lang="en-US" sz="1400" dirty="0">
                <a:latin typeface="Calibri"/>
                <a:cs typeface="Calibri"/>
              </a:rPr>
              <a:t>.]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0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2-D Optimization</a:t>
            </a:r>
            <a:endParaRPr/>
          </a:p>
        </p:txBody>
      </p:sp>
      <p:sp>
        <p:nvSpPr>
          <p:cNvPr id="214" name="Google Shape;214;p10"/>
          <p:cNvSpPr txBox="1"/>
          <p:nvPr/>
        </p:nvSpPr>
        <p:spPr>
          <a:xfrm>
            <a:off x="10046157" y="6519448"/>
            <a:ext cx="2178285" cy="33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Source: offconvex.org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5" name="Google Shape;215;p10"/>
          <p:cNvPicPr preferRelativeResize="0"/>
          <p:nvPr/>
        </p:nvPicPr>
        <p:blipFill rotWithShape="1">
          <a:blip r:embed="rId3">
            <a:alphaModFix/>
          </a:blip>
          <a:srcRect l="36275" t="9200" r="33660"/>
          <a:stretch/>
        </p:blipFill>
        <p:spPr>
          <a:xfrm>
            <a:off x="3124200" y="1369767"/>
            <a:ext cx="6209675" cy="5107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1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Gradient Ascent</a:t>
            </a:r>
            <a:endParaRPr/>
          </a:p>
        </p:txBody>
      </p:sp>
      <p:sp>
        <p:nvSpPr>
          <p:cNvPr id="221" name="Google Shape;221;p11"/>
          <p:cNvSpPr txBox="1">
            <a:spLocks noGrp="1"/>
          </p:cNvSpPr>
          <p:nvPr>
            <p:ph type="body" idx="1"/>
          </p:nvPr>
        </p:nvSpPr>
        <p:spPr>
          <a:xfrm>
            <a:off x="406400" y="1397001"/>
            <a:ext cx="11023600" cy="4729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lang="en-US" sz="2800" dirty="0"/>
              <a:t>Perform update in uphill direction for each coordinate</a:t>
            </a:r>
            <a:endParaRPr dirty="0"/>
          </a:p>
          <a:p>
            <a:pPr marL="342882" lvl="0" indent="-342882" algn="l" rtl="0"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 sz="2800" dirty="0"/>
              <a:t>The steeper the slope (i.e. the higher the derivative) the bigger the step for that coordinate</a:t>
            </a:r>
            <a:endParaRPr dirty="0"/>
          </a:p>
          <a:p>
            <a:pPr marL="2057298" lvl="4" indent="-190489" algn="l" rtl="0">
              <a:spcBef>
                <a:spcPts val="120"/>
              </a:spcBef>
              <a:spcAft>
                <a:spcPts val="0"/>
              </a:spcAft>
              <a:buSzPts val="600"/>
              <a:buNone/>
            </a:pPr>
            <a:endParaRPr sz="600" dirty="0"/>
          </a:p>
          <a:p>
            <a:pPr marL="342882" lvl="0" indent="-342882" algn="l" rtl="0"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 sz="2800" dirty="0"/>
              <a:t>E.g., consider: </a:t>
            </a:r>
            <a:endParaRPr dirty="0"/>
          </a:p>
          <a:p>
            <a:pPr marL="1142942" lvl="2" indent="-101588" algn="l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 sz="2000" dirty="0"/>
          </a:p>
          <a:p>
            <a:pPr marL="1142942" lvl="2" indent="-228588" algn="l" rtl="0"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dirty="0"/>
              <a:t>  Updates:</a:t>
            </a:r>
            <a:endParaRPr dirty="0"/>
          </a:p>
          <a:p>
            <a:pPr marL="1142942" lvl="2" indent="-101588" algn="l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 sz="2000" dirty="0"/>
          </a:p>
        </p:txBody>
      </p:sp>
      <p:pic>
        <p:nvPicPr>
          <p:cNvPr id="222" name="Google Shape;22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76600" y="3040653"/>
            <a:ext cx="1500909" cy="388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76400" y="5323123"/>
            <a:ext cx="4150639" cy="772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67560" y="4301683"/>
            <a:ext cx="4150639" cy="772877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1"/>
          <p:cNvSpPr txBox="1"/>
          <p:nvPr/>
        </p:nvSpPr>
        <p:spPr>
          <a:xfrm>
            <a:off x="6408345" y="3840278"/>
            <a:ext cx="5029200" cy="2468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13" marR="0" lvl="1" indent="-28573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Updates in vector notation:</a:t>
            </a:r>
            <a:endParaRPr dirty="0"/>
          </a:p>
          <a:p>
            <a:pPr marL="742913" marR="0" lvl="1" indent="-13333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13" marR="0" lvl="1" indent="-13333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13" marR="0" lvl="1" indent="-13333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176" marR="0" lvl="1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with: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72400" y="4632052"/>
            <a:ext cx="2888532" cy="320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153400" y="5456736"/>
            <a:ext cx="2294022" cy="781401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11"/>
          <p:cNvSpPr txBox="1"/>
          <p:nvPr/>
        </p:nvSpPr>
        <p:spPr>
          <a:xfrm>
            <a:off x="10818449" y="5633315"/>
            <a:ext cx="125867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gradient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2"/>
          <p:cNvSpPr txBox="1">
            <a:spLocks noGrp="1"/>
          </p:cNvSpPr>
          <p:nvPr>
            <p:ph type="body" idx="1"/>
          </p:nvPr>
        </p:nvSpPr>
        <p:spPr>
          <a:xfrm>
            <a:off x="1117601" y="1092201"/>
            <a:ext cx="10058400" cy="4930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Idea: </a:t>
            </a:r>
            <a:endParaRPr/>
          </a:p>
          <a:p>
            <a:pPr marL="742913" lvl="1" indent="-285736" algn="l" rtl="0"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Start somewhere</a:t>
            </a:r>
            <a:endParaRPr/>
          </a:p>
          <a:p>
            <a:pPr marL="742913" lvl="1" indent="-285736" algn="l" rtl="0"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Repeat:  Take a step in the gradient direction</a:t>
            </a:r>
            <a:endParaRPr/>
          </a:p>
        </p:txBody>
      </p:sp>
      <p:sp>
        <p:nvSpPr>
          <p:cNvPr id="234" name="Google Shape;234;p12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Gradient Ascent</a:t>
            </a:r>
            <a:endParaRPr/>
          </a:p>
        </p:txBody>
      </p:sp>
      <p:pic>
        <p:nvPicPr>
          <p:cNvPr id="235" name="Google Shape;235;p12" descr="grad_descent.jpg"/>
          <p:cNvPicPr preferRelativeResize="0"/>
          <p:nvPr/>
        </p:nvPicPr>
        <p:blipFill rotWithShape="1">
          <a:blip r:embed="rId3">
            <a:alphaModFix/>
          </a:blip>
          <a:srcRect t="5169"/>
          <a:stretch/>
        </p:blipFill>
        <p:spPr>
          <a:xfrm>
            <a:off x="2769405" y="2743200"/>
            <a:ext cx="6069795" cy="393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12"/>
          <p:cNvSpPr txBox="1"/>
          <p:nvPr/>
        </p:nvSpPr>
        <p:spPr>
          <a:xfrm>
            <a:off x="9843616" y="6539965"/>
            <a:ext cx="2397557" cy="32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source: Mathworks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4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Gradient in n dimensions</a:t>
            </a:r>
            <a:endParaRPr/>
          </a:p>
        </p:txBody>
      </p:sp>
      <p:pic>
        <p:nvPicPr>
          <p:cNvPr id="257" name="Google Shape;257;p14" descr="latex-image-1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67200" y="2072111"/>
            <a:ext cx="2489200" cy="247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5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Optimization Procedure: Gradient Ascent</a:t>
            </a:r>
            <a:endParaRPr/>
          </a:p>
        </p:txBody>
      </p:sp>
      <p:sp>
        <p:nvSpPr>
          <p:cNvPr id="263" name="Google Shape;263;p15"/>
          <p:cNvSpPr txBox="1">
            <a:spLocks noGrp="1"/>
          </p:cNvSpPr>
          <p:nvPr>
            <p:ph type="body" idx="1"/>
          </p:nvPr>
        </p:nvSpPr>
        <p:spPr>
          <a:xfrm>
            <a:off x="3073400" y="1625601"/>
            <a:ext cx="5994400" cy="2260599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lang="en-US" sz="2800" dirty="0" err="1">
                <a:latin typeface="Courier"/>
                <a:ea typeface="Courier"/>
                <a:cs typeface="Courier"/>
                <a:sym typeface="Courier"/>
              </a:rPr>
              <a:t>init</a:t>
            </a:r>
            <a:r>
              <a:rPr lang="en-US" sz="2800" dirty="0">
                <a:latin typeface="Courier"/>
                <a:ea typeface="Courier"/>
                <a:cs typeface="Courier"/>
                <a:sym typeface="Courier"/>
              </a:rPr>
              <a:t> </a:t>
            </a:r>
            <a:endParaRPr dirty="0"/>
          </a:p>
          <a:p>
            <a:pPr marL="342882" lvl="0" indent="-342882" algn="l" rtl="0"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 sz="2800" dirty="0">
                <a:latin typeface="Courier"/>
                <a:ea typeface="Courier"/>
                <a:cs typeface="Courier"/>
                <a:sym typeface="Courier"/>
              </a:rPr>
              <a:t>for </a:t>
            </a:r>
            <a:r>
              <a:rPr lang="en-US" sz="2800" dirty="0" err="1">
                <a:latin typeface="Courier"/>
                <a:ea typeface="Courier"/>
                <a:cs typeface="Courier"/>
                <a:sym typeface="Courier"/>
              </a:rPr>
              <a:t>iter</a:t>
            </a:r>
            <a:r>
              <a:rPr lang="en-US" sz="2800" dirty="0">
                <a:latin typeface="Courier"/>
                <a:ea typeface="Courier"/>
                <a:cs typeface="Courier"/>
                <a:sym typeface="Courier"/>
              </a:rPr>
              <a:t> = 1, 2, …</a:t>
            </a:r>
            <a:endParaRPr dirty="0"/>
          </a:p>
          <a:p>
            <a:pPr marL="742913" lvl="1" indent="-133336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 dirty="0"/>
          </a:p>
        </p:txBody>
      </p:sp>
      <p:pic>
        <p:nvPicPr>
          <p:cNvPr id="264" name="Google Shape;264;p15" descr="latex-image-1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47991" y="1784958"/>
            <a:ext cx="368474" cy="250521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5"/>
          <p:cNvSpPr txBox="1"/>
          <p:nvPr/>
        </p:nvSpPr>
        <p:spPr>
          <a:xfrm>
            <a:off x="1066800" y="4419600"/>
            <a:ext cx="10744200" cy="226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marR="0" lvl="0" indent="-342882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Noto Sans Symbols"/>
              <a:buChar char="▪"/>
            </a:pPr>
            <a:r>
              <a:rPr lang="en-US" sz="3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   : learning rate --- tweaking parameter that needs to be chosen carefully</a:t>
            </a:r>
            <a:endParaRPr/>
          </a:p>
          <a:p>
            <a:pPr marL="342882" marR="0" lvl="0" indent="-342882" algn="l" rtl="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Noto Sans Symbols"/>
              <a:buChar char="▪"/>
            </a:pPr>
            <a:r>
              <a:rPr lang="en-US" sz="3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How? Try multiple choices</a:t>
            </a:r>
            <a:endParaRPr/>
          </a:p>
          <a:p>
            <a:pPr marL="742913" marR="0" lvl="1" indent="-285736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Crude rule of thumb: update changes       about 0.1 – 1 %</a:t>
            </a:r>
            <a:endParaRPr/>
          </a:p>
          <a:p>
            <a:pPr marL="742913" marR="0" lvl="1" indent="-107936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6" name="Google Shape;266;p15" descr="latex-image-1.pd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40359" y="4629024"/>
            <a:ext cx="279400" cy="2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5" descr="latex-image-1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03926" y="6229611"/>
            <a:ext cx="317500" cy="2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33850" y="2971800"/>
            <a:ext cx="3924300" cy="46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6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Batch Gradient Ascent on the Log Likelihood Objective</a:t>
            </a:r>
            <a:endParaRPr/>
          </a:p>
        </p:txBody>
      </p:sp>
      <p:pic>
        <p:nvPicPr>
          <p:cNvPr id="274" name="Google Shape;27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5364" y="1371600"/>
            <a:ext cx="7400636" cy="900545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16"/>
          <p:cNvSpPr/>
          <p:nvPr/>
        </p:nvSpPr>
        <p:spPr>
          <a:xfrm rot="-5400000">
            <a:off x="7901160" y="549535"/>
            <a:ext cx="342900" cy="3953219"/>
          </a:xfrm>
          <a:prstGeom prst="leftBrace">
            <a:avLst>
              <a:gd name="adj1" fmla="val 8333"/>
              <a:gd name="adj2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6" name="Google Shape;276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43800" y="2920908"/>
            <a:ext cx="889000" cy="46990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16"/>
          <p:cNvSpPr txBox="1">
            <a:spLocks noGrp="1"/>
          </p:cNvSpPr>
          <p:nvPr>
            <p:ph type="body" idx="1"/>
          </p:nvPr>
        </p:nvSpPr>
        <p:spPr>
          <a:xfrm>
            <a:off x="2819400" y="3962400"/>
            <a:ext cx="6324600" cy="2260599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lang="en-US" sz="2800">
                <a:latin typeface="Courier"/>
                <a:ea typeface="Courier"/>
                <a:cs typeface="Courier"/>
                <a:sym typeface="Courier"/>
              </a:rPr>
              <a:t>init </a:t>
            </a:r>
            <a:endParaRPr/>
          </a:p>
          <a:p>
            <a:pPr marL="342882" lvl="0" indent="-342882" algn="l" rtl="0"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 sz="2800">
                <a:latin typeface="Courier"/>
                <a:ea typeface="Courier"/>
                <a:cs typeface="Courier"/>
                <a:sym typeface="Courier"/>
              </a:rPr>
              <a:t>for iter = 1, 2, …</a:t>
            </a:r>
            <a:endParaRPr/>
          </a:p>
          <a:p>
            <a:pPr marL="742913" lvl="1" indent="-133336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/>
          </a:p>
        </p:txBody>
      </p:sp>
      <p:pic>
        <p:nvPicPr>
          <p:cNvPr id="278" name="Google Shape;278;p16" descr="latex-image-1.pd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67200" y="4114800"/>
            <a:ext cx="317500" cy="2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57574" y="5275547"/>
            <a:ext cx="5429226" cy="744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8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Stochastic Gradient Ascent on the Log Likelihood Objective</a:t>
            </a:r>
            <a:endParaRPr/>
          </a:p>
        </p:txBody>
      </p:sp>
      <p:pic>
        <p:nvPicPr>
          <p:cNvPr id="299" name="Google Shape;29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5364" y="1371600"/>
            <a:ext cx="7400636" cy="900545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18"/>
          <p:cNvSpPr txBox="1">
            <a:spLocks noGrp="1"/>
          </p:cNvSpPr>
          <p:nvPr>
            <p:ph type="body" idx="1"/>
          </p:nvPr>
        </p:nvSpPr>
        <p:spPr>
          <a:xfrm>
            <a:off x="2667000" y="3657600"/>
            <a:ext cx="6629400" cy="251460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lang="en-US" sz="2800">
                <a:latin typeface="Courier"/>
                <a:ea typeface="Courier"/>
                <a:cs typeface="Courier"/>
                <a:sym typeface="Courier"/>
              </a:rPr>
              <a:t>init </a:t>
            </a:r>
            <a:endParaRPr/>
          </a:p>
          <a:p>
            <a:pPr marL="342882" lvl="0" indent="-342882" algn="l" rtl="0"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 sz="2800">
                <a:latin typeface="Courier"/>
                <a:ea typeface="Courier"/>
                <a:cs typeface="Courier"/>
                <a:sym typeface="Courier"/>
              </a:rPr>
              <a:t>for iter = 1, 2, …</a:t>
            </a:r>
            <a:endParaRPr/>
          </a:p>
          <a:p>
            <a:pPr marL="742913" lvl="1" indent="-285736" algn="l" rtl="0"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>
                <a:latin typeface="Courier"/>
                <a:ea typeface="Courier"/>
                <a:cs typeface="Courier"/>
                <a:sym typeface="Courier"/>
              </a:rPr>
              <a:t>pick random j</a:t>
            </a:r>
            <a:endParaRPr/>
          </a:p>
          <a:p>
            <a:pPr marL="742913" lvl="1" indent="-133336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/>
          </a:p>
        </p:txBody>
      </p:sp>
      <p:pic>
        <p:nvPicPr>
          <p:cNvPr id="301" name="Google Shape;301;p18" descr="latex-image-1.pd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9232" y="3842327"/>
            <a:ext cx="288636" cy="196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05200" y="5339877"/>
            <a:ext cx="5436859" cy="451323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18"/>
          <p:cNvSpPr txBox="1"/>
          <p:nvPr/>
        </p:nvSpPr>
        <p:spPr>
          <a:xfrm>
            <a:off x="1600200" y="2514600"/>
            <a:ext cx="90678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Observation: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once gradient on one training example has been computed, might as well incorporate before computing next one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9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Mini-Batch Gradient Ascent on the Log Likelihood Objective</a:t>
            </a:r>
            <a:endParaRPr/>
          </a:p>
        </p:txBody>
      </p:sp>
      <p:pic>
        <p:nvPicPr>
          <p:cNvPr id="309" name="Google Shape;30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5364" y="1371600"/>
            <a:ext cx="7400636" cy="900545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9"/>
          <p:cNvSpPr txBox="1">
            <a:spLocks noGrp="1"/>
          </p:cNvSpPr>
          <p:nvPr>
            <p:ph type="body" idx="1"/>
          </p:nvPr>
        </p:nvSpPr>
        <p:spPr>
          <a:xfrm>
            <a:off x="2667000" y="3657600"/>
            <a:ext cx="8763000" cy="251460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lang="en-US" sz="2800" dirty="0" err="1">
                <a:latin typeface="Courier"/>
                <a:ea typeface="Courier"/>
                <a:cs typeface="Courier"/>
                <a:sym typeface="Courier"/>
              </a:rPr>
              <a:t>init</a:t>
            </a:r>
            <a:r>
              <a:rPr lang="en-US" sz="2800" dirty="0">
                <a:latin typeface="Courier"/>
                <a:ea typeface="Courier"/>
                <a:cs typeface="Courier"/>
                <a:sym typeface="Courier"/>
              </a:rPr>
              <a:t> </a:t>
            </a:r>
            <a:endParaRPr dirty="0"/>
          </a:p>
          <a:p>
            <a:pPr marL="342882" lvl="0" indent="-342882" algn="l" rtl="0"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 sz="2800" dirty="0">
                <a:latin typeface="Courier"/>
                <a:ea typeface="Courier"/>
                <a:cs typeface="Courier"/>
                <a:sym typeface="Courier"/>
              </a:rPr>
              <a:t>for </a:t>
            </a:r>
            <a:r>
              <a:rPr lang="en-US" sz="2800" dirty="0" err="1">
                <a:latin typeface="Courier"/>
                <a:ea typeface="Courier"/>
                <a:cs typeface="Courier"/>
                <a:sym typeface="Courier"/>
              </a:rPr>
              <a:t>iter</a:t>
            </a:r>
            <a:r>
              <a:rPr lang="en-US" sz="2800" dirty="0">
                <a:latin typeface="Courier"/>
                <a:ea typeface="Courier"/>
                <a:cs typeface="Courier"/>
                <a:sym typeface="Courier"/>
              </a:rPr>
              <a:t> = 1, 2, …</a:t>
            </a:r>
            <a:endParaRPr dirty="0"/>
          </a:p>
          <a:p>
            <a:pPr marL="742913" lvl="1" indent="-285736" algn="l" rtl="0"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 dirty="0">
                <a:latin typeface="Courier"/>
                <a:ea typeface="Courier"/>
                <a:cs typeface="Courier"/>
                <a:sym typeface="Courier"/>
              </a:rPr>
              <a:t>pick random subset of training examples J</a:t>
            </a:r>
            <a:endParaRPr dirty="0"/>
          </a:p>
          <a:p>
            <a:pPr marL="742913" lvl="1" indent="-133336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 dirty="0"/>
          </a:p>
        </p:txBody>
      </p:sp>
      <p:pic>
        <p:nvPicPr>
          <p:cNvPr id="311" name="Google Shape;311;p19" descr="latex-image-1.pd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9232" y="3842327"/>
            <a:ext cx="288636" cy="196273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19"/>
          <p:cNvSpPr txBox="1"/>
          <p:nvPr/>
        </p:nvSpPr>
        <p:spPr>
          <a:xfrm>
            <a:off x="1600200" y="2514600"/>
            <a:ext cx="92964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Observation: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gradient over small set of training examples (=mini-batch) can be computed in parallel, might as well do that instead of a single one</a:t>
            </a:r>
            <a:endParaRPr/>
          </a:p>
        </p:txBody>
      </p:sp>
      <p:pic>
        <p:nvPicPr>
          <p:cNvPr id="313" name="Google Shape;313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90924" y="5257800"/>
            <a:ext cx="5486476" cy="791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1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Neural Networks</a:t>
            </a:r>
            <a:endParaRPr/>
          </a:p>
        </p:txBody>
      </p:sp>
      <p:pic>
        <p:nvPicPr>
          <p:cNvPr id="325" name="Google Shape;325;p21" descr="NeuralNets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0400" y="1447800"/>
            <a:ext cx="6532779" cy="4751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2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Multi-class Logistic Regression</a:t>
            </a:r>
            <a:endParaRPr/>
          </a:p>
        </p:txBody>
      </p:sp>
      <p:sp>
        <p:nvSpPr>
          <p:cNvPr id="331" name="Google Shape;331;p22"/>
          <p:cNvSpPr txBox="1">
            <a:spLocks noGrp="1"/>
          </p:cNvSpPr>
          <p:nvPr>
            <p:ph type="body" idx="1"/>
          </p:nvPr>
        </p:nvSpPr>
        <p:spPr>
          <a:xfrm>
            <a:off x="406400" y="1397001"/>
            <a:ext cx="11379200" cy="4729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spcBef>
                <a:spcPts val="0"/>
              </a:spcBef>
              <a:spcAft>
                <a:spcPts val="0"/>
              </a:spcAft>
              <a:buSzPts val="3200"/>
              <a:buChar char="▪"/>
            </a:pPr>
            <a:r>
              <a:rPr lang="en-US"/>
              <a:t>= special case of neural network</a:t>
            </a:r>
            <a:endParaRPr/>
          </a:p>
        </p:txBody>
      </p:sp>
      <p:sp>
        <p:nvSpPr>
          <p:cNvPr id="332" name="Google Shape;332;p22"/>
          <p:cNvSpPr/>
          <p:nvPr/>
        </p:nvSpPr>
        <p:spPr>
          <a:xfrm>
            <a:off x="4702432" y="2717803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r>
              <a:rPr lang="en-US" sz="18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333" name="Google Shape;333;p22"/>
          <p:cNvSpPr/>
          <p:nvPr/>
        </p:nvSpPr>
        <p:spPr>
          <a:xfrm>
            <a:off x="4702432" y="3609183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r>
              <a:rPr lang="en-US" sz="18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334" name="Google Shape;334;p22"/>
          <p:cNvSpPr/>
          <p:nvPr/>
        </p:nvSpPr>
        <p:spPr>
          <a:xfrm>
            <a:off x="4702432" y="4498184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r>
              <a:rPr lang="en-US" sz="18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335" name="Google Shape;335;p22"/>
          <p:cNvSpPr/>
          <p:nvPr/>
        </p:nvSpPr>
        <p:spPr>
          <a:xfrm>
            <a:off x="2645032" y="2286000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sz="11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(x)</a:t>
            </a:r>
            <a:endParaRPr/>
          </a:p>
        </p:txBody>
      </p:sp>
      <p:sp>
        <p:nvSpPr>
          <p:cNvPr id="336" name="Google Shape;336;p22"/>
          <p:cNvSpPr/>
          <p:nvPr/>
        </p:nvSpPr>
        <p:spPr>
          <a:xfrm>
            <a:off x="2645032" y="3022599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sz="11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(x)</a:t>
            </a:r>
            <a:endParaRPr/>
          </a:p>
        </p:txBody>
      </p:sp>
      <p:sp>
        <p:nvSpPr>
          <p:cNvPr id="337" name="Google Shape;337;p22"/>
          <p:cNvSpPr/>
          <p:nvPr/>
        </p:nvSpPr>
        <p:spPr>
          <a:xfrm>
            <a:off x="2645032" y="3759198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sz="11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(x)</a:t>
            </a:r>
            <a:endParaRPr/>
          </a:p>
        </p:txBody>
      </p:sp>
      <p:sp>
        <p:nvSpPr>
          <p:cNvPr id="338" name="Google Shape;338;p22"/>
          <p:cNvSpPr/>
          <p:nvPr/>
        </p:nvSpPr>
        <p:spPr>
          <a:xfrm>
            <a:off x="2645032" y="5107784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sz="11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(x)</a:t>
            </a:r>
            <a:endParaRPr/>
          </a:p>
        </p:txBody>
      </p:sp>
      <p:cxnSp>
        <p:nvCxnSpPr>
          <p:cNvPr id="339" name="Google Shape;339;p22"/>
          <p:cNvCxnSpPr>
            <a:stCxn id="335" idx="6"/>
            <a:endCxn id="332" idx="2"/>
          </p:cNvCxnSpPr>
          <p:nvPr/>
        </p:nvCxnSpPr>
        <p:spPr>
          <a:xfrm>
            <a:off x="3254632" y="2590800"/>
            <a:ext cx="1447800" cy="431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40" name="Google Shape;340;p22"/>
          <p:cNvSpPr txBox="1"/>
          <p:nvPr/>
        </p:nvSpPr>
        <p:spPr>
          <a:xfrm>
            <a:off x="15522766" y="2996588"/>
            <a:ext cx="184731" cy="36933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1" name="Google Shape;341;p22"/>
          <p:cNvCxnSpPr>
            <a:stCxn id="335" idx="6"/>
            <a:endCxn id="334" idx="2"/>
          </p:cNvCxnSpPr>
          <p:nvPr/>
        </p:nvCxnSpPr>
        <p:spPr>
          <a:xfrm>
            <a:off x="3254632" y="2590800"/>
            <a:ext cx="1447800" cy="2212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42" name="Google Shape;342;p22"/>
          <p:cNvCxnSpPr>
            <a:stCxn id="336" idx="6"/>
            <a:endCxn id="334" idx="2"/>
          </p:cNvCxnSpPr>
          <p:nvPr/>
        </p:nvCxnSpPr>
        <p:spPr>
          <a:xfrm>
            <a:off x="3254632" y="3327399"/>
            <a:ext cx="1447800" cy="1475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43" name="Google Shape;343;p22"/>
          <p:cNvCxnSpPr>
            <a:stCxn id="337" idx="6"/>
          </p:cNvCxnSpPr>
          <p:nvPr/>
        </p:nvCxnSpPr>
        <p:spPr>
          <a:xfrm>
            <a:off x="3254632" y="4063998"/>
            <a:ext cx="1447800" cy="738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44" name="Google Shape;344;p22"/>
          <p:cNvCxnSpPr>
            <a:stCxn id="338" idx="6"/>
            <a:endCxn id="334" idx="2"/>
          </p:cNvCxnSpPr>
          <p:nvPr/>
        </p:nvCxnSpPr>
        <p:spPr>
          <a:xfrm rot="10800000" flipH="1">
            <a:off x="3254632" y="4802984"/>
            <a:ext cx="1447800" cy="609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45" name="Google Shape;345;p22"/>
          <p:cNvCxnSpPr>
            <a:stCxn id="335" idx="6"/>
            <a:endCxn id="333" idx="2"/>
          </p:cNvCxnSpPr>
          <p:nvPr/>
        </p:nvCxnSpPr>
        <p:spPr>
          <a:xfrm>
            <a:off x="3254632" y="2590800"/>
            <a:ext cx="1447800" cy="1323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46" name="Google Shape;346;p22"/>
          <p:cNvCxnSpPr>
            <a:stCxn id="337" idx="6"/>
            <a:endCxn id="333" idx="2"/>
          </p:cNvCxnSpPr>
          <p:nvPr/>
        </p:nvCxnSpPr>
        <p:spPr>
          <a:xfrm rot="10800000" flipH="1">
            <a:off x="3254632" y="3913998"/>
            <a:ext cx="1447800" cy="150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47" name="Google Shape;347;p22"/>
          <p:cNvCxnSpPr>
            <a:stCxn id="337" idx="6"/>
            <a:endCxn id="332" idx="2"/>
          </p:cNvCxnSpPr>
          <p:nvPr/>
        </p:nvCxnSpPr>
        <p:spPr>
          <a:xfrm rot="10800000" flipH="1">
            <a:off x="3254632" y="3022698"/>
            <a:ext cx="1447800" cy="1041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48" name="Google Shape;348;p22"/>
          <p:cNvCxnSpPr>
            <a:stCxn id="336" idx="6"/>
            <a:endCxn id="332" idx="2"/>
          </p:cNvCxnSpPr>
          <p:nvPr/>
        </p:nvCxnSpPr>
        <p:spPr>
          <a:xfrm rot="10800000" flipH="1">
            <a:off x="3254632" y="3022599"/>
            <a:ext cx="1447800" cy="304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49" name="Google Shape;349;p22"/>
          <p:cNvCxnSpPr>
            <a:stCxn id="336" idx="6"/>
            <a:endCxn id="333" idx="2"/>
          </p:cNvCxnSpPr>
          <p:nvPr/>
        </p:nvCxnSpPr>
        <p:spPr>
          <a:xfrm>
            <a:off x="3254632" y="3327399"/>
            <a:ext cx="1447800" cy="586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50" name="Google Shape;350;p22"/>
          <p:cNvCxnSpPr>
            <a:stCxn id="338" idx="6"/>
            <a:endCxn id="333" idx="2"/>
          </p:cNvCxnSpPr>
          <p:nvPr/>
        </p:nvCxnSpPr>
        <p:spPr>
          <a:xfrm rot="10800000" flipH="1">
            <a:off x="3254632" y="3914084"/>
            <a:ext cx="1447800" cy="1498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51" name="Google Shape;351;p22"/>
          <p:cNvCxnSpPr>
            <a:stCxn id="338" idx="6"/>
            <a:endCxn id="332" idx="2"/>
          </p:cNvCxnSpPr>
          <p:nvPr/>
        </p:nvCxnSpPr>
        <p:spPr>
          <a:xfrm rot="10800000" flipH="1">
            <a:off x="3254632" y="3022484"/>
            <a:ext cx="1447800" cy="2390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52" name="Google Shape;352;p22"/>
          <p:cNvSpPr/>
          <p:nvPr/>
        </p:nvSpPr>
        <p:spPr>
          <a:xfrm>
            <a:off x="5751177" y="2464991"/>
            <a:ext cx="399055" cy="2897984"/>
          </a:xfrm>
          <a:prstGeom prst="rect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3" name="Google Shape;353;p22"/>
          <p:cNvCxnSpPr>
            <a:stCxn id="332" idx="6"/>
          </p:cNvCxnSpPr>
          <p:nvPr/>
        </p:nvCxnSpPr>
        <p:spPr>
          <a:xfrm>
            <a:off x="5312032" y="3022603"/>
            <a:ext cx="439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54" name="Google Shape;354;p22"/>
          <p:cNvCxnSpPr>
            <a:stCxn id="333" idx="6"/>
            <a:endCxn id="352" idx="1"/>
          </p:cNvCxnSpPr>
          <p:nvPr/>
        </p:nvCxnSpPr>
        <p:spPr>
          <a:xfrm>
            <a:off x="5312032" y="3913983"/>
            <a:ext cx="439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55" name="Google Shape;355;p22"/>
          <p:cNvCxnSpPr/>
          <p:nvPr/>
        </p:nvCxnSpPr>
        <p:spPr>
          <a:xfrm>
            <a:off x="5312032" y="4773915"/>
            <a:ext cx="43914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56" name="Google Shape;356;p22"/>
          <p:cNvCxnSpPr/>
          <p:nvPr/>
        </p:nvCxnSpPr>
        <p:spPr>
          <a:xfrm>
            <a:off x="6150232" y="3044267"/>
            <a:ext cx="43914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57" name="Google Shape;357;p22"/>
          <p:cNvCxnSpPr/>
          <p:nvPr/>
        </p:nvCxnSpPr>
        <p:spPr>
          <a:xfrm>
            <a:off x="6150232" y="3935647"/>
            <a:ext cx="43914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58" name="Google Shape;358;p22"/>
          <p:cNvCxnSpPr/>
          <p:nvPr/>
        </p:nvCxnSpPr>
        <p:spPr>
          <a:xfrm>
            <a:off x="6150232" y="4795579"/>
            <a:ext cx="43914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59" name="Google Shape;359;p22"/>
          <p:cNvSpPr txBox="1"/>
          <p:nvPr/>
        </p:nvSpPr>
        <p:spPr>
          <a:xfrm>
            <a:off x="5801670" y="2820472"/>
            <a:ext cx="252776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softmax</a:t>
            </a:r>
            <a:endParaRPr sz="18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  <p:pic>
        <p:nvPicPr>
          <p:cNvPr id="360" name="Google Shape;360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22988" y="2794701"/>
            <a:ext cx="2375244" cy="41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36032" y="3700075"/>
            <a:ext cx="2375244" cy="41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36032" y="4545816"/>
            <a:ext cx="2612768" cy="456197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22"/>
          <p:cNvSpPr txBox="1"/>
          <p:nvPr/>
        </p:nvSpPr>
        <p:spPr>
          <a:xfrm>
            <a:off x="2743200" y="4572000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Reminder: Linear Classifiers</a:t>
            </a:r>
            <a:endParaRPr dirty="0"/>
          </a:p>
        </p:txBody>
      </p:sp>
      <p:sp>
        <p:nvSpPr>
          <p:cNvPr id="103" name="Google Shape;103;p2"/>
          <p:cNvSpPr txBox="1"/>
          <p:nvPr/>
        </p:nvSpPr>
        <p:spPr>
          <a:xfrm>
            <a:off x="1447800" y="1600200"/>
            <a:ext cx="85344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marR="0" lvl="0" indent="-34288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Inputs are </a:t>
            </a:r>
            <a:r>
              <a:rPr lang="en-US" sz="2800" b="0" i="0" u="none" strike="noStrike" cap="none" dirty="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feature values</a:t>
            </a:r>
            <a:endParaRPr dirty="0"/>
          </a:p>
          <a:p>
            <a:pPr marL="342882" marR="0" lvl="0" indent="-342882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Each feature has a </a:t>
            </a:r>
            <a:r>
              <a:rPr lang="en-US" sz="2800" b="0" i="0" u="none" strike="noStrike" cap="none" dirty="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weight</a:t>
            </a:r>
            <a:endParaRPr dirty="0"/>
          </a:p>
          <a:p>
            <a:pPr marL="342882" marR="0" lvl="0" indent="-342882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Sum is the </a:t>
            </a:r>
            <a:r>
              <a:rPr lang="en-US" sz="2800" b="0" i="0" u="none" strike="noStrike" cap="none" dirty="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activation</a:t>
            </a:r>
            <a:endParaRPr dirty="0"/>
          </a:p>
          <a:p>
            <a:pPr marL="342882" marR="0" lvl="0" indent="-165082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None/>
            </a:pPr>
            <a:endParaRPr sz="2800" b="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882" marR="0" lvl="0" indent="-165082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None/>
            </a:pPr>
            <a:endParaRPr sz="2800" b="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882" marR="0" lvl="0" indent="-165082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None/>
            </a:pPr>
            <a:endParaRPr sz="2800" b="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882" marR="0" lvl="0" indent="-165082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None/>
            </a:pPr>
            <a:endParaRPr sz="2800" b="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882" marR="0" lvl="0" indent="-342882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If the activation is:</a:t>
            </a:r>
            <a:endParaRPr dirty="0"/>
          </a:p>
          <a:p>
            <a:pPr marL="742913" marR="0" lvl="1" indent="-285736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Positive, output +1</a:t>
            </a:r>
            <a:endParaRPr dirty="0"/>
          </a:p>
          <a:p>
            <a:pPr marL="742913" marR="0" lvl="1" indent="-285736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Negative, output -1</a:t>
            </a:r>
            <a:endParaRPr dirty="0"/>
          </a:p>
        </p:txBody>
      </p:sp>
      <p:sp>
        <p:nvSpPr>
          <p:cNvPr id="104" name="Google Shape;104;p2"/>
          <p:cNvSpPr/>
          <p:nvPr/>
        </p:nvSpPr>
        <p:spPr>
          <a:xfrm>
            <a:off x="7391400" y="5029200"/>
            <a:ext cx="685800" cy="12192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</a:t>
            </a:r>
            <a:endParaRPr/>
          </a:p>
        </p:txBody>
      </p:sp>
      <p:cxnSp>
        <p:nvCxnSpPr>
          <p:cNvPr id="105" name="Google Shape;105;p2"/>
          <p:cNvCxnSpPr/>
          <p:nvPr/>
        </p:nvCxnSpPr>
        <p:spPr>
          <a:xfrm>
            <a:off x="6553200" y="5257800"/>
            <a:ext cx="838200" cy="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6" name="Google Shape;106;p2"/>
          <p:cNvCxnSpPr/>
          <p:nvPr/>
        </p:nvCxnSpPr>
        <p:spPr>
          <a:xfrm>
            <a:off x="6553200" y="5638800"/>
            <a:ext cx="8382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7" name="Google Shape;107;p2"/>
          <p:cNvCxnSpPr/>
          <p:nvPr/>
        </p:nvCxnSpPr>
        <p:spPr>
          <a:xfrm>
            <a:off x="6553200" y="6019800"/>
            <a:ext cx="8382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8" name="Google Shape;108;p2"/>
          <p:cNvSpPr/>
          <p:nvPr/>
        </p:nvSpPr>
        <p:spPr>
          <a:xfrm>
            <a:off x="6172200" y="5105400"/>
            <a:ext cx="381000" cy="3048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109" name="Google Shape;109;p2"/>
          <p:cNvSpPr/>
          <p:nvPr/>
        </p:nvSpPr>
        <p:spPr>
          <a:xfrm>
            <a:off x="6172200" y="5486400"/>
            <a:ext cx="381000" cy="3048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10" name="Google Shape;110;p2"/>
          <p:cNvSpPr/>
          <p:nvPr/>
        </p:nvSpPr>
        <p:spPr>
          <a:xfrm>
            <a:off x="6172200" y="5867400"/>
            <a:ext cx="381000" cy="3048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11" name="Google Shape;111;p2"/>
          <p:cNvSpPr txBox="1"/>
          <p:nvPr/>
        </p:nvSpPr>
        <p:spPr>
          <a:xfrm>
            <a:off x="6705600" y="4876800"/>
            <a:ext cx="533400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"/>
          <p:cNvSpPr txBox="1"/>
          <p:nvPr/>
        </p:nvSpPr>
        <p:spPr>
          <a:xfrm>
            <a:off x="6705600" y="5272088"/>
            <a:ext cx="5334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2"/>
          <p:cNvSpPr txBox="1"/>
          <p:nvPr/>
        </p:nvSpPr>
        <p:spPr>
          <a:xfrm>
            <a:off x="6705600" y="5638800"/>
            <a:ext cx="533400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/>
          <p:nvPr/>
        </p:nvSpPr>
        <p:spPr>
          <a:xfrm>
            <a:off x="8458200" y="5334000"/>
            <a:ext cx="685800" cy="609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&gt;0?</a:t>
            </a:r>
            <a:endParaRPr/>
          </a:p>
        </p:txBody>
      </p:sp>
      <p:cxnSp>
        <p:nvCxnSpPr>
          <p:cNvPr id="115" name="Google Shape;115;p2"/>
          <p:cNvCxnSpPr>
            <a:stCxn id="104" idx="3"/>
            <a:endCxn id="114" idx="1"/>
          </p:cNvCxnSpPr>
          <p:nvPr/>
        </p:nvCxnSpPr>
        <p:spPr>
          <a:xfrm>
            <a:off x="8077200" y="5638800"/>
            <a:ext cx="381000" cy="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6" name="Google Shape;116;p2"/>
          <p:cNvCxnSpPr/>
          <p:nvPr/>
        </p:nvCxnSpPr>
        <p:spPr>
          <a:xfrm>
            <a:off x="9144000" y="5638800"/>
            <a:ext cx="381000" cy="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17" name="Google Shape;117;p2" descr="txp_fi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28838" y="3689350"/>
            <a:ext cx="7624762" cy="798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" descr="Neuron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3200" y="1524000"/>
            <a:ext cx="4419600" cy="1661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3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Deep Neural Network = Also learn the features!</a:t>
            </a:r>
            <a:endParaRPr/>
          </a:p>
        </p:txBody>
      </p:sp>
      <p:sp>
        <p:nvSpPr>
          <p:cNvPr id="369" name="Google Shape;369;p23"/>
          <p:cNvSpPr/>
          <p:nvPr/>
        </p:nvSpPr>
        <p:spPr>
          <a:xfrm>
            <a:off x="4702432" y="2717803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r>
              <a:rPr lang="en-US" sz="18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370" name="Google Shape;370;p23"/>
          <p:cNvSpPr/>
          <p:nvPr/>
        </p:nvSpPr>
        <p:spPr>
          <a:xfrm>
            <a:off x="4702432" y="3609183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r>
              <a:rPr lang="en-US" sz="18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371" name="Google Shape;371;p23"/>
          <p:cNvSpPr/>
          <p:nvPr/>
        </p:nvSpPr>
        <p:spPr>
          <a:xfrm>
            <a:off x="4702432" y="4498184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r>
              <a:rPr lang="en-US" sz="18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372" name="Google Shape;372;p23"/>
          <p:cNvSpPr/>
          <p:nvPr/>
        </p:nvSpPr>
        <p:spPr>
          <a:xfrm>
            <a:off x="2645032" y="2286000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sz="11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(x)</a:t>
            </a:r>
            <a:endParaRPr/>
          </a:p>
        </p:txBody>
      </p:sp>
      <p:sp>
        <p:nvSpPr>
          <p:cNvPr id="373" name="Google Shape;373;p23"/>
          <p:cNvSpPr/>
          <p:nvPr/>
        </p:nvSpPr>
        <p:spPr>
          <a:xfrm>
            <a:off x="2645032" y="3022599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sz="11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(x)</a:t>
            </a:r>
            <a:endParaRPr/>
          </a:p>
        </p:txBody>
      </p:sp>
      <p:sp>
        <p:nvSpPr>
          <p:cNvPr id="374" name="Google Shape;374;p23"/>
          <p:cNvSpPr/>
          <p:nvPr/>
        </p:nvSpPr>
        <p:spPr>
          <a:xfrm>
            <a:off x="2645032" y="3759198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sz="11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(x)</a:t>
            </a:r>
            <a:endParaRPr/>
          </a:p>
        </p:txBody>
      </p:sp>
      <p:sp>
        <p:nvSpPr>
          <p:cNvPr id="375" name="Google Shape;375;p23"/>
          <p:cNvSpPr/>
          <p:nvPr/>
        </p:nvSpPr>
        <p:spPr>
          <a:xfrm>
            <a:off x="2645032" y="5107784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sz="11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(x)</a:t>
            </a:r>
            <a:endParaRPr/>
          </a:p>
        </p:txBody>
      </p:sp>
      <p:cxnSp>
        <p:nvCxnSpPr>
          <p:cNvPr id="376" name="Google Shape;376;p23"/>
          <p:cNvCxnSpPr>
            <a:stCxn id="372" idx="6"/>
            <a:endCxn id="369" idx="2"/>
          </p:cNvCxnSpPr>
          <p:nvPr/>
        </p:nvCxnSpPr>
        <p:spPr>
          <a:xfrm>
            <a:off x="3254632" y="2590800"/>
            <a:ext cx="1447800" cy="431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77" name="Google Shape;377;p23"/>
          <p:cNvSpPr txBox="1"/>
          <p:nvPr/>
        </p:nvSpPr>
        <p:spPr>
          <a:xfrm>
            <a:off x="15522766" y="2996588"/>
            <a:ext cx="184731" cy="36933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8" name="Google Shape;378;p23"/>
          <p:cNvCxnSpPr>
            <a:stCxn id="372" idx="6"/>
            <a:endCxn id="371" idx="2"/>
          </p:cNvCxnSpPr>
          <p:nvPr/>
        </p:nvCxnSpPr>
        <p:spPr>
          <a:xfrm>
            <a:off x="3254632" y="2590800"/>
            <a:ext cx="1447800" cy="2212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79" name="Google Shape;379;p23"/>
          <p:cNvCxnSpPr>
            <a:stCxn id="373" idx="6"/>
            <a:endCxn id="371" idx="2"/>
          </p:cNvCxnSpPr>
          <p:nvPr/>
        </p:nvCxnSpPr>
        <p:spPr>
          <a:xfrm>
            <a:off x="3254632" y="3327399"/>
            <a:ext cx="1447800" cy="1475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80" name="Google Shape;380;p23"/>
          <p:cNvCxnSpPr>
            <a:stCxn id="374" idx="6"/>
          </p:cNvCxnSpPr>
          <p:nvPr/>
        </p:nvCxnSpPr>
        <p:spPr>
          <a:xfrm>
            <a:off x="3254632" y="4063998"/>
            <a:ext cx="1447800" cy="738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81" name="Google Shape;381;p23"/>
          <p:cNvCxnSpPr>
            <a:stCxn id="375" idx="6"/>
            <a:endCxn id="371" idx="2"/>
          </p:cNvCxnSpPr>
          <p:nvPr/>
        </p:nvCxnSpPr>
        <p:spPr>
          <a:xfrm rot="10800000" flipH="1">
            <a:off x="3254632" y="4802984"/>
            <a:ext cx="1447800" cy="609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82" name="Google Shape;382;p23"/>
          <p:cNvCxnSpPr>
            <a:stCxn id="372" idx="6"/>
            <a:endCxn id="370" idx="2"/>
          </p:cNvCxnSpPr>
          <p:nvPr/>
        </p:nvCxnSpPr>
        <p:spPr>
          <a:xfrm>
            <a:off x="3254632" y="2590800"/>
            <a:ext cx="1447800" cy="1323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83" name="Google Shape;383;p23"/>
          <p:cNvCxnSpPr>
            <a:stCxn id="374" idx="6"/>
            <a:endCxn id="370" idx="2"/>
          </p:cNvCxnSpPr>
          <p:nvPr/>
        </p:nvCxnSpPr>
        <p:spPr>
          <a:xfrm rot="10800000" flipH="1">
            <a:off x="3254632" y="3913998"/>
            <a:ext cx="1447800" cy="150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84" name="Google Shape;384;p23"/>
          <p:cNvCxnSpPr>
            <a:stCxn id="374" idx="6"/>
            <a:endCxn id="369" idx="2"/>
          </p:cNvCxnSpPr>
          <p:nvPr/>
        </p:nvCxnSpPr>
        <p:spPr>
          <a:xfrm rot="10800000" flipH="1">
            <a:off x="3254632" y="3022698"/>
            <a:ext cx="1447800" cy="1041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85" name="Google Shape;385;p23"/>
          <p:cNvCxnSpPr>
            <a:stCxn id="373" idx="6"/>
            <a:endCxn id="369" idx="2"/>
          </p:cNvCxnSpPr>
          <p:nvPr/>
        </p:nvCxnSpPr>
        <p:spPr>
          <a:xfrm rot="10800000" flipH="1">
            <a:off x="3254632" y="3022599"/>
            <a:ext cx="1447800" cy="304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86" name="Google Shape;386;p23"/>
          <p:cNvCxnSpPr>
            <a:stCxn id="373" idx="6"/>
            <a:endCxn id="370" idx="2"/>
          </p:cNvCxnSpPr>
          <p:nvPr/>
        </p:nvCxnSpPr>
        <p:spPr>
          <a:xfrm>
            <a:off x="3254632" y="3327399"/>
            <a:ext cx="1447800" cy="586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87" name="Google Shape;387;p23"/>
          <p:cNvCxnSpPr>
            <a:stCxn id="375" idx="6"/>
            <a:endCxn id="370" idx="2"/>
          </p:cNvCxnSpPr>
          <p:nvPr/>
        </p:nvCxnSpPr>
        <p:spPr>
          <a:xfrm rot="10800000" flipH="1">
            <a:off x="3254632" y="3914084"/>
            <a:ext cx="1447800" cy="1498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88" name="Google Shape;388;p23"/>
          <p:cNvCxnSpPr>
            <a:stCxn id="375" idx="6"/>
            <a:endCxn id="369" idx="2"/>
          </p:cNvCxnSpPr>
          <p:nvPr/>
        </p:nvCxnSpPr>
        <p:spPr>
          <a:xfrm rot="10800000" flipH="1">
            <a:off x="3254632" y="3022484"/>
            <a:ext cx="1447800" cy="2390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89" name="Google Shape;389;p23"/>
          <p:cNvSpPr/>
          <p:nvPr/>
        </p:nvSpPr>
        <p:spPr>
          <a:xfrm>
            <a:off x="5751177" y="2464991"/>
            <a:ext cx="399055" cy="2897984"/>
          </a:xfrm>
          <a:prstGeom prst="rect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0" name="Google Shape;390;p23"/>
          <p:cNvCxnSpPr>
            <a:stCxn id="369" idx="6"/>
          </p:cNvCxnSpPr>
          <p:nvPr/>
        </p:nvCxnSpPr>
        <p:spPr>
          <a:xfrm>
            <a:off x="5312032" y="3022603"/>
            <a:ext cx="439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91" name="Google Shape;391;p23"/>
          <p:cNvCxnSpPr>
            <a:stCxn id="370" idx="6"/>
            <a:endCxn id="389" idx="1"/>
          </p:cNvCxnSpPr>
          <p:nvPr/>
        </p:nvCxnSpPr>
        <p:spPr>
          <a:xfrm>
            <a:off x="5312032" y="3913983"/>
            <a:ext cx="439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92" name="Google Shape;392;p23"/>
          <p:cNvCxnSpPr/>
          <p:nvPr/>
        </p:nvCxnSpPr>
        <p:spPr>
          <a:xfrm>
            <a:off x="5312032" y="4773915"/>
            <a:ext cx="43914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93" name="Google Shape;393;p23"/>
          <p:cNvCxnSpPr/>
          <p:nvPr/>
        </p:nvCxnSpPr>
        <p:spPr>
          <a:xfrm>
            <a:off x="6150232" y="3044267"/>
            <a:ext cx="43914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94" name="Google Shape;394;p23"/>
          <p:cNvCxnSpPr/>
          <p:nvPr/>
        </p:nvCxnSpPr>
        <p:spPr>
          <a:xfrm>
            <a:off x="6150232" y="3935647"/>
            <a:ext cx="43914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95" name="Google Shape;395;p23"/>
          <p:cNvCxnSpPr/>
          <p:nvPr/>
        </p:nvCxnSpPr>
        <p:spPr>
          <a:xfrm>
            <a:off x="6150232" y="4795579"/>
            <a:ext cx="43914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96" name="Google Shape;396;p23"/>
          <p:cNvSpPr txBox="1"/>
          <p:nvPr/>
        </p:nvSpPr>
        <p:spPr>
          <a:xfrm>
            <a:off x="5801670" y="2820472"/>
            <a:ext cx="252776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softmax</a:t>
            </a:r>
            <a:endParaRPr sz="18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  <p:pic>
        <p:nvPicPr>
          <p:cNvPr id="397" name="Google Shape;397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22988" y="2794701"/>
            <a:ext cx="2375244" cy="41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36032" y="3700075"/>
            <a:ext cx="2375244" cy="41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36032" y="4545816"/>
            <a:ext cx="2612768" cy="456197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23"/>
          <p:cNvSpPr txBox="1"/>
          <p:nvPr/>
        </p:nvSpPr>
        <p:spPr>
          <a:xfrm>
            <a:off x="2743200" y="4572000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4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Deep Neural Network = Also learn the features!</a:t>
            </a:r>
            <a:endParaRPr/>
          </a:p>
        </p:txBody>
      </p:sp>
      <p:sp>
        <p:nvSpPr>
          <p:cNvPr id="406" name="Google Shape;406;p24"/>
          <p:cNvSpPr/>
          <p:nvPr/>
        </p:nvSpPr>
        <p:spPr>
          <a:xfrm>
            <a:off x="9122032" y="2110587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24"/>
          <p:cNvSpPr/>
          <p:nvPr/>
        </p:nvSpPr>
        <p:spPr>
          <a:xfrm>
            <a:off x="9122032" y="3001967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24"/>
          <p:cNvSpPr/>
          <p:nvPr/>
        </p:nvSpPr>
        <p:spPr>
          <a:xfrm>
            <a:off x="9122032" y="3890968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24"/>
          <p:cNvSpPr/>
          <p:nvPr/>
        </p:nvSpPr>
        <p:spPr>
          <a:xfrm>
            <a:off x="7064632" y="1678784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sz="11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(x)</a:t>
            </a:r>
            <a:endParaRPr/>
          </a:p>
        </p:txBody>
      </p:sp>
      <p:sp>
        <p:nvSpPr>
          <p:cNvPr id="410" name="Google Shape;410;p24"/>
          <p:cNvSpPr/>
          <p:nvPr/>
        </p:nvSpPr>
        <p:spPr>
          <a:xfrm>
            <a:off x="7064632" y="2415383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sz="11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(x)</a:t>
            </a:r>
            <a:endParaRPr/>
          </a:p>
        </p:txBody>
      </p:sp>
      <p:sp>
        <p:nvSpPr>
          <p:cNvPr id="411" name="Google Shape;411;p24"/>
          <p:cNvSpPr/>
          <p:nvPr/>
        </p:nvSpPr>
        <p:spPr>
          <a:xfrm>
            <a:off x="7064632" y="3151982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sz="11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(x)</a:t>
            </a:r>
            <a:endParaRPr/>
          </a:p>
        </p:txBody>
      </p:sp>
      <p:sp>
        <p:nvSpPr>
          <p:cNvPr id="412" name="Google Shape;412;p24"/>
          <p:cNvSpPr/>
          <p:nvPr/>
        </p:nvSpPr>
        <p:spPr>
          <a:xfrm>
            <a:off x="7064632" y="4500568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sz="11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(x)</a:t>
            </a:r>
            <a:endParaRPr/>
          </a:p>
        </p:txBody>
      </p:sp>
      <p:cxnSp>
        <p:nvCxnSpPr>
          <p:cNvPr id="413" name="Google Shape;413;p24"/>
          <p:cNvCxnSpPr>
            <a:stCxn id="409" idx="6"/>
            <a:endCxn id="406" idx="2"/>
          </p:cNvCxnSpPr>
          <p:nvPr/>
        </p:nvCxnSpPr>
        <p:spPr>
          <a:xfrm>
            <a:off x="7674232" y="1983584"/>
            <a:ext cx="1447800" cy="431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14" name="Google Shape;414;p24"/>
          <p:cNvSpPr txBox="1"/>
          <p:nvPr/>
        </p:nvSpPr>
        <p:spPr>
          <a:xfrm>
            <a:off x="15522766" y="2996588"/>
            <a:ext cx="184731" cy="36933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5" name="Google Shape;415;p24"/>
          <p:cNvCxnSpPr>
            <a:stCxn id="409" idx="6"/>
            <a:endCxn id="408" idx="2"/>
          </p:cNvCxnSpPr>
          <p:nvPr/>
        </p:nvCxnSpPr>
        <p:spPr>
          <a:xfrm>
            <a:off x="7674232" y="1983584"/>
            <a:ext cx="1447800" cy="2212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16" name="Google Shape;416;p24"/>
          <p:cNvCxnSpPr>
            <a:stCxn id="410" idx="6"/>
            <a:endCxn id="408" idx="2"/>
          </p:cNvCxnSpPr>
          <p:nvPr/>
        </p:nvCxnSpPr>
        <p:spPr>
          <a:xfrm>
            <a:off x="7674232" y="2720183"/>
            <a:ext cx="1447800" cy="1475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17" name="Google Shape;417;p24"/>
          <p:cNvCxnSpPr>
            <a:stCxn id="411" idx="6"/>
          </p:cNvCxnSpPr>
          <p:nvPr/>
        </p:nvCxnSpPr>
        <p:spPr>
          <a:xfrm>
            <a:off x="7674232" y="3456782"/>
            <a:ext cx="1447800" cy="738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18" name="Google Shape;418;p24"/>
          <p:cNvCxnSpPr>
            <a:stCxn id="412" idx="6"/>
            <a:endCxn id="408" idx="2"/>
          </p:cNvCxnSpPr>
          <p:nvPr/>
        </p:nvCxnSpPr>
        <p:spPr>
          <a:xfrm rot="10800000" flipH="1">
            <a:off x="7674232" y="4195768"/>
            <a:ext cx="1447800" cy="609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19" name="Google Shape;419;p24"/>
          <p:cNvCxnSpPr>
            <a:stCxn id="409" idx="6"/>
            <a:endCxn id="407" idx="2"/>
          </p:cNvCxnSpPr>
          <p:nvPr/>
        </p:nvCxnSpPr>
        <p:spPr>
          <a:xfrm>
            <a:off x="7674232" y="1983584"/>
            <a:ext cx="1447800" cy="1323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20" name="Google Shape;420;p24"/>
          <p:cNvCxnSpPr>
            <a:stCxn id="411" idx="6"/>
            <a:endCxn id="407" idx="2"/>
          </p:cNvCxnSpPr>
          <p:nvPr/>
        </p:nvCxnSpPr>
        <p:spPr>
          <a:xfrm rot="10800000" flipH="1">
            <a:off x="7674232" y="3306782"/>
            <a:ext cx="1447800" cy="150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21" name="Google Shape;421;p24"/>
          <p:cNvCxnSpPr>
            <a:stCxn id="411" idx="6"/>
            <a:endCxn id="406" idx="2"/>
          </p:cNvCxnSpPr>
          <p:nvPr/>
        </p:nvCxnSpPr>
        <p:spPr>
          <a:xfrm rot="10800000" flipH="1">
            <a:off x="7674232" y="2415482"/>
            <a:ext cx="1447800" cy="1041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22" name="Google Shape;422;p24"/>
          <p:cNvCxnSpPr>
            <a:stCxn id="410" idx="6"/>
            <a:endCxn id="406" idx="2"/>
          </p:cNvCxnSpPr>
          <p:nvPr/>
        </p:nvCxnSpPr>
        <p:spPr>
          <a:xfrm rot="10800000" flipH="1">
            <a:off x="7674232" y="2415383"/>
            <a:ext cx="1447800" cy="304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23" name="Google Shape;423;p24"/>
          <p:cNvCxnSpPr>
            <a:stCxn id="410" idx="6"/>
            <a:endCxn id="407" idx="2"/>
          </p:cNvCxnSpPr>
          <p:nvPr/>
        </p:nvCxnSpPr>
        <p:spPr>
          <a:xfrm>
            <a:off x="7674232" y="2720183"/>
            <a:ext cx="1447800" cy="586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24" name="Google Shape;424;p24"/>
          <p:cNvCxnSpPr>
            <a:stCxn id="412" idx="6"/>
            <a:endCxn id="407" idx="2"/>
          </p:cNvCxnSpPr>
          <p:nvPr/>
        </p:nvCxnSpPr>
        <p:spPr>
          <a:xfrm rot="10800000" flipH="1">
            <a:off x="7674232" y="3306868"/>
            <a:ext cx="1447800" cy="1498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25" name="Google Shape;425;p24"/>
          <p:cNvCxnSpPr>
            <a:stCxn id="412" idx="6"/>
            <a:endCxn id="406" idx="2"/>
          </p:cNvCxnSpPr>
          <p:nvPr/>
        </p:nvCxnSpPr>
        <p:spPr>
          <a:xfrm rot="10800000" flipH="1">
            <a:off x="7674232" y="2415268"/>
            <a:ext cx="1447800" cy="2390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26" name="Google Shape;426;p24"/>
          <p:cNvSpPr/>
          <p:nvPr/>
        </p:nvSpPr>
        <p:spPr>
          <a:xfrm>
            <a:off x="10170777" y="1857775"/>
            <a:ext cx="399055" cy="2897984"/>
          </a:xfrm>
          <a:prstGeom prst="rect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7" name="Google Shape;427;p24"/>
          <p:cNvCxnSpPr>
            <a:stCxn id="406" idx="6"/>
          </p:cNvCxnSpPr>
          <p:nvPr/>
        </p:nvCxnSpPr>
        <p:spPr>
          <a:xfrm>
            <a:off x="9731632" y="2415387"/>
            <a:ext cx="439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28" name="Google Shape;428;p24"/>
          <p:cNvCxnSpPr>
            <a:stCxn id="407" idx="6"/>
            <a:endCxn id="426" idx="1"/>
          </p:cNvCxnSpPr>
          <p:nvPr/>
        </p:nvCxnSpPr>
        <p:spPr>
          <a:xfrm>
            <a:off x="9731632" y="3306767"/>
            <a:ext cx="439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29" name="Google Shape;429;p24"/>
          <p:cNvCxnSpPr/>
          <p:nvPr/>
        </p:nvCxnSpPr>
        <p:spPr>
          <a:xfrm>
            <a:off x="9731632" y="4166699"/>
            <a:ext cx="43914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30" name="Google Shape;430;p24"/>
          <p:cNvCxnSpPr/>
          <p:nvPr/>
        </p:nvCxnSpPr>
        <p:spPr>
          <a:xfrm>
            <a:off x="10569832" y="2437051"/>
            <a:ext cx="43914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31" name="Google Shape;431;p24"/>
          <p:cNvCxnSpPr/>
          <p:nvPr/>
        </p:nvCxnSpPr>
        <p:spPr>
          <a:xfrm>
            <a:off x="10569832" y="3328431"/>
            <a:ext cx="43914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32" name="Google Shape;432;p24"/>
          <p:cNvCxnSpPr/>
          <p:nvPr/>
        </p:nvCxnSpPr>
        <p:spPr>
          <a:xfrm>
            <a:off x="10569832" y="4188363"/>
            <a:ext cx="43914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33" name="Google Shape;433;p24"/>
          <p:cNvSpPr txBox="1"/>
          <p:nvPr/>
        </p:nvSpPr>
        <p:spPr>
          <a:xfrm>
            <a:off x="10221270" y="2213256"/>
            <a:ext cx="252776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softmax</a:t>
            </a:r>
            <a:endParaRPr sz="18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  <p:pic>
        <p:nvPicPr>
          <p:cNvPr id="434" name="Google Shape;434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42588" y="2187485"/>
            <a:ext cx="2375244" cy="41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55632" y="3092859"/>
            <a:ext cx="2375244" cy="41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255632" y="3938600"/>
            <a:ext cx="2612768" cy="456197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24"/>
          <p:cNvSpPr txBox="1"/>
          <p:nvPr/>
        </p:nvSpPr>
        <p:spPr>
          <a:xfrm>
            <a:off x="7162800" y="3964784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</p:txBody>
      </p:sp>
      <p:sp>
        <p:nvSpPr>
          <p:cNvPr id="438" name="Google Shape;438;p24"/>
          <p:cNvSpPr/>
          <p:nvPr/>
        </p:nvSpPr>
        <p:spPr>
          <a:xfrm>
            <a:off x="152400" y="1678784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-US" sz="20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24"/>
          <p:cNvSpPr/>
          <p:nvPr/>
        </p:nvSpPr>
        <p:spPr>
          <a:xfrm>
            <a:off x="152400" y="2415383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-US" sz="20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24"/>
          <p:cNvSpPr/>
          <p:nvPr/>
        </p:nvSpPr>
        <p:spPr>
          <a:xfrm>
            <a:off x="152400" y="3151982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-US" sz="20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24"/>
          <p:cNvSpPr/>
          <p:nvPr/>
        </p:nvSpPr>
        <p:spPr>
          <a:xfrm>
            <a:off x="152400" y="4500568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-US" sz="20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24"/>
          <p:cNvSpPr txBox="1"/>
          <p:nvPr/>
        </p:nvSpPr>
        <p:spPr>
          <a:xfrm>
            <a:off x="228600" y="3900252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</p:txBody>
      </p:sp>
      <p:sp>
        <p:nvSpPr>
          <p:cNvPr id="443" name="Google Shape;443;p24"/>
          <p:cNvSpPr/>
          <p:nvPr/>
        </p:nvSpPr>
        <p:spPr>
          <a:xfrm>
            <a:off x="1828800" y="1676400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24"/>
          <p:cNvSpPr/>
          <p:nvPr/>
        </p:nvSpPr>
        <p:spPr>
          <a:xfrm>
            <a:off x="1828800" y="2412999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24"/>
          <p:cNvSpPr/>
          <p:nvPr/>
        </p:nvSpPr>
        <p:spPr>
          <a:xfrm>
            <a:off x="1828800" y="3149598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24"/>
          <p:cNvSpPr/>
          <p:nvPr/>
        </p:nvSpPr>
        <p:spPr>
          <a:xfrm>
            <a:off x="1828800" y="4498184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24"/>
          <p:cNvSpPr txBox="1"/>
          <p:nvPr/>
        </p:nvSpPr>
        <p:spPr>
          <a:xfrm>
            <a:off x="1905000" y="3897868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</p:txBody>
      </p:sp>
      <p:sp>
        <p:nvSpPr>
          <p:cNvPr id="448" name="Google Shape;448;p24"/>
          <p:cNvSpPr/>
          <p:nvPr/>
        </p:nvSpPr>
        <p:spPr>
          <a:xfrm>
            <a:off x="3505200" y="1678784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24"/>
          <p:cNvSpPr/>
          <p:nvPr/>
        </p:nvSpPr>
        <p:spPr>
          <a:xfrm>
            <a:off x="3505200" y="2415383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24"/>
          <p:cNvSpPr/>
          <p:nvPr/>
        </p:nvSpPr>
        <p:spPr>
          <a:xfrm>
            <a:off x="3505200" y="3151982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24"/>
          <p:cNvSpPr/>
          <p:nvPr/>
        </p:nvSpPr>
        <p:spPr>
          <a:xfrm>
            <a:off x="3505200" y="4500568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24"/>
          <p:cNvSpPr txBox="1"/>
          <p:nvPr/>
        </p:nvSpPr>
        <p:spPr>
          <a:xfrm>
            <a:off x="3581400" y="3900252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</p:txBody>
      </p:sp>
      <p:sp>
        <p:nvSpPr>
          <p:cNvPr id="453" name="Google Shape;453;p24"/>
          <p:cNvSpPr/>
          <p:nvPr/>
        </p:nvSpPr>
        <p:spPr>
          <a:xfrm>
            <a:off x="5410200" y="1678784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24"/>
          <p:cNvSpPr/>
          <p:nvPr/>
        </p:nvSpPr>
        <p:spPr>
          <a:xfrm>
            <a:off x="5410200" y="2415383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24"/>
          <p:cNvSpPr/>
          <p:nvPr/>
        </p:nvSpPr>
        <p:spPr>
          <a:xfrm>
            <a:off x="5410200" y="3151982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24"/>
          <p:cNvSpPr/>
          <p:nvPr/>
        </p:nvSpPr>
        <p:spPr>
          <a:xfrm>
            <a:off x="5410200" y="4500568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24"/>
          <p:cNvSpPr txBox="1"/>
          <p:nvPr/>
        </p:nvSpPr>
        <p:spPr>
          <a:xfrm>
            <a:off x="5486400" y="3900252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</p:txBody>
      </p:sp>
      <p:pic>
        <p:nvPicPr>
          <p:cNvPr id="458" name="Google Shape;458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89422" y="1791880"/>
            <a:ext cx="372778" cy="344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47211" y="2530866"/>
            <a:ext cx="372778" cy="344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2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969179" y="3300221"/>
            <a:ext cx="372778" cy="351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2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924641" y="4630281"/>
            <a:ext cx="462715" cy="345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2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836286" y="7168346"/>
            <a:ext cx="537661" cy="379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2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575885" y="4630281"/>
            <a:ext cx="462715" cy="345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2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644565" y="1817269"/>
            <a:ext cx="372778" cy="344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24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619467" y="2530866"/>
            <a:ext cx="372778" cy="344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24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647260" y="3291039"/>
            <a:ext cx="338889" cy="319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24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0024127" y="7113842"/>
            <a:ext cx="394285" cy="351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24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7172967" y="7086600"/>
            <a:ext cx="433714" cy="378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24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6248400" y="7121010"/>
            <a:ext cx="394285" cy="344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24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9200742" y="2286104"/>
            <a:ext cx="554762" cy="258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24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9193513" y="3199165"/>
            <a:ext cx="554762" cy="258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24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9198838" y="4073494"/>
            <a:ext cx="554762" cy="263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24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5486400" y="3319869"/>
            <a:ext cx="490130" cy="263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24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5486400" y="2639453"/>
            <a:ext cx="490130" cy="258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24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5510905" y="1877453"/>
            <a:ext cx="490130" cy="258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24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5477153" y="4739771"/>
            <a:ext cx="471835" cy="23591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7" name="Google Shape;477;p24"/>
          <p:cNvCxnSpPr>
            <a:stCxn id="438" idx="6"/>
            <a:endCxn id="443" idx="2"/>
          </p:cNvCxnSpPr>
          <p:nvPr/>
        </p:nvCxnSpPr>
        <p:spPr>
          <a:xfrm rot="10800000" flipH="1">
            <a:off x="762000" y="1981184"/>
            <a:ext cx="1066800" cy="2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78" name="Google Shape;478;p24"/>
          <p:cNvCxnSpPr>
            <a:stCxn id="438" idx="6"/>
            <a:endCxn id="444" idx="2"/>
          </p:cNvCxnSpPr>
          <p:nvPr/>
        </p:nvCxnSpPr>
        <p:spPr>
          <a:xfrm>
            <a:off x="762000" y="1983584"/>
            <a:ext cx="1066800" cy="734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79" name="Google Shape;479;p24"/>
          <p:cNvCxnSpPr>
            <a:stCxn id="438" idx="6"/>
            <a:endCxn id="445" idx="2"/>
          </p:cNvCxnSpPr>
          <p:nvPr/>
        </p:nvCxnSpPr>
        <p:spPr>
          <a:xfrm>
            <a:off x="762000" y="1983584"/>
            <a:ext cx="1066800" cy="1470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80" name="Google Shape;480;p24"/>
          <p:cNvCxnSpPr>
            <a:stCxn id="438" idx="6"/>
            <a:endCxn id="446" idx="2"/>
          </p:cNvCxnSpPr>
          <p:nvPr/>
        </p:nvCxnSpPr>
        <p:spPr>
          <a:xfrm>
            <a:off x="762000" y="1983584"/>
            <a:ext cx="1066800" cy="2819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81" name="Google Shape;481;p24"/>
          <p:cNvCxnSpPr>
            <a:stCxn id="439" idx="6"/>
            <a:endCxn id="443" idx="2"/>
          </p:cNvCxnSpPr>
          <p:nvPr/>
        </p:nvCxnSpPr>
        <p:spPr>
          <a:xfrm rot="10800000" flipH="1">
            <a:off x="762000" y="1981283"/>
            <a:ext cx="1066800" cy="738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82" name="Google Shape;482;p24"/>
          <p:cNvCxnSpPr>
            <a:stCxn id="439" idx="6"/>
            <a:endCxn id="446" idx="2"/>
          </p:cNvCxnSpPr>
          <p:nvPr/>
        </p:nvCxnSpPr>
        <p:spPr>
          <a:xfrm>
            <a:off x="762000" y="2720183"/>
            <a:ext cx="1066800" cy="2082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83" name="Google Shape;483;p24"/>
          <p:cNvCxnSpPr>
            <a:stCxn id="440" idx="6"/>
            <a:endCxn id="445" idx="2"/>
          </p:cNvCxnSpPr>
          <p:nvPr/>
        </p:nvCxnSpPr>
        <p:spPr>
          <a:xfrm rot="10800000" flipH="1">
            <a:off x="762000" y="3454382"/>
            <a:ext cx="1066800" cy="2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84" name="Google Shape;484;p24"/>
          <p:cNvCxnSpPr>
            <a:stCxn id="439" idx="6"/>
            <a:endCxn id="444" idx="2"/>
          </p:cNvCxnSpPr>
          <p:nvPr/>
        </p:nvCxnSpPr>
        <p:spPr>
          <a:xfrm rot="10800000" flipH="1">
            <a:off x="762000" y="2717783"/>
            <a:ext cx="1066800" cy="2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85" name="Google Shape;485;p24"/>
          <p:cNvCxnSpPr>
            <a:stCxn id="439" idx="6"/>
            <a:endCxn id="445" idx="2"/>
          </p:cNvCxnSpPr>
          <p:nvPr/>
        </p:nvCxnSpPr>
        <p:spPr>
          <a:xfrm>
            <a:off x="762000" y="2720183"/>
            <a:ext cx="1066800" cy="734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86" name="Google Shape;486;p24"/>
          <p:cNvCxnSpPr>
            <a:stCxn id="440" idx="6"/>
            <a:endCxn id="446" idx="2"/>
          </p:cNvCxnSpPr>
          <p:nvPr/>
        </p:nvCxnSpPr>
        <p:spPr>
          <a:xfrm>
            <a:off x="762000" y="3456782"/>
            <a:ext cx="1066800" cy="1346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87" name="Google Shape;487;p24"/>
          <p:cNvCxnSpPr>
            <a:stCxn id="440" idx="6"/>
            <a:endCxn id="444" idx="2"/>
          </p:cNvCxnSpPr>
          <p:nvPr/>
        </p:nvCxnSpPr>
        <p:spPr>
          <a:xfrm rot="10800000" flipH="1">
            <a:off x="762000" y="2717882"/>
            <a:ext cx="1066800" cy="738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88" name="Google Shape;488;p24"/>
          <p:cNvCxnSpPr>
            <a:stCxn id="440" idx="6"/>
            <a:endCxn id="443" idx="2"/>
          </p:cNvCxnSpPr>
          <p:nvPr/>
        </p:nvCxnSpPr>
        <p:spPr>
          <a:xfrm rot="10800000" flipH="1">
            <a:off x="762000" y="1981082"/>
            <a:ext cx="1066800" cy="1475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89" name="Google Shape;489;p24"/>
          <p:cNvCxnSpPr>
            <a:stCxn id="441" idx="6"/>
            <a:endCxn id="443" idx="2"/>
          </p:cNvCxnSpPr>
          <p:nvPr/>
        </p:nvCxnSpPr>
        <p:spPr>
          <a:xfrm rot="10800000" flipH="1">
            <a:off x="762000" y="1981168"/>
            <a:ext cx="1066800" cy="2824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90" name="Google Shape;490;p24"/>
          <p:cNvCxnSpPr>
            <a:stCxn id="441" idx="6"/>
            <a:endCxn id="444" idx="2"/>
          </p:cNvCxnSpPr>
          <p:nvPr/>
        </p:nvCxnSpPr>
        <p:spPr>
          <a:xfrm rot="10800000" flipH="1">
            <a:off x="762000" y="2717668"/>
            <a:ext cx="1066800" cy="2087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91" name="Google Shape;491;p24"/>
          <p:cNvCxnSpPr>
            <a:stCxn id="441" idx="6"/>
            <a:endCxn id="445" idx="2"/>
          </p:cNvCxnSpPr>
          <p:nvPr/>
        </p:nvCxnSpPr>
        <p:spPr>
          <a:xfrm rot="10800000" flipH="1">
            <a:off x="762000" y="3454468"/>
            <a:ext cx="1066800" cy="1350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92" name="Google Shape;492;p24"/>
          <p:cNvCxnSpPr>
            <a:stCxn id="441" idx="6"/>
            <a:endCxn id="446" idx="2"/>
          </p:cNvCxnSpPr>
          <p:nvPr/>
        </p:nvCxnSpPr>
        <p:spPr>
          <a:xfrm rot="10800000" flipH="1">
            <a:off x="762000" y="4802968"/>
            <a:ext cx="1066800" cy="2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93" name="Google Shape;493;p24"/>
          <p:cNvCxnSpPr/>
          <p:nvPr/>
        </p:nvCxnSpPr>
        <p:spPr>
          <a:xfrm rot="10800000" flipH="1">
            <a:off x="2438400" y="1983584"/>
            <a:ext cx="1066800" cy="238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94" name="Google Shape;494;p24"/>
          <p:cNvCxnSpPr/>
          <p:nvPr/>
        </p:nvCxnSpPr>
        <p:spPr>
          <a:xfrm>
            <a:off x="2438400" y="1985968"/>
            <a:ext cx="1066800" cy="73421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95" name="Google Shape;495;p24"/>
          <p:cNvCxnSpPr/>
          <p:nvPr/>
        </p:nvCxnSpPr>
        <p:spPr>
          <a:xfrm>
            <a:off x="2438400" y="1985968"/>
            <a:ext cx="1066800" cy="147081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96" name="Google Shape;496;p24"/>
          <p:cNvCxnSpPr/>
          <p:nvPr/>
        </p:nvCxnSpPr>
        <p:spPr>
          <a:xfrm>
            <a:off x="2438400" y="1985968"/>
            <a:ext cx="1066800" cy="2819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97" name="Google Shape;497;p24"/>
          <p:cNvCxnSpPr/>
          <p:nvPr/>
        </p:nvCxnSpPr>
        <p:spPr>
          <a:xfrm rot="10800000" flipH="1">
            <a:off x="2438400" y="1983584"/>
            <a:ext cx="1066800" cy="738983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98" name="Google Shape;498;p24"/>
          <p:cNvCxnSpPr/>
          <p:nvPr/>
        </p:nvCxnSpPr>
        <p:spPr>
          <a:xfrm>
            <a:off x="2438400" y="2722567"/>
            <a:ext cx="1066800" cy="2082801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99" name="Google Shape;499;p24"/>
          <p:cNvCxnSpPr/>
          <p:nvPr/>
        </p:nvCxnSpPr>
        <p:spPr>
          <a:xfrm rot="10800000" flipH="1">
            <a:off x="2438400" y="3456782"/>
            <a:ext cx="1066800" cy="238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00" name="Google Shape;500;p24"/>
          <p:cNvCxnSpPr/>
          <p:nvPr/>
        </p:nvCxnSpPr>
        <p:spPr>
          <a:xfrm rot="10800000" flipH="1">
            <a:off x="2438400" y="2720183"/>
            <a:ext cx="1066800" cy="238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01" name="Google Shape;501;p24"/>
          <p:cNvCxnSpPr/>
          <p:nvPr/>
        </p:nvCxnSpPr>
        <p:spPr>
          <a:xfrm>
            <a:off x="2438400" y="2722567"/>
            <a:ext cx="1066800" cy="73421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02" name="Google Shape;502;p24"/>
          <p:cNvCxnSpPr/>
          <p:nvPr/>
        </p:nvCxnSpPr>
        <p:spPr>
          <a:xfrm>
            <a:off x="2438400" y="3459166"/>
            <a:ext cx="1066800" cy="134620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03" name="Google Shape;503;p24"/>
          <p:cNvCxnSpPr/>
          <p:nvPr/>
        </p:nvCxnSpPr>
        <p:spPr>
          <a:xfrm rot="10800000" flipH="1">
            <a:off x="2438400" y="2720183"/>
            <a:ext cx="1066800" cy="738983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04" name="Google Shape;504;p24"/>
          <p:cNvCxnSpPr/>
          <p:nvPr/>
        </p:nvCxnSpPr>
        <p:spPr>
          <a:xfrm rot="10800000" flipH="1">
            <a:off x="2438400" y="1983584"/>
            <a:ext cx="1066800" cy="147558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05" name="Google Shape;505;p24"/>
          <p:cNvCxnSpPr/>
          <p:nvPr/>
        </p:nvCxnSpPr>
        <p:spPr>
          <a:xfrm rot="10800000" flipH="1">
            <a:off x="2438400" y="1983584"/>
            <a:ext cx="1066800" cy="282416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06" name="Google Shape;506;p24"/>
          <p:cNvCxnSpPr/>
          <p:nvPr/>
        </p:nvCxnSpPr>
        <p:spPr>
          <a:xfrm rot="10800000" flipH="1">
            <a:off x="2438400" y="2720183"/>
            <a:ext cx="1066800" cy="208756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07" name="Google Shape;507;p24"/>
          <p:cNvCxnSpPr/>
          <p:nvPr/>
        </p:nvCxnSpPr>
        <p:spPr>
          <a:xfrm rot="10800000" flipH="1">
            <a:off x="2438400" y="3456782"/>
            <a:ext cx="1066800" cy="13509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08" name="Google Shape;508;p24"/>
          <p:cNvCxnSpPr/>
          <p:nvPr/>
        </p:nvCxnSpPr>
        <p:spPr>
          <a:xfrm rot="10800000" flipH="1">
            <a:off x="2438400" y="4805368"/>
            <a:ext cx="1066800" cy="238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09" name="Google Shape;509;p24"/>
          <p:cNvCxnSpPr/>
          <p:nvPr/>
        </p:nvCxnSpPr>
        <p:spPr>
          <a:xfrm rot="10800000" flipH="1">
            <a:off x="6019800" y="1983584"/>
            <a:ext cx="1066800" cy="238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10" name="Google Shape;510;p24"/>
          <p:cNvCxnSpPr/>
          <p:nvPr/>
        </p:nvCxnSpPr>
        <p:spPr>
          <a:xfrm>
            <a:off x="6019800" y="1985968"/>
            <a:ext cx="1066800" cy="73421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11" name="Google Shape;511;p24"/>
          <p:cNvCxnSpPr/>
          <p:nvPr/>
        </p:nvCxnSpPr>
        <p:spPr>
          <a:xfrm>
            <a:off x="6019800" y="1985968"/>
            <a:ext cx="1066800" cy="147081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12" name="Google Shape;512;p24"/>
          <p:cNvCxnSpPr/>
          <p:nvPr/>
        </p:nvCxnSpPr>
        <p:spPr>
          <a:xfrm>
            <a:off x="6019800" y="1985968"/>
            <a:ext cx="1066800" cy="2819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13" name="Google Shape;513;p24"/>
          <p:cNvCxnSpPr/>
          <p:nvPr/>
        </p:nvCxnSpPr>
        <p:spPr>
          <a:xfrm rot="10800000" flipH="1">
            <a:off x="6019800" y="1983584"/>
            <a:ext cx="1066800" cy="738983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14" name="Google Shape;514;p24"/>
          <p:cNvCxnSpPr/>
          <p:nvPr/>
        </p:nvCxnSpPr>
        <p:spPr>
          <a:xfrm>
            <a:off x="6019800" y="2722567"/>
            <a:ext cx="1066800" cy="2082801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15" name="Google Shape;515;p24"/>
          <p:cNvCxnSpPr/>
          <p:nvPr/>
        </p:nvCxnSpPr>
        <p:spPr>
          <a:xfrm rot="10800000" flipH="1">
            <a:off x="6019800" y="3456782"/>
            <a:ext cx="1066800" cy="238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16" name="Google Shape;516;p24"/>
          <p:cNvCxnSpPr/>
          <p:nvPr/>
        </p:nvCxnSpPr>
        <p:spPr>
          <a:xfrm rot="10800000" flipH="1">
            <a:off x="6019800" y="2720183"/>
            <a:ext cx="1066800" cy="238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17" name="Google Shape;517;p24"/>
          <p:cNvCxnSpPr/>
          <p:nvPr/>
        </p:nvCxnSpPr>
        <p:spPr>
          <a:xfrm>
            <a:off x="6019800" y="2722567"/>
            <a:ext cx="1066800" cy="73421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18" name="Google Shape;518;p24"/>
          <p:cNvCxnSpPr/>
          <p:nvPr/>
        </p:nvCxnSpPr>
        <p:spPr>
          <a:xfrm>
            <a:off x="6019800" y="3459166"/>
            <a:ext cx="1066800" cy="134620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19" name="Google Shape;519;p24"/>
          <p:cNvCxnSpPr/>
          <p:nvPr/>
        </p:nvCxnSpPr>
        <p:spPr>
          <a:xfrm rot="10800000" flipH="1">
            <a:off x="6019800" y="2720183"/>
            <a:ext cx="1066800" cy="738983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20" name="Google Shape;520;p24"/>
          <p:cNvCxnSpPr/>
          <p:nvPr/>
        </p:nvCxnSpPr>
        <p:spPr>
          <a:xfrm rot="10800000" flipH="1">
            <a:off x="6019800" y="1983584"/>
            <a:ext cx="1066800" cy="147558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21" name="Google Shape;521;p24"/>
          <p:cNvCxnSpPr/>
          <p:nvPr/>
        </p:nvCxnSpPr>
        <p:spPr>
          <a:xfrm rot="10800000" flipH="1">
            <a:off x="6019800" y="1983584"/>
            <a:ext cx="1066800" cy="282416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22" name="Google Shape;522;p24"/>
          <p:cNvCxnSpPr/>
          <p:nvPr/>
        </p:nvCxnSpPr>
        <p:spPr>
          <a:xfrm rot="10800000" flipH="1">
            <a:off x="6019800" y="2720183"/>
            <a:ext cx="1066800" cy="208756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23" name="Google Shape;523;p24"/>
          <p:cNvCxnSpPr/>
          <p:nvPr/>
        </p:nvCxnSpPr>
        <p:spPr>
          <a:xfrm rot="10800000" flipH="1">
            <a:off x="6019800" y="3456782"/>
            <a:ext cx="1066800" cy="13509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24" name="Google Shape;524;p24"/>
          <p:cNvCxnSpPr/>
          <p:nvPr/>
        </p:nvCxnSpPr>
        <p:spPr>
          <a:xfrm rot="10800000" flipH="1">
            <a:off x="6019800" y="4805368"/>
            <a:ext cx="1066800" cy="238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525" name="Google Shape;525;p24"/>
          <p:cNvSpPr txBox="1"/>
          <p:nvPr/>
        </p:nvSpPr>
        <p:spPr>
          <a:xfrm>
            <a:off x="4528279" y="2930889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</p:txBody>
      </p:sp>
      <p:pic>
        <p:nvPicPr>
          <p:cNvPr id="526" name="Google Shape;526;p24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2314015" y="5613402"/>
            <a:ext cx="4628677" cy="902645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p24"/>
          <p:cNvSpPr txBox="1"/>
          <p:nvPr/>
        </p:nvSpPr>
        <p:spPr>
          <a:xfrm>
            <a:off x="8398132" y="5675332"/>
            <a:ext cx="328416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 = nonlinear activation function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25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Deep Neural Network = Also learn the features!</a:t>
            </a:r>
            <a:endParaRPr/>
          </a:p>
        </p:txBody>
      </p:sp>
      <p:sp>
        <p:nvSpPr>
          <p:cNvPr id="533" name="Google Shape;533;p25"/>
          <p:cNvSpPr/>
          <p:nvPr/>
        </p:nvSpPr>
        <p:spPr>
          <a:xfrm>
            <a:off x="9122032" y="2110587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25"/>
          <p:cNvSpPr/>
          <p:nvPr/>
        </p:nvSpPr>
        <p:spPr>
          <a:xfrm>
            <a:off x="9122032" y="3001967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25"/>
          <p:cNvSpPr/>
          <p:nvPr/>
        </p:nvSpPr>
        <p:spPr>
          <a:xfrm>
            <a:off x="9122032" y="3890968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536;p25"/>
          <p:cNvSpPr/>
          <p:nvPr/>
        </p:nvSpPr>
        <p:spPr>
          <a:xfrm>
            <a:off x="7064632" y="1678784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25"/>
          <p:cNvSpPr/>
          <p:nvPr/>
        </p:nvSpPr>
        <p:spPr>
          <a:xfrm>
            <a:off x="7064632" y="2415383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25"/>
          <p:cNvSpPr/>
          <p:nvPr/>
        </p:nvSpPr>
        <p:spPr>
          <a:xfrm>
            <a:off x="7064632" y="3151982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p25"/>
          <p:cNvSpPr/>
          <p:nvPr/>
        </p:nvSpPr>
        <p:spPr>
          <a:xfrm>
            <a:off x="7064632" y="4500568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40" name="Google Shape;540;p25"/>
          <p:cNvCxnSpPr>
            <a:stCxn id="536" idx="6"/>
            <a:endCxn id="533" idx="2"/>
          </p:cNvCxnSpPr>
          <p:nvPr/>
        </p:nvCxnSpPr>
        <p:spPr>
          <a:xfrm>
            <a:off x="7674232" y="1983584"/>
            <a:ext cx="1447800" cy="431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541" name="Google Shape;541;p25"/>
          <p:cNvSpPr txBox="1"/>
          <p:nvPr/>
        </p:nvSpPr>
        <p:spPr>
          <a:xfrm>
            <a:off x="15522766" y="2996588"/>
            <a:ext cx="184731" cy="36933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42" name="Google Shape;542;p25"/>
          <p:cNvCxnSpPr>
            <a:stCxn id="536" idx="6"/>
            <a:endCxn id="535" idx="2"/>
          </p:cNvCxnSpPr>
          <p:nvPr/>
        </p:nvCxnSpPr>
        <p:spPr>
          <a:xfrm>
            <a:off x="7674232" y="1983584"/>
            <a:ext cx="1447800" cy="2212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43" name="Google Shape;543;p25"/>
          <p:cNvCxnSpPr>
            <a:stCxn id="537" idx="6"/>
            <a:endCxn id="535" idx="2"/>
          </p:cNvCxnSpPr>
          <p:nvPr/>
        </p:nvCxnSpPr>
        <p:spPr>
          <a:xfrm>
            <a:off x="7674232" y="2720183"/>
            <a:ext cx="1447800" cy="1475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44" name="Google Shape;544;p25"/>
          <p:cNvCxnSpPr>
            <a:stCxn id="538" idx="6"/>
          </p:cNvCxnSpPr>
          <p:nvPr/>
        </p:nvCxnSpPr>
        <p:spPr>
          <a:xfrm>
            <a:off x="7674232" y="3456782"/>
            <a:ext cx="1447800" cy="738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45" name="Google Shape;545;p25"/>
          <p:cNvCxnSpPr>
            <a:stCxn id="539" idx="6"/>
            <a:endCxn id="535" idx="2"/>
          </p:cNvCxnSpPr>
          <p:nvPr/>
        </p:nvCxnSpPr>
        <p:spPr>
          <a:xfrm rot="10800000" flipH="1">
            <a:off x="7674232" y="4195768"/>
            <a:ext cx="1447800" cy="609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46" name="Google Shape;546;p25"/>
          <p:cNvCxnSpPr>
            <a:stCxn id="536" idx="6"/>
            <a:endCxn id="534" idx="2"/>
          </p:cNvCxnSpPr>
          <p:nvPr/>
        </p:nvCxnSpPr>
        <p:spPr>
          <a:xfrm>
            <a:off x="7674232" y="1983584"/>
            <a:ext cx="1447800" cy="1323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47" name="Google Shape;547;p25"/>
          <p:cNvCxnSpPr>
            <a:stCxn id="538" idx="6"/>
            <a:endCxn id="534" idx="2"/>
          </p:cNvCxnSpPr>
          <p:nvPr/>
        </p:nvCxnSpPr>
        <p:spPr>
          <a:xfrm rot="10800000" flipH="1">
            <a:off x="7674232" y="3306782"/>
            <a:ext cx="1447800" cy="150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48" name="Google Shape;548;p25"/>
          <p:cNvCxnSpPr>
            <a:stCxn id="538" idx="6"/>
            <a:endCxn id="533" idx="2"/>
          </p:cNvCxnSpPr>
          <p:nvPr/>
        </p:nvCxnSpPr>
        <p:spPr>
          <a:xfrm rot="10800000" flipH="1">
            <a:off x="7674232" y="2415482"/>
            <a:ext cx="1447800" cy="1041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49" name="Google Shape;549;p25"/>
          <p:cNvCxnSpPr>
            <a:stCxn id="537" idx="6"/>
            <a:endCxn id="533" idx="2"/>
          </p:cNvCxnSpPr>
          <p:nvPr/>
        </p:nvCxnSpPr>
        <p:spPr>
          <a:xfrm rot="10800000" flipH="1">
            <a:off x="7674232" y="2415383"/>
            <a:ext cx="1447800" cy="304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50" name="Google Shape;550;p25"/>
          <p:cNvCxnSpPr>
            <a:stCxn id="537" idx="6"/>
            <a:endCxn id="534" idx="2"/>
          </p:cNvCxnSpPr>
          <p:nvPr/>
        </p:nvCxnSpPr>
        <p:spPr>
          <a:xfrm>
            <a:off x="7674232" y="2720183"/>
            <a:ext cx="1447800" cy="586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51" name="Google Shape;551;p25"/>
          <p:cNvCxnSpPr>
            <a:stCxn id="539" idx="6"/>
            <a:endCxn id="534" idx="2"/>
          </p:cNvCxnSpPr>
          <p:nvPr/>
        </p:nvCxnSpPr>
        <p:spPr>
          <a:xfrm rot="10800000" flipH="1">
            <a:off x="7674232" y="3306868"/>
            <a:ext cx="1447800" cy="1498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52" name="Google Shape;552;p25"/>
          <p:cNvCxnSpPr>
            <a:stCxn id="539" idx="6"/>
            <a:endCxn id="533" idx="2"/>
          </p:cNvCxnSpPr>
          <p:nvPr/>
        </p:nvCxnSpPr>
        <p:spPr>
          <a:xfrm rot="10800000" flipH="1">
            <a:off x="7674232" y="2415268"/>
            <a:ext cx="1447800" cy="2390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553" name="Google Shape;553;p25"/>
          <p:cNvSpPr/>
          <p:nvPr/>
        </p:nvSpPr>
        <p:spPr>
          <a:xfrm>
            <a:off x="10170777" y="1857775"/>
            <a:ext cx="399055" cy="2897984"/>
          </a:xfrm>
          <a:prstGeom prst="rect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54" name="Google Shape;554;p25"/>
          <p:cNvCxnSpPr>
            <a:stCxn id="533" idx="6"/>
          </p:cNvCxnSpPr>
          <p:nvPr/>
        </p:nvCxnSpPr>
        <p:spPr>
          <a:xfrm>
            <a:off x="9731632" y="2415387"/>
            <a:ext cx="439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55" name="Google Shape;555;p25"/>
          <p:cNvCxnSpPr>
            <a:stCxn id="534" idx="6"/>
            <a:endCxn id="553" idx="1"/>
          </p:cNvCxnSpPr>
          <p:nvPr/>
        </p:nvCxnSpPr>
        <p:spPr>
          <a:xfrm>
            <a:off x="9731632" y="3306767"/>
            <a:ext cx="439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56" name="Google Shape;556;p25"/>
          <p:cNvCxnSpPr/>
          <p:nvPr/>
        </p:nvCxnSpPr>
        <p:spPr>
          <a:xfrm>
            <a:off x="9731632" y="4166699"/>
            <a:ext cx="43914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57" name="Google Shape;557;p25"/>
          <p:cNvCxnSpPr/>
          <p:nvPr/>
        </p:nvCxnSpPr>
        <p:spPr>
          <a:xfrm>
            <a:off x="10569832" y="2437051"/>
            <a:ext cx="43914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58" name="Google Shape;558;p25"/>
          <p:cNvCxnSpPr/>
          <p:nvPr/>
        </p:nvCxnSpPr>
        <p:spPr>
          <a:xfrm>
            <a:off x="10569832" y="3328431"/>
            <a:ext cx="43914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59" name="Google Shape;559;p25"/>
          <p:cNvCxnSpPr/>
          <p:nvPr/>
        </p:nvCxnSpPr>
        <p:spPr>
          <a:xfrm>
            <a:off x="10569832" y="4188363"/>
            <a:ext cx="43914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560" name="Google Shape;560;p25"/>
          <p:cNvSpPr txBox="1"/>
          <p:nvPr/>
        </p:nvSpPr>
        <p:spPr>
          <a:xfrm>
            <a:off x="10221270" y="2213256"/>
            <a:ext cx="252776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softmax</a:t>
            </a:r>
            <a:endParaRPr sz="18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  <p:pic>
        <p:nvPicPr>
          <p:cNvPr id="561" name="Google Shape;561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42588" y="2187485"/>
            <a:ext cx="2375244" cy="41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55632" y="3092859"/>
            <a:ext cx="2375244" cy="41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255632" y="3938600"/>
            <a:ext cx="2612768" cy="456197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Google Shape;564;p25"/>
          <p:cNvSpPr txBox="1"/>
          <p:nvPr/>
        </p:nvSpPr>
        <p:spPr>
          <a:xfrm>
            <a:off x="7162800" y="3964784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</p:txBody>
      </p:sp>
      <p:sp>
        <p:nvSpPr>
          <p:cNvPr id="565" name="Google Shape;565;p25"/>
          <p:cNvSpPr/>
          <p:nvPr/>
        </p:nvSpPr>
        <p:spPr>
          <a:xfrm>
            <a:off x="152400" y="1678784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-US" sz="20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Google Shape;566;p25"/>
          <p:cNvSpPr/>
          <p:nvPr/>
        </p:nvSpPr>
        <p:spPr>
          <a:xfrm>
            <a:off x="152400" y="2415383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-US" sz="20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Google Shape;567;p25"/>
          <p:cNvSpPr/>
          <p:nvPr/>
        </p:nvSpPr>
        <p:spPr>
          <a:xfrm>
            <a:off x="152400" y="3151982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-US" sz="20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Google Shape;568;p25"/>
          <p:cNvSpPr/>
          <p:nvPr/>
        </p:nvSpPr>
        <p:spPr>
          <a:xfrm>
            <a:off x="152400" y="4500568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-US" sz="20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" name="Google Shape;569;p25"/>
          <p:cNvSpPr txBox="1"/>
          <p:nvPr/>
        </p:nvSpPr>
        <p:spPr>
          <a:xfrm>
            <a:off x="228600" y="3900252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</p:txBody>
      </p:sp>
      <p:sp>
        <p:nvSpPr>
          <p:cNvPr id="570" name="Google Shape;570;p25"/>
          <p:cNvSpPr/>
          <p:nvPr/>
        </p:nvSpPr>
        <p:spPr>
          <a:xfrm>
            <a:off x="1828800" y="1676400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25"/>
          <p:cNvSpPr/>
          <p:nvPr/>
        </p:nvSpPr>
        <p:spPr>
          <a:xfrm>
            <a:off x="1828800" y="2412999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25"/>
          <p:cNvSpPr/>
          <p:nvPr/>
        </p:nvSpPr>
        <p:spPr>
          <a:xfrm>
            <a:off x="1828800" y="3149598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p25"/>
          <p:cNvSpPr/>
          <p:nvPr/>
        </p:nvSpPr>
        <p:spPr>
          <a:xfrm>
            <a:off x="1828800" y="4498184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25"/>
          <p:cNvSpPr txBox="1"/>
          <p:nvPr/>
        </p:nvSpPr>
        <p:spPr>
          <a:xfrm>
            <a:off x="1905000" y="3897868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</p:txBody>
      </p:sp>
      <p:sp>
        <p:nvSpPr>
          <p:cNvPr id="575" name="Google Shape;575;p25"/>
          <p:cNvSpPr/>
          <p:nvPr/>
        </p:nvSpPr>
        <p:spPr>
          <a:xfrm>
            <a:off x="3505200" y="1678784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25"/>
          <p:cNvSpPr/>
          <p:nvPr/>
        </p:nvSpPr>
        <p:spPr>
          <a:xfrm>
            <a:off x="3505200" y="2415383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25"/>
          <p:cNvSpPr/>
          <p:nvPr/>
        </p:nvSpPr>
        <p:spPr>
          <a:xfrm>
            <a:off x="3505200" y="3151982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25"/>
          <p:cNvSpPr/>
          <p:nvPr/>
        </p:nvSpPr>
        <p:spPr>
          <a:xfrm>
            <a:off x="3505200" y="4500568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25"/>
          <p:cNvSpPr txBox="1"/>
          <p:nvPr/>
        </p:nvSpPr>
        <p:spPr>
          <a:xfrm>
            <a:off x="3581400" y="3900252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</p:txBody>
      </p:sp>
      <p:sp>
        <p:nvSpPr>
          <p:cNvPr id="580" name="Google Shape;580;p25"/>
          <p:cNvSpPr/>
          <p:nvPr/>
        </p:nvSpPr>
        <p:spPr>
          <a:xfrm>
            <a:off x="5410200" y="1678784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p25"/>
          <p:cNvSpPr/>
          <p:nvPr/>
        </p:nvSpPr>
        <p:spPr>
          <a:xfrm>
            <a:off x="5410200" y="2415383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25"/>
          <p:cNvSpPr/>
          <p:nvPr/>
        </p:nvSpPr>
        <p:spPr>
          <a:xfrm>
            <a:off x="5410200" y="3151982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Google Shape;583;p25"/>
          <p:cNvSpPr/>
          <p:nvPr/>
        </p:nvSpPr>
        <p:spPr>
          <a:xfrm>
            <a:off x="5410200" y="4500568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25"/>
          <p:cNvSpPr txBox="1"/>
          <p:nvPr/>
        </p:nvSpPr>
        <p:spPr>
          <a:xfrm>
            <a:off x="5486400" y="3900252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</p:txBody>
      </p:sp>
      <p:pic>
        <p:nvPicPr>
          <p:cNvPr id="585" name="Google Shape;585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89422" y="1791880"/>
            <a:ext cx="372778" cy="344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2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47211" y="2530866"/>
            <a:ext cx="372778" cy="344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2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969179" y="3300221"/>
            <a:ext cx="372778" cy="351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2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924641" y="4630281"/>
            <a:ext cx="462715" cy="345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p2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161933" y="4613010"/>
            <a:ext cx="537661" cy="379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p2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575885" y="4630281"/>
            <a:ext cx="462715" cy="345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2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644565" y="1817269"/>
            <a:ext cx="372778" cy="344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2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619467" y="2530866"/>
            <a:ext cx="372778" cy="344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25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647260" y="3291039"/>
            <a:ext cx="338889" cy="319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4" name="Google Shape;594;p25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204502" y="3259105"/>
            <a:ext cx="394285" cy="351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25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7182785" y="2504765"/>
            <a:ext cx="433714" cy="378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25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7194257" y="1803124"/>
            <a:ext cx="394285" cy="344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25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9200742" y="2286104"/>
            <a:ext cx="554762" cy="258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Google Shape;598;p25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9193513" y="3199165"/>
            <a:ext cx="554762" cy="258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p25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9198838" y="4073494"/>
            <a:ext cx="554762" cy="263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25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5486400" y="3319869"/>
            <a:ext cx="490130" cy="263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1" name="Google Shape;601;p25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5486400" y="2639453"/>
            <a:ext cx="490130" cy="258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p25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5510905" y="1877453"/>
            <a:ext cx="490130" cy="258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p25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5477153" y="4739771"/>
            <a:ext cx="471835" cy="23591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4" name="Google Shape;604;p25"/>
          <p:cNvCxnSpPr>
            <a:stCxn id="565" idx="6"/>
            <a:endCxn id="570" idx="2"/>
          </p:cNvCxnSpPr>
          <p:nvPr/>
        </p:nvCxnSpPr>
        <p:spPr>
          <a:xfrm rot="10800000" flipH="1">
            <a:off x="762000" y="1981184"/>
            <a:ext cx="1066800" cy="2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05" name="Google Shape;605;p25"/>
          <p:cNvCxnSpPr>
            <a:stCxn id="565" idx="6"/>
            <a:endCxn id="571" idx="2"/>
          </p:cNvCxnSpPr>
          <p:nvPr/>
        </p:nvCxnSpPr>
        <p:spPr>
          <a:xfrm>
            <a:off x="762000" y="1983584"/>
            <a:ext cx="1066800" cy="734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06" name="Google Shape;606;p25"/>
          <p:cNvCxnSpPr>
            <a:stCxn id="565" idx="6"/>
            <a:endCxn id="572" idx="2"/>
          </p:cNvCxnSpPr>
          <p:nvPr/>
        </p:nvCxnSpPr>
        <p:spPr>
          <a:xfrm>
            <a:off x="762000" y="1983584"/>
            <a:ext cx="1066800" cy="1470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07" name="Google Shape;607;p25"/>
          <p:cNvCxnSpPr>
            <a:stCxn id="565" idx="6"/>
            <a:endCxn id="573" idx="2"/>
          </p:cNvCxnSpPr>
          <p:nvPr/>
        </p:nvCxnSpPr>
        <p:spPr>
          <a:xfrm>
            <a:off x="762000" y="1983584"/>
            <a:ext cx="1066800" cy="2819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08" name="Google Shape;608;p25"/>
          <p:cNvCxnSpPr>
            <a:stCxn id="566" idx="6"/>
            <a:endCxn id="570" idx="2"/>
          </p:cNvCxnSpPr>
          <p:nvPr/>
        </p:nvCxnSpPr>
        <p:spPr>
          <a:xfrm rot="10800000" flipH="1">
            <a:off x="762000" y="1981283"/>
            <a:ext cx="1066800" cy="738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09" name="Google Shape;609;p25"/>
          <p:cNvCxnSpPr>
            <a:stCxn id="566" idx="6"/>
            <a:endCxn id="573" idx="2"/>
          </p:cNvCxnSpPr>
          <p:nvPr/>
        </p:nvCxnSpPr>
        <p:spPr>
          <a:xfrm>
            <a:off x="762000" y="2720183"/>
            <a:ext cx="1066800" cy="2082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10" name="Google Shape;610;p25"/>
          <p:cNvCxnSpPr>
            <a:stCxn id="567" idx="6"/>
            <a:endCxn id="572" idx="2"/>
          </p:cNvCxnSpPr>
          <p:nvPr/>
        </p:nvCxnSpPr>
        <p:spPr>
          <a:xfrm rot="10800000" flipH="1">
            <a:off x="762000" y="3454382"/>
            <a:ext cx="1066800" cy="2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11" name="Google Shape;611;p25"/>
          <p:cNvCxnSpPr>
            <a:stCxn id="566" idx="6"/>
            <a:endCxn id="571" idx="2"/>
          </p:cNvCxnSpPr>
          <p:nvPr/>
        </p:nvCxnSpPr>
        <p:spPr>
          <a:xfrm rot="10800000" flipH="1">
            <a:off x="762000" y="2717783"/>
            <a:ext cx="1066800" cy="2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12" name="Google Shape;612;p25"/>
          <p:cNvCxnSpPr>
            <a:stCxn id="566" idx="6"/>
            <a:endCxn id="572" idx="2"/>
          </p:cNvCxnSpPr>
          <p:nvPr/>
        </p:nvCxnSpPr>
        <p:spPr>
          <a:xfrm>
            <a:off x="762000" y="2720183"/>
            <a:ext cx="1066800" cy="734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13" name="Google Shape;613;p25"/>
          <p:cNvCxnSpPr>
            <a:stCxn id="567" idx="6"/>
            <a:endCxn id="573" idx="2"/>
          </p:cNvCxnSpPr>
          <p:nvPr/>
        </p:nvCxnSpPr>
        <p:spPr>
          <a:xfrm>
            <a:off x="762000" y="3456782"/>
            <a:ext cx="1066800" cy="1346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14" name="Google Shape;614;p25"/>
          <p:cNvCxnSpPr>
            <a:stCxn id="567" idx="6"/>
            <a:endCxn id="571" idx="2"/>
          </p:cNvCxnSpPr>
          <p:nvPr/>
        </p:nvCxnSpPr>
        <p:spPr>
          <a:xfrm rot="10800000" flipH="1">
            <a:off x="762000" y="2717882"/>
            <a:ext cx="1066800" cy="738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15" name="Google Shape;615;p25"/>
          <p:cNvCxnSpPr>
            <a:stCxn id="567" idx="6"/>
            <a:endCxn id="570" idx="2"/>
          </p:cNvCxnSpPr>
          <p:nvPr/>
        </p:nvCxnSpPr>
        <p:spPr>
          <a:xfrm rot="10800000" flipH="1">
            <a:off x="762000" y="1981082"/>
            <a:ext cx="1066800" cy="1475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16" name="Google Shape;616;p25"/>
          <p:cNvCxnSpPr>
            <a:stCxn id="568" idx="6"/>
            <a:endCxn id="570" idx="2"/>
          </p:cNvCxnSpPr>
          <p:nvPr/>
        </p:nvCxnSpPr>
        <p:spPr>
          <a:xfrm rot="10800000" flipH="1">
            <a:off x="762000" y="1981168"/>
            <a:ext cx="1066800" cy="2824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17" name="Google Shape;617;p25"/>
          <p:cNvCxnSpPr>
            <a:stCxn id="568" idx="6"/>
            <a:endCxn id="571" idx="2"/>
          </p:cNvCxnSpPr>
          <p:nvPr/>
        </p:nvCxnSpPr>
        <p:spPr>
          <a:xfrm rot="10800000" flipH="1">
            <a:off x="762000" y="2717668"/>
            <a:ext cx="1066800" cy="2087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18" name="Google Shape;618;p25"/>
          <p:cNvCxnSpPr>
            <a:stCxn id="568" idx="6"/>
            <a:endCxn id="572" idx="2"/>
          </p:cNvCxnSpPr>
          <p:nvPr/>
        </p:nvCxnSpPr>
        <p:spPr>
          <a:xfrm rot="10800000" flipH="1">
            <a:off x="762000" y="3454468"/>
            <a:ext cx="1066800" cy="1350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19" name="Google Shape;619;p25"/>
          <p:cNvCxnSpPr>
            <a:stCxn id="568" idx="6"/>
            <a:endCxn id="573" idx="2"/>
          </p:cNvCxnSpPr>
          <p:nvPr/>
        </p:nvCxnSpPr>
        <p:spPr>
          <a:xfrm rot="10800000" flipH="1">
            <a:off x="762000" y="4802968"/>
            <a:ext cx="1066800" cy="2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20" name="Google Shape;620;p25"/>
          <p:cNvCxnSpPr/>
          <p:nvPr/>
        </p:nvCxnSpPr>
        <p:spPr>
          <a:xfrm rot="10800000" flipH="1">
            <a:off x="2438400" y="1983584"/>
            <a:ext cx="1066800" cy="238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21" name="Google Shape;621;p25"/>
          <p:cNvCxnSpPr/>
          <p:nvPr/>
        </p:nvCxnSpPr>
        <p:spPr>
          <a:xfrm>
            <a:off x="2438400" y="1985968"/>
            <a:ext cx="1066800" cy="73421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22" name="Google Shape;622;p25"/>
          <p:cNvCxnSpPr/>
          <p:nvPr/>
        </p:nvCxnSpPr>
        <p:spPr>
          <a:xfrm>
            <a:off x="2438400" y="1985968"/>
            <a:ext cx="1066800" cy="147081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23" name="Google Shape;623;p25"/>
          <p:cNvCxnSpPr/>
          <p:nvPr/>
        </p:nvCxnSpPr>
        <p:spPr>
          <a:xfrm>
            <a:off x="2438400" y="1985968"/>
            <a:ext cx="1066800" cy="2819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24" name="Google Shape;624;p25"/>
          <p:cNvCxnSpPr/>
          <p:nvPr/>
        </p:nvCxnSpPr>
        <p:spPr>
          <a:xfrm rot="10800000" flipH="1">
            <a:off x="2438400" y="1983584"/>
            <a:ext cx="1066800" cy="738983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25" name="Google Shape;625;p25"/>
          <p:cNvCxnSpPr/>
          <p:nvPr/>
        </p:nvCxnSpPr>
        <p:spPr>
          <a:xfrm>
            <a:off x="2438400" y="2722567"/>
            <a:ext cx="1066800" cy="2082801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26" name="Google Shape;626;p25"/>
          <p:cNvCxnSpPr/>
          <p:nvPr/>
        </p:nvCxnSpPr>
        <p:spPr>
          <a:xfrm rot="10800000" flipH="1">
            <a:off x="2438400" y="3456782"/>
            <a:ext cx="1066800" cy="238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27" name="Google Shape;627;p25"/>
          <p:cNvCxnSpPr/>
          <p:nvPr/>
        </p:nvCxnSpPr>
        <p:spPr>
          <a:xfrm rot="10800000" flipH="1">
            <a:off x="2438400" y="2720183"/>
            <a:ext cx="1066800" cy="238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28" name="Google Shape;628;p25"/>
          <p:cNvCxnSpPr/>
          <p:nvPr/>
        </p:nvCxnSpPr>
        <p:spPr>
          <a:xfrm>
            <a:off x="2438400" y="2722567"/>
            <a:ext cx="1066800" cy="73421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29" name="Google Shape;629;p25"/>
          <p:cNvCxnSpPr/>
          <p:nvPr/>
        </p:nvCxnSpPr>
        <p:spPr>
          <a:xfrm>
            <a:off x="2438400" y="3459166"/>
            <a:ext cx="1066800" cy="134620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30" name="Google Shape;630;p25"/>
          <p:cNvCxnSpPr/>
          <p:nvPr/>
        </p:nvCxnSpPr>
        <p:spPr>
          <a:xfrm rot="10800000" flipH="1">
            <a:off x="2438400" y="2720183"/>
            <a:ext cx="1066800" cy="738983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31" name="Google Shape;631;p25"/>
          <p:cNvCxnSpPr/>
          <p:nvPr/>
        </p:nvCxnSpPr>
        <p:spPr>
          <a:xfrm rot="10800000" flipH="1">
            <a:off x="2438400" y="1983584"/>
            <a:ext cx="1066800" cy="147558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32" name="Google Shape;632;p25"/>
          <p:cNvCxnSpPr/>
          <p:nvPr/>
        </p:nvCxnSpPr>
        <p:spPr>
          <a:xfrm rot="10800000" flipH="1">
            <a:off x="2438400" y="1983584"/>
            <a:ext cx="1066800" cy="282416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33" name="Google Shape;633;p25"/>
          <p:cNvCxnSpPr/>
          <p:nvPr/>
        </p:nvCxnSpPr>
        <p:spPr>
          <a:xfrm rot="10800000" flipH="1">
            <a:off x="2438400" y="2720183"/>
            <a:ext cx="1066800" cy="208756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34" name="Google Shape;634;p25"/>
          <p:cNvCxnSpPr/>
          <p:nvPr/>
        </p:nvCxnSpPr>
        <p:spPr>
          <a:xfrm rot="10800000" flipH="1">
            <a:off x="2438400" y="3456782"/>
            <a:ext cx="1066800" cy="13509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35" name="Google Shape;635;p25"/>
          <p:cNvCxnSpPr/>
          <p:nvPr/>
        </p:nvCxnSpPr>
        <p:spPr>
          <a:xfrm rot="10800000" flipH="1">
            <a:off x="2438400" y="4805368"/>
            <a:ext cx="1066800" cy="238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36" name="Google Shape;636;p25"/>
          <p:cNvCxnSpPr/>
          <p:nvPr/>
        </p:nvCxnSpPr>
        <p:spPr>
          <a:xfrm rot="10800000" flipH="1">
            <a:off x="6019800" y="1983584"/>
            <a:ext cx="1066800" cy="238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37" name="Google Shape;637;p25"/>
          <p:cNvCxnSpPr/>
          <p:nvPr/>
        </p:nvCxnSpPr>
        <p:spPr>
          <a:xfrm>
            <a:off x="6019800" y="1985968"/>
            <a:ext cx="1066800" cy="73421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38" name="Google Shape;638;p25"/>
          <p:cNvCxnSpPr/>
          <p:nvPr/>
        </p:nvCxnSpPr>
        <p:spPr>
          <a:xfrm>
            <a:off x="6019800" y="1985968"/>
            <a:ext cx="1066800" cy="147081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39" name="Google Shape;639;p25"/>
          <p:cNvCxnSpPr/>
          <p:nvPr/>
        </p:nvCxnSpPr>
        <p:spPr>
          <a:xfrm>
            <a:off x="6019800" y="1985968"/>
            <a:ext cx="1066800" cy="2819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40" name="Google Shape;640;p25"/>
          <p:cNvCxnSpPr/>
          <p:nvPr/>
        </p:nvCxnSpPr>
        <p:spPr>
          <a:xfrm rot="10800000" flipH="1">
            <a:off x="6019800" y="1983584"/>
            <a:ext cx="1066800" cy="738983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41" name="Google Shape;641;p25"/>
          <p:cNvCxnSpPr/>
          <p:nvPr/>
        </p:nvCxnSpPr>
        <p:spPr>
          <a:xfrm>
            <a:off x="6019800" y="2722567"/>
            <a:ext cx="1066800" cy="2082801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42" name="Google Shape;642;p25"/>
          <p:cNvCxnSpPr/>
          <p:nvPr/>
        </p:nvCxnSpPr>
        <p:spPr>
          <a:xfrm rot="10800000" flipH="1">
            <a:off x="6019800" y="3456782"/>
            <a:ext cx="1066800" cy="238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43" name="Google Shape;643;p25"/>
          <p:cNvCxnSpPr/>
          <p:nvPr/>
        </p:nvCxnSpPr>
        <p:spPr>
          <a:xfrm rot="10800000" flipH="1">
            <a:off x="6019800" y="2720183"/>
            <a:ext cx="1066800" cy="238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44" name="Google Shape;644;p25"/>
          <p:cNvCxnSpPr/>
          <p:nvPr/>
        </p:nvCxnSpPr>
        <p:spPr>
          <a:xfrm>
            <a:off x="6019800" y="2722567"/>
            <a:ext cx="1066800" cy="73421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45" name="Google Shape;645;p25"/>
          <p:cNvCxnSpPr/>
          <p:nvPr/>
        </p:nvCxnSpPr>
        <p:spPr>
          <a:xfrm>
            <a:off x="6019800" y="3459166"/>
            <a:ext cx="1066800" cy="134620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46" name="Google Shape;646;p25"/>
          <p:cNvCxnSpPr/>
          <p:nvPr/>
        </p:nvCxnSpPr>
        <p:spPr>
          <a:xfrm rot="10800000" flipH="1">
            <a:off x="6019800" y="2720183"/>
            <a:ext cx="1066800" cy="738983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47" name="Google Shape;647;p25"/>
          <p:cNvCxnSpPr/>
          <p:nvPr/>
        </p:nvCxnSpPr>
        <p:spPr>
          <a:xfrm rot="10800000" flipH="1">
            <a:off x="6019800" y="1983584"/>
            <a:ext cx="1066800" cy="147558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48" name="Google Shape;648;p25"/>
          <p:cNvCxnSpPr/>
          <p:nvPr/>
        </p:nvCxnSpPr>
        <p:spPr>
          <a:xfrm rot="10800000" flipH="1">
            <a:off x="6019800" y="1983584"/>
            <a:ext cx="1066800" cy="282416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49" name="Google Shape;649;p25"/>
          <p:cNvCxnSpPr/>
          <p:nvPr/>
        </p:nvCxnSpPr>
        <p:spPr>
          <a:xfrm rot="10800000" flipH="1">
            <a:off x="6019800" y="2720183"/>
            <a:ext cx="1066800" cy="208756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50" name="Google Shape;650;p25"/>
          <p:cNvCxnSpPr/>
          <p:nvPr/>
        </p:nvCxnSpPr>
        <p:spPr>
          <a:xfrm rot="10800000" flipH="1">
            <a:off x="6019800" y="3456782"/>
            <a:ext cx="1066800" cy="13509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51" name="Google Shape;651;p25"/>
          <p:cNvCxnSpPr/>
          <p:nvPr/>
        </p:nvCxnSpPr>
        <p:spPr>
          <a:xfrm rot="10800000" flipH="1">
            <a:off x="6019800" y="4805368"/>
            <a:ext cx="1066800" cy="238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652" name="Google Shape;652;p25"/>
          <p:cNvSpPr txBox="1"/>
          <p:nvPr/>
        </p:nvSpPr>
        <p:spPr>
          <a:xfrm>
            <a:off x="4528279" y="2930889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</p:txBody>
      </p:sp>
      <p:pic>
        <p:nvPicPr>
          <p:cNvPr id="653" name="Google Shape;653;p25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2314015" y="5613402"/>
            <a:ext cx="4628677" cy="902645"/>
          </a:xfrm>
          <a:prstGeom prst="rect">
            <a:avLst/>
          </a:prstGeom>
          <a:noFill/>
          <a:ln>
            <a:noFill/>
          </a:ln>
        </p:spPr>
      </p:pic>
      <p:sp>
        <p:nvSpPr>
          <p:cNvPr id="654" name="Google Shape;654;p25"/>
          <p:cNvSpPr txBox="1"/>
          <p:nvPr/>
        </p:nvSpPr>
        <p:spPr>
          <a:xfrm>
            <a:off x="8398132" y="5675332"/>
            <a:ext cx="328416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 = nonlinear activation function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26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Common Activation Functions</a:t>
            </a:r>
            <a:endParaRPr/>
          </a:p>
        </p:txBody>
      </p:sp>
      <p:pic>
        <p:nvPicPr>
          <p:cNvPr id="660" name="Google Shape;660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01145"/>
            <a:ext cx="12192000" cy="4455711"/>
          </a:xfrm>
          <a:prstGeom prst="rect">
            <a:avLst/>
          </a:prstGeom>
          <a:noFill/>
          <a:ln>
            <a:noFill/>
          </a:ln>
        </p:spPr>
      </p:pic>
      <p:sp>
        <p:nvSpPr>
          <p:cNvPr id="661" name="Google Shape;661;p26"/>
          <p:cNvSpPr txBox="1"/>
          <p:nvPr/>
        </p:nvSpPr>
        <p:spPr>
          <a:xfrm>
            <a:off x="-76200" y="6596390"/>
            <a:ext cx="548640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[source: MIT 6.S191 introtodeeplearning.com] 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27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Deep Neural Network: Also Learn the Features!</a:t>
            </a:r>
            <a:endParaRPr/>
          </a:p>
        </p:txBody>
      </p:sp>
      <p:sp>
        <p:nvSpPr>
          <p:cNvPr id="667" name="Google Shape;667;p27"/>
          <p:cNvSpPr txBox="1">
            <a:spLocks noGrp="1"/>
          </p:cNvSpPr>
          <p:nvPr>
            <p:ph type="body" idx="1"/>
          </p:nvPr>
        </p:nvSpPr>
        <p:spPr>
          <a:xfrm>
            <a:off x="406400" y="1397001"/>
            <a:ext cx="11099800" cy="157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spcBef>
                <a:spcPts val="0"/>
              </a:spcBef>
              <a:spcAft>
                <a:spcPts val="0"/>
              </a:spcAft>
              <a:buSzPts val="3200"/>
              <a:buChar char="▪"/>
            </a:pPr>
            <a:r>
              <a:rPr lang="en-US" dirty="0"/>
              <a:t>Training the deep neural network is just like logistic regression:</a:t>
            </a:r>
            <a:endParaRPr dirty="0"/>
          </a:p>
          <a:p>
            <a:pPr marL="342882" lvl="0" indent="-139682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dirty="0"/>
          </a:p>
          <a:p>
            <a:pPr marL="342882" lvl="0" indent="-139682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dirty="0"/>
          </a:p>
          <a:p>
            <a:pPr marL="342882" lvl="0" indent="-139682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dirty="0"/>
          </a:p>
          <a:p>
            <a:pPr marL="342882" lvl="0" indent="-139682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dirty="0"/>
          </a:p>
          <a:p>
            <a:pPr marL="1600120" lvl="3" indent="-101588" algn="l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 dirty="0"/>
          </a:p>
          <a:p>
            <a:pPr marL="457176" lvl="1" indent="0" algn="l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en-US" dirty="0"/>
              <a:t>		just w tends to be a much, much larger vector ☺</a:t>
            </a:r>
            <a:endParaRPr dirty="0"/>
          </a:p>
          <a:p>
            <a:pPr marL="457176" lvl="1" indent="0" algn="l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lang="en-US" dirty="0"/>
          </a:p>
          <a:p>
            <a:pPr marL="457177" lvl="1" indent="0" algn="l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en-US" dirty="0"/>
              <a:t>just run gradient ascent </a:t>
            </a:r>
            <a:endParaRPr dirty="0"/>
          </a:p>
          <a:p>
            <a:pPr marL="457176" lvl="1" indent="0" algn="l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en-US" dirty="0"/>
              <a:t> + stop when log likelihood of hold-out data starts to decrease</a:t>
            </a:r>
            <a:endParaRPr dirty="0"/>
          </a:p>
          <a:p>
            <a:pPr marL="342882" lvl="0" indent="-139682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dirty="0"/>
          </a:p>
        </p:txBody>
      </p:sp>
      <p:pic>
        <p:nvPicPr>
          <p:cNvPr id="668" name="Google Shape;668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25650" y="2933700"/>
            <a:ext cx="8140700" cy="9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29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Universal Function Approximation Theorem*</a:t>
            </a:r>
            <a:endParaRPr sz="4000" dirty="0"/>
          </a:p>
        </p:txBody>
      </p:sp>
      <p:sp>
        <p:nvSpPr>
          <p:cNvPr id="680" name="Google Shape;680;p29"/>
          <p:cNvSpPr txBox="1">
            <a:spLocks noGrp="1"/>
          </p:cNvSpPr>
          <p:nvPr>
            <p:ph type="body" idx="1"/>
          </p:nvPr>
        </p:nvSpPr>
        <p:spPr>
          <a:xfrm>
            <a:off x="406401" y="4492618"/>
            <a:ext cx="11117913" cy="1476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spcBef>
                <a:spcPts val="0"/>
              </a:spcBef>
              <a:spcAft>
                <a:spcPts val="0"/>
              </a:spcAft>
              <a:buSzPts val="3200"/>
              <a:buChar char="▪"/>
            </a:pPr>
            <a:r>
              <a:rPr lang="en-US" u="sng"/>
              <a:t>In words:</a:t>
            </a:r>
            <a:r>
              <a:rPr lang="en-US"/>
              <a:t> Given any continuous function f(x), if a 2-layer neural network has enough hidden units, then there is a choice of weights that allow it to closely approximate f(x). </a:t>
            </a:r>
            <a:endParaRPr/>
          </a:p>
        </p:txBody>
      </p:sp>
      <p:pic>
        <p:nvPicPr>
          <p:cNvPr id="681" name="Google Shape;681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10865" y="1130363"/>
            <a:ext cx="7570273" cy="3365437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82" name="Google Shape;682;p29"/>
          <p:cNvSpPr txBox="1"/>
          <p:nvPr/>
        </p:nvSpPr>
        <p:spPr>
          <a:xfrm>
            <a:off x="124157" y="6070601"/>
            <a:ext cx="627664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Cybenko (1989) “Approximations by superpositions of sigmoidal functions”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Hornik (1991) “Approximation Capabilities of Multilayer Feedforward Networks”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Leshno and Schocken (1991) ”Multilayer Feedforward Networks with Non-Polynomial Activation Functions Can Approximate Any Function”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445121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30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Universal Function Approximation Theorem*</a:t>
            </a:r>
            <a:endParaRPr sz="4000" dirty="0"/>
          </a:p>
        </p:txBody>
      </p:sp>
      <p:sp>
        <p:nvSpPr>
          <p:cNvPr id="688" name="Google Shape;688;p30"/>
          <p:cNvSpPr txBox="1"/>
          <p:nvPr/>
        </p:nvSpPr>
        <p:spPr>
          <a:xfrm>
            <a:off x="124157" y="6070601"/>
            <a:ext cx="627664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Cybenko (1989) “Approximations by superpositions of sigmoidal functions”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Hornik (1991) “Approximation Capabilities of Multilayer Feedforward Networks”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Leshno and Schocken (1991) ”Multilayer Feedforward Networks with Non-Polynomial Activation Functions Can Approximate Any Function”</a:t>
            </a:r>
            <a:endParaRPr/>
          </a:p>
        </p:txBody>
      </p:sp>
      <p:pic>
        <p:nvPicPr>
          <p:cNvPr id="689" name="Google Shape;689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09385" y="1052124"/>
            <a:ext cx="4253748" cy="4888331"/>
          </a:xfrm>
          <a:prstGeom prst="rect">
            <a:avLst/>
          </a:prstGeom>
          <a:noFill/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90" name="Google Shape;690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31874" y="1052124"/>
            <a:ext cx="3777988" cy="4888331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91" name="Google Shape;691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4901" y="1052125"/>
            <a:ext cx="3184393" cy="4928140"/>
          </a:xfrm>
          <a:prstGeom prst="rect">
            <a:avLst/>
          </a:prstGeom>
          <a:noFill/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37945778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32"/>
          <p:cNvSpPr txBox="1">
            <a:spLocks noGrp="1"/>
          </p:cNvSpPr>
          <p:nvPr>
            <p:ph type="body" idx="1"/>
          </p:nvPr>
        </p:nvSpPr>
        <p:spPr>
          <a:xfrm>
            <a:off x="609599" y="1371286"/>
            <a:ext cx="5486401" cy="548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spcBef>
                <a:spcPts val="0"/>
              </a:spcBef>
              <a:spcAft>
                <a:spcPts val="0"/>
              </a:spcAft>
              <a:buSzPts val="3200"/>
              <a:buChar char="▪"/>
            </a:pPr>
            <a:r>
              <a:rPr lang="en-US" dirty="0"/>
              <a:t>Derivatives tables:</a:t>
            </a:r>
            <a:endParaRPr dirty="0"/>
          </a:p>
          <a:p>
            <a:pPr marL="342882" lvl="0" indent="-139682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dirty="0"/>
          </a:p>
          <a:p>
            <a:pPr marL="342882" lvl="0" indent="-139682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dirty="0"/>
          </a:p>
        </p:txBody>
      </p:sp>
      <p:sp>
        <p:nvSpPr>
          <p:cNvPr id="703" name="Google Shape;703;p32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about computing all the derivatives?</a:t>
            </a:r>
            <a:endParaRPr/>
          </a:p>
        </p:txBody>
      </p:sp>
      <p:pic>
        <p:nvPicPr>
          <p:cNvPr id="704" name="Google Shape;704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5400" y="1524000"/>
            <a:ext cx="4582475" cy="4987921"/>
          </a:xfrm>
          <a:prstGeom prst="rect">
            <a:avLst/>
          </a:prstGeom>
          <a:noFill/>
          <a:ln>
            <a:noFill/>
          </a:ln>
        </p:spPr>
      </p:pic>
      <p:sp>
        <p:nvSpPr>
          <p:cNvPr id="705" name="Google Shape;705;p32"/>
          <p:cNvSpPr txBox="1"/>
          <p:nvPr/>
        </p:nvSpPr>
        <p:spPr>
          <a:xfrm>
            <a:off x="-76200" y="6604084"/>
            <a:ext cx="4203395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[source:  http://hyperphysics.phy-astr.gsu.edu/hbase/Math/derfunc.html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660FB-5BA0-72EE-BC66-30B52F7C5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lecture: differentiation </a:t>
            </a:r>
            <a:r>
              <a:rPr lang="en-US"/>
              <a:t>for neural nets!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A0BBDC-33AB-04F1-E694-D21223CD60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932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to get probabilistic decisions?</a:t>
            </a:r>
            <a:endParaRPr/>
          </a:p>
        </p:txBody>
      </p:sp>
      <p:sp>
        <p:nvSpPr>
          <p:cNvPr id="124" name="Google Shape;124;p3"/>
          <p:cNvSpPr txBox="1">
            <a:spLocks noGrp="1"/>
          </p:cNvSpPr>
          <p:nvPr>
            <p:ph type="body" idx="1"/>
          </p:nvPr>
        </p:nvSpPr>
        <p:spPr>
          <a:xfrm>
            <a:off x="406400" y="1397001"/>
            <a:ext cx="11379200" cy="4729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spcBef>
                <a:spcPts val="0"/>
              </a:spcBef>
              <a:spcAft>
                <a:spcPts val="0"/>
              </a:spcAft>
              <a:buSzPts val="3200"/>
              <a:buChar char="▪"/>
            </a:pPr>
            <a:r>
              <a:rPr lang="en-US" dirty="0"/>
              <a:t>Activation:</a:t>
            </a:r>
            <a:endParaRPr dirty="0"/>
          </a:p>
          <a:p>
            <a:pPr marL="342882" lvl="0" indent="-342882" algn="l" rtl="0">
              <a:spcBef>
                <a:spcPts val="640"/>
              </a:spcBef>
              <a:spcAft>
                <a:spcPts val="0"/>
              </a:spcAft>
              <a:buSzPts val="3200"/>
              <a:buChar char="▪"/>
            </a:pPr>
            <a:r>
              <a:rPr lang="en-US" dirty="0"/>
              <a:t>If 			        very positive -&gt; want probability going to 1</a:t>
            </a:r>
            <a:endParaRPr dirty="0"/>
          </a:p>
          <a:p>
            <a:pPr marL="342882" lvl="0" indent="-342882" algn="l" rtl="0">
              <a:spcBef>
                <a:spcPts val="640"/>
              </a:spcBef>
              <a:spcAft>
                <a:spcPts val="0"/>
              </a:spcAft>
              <a:buSzPts val="3200"/>
              <a:buChar char="▪"/>
            </a:pPr>
            <a:r>
              <a:rPr lang="en-US" dirty="0"/>
              <a:t>If  			        very negative -&gt; want probability going to 0</a:t>
            </a:r>
            <a:endParaRPr dirty="0"/>
          </a:p>
          <a:p>
            <a:pPr marL="342882" lvl="0" indent="-139682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dirty="0"/>
          </a:p>
          <a:p>
            <a:pPr marL="342882" lvl="0" indent="-342882" algn="l" rtl="0">
              <a:spcBef>
                <a:spcPts val="640"/>
              </a:spcBef>
              <a:spcAft>
                <a:spcPts val="0"/>
              </a:spcAft>
              <a:buSzPts val="3200"/>
              <a:buChar char="▪"/>
            </a:pPr>
            <a:r>
              <a:rPr lang="en-US" dirty="0"/>
              <a:t>Sigmoid function</a:t>
            </a:r>
            <a:endParaRPr dirty="0"/>
          </a:p>
        </p:txBody>
      </p:sp>
      <p:pic>
        <p:nvPicPr>
          <p:cNvPr id="125" name="Google Shape;12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3676223"/>
            <a:ext cx="4499765" cy="2993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94835" y="1462064"/>
            <a:ext cx="2124364" cy="427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73327" y="2139824"/>
            <a:ext cx="1755673" cy="353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73327" y="2743200"/>
            <a:ext cx="1755673" cy="353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96235" y="4684096"/>
            <a:ext cx="2997200" cy="97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Best w? </a:t>
            </a:r>
            <a:endParaRPr/>
          </a:p>
        </p:txBody>
      </p:sp>
      <p:sp>
        <p:nvSpPr>
          <p:cNvPr id="135" name="Google Shape;135;p4"/>
          <p:cNvSpPr txBox="1">
            <a:spLocks noGrp="1"/>
          </p:cNvSpPr>
          <p:nvPr>
            <p:ph type="body" idx="1"/>
          </p:nvPr>
        </p:nvSpPr>
        <p:spPr>
          <a:xfrm>
            <a:off x="406400" y="1397001"/>
            <a:ext cx="11379200" cy="2184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spcBef>
                <a:spcPts val="0"/>
              </a:spcBef>
              <a:spcAft>
                <a:spcPts val="0"/>
              </a:spcAft>
              <a:buSzPts val="3200"/>
              <a:buChar char="▪"/>
            </a:pPr>
            <a:r>
              <a:rPr lang="en-US"/>
              <a:t>Maximum likelihood estimation:</a:t>
            </a:r>
            <a:endParaRPr/>
          </a:p>
          <a:p>
            <a:pPr marL="342882" lvl="0" indent="-139682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/>
          </a:p>
          <a:p>
            <a:pPr marL="342882" lvl="0" indent="-139682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/>
          </a:p>
          <a:p>
            <a:pPr marL="2514474" lvl="5" indent="-101588" algn="l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/>
              <a:t>with:</a:t>
            </a:r>
            <a:endParaRPr/>
          </a:p>
          <a:p>
            <a:pPr marL="342882" lvl="0" indent="-139682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/>
          </a:p>
        </p:txBody>
      </p:sp>
      <p:pic>
        <p:nvPicPr>
          <p:cNvPr id="136" name="Google Shape;13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6700" y="2438400"/>
            <a:ext cx="8140700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6000" y="3810000"/>
            <a:ext cx="8153400" cy="217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4"/>
          <p:cNvSpPr txBox="1"/>
          <p:nvPr/>
        </p:nvSpPr>
        <p:spPr>
          <a:xfrm>
            <a:off x="304800" y="6269935"/>
            <a:ext cx="368158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Logistic Regression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Multiclass Logistic Regression</a:t>
            </a:r>
            <a:endParaRPr/>
          </a:p>
        </p:txBody>
      </p:sp>
      <p:sp>
        <p:nvSpPr>
          <p:cNvPr id="144" name="Google Shape;144;p5"/>
          <p:cNvSpPr txBox="1">
            <a:spLocks noGrp="1"/>
          </p:cNvSpPr>
          <p:nvPr>
            <p:ph type="body" idx="1"/>
          </p:nvPr>
        </p:nvSpPr>
        <p:spPr>
          <a:xfrm>
            <a:off x="457199" y="1249150"/>
            <a:ext cx="7663021" cy="4648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Multi-class linear classification</a:t>
            </a:r>
            <a:endParaRPr/>
          </a:p>
          <a:p>
            <a:pPr marL="1600120" lvl="3" indent="-196838" algn="l" rtl="0">
              <a:spcBef>
                <a:spcPts val="100"/>
              </a:spcBef>
              <a:spcAft>
                <a:spcPts val="0"/>
              </a:spcAft>
              <a:buSzPts val="500"/>
              <a:buNone/>
            </a:pPr>
            <a:endParaRPr sz="500"/>
          </a:p>
          <a:p>
            <a:pPr marL="742913" lvl="1" indent="-285736" algn="l" rtl="0">
              <a:spcBef>
                <a:spcPts val="400"/>
              </a:spcBef>
              <a:spcAft>
                <a:spcPts val="0"/>
              </a:spcAft>
              <a:buSzPts val="2000"/>
              <a:buChar char="▪"/>
            </a:pPr>
            <a:r>
              <a:rPr lang="en-US" sz="2000"/>
              <a:t>A weight vector for each class:</a:t>
            </a:r>
            <a:endParaRPr/>
          </a:p>
          <a:p>
            <a:pPr marL="742913" lvl="1" indent="-171436" algn="l" rtl="0"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1800"/>
          </a:p>
          <a:p>
            <a:pPr marL="742913" lvl="1" indent="-285736" algn="l" rtl="0">
              <a:spcBef>
                <a:spcPts val="400"/>
              </a:spcBef>
              <a:spcAft>
                <a:spcPts val="0"/>
              </a:spcAft>
              <a:buSzPts val="2000"/>
              <a:buChar char="▪"/>
            </a:pPr>
            <a:r>
              <a:rPr lang="en-US" sz="2000"/>
              <a:t>Score (activation) of a class y:</a:t>
            </a:r>
            <a:endParaRPr/>
          </a:p>
          <a:p>
            <a:pPr marL="742913" lvl="1" indent="-196836" algn="l" rtl="0">
              <a:spcBef>
                <a:spcPts val="280"/>
              </a:spcBef>
              <a:spcAft>
                <a:spcPts val="0"/>
              </a:spcAft>
              <a:buSzPts val="1400"/>
              <a:buNone/>
            </a:pPr>
            <a:endParaRPr sz="1400"/>
          </a:p>
          <a:p>
            <a:pPr marL="742913" lvl="1" indent="-285736" algn="l" rtl="0">
              <a:spcBef>
                <a:spcPts val="400"/>
              </a:spcBef>
              <a:spcAft>
                <a:spcPts val="0"/>
              </a:spcAft>
              <a:buSzPts val="2000"/>
              <a:buChar char="▪"/>
            </a:pPr>
            <a:r>
              <a:rPr lang="en-US" sz="2000"/>
              <a:t>Prediction w/highest score wins:</a:t>
            </a:r>
            <a:endParaRPr/>
          </a:p>
          <a:p>
            <a:pPr marL="742913" lvl="1" indent="-158736" algn="l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 sz="2000"/>
          </a:p>
          <a:p>
            <a:pPr marL="342882" lvl="0" indent="-190482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342882" lvl="0" indent="-342882" algn="l" rtl="0"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How to make the scores into probabilities? </a:t>
            </a:r>
            <a:endParaRPr/>
          </a:p>
          <a:p>
            <a:pPr marL="342882" lvl="0" indent="-190482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/>
          </a:p>
        </p:txBody>
      </p:sp>
      <p:pic>
        <p:nvPicPr>
          <p:cNvPr id="145" name="Google Shape;145;p5" descr="txp_fi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25523" y="2514600"/>
            <a:ext cx="1419225" cy="381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6" name="Google Shape;146;p5"/>
          <p:cNvGrpSpPr/>
          <p:nvPr/>
        </p:nvGrpSpPr>
        <p:grpSpPr>
          <a:xfrm>
            <a:off x="9163050" y="1573213"/>
            <a:ext cx="2286000" cy="2209800"/>
            <a:chOff x="3648" y="1104"/>
            <a:chExt cx="1440" cy="1392"/>
          </a:xfrm>
        </p:grpSpPr>
        <p:sp>
          <p:nvSpPr>
            <p:cNvPr id="147" name="Google Shape;147;p5"/>
            <p:cNvSpPr/>
            <p:nvPr/>
          </p:nvSpPr>
          <p:spPr>
            <a:xfrm>
              <a:off x="3792" y="1104"/>
              <a:ext cx="1104" cy="528"/>
            </a:xfrm>
            <a:custGeom>
              <a:avLst/>
              <a:gdLst/>
              <a:ahLst/>
              <a:cxnLst/>
              <a:rect l="l" t="t" r="r" b="b"/>
              <a:pathLst>
                <a:path w="1104" h="528" extrusionOk="0">
                  <a:moveTo>
                    <a:pt x="0" y="528"/>
                  </a:moveTo>
                  <a:lnTo>
                    <a:pt x="96" y="96"/>
                  </a:lnTo>
                  <a:lnTo>
                    <a:pt x="720" y="0"/>
                  </a:lnTo>
                  <a:lnTo>
                    <a:pt x="1104" y="288"/>
                  </a:lnTo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FFFF99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4512" y="1392"/>
              <a:ext cx="576" cy="1008"/>
            </a:xfrm>
            <a:custGeom>
              <a:avLst/>
              <a:gdLst/>
              <a:ahLst/>
              <a:cxnLst/>
              <a:rect l="l" t="t" r="r" b="b"/>
              <a:pathLst>
                <a:path w="576" h="1008" extrusionOk="0">
                  <a:moveTo>
                    <a:pt x="384" y="0"/>
                  </a:moveTo>
                  <a:lnTo>
                    <a:pt x="576" y="432"/>
                  </a:lnTo>
                  <a:lnTo>
                    <a:pt x="432" y="960"/>
                  </a:lnTo>
                  <a:lnTo>
                    <a:pt x="0" y="1008"/>
                  </a:lnTo>
                </a:path>
              </a:pathLst>
            </a:custGeom>
            <a:gradFill>
              <a:gsLst>
                <a:gs pos="0">
                  <a:srgbClr val="FF99CC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3648" y="1632"/>
              <a:ext cx="864" cy="864"/>
            </a:xfrm>
            <a:custGeom>
              <a:avLst/>
              <a:gdLst/>
              <a:ahLst/>
              <a:cxnLst/>
              <a:rect l="l" t="t" r="r" b="b"/>
              <a:pathLst>
                <a:path w="864" h="864" extrusionOk="0">
                  <a:moveTo>
                    <a:pt x="144" y="0"/>
                  </a:moveTo>
                  <a:lnTo>
                    <a:pt x="0" y="384"/>
                  </a:lnTo>
                  <a:lnTo>
                    <a:pt x="480" y="864"/>
                  </a:lnTo>
                  <a:lnTo>
                    <a:pt x="864" y="768"/>
                  </a:lnTo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99CCFF"/>
                </a:gs>
              </a:gsLst>
              <a:lin ang="189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3792" y="1392"/>
              <a:ext cx="1104" cy="384"/>
            </a:xfrm>
            <a:custGeom>
              <a:avLst/>
              <a:gdLst/>
              <a:ahLst/>
              <a:cxnLst/>
              <a:rect l="l" t="t" r="r" b="b"/>
              <a:pathLst>
                <a:path w="1104" h="384" extrusionOk="0">
                  <a:moveTo>
                    <a:pt x="0" y="240"/>
                  </a:moveTo>
                  <a:lnTo>
                    <a:pt x="624" y="384"/>
                  </a:lnTo>
                  <a:lnTo>
                    <a:pt x="1104" y="0"/>
                  </a:lnTo>
                </a:path>
              </a:pathLst>
            </a:custGeom>
            <a:solidFill>
              <a:srgbClr val="FFFF99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4416" y="1392"/>
              <a:ext cx="480" cy="1008"/>
            </a:xfrm>
            <a:custGeom>
              <a:avLst/>
              <a:gdLst/>
              <a:ahLst/>
              <a:cxnLst/>
              <a:rect l="l" t="t" r="r" b="b"/>
              <a:pathLst>
                <a:path w="480" h="1008" extrusionOk="0">
                  <a:moveTo>
                    <a:pt x="480" y="0"/>
                  </a:moveTo>
                  <a:lnTo>
                    <a:pt x="0" y="384"/>
                  </a:lnTo>
                  <a:lnTo>
                    <a:pt x="96" y="1008"/>
                  </a:lnTo>
                </a:path>
              </a:pathLst>
            </a:custGeom>
            <a:gradFill>
              <a:gsLst>
                <a:gs pos="0">
                  <a:srgbClr val="FF99CC"/>
                </a:gs>
                <a:gs pos="100000">
                  <a:srgbClr val="FFCFE7"/>
                </a:gs>
              </a:gsLst>
              <a:lin ang="270000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3792" y="1632"/>
              <a:ext cx="720" cy="768"/>
            </a:xfrm>
            <a:custGeom>
              <a:avLst/>
              <a:gdLst/>
              <a:ahLst/>
              <a:cxnLst/>
              <a:rect l="l" t="t" r="r" b="b"/>
              <a:pathLst>
                <a:path w="720" h="768" extrusionOk="0">
                  <a:moveTo>
                    <a:pt x="0" y="0"/>
                  </a:moveTo>
                  <a:lnTo>
                    <a:pt x="624" y="144"/>
                  </a:lnTo>
                  <a:lnTo>
                    <a:pt x="720" y="768"/>
                  </a:lnTo>
                </a:path>
              </a:pathLst>
            </a:custGeom>
            <a:gradFill>
              <a:gsLst>
                <a:gs pos="0">
                  <a:srgbClr val="DFEFFF"/>
                </a:gs>
                <a:gs pos="100000">
                  <a:srgbClr val="99CCFF"/>
                </a:gs>
              </a:gsLst>
              <a:lin ang="1890000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53" name="Google Shape;153;p5" descr="txp_fi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76800" y="3124200"/>
            <a:ext cx="3352800" cy="52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txp_fi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39250" y="1268413"/>
            <a:ext cx="1524000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5" descr="txp_fi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82050" y="3325813"/>
            <a:ext cx="819150" cy="484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5" descr="txp_fi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220450" y="3173413"/>
            <a:ext cx="819150" cy="484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5" descr="txp_fi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941887" y="1884363"/>
            <a:ext cx="468313" cy="292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8" name="Google Shape;158;p5"/>
          <p:cNvCxnSpPr/>
          <p:nvPr/>
        </p:nvCxnSpPr>
        <p:spPr>
          <a:xfrm rot="10800000">
            <a:off x="10153650" y="1649413"/>
            <a:ext cx="228600" cy="9906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9" name="Google Shape;159;p5"/>
          <p:cNvCxnSpPr/>
          <p:nvPr/>
        </p:nvCxnSpPr>
        <p:spPr>
          <a:xfrm>
            <a:off x="10382250" y="2640013"/>
            <a:ext cx="1066800" cy="3810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0" name="Google Shape;160;p5"/>
          <p:cNvCxnSpPr/>
          <p:nvPr/>
        </p:nvCxnSpPr>
        <p:spPr>
          <a:xfrm flipH="1">
            <a:off x="9696450" y="2640013"/>
            <a:ext cx="685800" cy="6096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61" name="Google Shape;161;p5" descr="txp_fi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306050" y="1676400"/>
            <a:ext cx="338138" cy="19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5" descr="txp_fi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391650" y="2851150"/>
            <a:ext cx="352425" cy="19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5" descr="txp_fi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1296650" y="2667000"/>
            <a:ext cx="352425" cy="211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80251" y="4869499"/>
            <a:ext cx="11381220" cy="95567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5"/>
          <p:cNvSpPr txBox="1"/>
          <p:nvPr/>
        </p:nvSpPr>
        <p:spPr>
          <a:xfrm>
            <a:off x="152400" y="6326784"/>
            <a:ext cx="208262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original activations</a:t>
            </a:r>
            <a:endParaRPr/>
          </a:p>
        </p:txBody>
      </p:sp>
      <p:sp>
        <p:nvSpPr>
          <p:cNvPr id="166" name="Google Shape;166;p5"/>
          <p:cNvSpPr txBox="1"/>
          <p:nvPr/>
        </p:nvSpPr>
        <p:spPr>
          <a:xfrm>
            <a:off x="6443821" y="6326784"/>
            <a:ext cx="214674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softmax activations</a:t>
            </a:r>
            <a:endParaRPr/>
          </a:p>
        </p:txBody>
      </p:sp>
      <p:sp>
        <p:nvSpPr>
          <p:cNvPr id="167" name="Google Shape;167;p5"/>
          <p:cNvSpPr/>
          <p:nvPr/>
        </p:nvSpPr>
        <p:spPr>
          <a:xfrm rot="-5400000">
            <a:off x="1032344" y="5229339"/>
            <a:ext cx="297670" cy="1752441"/>
          </a:xfrm>
          <a:prstGeom prst="leftBrace">
            <a:avLst>
              <a:gd name="adj1" fmla="val 8333"/>
              <a:gd name="adj2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5"/>
          <p:cNvSpPr/>
          <p:nvPr/>
        </p:nvSpPr>
        <p:spPr>
          <a:xfrm rot="-5400000">
            <a:off x="7141376" y="1508727"/>
            <a:ext cx="254862" cy="9236475"/>
          </a:xfrm>
          <a:prstGeom prst="leftBrace">
            <a:avLst>
              <a:gd name="adj1" fmla="val 8333"/>
              <a:gd name="adj2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Best w? </a:t>
            </a:r>
            <a:endParaRPr/>
          </a:p>
        </p:txBody>
      </p:sp>
      <p:sp>
        <p:nvSpPr>
          <p:cNvPr id="174" name="Google Shape;174;p6"/>
          <p:cNvSpPr txBox="1">
            <a:spLocks noGrp="1"/>
          </p:cNvSpPr>
          <p:nvPr>
            <p:ph type="body" idx="1"/>
          </p:nvPr>
        </p:nvSpPr>
        <p:spPr>
          <a:xfrm>
            <a:off x="406400" y="1397001"/>
            <a:ext cx="11379200" cy="2184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spcBef>
                <a:spcPts val="0"/>
              </a:spcBef>
              <a:spcAft>
                <a:spcPts val="0"/>
              </a:spcAft>
              <a:buSzPts val="3200"/>
              <a:buChar char="▪"/>
            </a:pPr>
            <a:r>
              <a:rPr lang="en-US"/>
              <a:t>Maximum likelihood estimation:</a:t>
            </a:r>
            <a:endParaRPr/>
          </a:p>
          <a:p>
            <a:pPr marL="342882" lvl="0" indent="-139682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/>
          </a:p>
          <a:p>
            <a:pPr marL="342882" lvl="0" indent="-139682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/>
          </a:p>
          <a:p>
            <a:pPr marL="342882" lvl="0" indent="-139682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/>
              <a:t>with:</a:t>
            </a:r>
            <a:endParaRPr/>
          </a:p>
          <a:p>
            <a:pPr marL="342882" lvl="0" indent="-139682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/>
          </a:p>
        </p:txBody>
      </p:sp>
      <p:pic>
        <p:nvPicPr>
          <p:cNvPr id="175" name="Google Shape;17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6700" y="2438400"/>
            <a:ext cx="8140700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09800" y="3860801"/>
            <a:ext cx="6172200" cy="1446206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6"/>
          <p:cNvSpPr txBox="1"/>
          <p:nvPr/>
        </p:nvSpPr>
        <p:spPr>
          <a:xfrm>
            <a:off x="304800" y="6269935"/>
            <a:ext cx="567091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Multi-Class Logistic Regression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7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Lecture</a:t>
            </a:r>
            <a:endParaRPr/>
          </a:p>
        </p:txBody>
      </p:sp>
      <p:sp>
        <p:nvSpPr>
          <p:cNvPr id="183" name="Google Shape;183;p7"/>
          <p:cNvSpPr txBox="1">
            <a:spLocks noGrp="1"/>
          </p:cNvSpPr>
          <p:nvPr>
            <p:ph type="body" idx="1"/>
          </p:nvPr>
        </p:nvSpPr>
        <p:spPr>
          <a:xfrm>
            <a:off x="406400" y="1397001"/>
            <a:ext cx="11379200" cy="4729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139682" algn="l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/>
          </a:p>
          <a:p>
            <a:pPr marL="342882" lvl="0" indent="-342882" algn="l" rtl="0">
              <a:spcBef>
                <a:spcPts val="640"/>
              </a:spcBef>
              <a:spcAft>
                <a:spcPts val="0"/>
              </a:spcAft>
              <a:buSzPts val="3200"/>
              <a:buChar char="▪"/>
            </a:pPr>
            <a:r>
              <a:rPr lang="en-US"/>
              <a:t>Optimization</a:t>
            </a:r>
            <a:endParaRPr/>
          </a:p>
          <a:p>
            <a:pPr marL="1142942" lvl="2" indent="-76188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742913" lvl="1" indent="-285736" algn="l" rtl="0"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i.e., how do we solve:</a:t>
            </a:r>
            <a:endParaRPr/>
          </a:p>
          <a:p>
            <a:pPr marL="742913" lvl="1" indent="-107936" algn="l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pic>
        <p:nvPicPr>
          <p:cNvPr id="184" name="Google Shape;18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2600" y="3888426"/>
            <a:ext cx="8140700" cy="9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8" descr="C:\Users\Dan\Dropbox\Office\CS 188\Ketrina Art\CSPs 2\HillClimbin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0980" y="1144462"/>
            <a:ext cx="4577219" cy="2860762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8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Hill Climbing</a:t>
            </a:r>
            <a:endParaRPr/>
          </a:p>
        </p:txBody>
      </p:sp>
      <p:sp>
        <p:nvSpPr>
          <p:cNvPr id="190" name="Google Shape;190;p8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106680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▪"/>
            </a:pPr>
            <a:r>
              <a:rPr lang="en-US" dirty="0"/>
              <a:t>Recall from CSPs lecture: simple, general idea</a:t>
            </a:r>
            <a:endParaRPr dirty="0"/>
          </a:p>
          <a:p>
            <a:pPr marL="742913" lvl="1" indent="-285736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 dirty="0"/>
              <a:t>Start wherever</a:t>
            </a:r>
            <a:endParaRPr dirty="0"/>
          </a:p>
          <a:p>
            <a:pPr marL="742913" lvl="1" indent="-285736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 dirty="0"/>
              <a:t>Repeat: move to the best neighboring state</a:t>
            </a:r>
            <a:endParaRPr dirty="0"/>
          </a:p>
          <a:p>
            <a:pPr marL="742913" lvl="1" indent="-285736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 dirty="0"/>
              <a:t>If no neighbors better than current, quit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 sz="2000" dirty="0"/>
          </a:p>
          <a:p>
            <a:pPr marL="342882" lvl="0" indent="-342882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3200"/>
              <a:buChar char="▪"/>
            </a:pPr>
            <a:r>
              <a:rPr lang="en-US" dirty="0"/>
              <a:t>What’s particularly tricky when hill-climbing for multiclass logistic regression?</a:t>
            </a:r>
            <a:endParaRPr dirty="0"/>
          </a:p>
          <a:p>
            <a:pPr marL="742913" lvl="1" indent="-285736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dirty="0"/>
              <a:t>Optimization over a continuous space</a:t>
            </a:r>
            <a:endParaRPr dirty="0"/>
          </a:p>
          <a:p>
            <a:pPr marL="1142942" lvl="2" indent="-228588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800" dirty="0"/>
              <a:t>Infinitely many neighbors!</a:t>
            </a:r>
            <a:endParaRPr dirty="0"/>
          </a:p>
          <a:p>
            <a:pPr marL="1142942" lvl="2" indent="-228588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800" dirty="0"/>
              <a:t>How to do this efficiently?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9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1-D Optimization</a:t>
            </a:r>
            <a:endParaRPr/>
          </a:p>
        </p:txBody>
      </p:sp>
      <p:sp>
        <p:nvSpPr>
          <p:cNvPr id="197" name="Google Shape;197;p9"/>
          <p:cNvSpPr txBox="1">
            <a:spLocks noGrp="1"/>
          </p:cNvSpPr>
          <p:nvPr>
            <p:ph type="body" idx="1"/>
          </p:nvPr>
        </p:nvSpPr>
        <p:spPr>
          <a:xfrm>
            <a:off x="406400" y="3886201"/>
            <a:ext cx="113792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spcBef>
                <a:spcPts val="0"/>
              </a:spcBef>
              <a:spcAft>
                <a:spcPts val="0"/>
              </a:spcAft>
              <a:buSzPts val="3200"/>
              <a:buChar char="▪"/>
            </a:pPr>
            <a:r>
              <a:rPr lang="en-US" dirty="0"/>
              <a:t>Could evaluate			and</a:t>
            </a:r>
            <a:endParaRPr dirty="0"/>
          </a:p>
          <a:p>
            <a:pPr marL="742913" lvl="1" indent="-285736" algn="l" rtl="0"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 dirty="0"/>
              <a:t>Then step in best direction</a:t>
            </a:r>
            <a:endParaRPr dirty="0"/>
          </a:p>
          <a:p>
            <a:pPr marL="1142942" lvl="2" indent="-76188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342882" lvl="0" indent="-342882" algn="l" rtl="0">
              <a:spcBef>
                <a:spcPts val="640"/>
              </a:spcBef>
              <a:spcAft>
                <a:spcPts val="0"/>
              </a:spcAft>
              <a:buSzPts val="3200"/>
              <a:buChar char="▪"/>
            </a:pPr>
            <a:r>
              <a:rPr lang="en-US" dirty="0"/>
              <a:t>Or, evaluate derivative:</a:t>
            </a:r>
            <a:endParaRPr dirty="0"/>
          </a:p>
          <a:p>
            <a:pPr marL="742913" lvl="1" indent="-234936" algn="l" rtl="0">
              <a:spcBef>
                <a:spcPts val="160"/>
              </a:spcBef>
              <a:spcAft>
                <a:spcPts val="0"/>
              </a:spcAft>
              <a:buSzPts val="800"/>
              <a:buNone/>
            </a:pPr>
            <a:endParaRPr sz="800" dirty="0"/>
          </a:p>
          <a:p>
            <a:pPr marL="742913" lvl="1" indent="-285736" algn="l" rtl="0"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 dirty="0"/>
              <a:t>Tells which direction to step into</a:t>
            </a:r>
            <a:endParaRPr dirty="0"/>
          </a:p>
        </p:txBody>
      </p:sp>
      <p:cxnSp>
        <p:nvCxnSpPr>
          <p:cNvPr id="198" name="Google Shape;198;p9"/>
          <p:cNvCxnSpPr/>
          <p:nvPr/>
        </p:nvCxnSpPr>
        <p:spPr>
          <a:xfrm>
            <a:off x="2362200" y="3429000"/>
            <a:ext cx="70104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99" name="Google Shape;199;p9"/>
          <p:cNvCxnSpPr/>
          <p:nvPr/>
        </p:nvCxnSpPr>
        <p:spPr>
          <a:xfrm rot="10800000">
            <a:off x="3581400" y="1371600"/>
            <a:ext cx="0" cy="2209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200" name="Google Shape;200;p9" descr="latex-image-1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37966" y="3543476"/>
            <a:ext cx="317500" cy="2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9" descr="latex-image-1.pd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10000" y="1219200"/>
            <a:ext cx="685615" cy="362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9" descr="latex-image-1.pd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38800" y="3581400"/>
            <a:ext cx="356995" cy="2160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3" name="Google Shape;203;p9"/>
          <p:cNvCxnSpPr/>
          <p:nvPr/>
        </p:nvCxnSpPr>
        <p:spPr>
          <a:xfrm>
            <a:off x="5754531" y="2632731"/>
            <a:ext cx="0" cy="910745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04" name="Google Shape;204;p9"/>
          <p:cNvCxnSpPr/>
          <p:nvPr/>
        </p:nvCxnSpPr>
        <p:spPr>
          <a:xfrm rot="10800000">
            <a:off x="3581400" y="2632731"/>
            <a:ext cx="2173132" cy="1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205" name="Google Shape;205;p9" descr="latex-image-1.pdf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667000" y="2438400"/>
            <a:ext cx="788042" cy="343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9" descr="latex-image-1.pdf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723619" y="4004290"/>
            <a:ext cx="1762781" cy="437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9" descr="latex-image-1.pdf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858000" y="3949700"/>
            <a:ext cx="1892300" cy="46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9" descr="latex-image-1.pdf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334000" y="5334000"/>
            <a:ext cx="517467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899</Words>
  <Application>Microsoft Macintosh PowerPoint</Application>
  <PresentationFormat>Widescreen</PresentationFormat>
  <Paragraphs>202</Paragraphs>
  <Slides>28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Noto Sans Symbols</vt:lpstr>
      <vt:lpstr>Arial</vt:lpstr>
      <vt:lpstr>Calibri</vt:lpstr>
      <vt:lpstr>Courier</vt:lpstr>
      <vt:lpstr>dan-berkeley-nlp-v1</vt:lpstr>
      <vt:lpstr>CS 480/580: Introduction to Artificial Intelligence </vt:lpstr>
      <vt:lpstr>Reminder: Linear Classifiers</vt:lpstr>
      <vt:lpstr>How to get probabilistic decisions?</vt:lpstr>
      <vt:lpstr>Best w? </vt:lpstr>
      <vt:lpstr>Multiclass Logistic Regression</vt:lpstr>
      <vt:lpstr>Best w? </vt:lpstr>
      <vt:lpstr>This Lecture</vt:lpstr>
      <vt:lpstr>Hill Climbing</vt:lpstr>
      <vt:lpstr>1-D Optimization</vt:lpstr>
      <vt:lpstr>2-D Optimization</vt:lpstr>
      <vt:lpstr>Gradient Ascent</vt:lpstr>
      <vt:lpstr>Gradient Ascent</vt:lpstr>
      <vt:lpstr>Gradient in n dimensions</vt:lpstr>
      <vt:lpstr>Optimization Procedure: Gradient Ascent</vt:lpstr>
      <vt:lpstr>Batch Gradient Ascent on the Log Likelihood Objective</vt:lpstr>
      <vt:lpstr>Stochastic Gradient Ascent on the Log Likelihood Objective</vt:lpstr>
      <vt:lpstr>Mini-Batch Gradient Ascent on the Log Likelihood Objective</vt:lpstr>
      <vt:lpstr>Neural Networks</vt:lpstr>
      <vt:lpstr>Multi-class Logistic Regression</vt:lpstr>
      <vt:lpstr>Deep Neural Network = Also learn the features!</vt:lpstr>
      <vt:lpstr>Deep Neural Network = Also learn the features!</vt:lpstr>
      <vt:lpstr>Deep Neural Network = Also learn the features!</vt:lpstr>
      <vt:lpstr>Common Activation Functions</vt:lpstr>
      <vt:lpstr>Deep Neural Network: Also Learn the Features!</vt:lpstr>
      <vt:lpstr>Universal Function Approximation Theorem*</vt:lpstr>
      <vt:lpstr>Universal Function Approximation Theorem*</vt:lpstr>
      <vt:lpstr>How about computing all the derivatives?</vt:lpstr>
      <vt:lpstr>Next lecture: differentiation for neural nets!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188: Artificial Intelligence </dc:title>
  <dc:creator>Preferred Customer</dc:creator>
  <cp:lastModifiedBy>Xuesu Xiao</cp:lastModifiedBy>
  <cp:revision>24</cp:revision>
  <dcterms:created xsi:type="dcterms:W3CDTF">2004-08-27T04:16:05Z</dcterms:created>
  <dcterms:modified xsi:type="dcterms:W3CDTF">2026-04-22T01:28:50Z</dcterms:modified>
</cp:coreProperties>
</file>