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mpeg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37"/>
  </p:notesMasterIdLst>
  <p:handoutMasterIdLst>
    <p:handoutMasterId r:id="rId38"/>
  </p:handoutMasterIdLst>
  <p:sldIdLst>
    <p:sldId id="835" r:id="rId2"/>
    <p:sldId id="812" r:id="rId3"/>
    <p:sldId id="813" r:id="rId4"/>
    <p:sldId id="814" r:id="rId5"/>
    <p:sldId id="838" r:id="rId6"/>
    <p:sldId id="839" r:id="rId7"/>
    <p:sldId id="837" r:id="rId8"/>
    <p:sldId id="817" r:id="rId9"/>
    <p:sldId id="845" r:id="rId10"/>
    <p:sldId id="818" r:id="rId11"/>
    <p:sldId id="821" r:id="rId12"/>
    <p:sldId id="841" r:id="rId13"/>
    <p:sldId id="842" r:id="rId14"/>
    <p:sldId id="843" r:id="rId15"/>
    <p:sldId id="840" r:id="rId16"/>
    <p:sldId id="836" r:id="rId17"/>
    <p:sldId id="829" r:id="rId18"/>
    <p:sldId id="819" r:id="rId19"/>
    <p:sldId id="822" r:id="rId20"/>
    <p:sldId id="825" r:id="rId21"/>
    <p:sldId id="823" r:id="rId22"/>
    <p:sldId id="806" r:id="rId23"/>
    <p:sldId id="804" r:id="rId24"/>
    <p:sldId id="827" r:id="rId25"/>
    <p:sldId id="798" r:id="rId26"/>
    <p:sldId id="799" r:id="rId27"/>
    <p:sldId id="833" r:id="rId28"/>
    <p:sldId id="768" r:id="rId29"/>
    <p:sldId id="830" r:id="rId30"/>
    <p:sldId id="792" r:id="rId31"/>
    <p:sldId id="734" r:id="rId32"/>
    <p:sldId id="770" r:id="rId33"/>
    <p:sldId id="846" r:id="rId34"/>
    <p:sldId id="847" r:id="rId35"/>
    <p:sldId id="771" r:id="rId36"/>
  </p:sldIdLst>
  <p:sldSz cx="12192000" cy="6858000"/>
  <p:notesSz cx="7099300" cy="10234613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B5E3C8"/>
    <a:srgbClr val="008000"/>
    <a:srgbClr val="CCECFF"/>
    <a:srgbClr val="3333FF"/>
    <a:srgbClr val="FFFF00"/>
    <a:srgbClr val="FF3300"/>
    <a:srgbClr val="CC00CC"/>
    <a:srgbClr val="FFCC00"/>
    <a:srgbClr val="FF99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744B76-57F0-7943-AE04-BC80C2C8F571}" v="1" dt="2022-09-28T20:17:38.3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93" autoAdjust="0"/>
    <p:restoredTop sz="94561" autoAdjust="0"/>
  </p:normalViewPr>
  <p:slideViewPr>
    <p:cSldViewPr>
      <p:cViewPr varScale="1">
        <p:scale>
          <a:sx n="201" d="100"/>
          <a:sy n="201" d="100"/>
        </p:scale>
        <p:origin x="220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DE744B76-57F0-7943-AE04-BC80C2C8F571}"/>
    <pc:docChg chg="custSel modSld">
      <pc:chgData name="Xuesu Xiao" userId="2da2dc19-76a6-42ca-a03e-a5becae5e7dc" providerId="ADAL" clId="{DE744B76-57F0-7943-AE04-BC80C2C8F571}" dt="2022-09-28T20:17:38.325" v="4"/>
      <pc:docMkLst>
        <pc:docMk/>
      </pc:docMkLst>
      <pc:sldChg chg="modAnim">
        <pc:chgData name="Xuesu Xiao" userId="2da2dc19-76a6-42ca-a03e-a5becae5e7dc" providerId="ADAL" clId="{DE744B76-57F0-7943-AE04-BC80C2C8F571}" dt="2022-09-28T20:17:38.325" v="4"/>
        <pc:sldMkLst>
          <pc:docMk/>
          <pc:sldMk cId="0" sldId="806"/>
        </pc:sldMkLst>
      </pc:sldChg>
      <pc:sldChg chg="delSp mod">
        <pc:chgData name="Xuesu Xiao" userId="2da2dc19-76a6-42ca-a03e-a5becae5e7dc" providerId="ADAL" clId="{DE744B76-57F0-7943-AE04-BC80C2C8F571}" dt="2022-09-28T19:43:42.347" v="3" actId="478"/>
        <pc:sldMkLst>
          <pc:docMk/>
          <pc:sldMk cId="0" sldId="817"/>
        </pc:sldMkLst>
        <pc:spChg chg="del">
          <ac:chgData name="Xuesu Xiao" userId="2da2dc19-76a6-42ca-a03e-a5becae5e7dc" providerId="ADAL" clId="{DE744B76-57F0-7943-AE04-BC80C2C8F571}" dt="2022-09-28T19:43:42.347" v="3" actId="478"/>
          <ac:spMkLst>
            <pc:docMk/>
            <pc:sldMk cId="0" sldId="817"/>
            <ac:spMk id="4" creationId="{00000000-0000-0000-0000-000000000000}"/>
          </ac:spMkLst>
        </pc:spChg>
      </pc:sldChg>
      <pc:sldChg chg="delSp mod">
        <pc:chgData name="Xuesu Xiao" userId="2da2dc19-76a6-42ca-a03e-a5becae5e7dc" providerId="ADAL" clId="{DE744B76-57F0-7943-AE04-BC80C2C8F571}" dt="2022-09-28T19:43:30.430" v="0" actId="478"/>
        <pc:sldMkLst>
          <pc:docMk/>
          <pc:sldMk cId="4187308429" sldId="837"/>
        </pc:sldMkLst>
        <pc:spChg chg="del">
          <ac:chgData name="Xuesu Xiao" userId="2da2dc19-76a6-42ca-a03e-a5becae5e7dc" providerId="ADAL" clId="{DE744B76-57F0-7943-AE04-BC80C2C8F571}" dt="2022-09-28T19:43:30.430" v="0" actId="478"/>
          <ac:spMkLst>
            <pc:docMk/>
            <pc:sldMk cId="4187308429" sldId="837"/>
            <ac:spMk id="3" creationId="{00000000-0000-0000-0000-000000000000}"/>
          </ac:spMkLst>
        </pc:spChg>
      </pc:sldChg>
      <pc:sldChg chg="delSp mod">
        <pc:chgData name="Xuesu Xiao" userId="2da2dc19-76a6-42ca-a03e-a5becae5e7dc" providerId="ADAL" clId="{DE744B76-57F0-7943-AE04-BC80C2C8F571}" dt="2022-09-28T19:43:37.410" v="2" actId="478"/>
        <pc:sldMkLst>
          <pc:docMk/>
          <pc:sldMk cId="4234412671" sldId="838"/>
        </pc:sldMkLst>
        <pc:spChg chg="del">
          <ac:chgData name="Xuesu Xiao" userId="2da2dc19-76a6-42ca-a03e-a5becae5e7dc" providerId="ADAL" clId="{DE744B76-57F0-7943-AE04-BC80C2C8F571}" dt="2022-09-28T19:43:37.410" v="2" actId="478"/>
          <ac:spMkLst>
            <pc:docMk/>
            <pc:sldMk cId="4234412671" sldId="838"/>
            <ac:spMk id="6" creationId="{00000000-0000-0000-0000-000000000000}"/>
          </ac:spMkLst>
        </pc:spChg>
      </pc:sldChg>
      <pc:sldChg chg="delSp mod">
        <pc:chgData name="Xuesu Xiao" userId="2da2dc19-76a6-42ca-a03e-a5becae5e7dc" providerId="ADAL" clId="{DE744B76-57F0-7943-AE04-BC80C2C8F571}" dt="2022-09-28T19:43:34.313" v="1" actId="478"/>
        <pc:sldMkLst>
          <pc:docMk/>
          <pc:sldMk cId="3899282164" sldId="839"/>
        </pc:sldMkLst>
        <pc:spChg chg="del">
          <ac:chgData name="Xuesu Xiao" userId="2da2dc19-76a6-42ca-a03e-a5becae5e7dc" providerId="ADAL" clId="{DE744B76-57F0-7943-AE04-BC80C2C8F571}" dt="2022-09-28T19:43:34.313" v="1" actId="478"/>
          <ac:spMkLst>
            <pc:docMk/>
            <pc:sldMk cId="3899282164" sldId="839"/>
            <ac:spMk id="6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BFDBF11C-B684-4A8C-9DB2-46B18AF4E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47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E134953A-E847-4B81-A1EE-12E7BBF0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76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54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Show robot-soccer learning to walk videos (UT Austin):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? Show snake robot:</a:t>
            </a: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8511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times no reward accumulated at all, just sitting still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8.xml"/><Relationship Id="rId7" Type="http://schemas.openxmlformats.org/officeDocument/2006/relationships/image" Target="../media/image1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3.png"/><Relationship Id="rId5" Type="http://schemas.openxmlformats.org/officeDocument/2006/relationships/tags" Target="../tags/tag10.xml"/><Relationship Id="rId10" Type="http://schemas.openxmlformats.org/officeDocument/2006/relationships/image" Target="../media/image22.png"/><Relationship Id="rId4" Type="http://schemas.openxmlformats.org/officeDocument/2006/relationships/tags" Target="../tags/tag9.xml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8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3.png"/><Relationship Id="rId5" Type="http://schemas.openxmlformats.org/officeDocument/2006/relationships/tags" Target="../tags/tag17.xml"/><Relationship Id="rId10" Type="http://schemas.openxmlformats.org/officeDocument/2006/relationships/image" Target="../media/image32.png"/><Relationship Id="rId4" Type="http://schemas.openxmlformats.org/officeDocument/2006/relationships/tags" Target="../tags/tag16.xml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39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29.xml"/><Relationship Id="rId7" Type="http://schemas.openxmlformats.org/officeDocument/2006/relationships/image" Target="../media/image51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2.bin"/><Relationship Id="rId4" Type="http://schemas.openxmlformats.org/officeDocument/2006/relationships/tags" Target="../tags/tag30.xml"/><Relationship Id="rId9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6388" y="1524000"/>
            <a:ext cx="9018587" cy="4142645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/>
              <a:t>CS 480/580</a:t>
            </a:r>
            <a:r>
              <a:rPr lang="en-US" dirty="0"/>
              <a:t>: Introduction to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Reinforcement Learning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Prof. </a:t>
            </a:r>
            <a:r>
              <a:rPr lang="en-US" sz="2400" dirty="0" err="1">
                <a:latin typeface="Calibri"/>
                <a:cs typeface="Calibri"/>
              </a:rPr>
              <a:t>Xuesu</a:t>
            </a:r>
            <a:r>
              <a:rPr lang="en-US" sz="2400" dirty="0">
                <a:latin typeface="Calibri"/>
                <a:cs typeface="Calibri"/>
              </a:rPr>
              <a:t> Xiao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George Mason University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[Based on slides created by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for CS188 Intro to AI at UC Berkeley. All original materials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assume a Markov decision process (MDP):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actions (per state) A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I.e. we don’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Offline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Online 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600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Normalize to give an estimate of</a:t>
            </a:r>
            <a:endParaRPr lang="en-US" sz="2200" b="1" dirty="0"/>
          </a:p>
          <a:p>
            <a:pPr lvl="1">
              <a:lnSpc>
                <a:spcPct val="80000"/>
              </a:lnSpc>
            </a:pPr>
            <a:r>
              <a:rPr lang="en-US" sz="2200" dirty="0"/>
              <a:t>Discover each </a:t>
            </a:r>
            <a:r>
              <a:rPr lang="en-US" sz="2200" b="1" dirty="0"/>
              <a:t>                      </a:t>
            </a:r>
            <a:r>
              <a:rPr lang="en-US" sz="2200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600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9437" y="3549893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908281" y="3904717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362599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768600" y="1214736"/>
            <a:ext cx="701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CS 480/580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</a:p>
        </p:txBody>
      </p:sp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Model-Free Learning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1448200"/>
            <a:ext cx="5480050" cy="5028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1156714"/>
            <a:ext cx="7162800" cy="5319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114300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Input: a fixed policy </a:t>
            </a:r>
            <a:r>
              <a:rPr lang="en-US" sz="2400" dirty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state values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448143"/>
            <a:ext cx="5410200" cy="31629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880" y="1447800"/>
            <a:ext cx="301752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2259" y="1596699"/>
            <a:ext cx="7882341" cy="4422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504188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377239"/>
              </p:ext>
            </p:extLst>
          </p:nvPr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91440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017368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8966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+10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058400" y="24858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-10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58400" y="417246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Problems with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213600" cy="4729164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What’s good about direct evaluation?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It’s easy to understand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doesn’t require any knowledge of T, R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eventually computes the correct average values, using just sample transitions</a:t>
            </a:r>
          </a:p>
          <a:p>
            <a:pPr lvl="1"/>
            <a:endParaRPr lang="en-US" sz="24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What bad about it?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wastes information about state connections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Each state must be learned separately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So, it takes a long time to 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0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132367"/>
              </p:ext>
            </p:extLst>
          </p:nvPr>
        </p:nvGraphicFramePr>
        <p:xfrm>
          <a:off x="8686800" y="2133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630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6368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94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01200" y="2133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7400" y="38201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4400" y="48768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If B and E both go to C under this policy, how can their values be different?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12669" y="3024555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3438" y="2189285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9423888" y="3380641"/>
            <a:ext cx="228600" cy="5568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278207" y="3379177"/>
            <a:ext cx="228600" cy="5861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9897208" y="3841532"/>
            <a:ext cx="22860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11430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Simplified Bellman updates calculate V for a fixed policy: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Each round, replace V with a one-step-look-ahead layer over V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This approach fully exploited the connections between the states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Unfortunately, we need T and R to do it!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 other words, how to we take a weighted average without knowing the weights?</a:t>
            </a: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76325" y="335280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406216" y="259080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  <a:sym typeface="Symbol" pitchFamily="18" charset="2"/>
              </a:rPr>
              <a:t>(s)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  <a:r>
                <a:rPr lang="en-US" baseline="-25000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87933" y="33083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75088" y="3862387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90229" y="4603750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833411" y="4391025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3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/>
                  <a:cs typeface="Calibri"/>
                </a:rPr>
                <a:t>s,</a:t>
              </a:r>
              <a:r>
                <a:rPr lang="en-US" dirty="0">
                  <a:latin typeface="Calibri"/>
                  <a:cs typeface="Calibri"/>
                  <a:sym typeface="Symbol" pitchFamily="18" charset="2"/>
                </a:rPr>
                <a:t> (s)</a:t>
              </a:r>
              <a:r>
                <a:rPr lang="en-US" dirty="0">
                  <a:latin typeface="Calibri"/>
                  <a:cs typeface="Calibri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Calibri"/>
                <a:cs typeface="Calibri"/>
              </a:rPr>
              <a:t>Almost!  But we can’t rewind time to get sample after sample from state s.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978480"/>
            <a:ext cx="4191000" cy="3688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</a:t>
            </a:r>
          </a:p>
        </p:txBody>
      </p:sp>
      <p:pic>
        <p:nvPicPr>
          <p:cNvPr id="41987" name="Picture 3" descr="C:\Users\Dan\Dropbox\Office\CS 188\Ketrina Art\RL\TemporalDiffere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447572"/>
            <a:ext cx="5480050" cy="502942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Policy still fixed, still doing evaluation!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Move values toward value of whatever successor occurs: running average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(s)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422619" y="5845062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881799" y="5730875"/>
            <a:ext cx="1906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Same update: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/>
              <a:t>Exponential moving average </a:t>
            </a:r>
          </a:p>
          <a:p>
            <a:pPr lvl="1"/>
            <a:r>
              <a:rPr lang="en-US" sz="2400" dirty="0"/>
              <a:t>The running interpolation update:</a:t>
            </a:r>
          </a:p>
          <a:p>
            <a:pPr lvl="4"/>
            <a:endParaRPr lang="en-US" sz="1600" dirty="0"/>
          </a:p>
          <a:p>
            <a:pPr lvl="1"/>
            <a:r>
              <a:rPr lang="en-US" sz="2400" dirty="0"/>
              <a:t>Makes recent samples more important: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Forgets about the past (distant past values were wrong anyway)</a:t>
            </a:r>
          </a:p>
          <a:p>
            <a:pPr lvl="1"/>
            <a:endParaRPr lang="en-US" sz="2400" dirty="0"/>
          </a:p>
          <a:p>
            <a:r>
              <a:rPr lang="en-US" sz="2800" dirty="0"/>
              <a:t>Decreasing learning rate (alpha) can give converging averages</a:t>
            </a:r>
          </a:p>
          <a:p>
            <a:endParaRPr lang="en-US" sz="2800" dirty="0"/>
          </a:p>
        </p:txBody>
      </p:sp>
      <p:pic>
        <p:nvPicPr>
          <p:cNvPr id="16389" name="Picture 2" descr="\\.host\Shared Folders\Shared with PC\exp_moving_avg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295525" y="3352800"/>
            <a:ext cx="72294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91200" y="19050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355878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63850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Temporal Difference Learning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1, </a:t>
            </a:r>
            <a:r>
              <a:rPr lang="el-GR" dirty="0">
                <a:latin typeface="Calibri"/>
                <a:cs typeface="Calibri"/>
                <a:sym typeface="Symbol" pitchFamily="18" charset="2"/>
              </a:rPr>
              <a:t>α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 = 1/2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Transitions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172744"/>
              </p:ext>
            </p:extLst>
          </p:nvPr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070260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397807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021640"/>
              </p:ext>
            </p:extLst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5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States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66" name="Picture 6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10284" y="5486400"/>
            <a:ext cx="7506717" cy="4657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cs typeface="Calibri"/>
              </a:rPr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TD value leaning is a model-free way to do policy evaluation, mimicking Bellman updates with running sample averages</a:t>
            </a:r>
          </a:p>
          <a:p>
            <a:r>
              <a:rPr lang="en-US" sz="2800" dirty="0">
                <a:latin typeface="Calibri"/>
                <a:cs typeface="Calibri"/>
              </a:rPr>
              <a:t>However, if we want to turn values into a (new) policy, we’re sunk: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Again, we don’t know 𝑅 and 𝑇!</a:t>
            </a:r>
          </a:p>
          <a:p>
            <a:r>
              <a:rPr lang="en-US" sz="2800" dirty="0">
                <a:latin typeface="Calibri"/>
                <a:cs typeface="Calibri"/>
              </a:rPr>
              <a:t>Idea: learn Q-values, not values</a:t>
            </a:r>
          </a:p>
          <a:p>
            <a:r>
              <a:rPr lang="en-US" sz="2800" dirty="0">
                <a:latin typeface="Calibri"/>
                <a:cs typeface="Calibri"/>
              </a:rPr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68" y="1447800"/>
            <a:ext cx="4541755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807" y="2365131"/>
            <a:ext cx="4805638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192" y="4038600"/>
            <a:ext cx="4338616" cy="2263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29000" y="1828801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48400" y="2057400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3820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Receive feedback in the form of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Agent’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Must (learn to) act so as to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133600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alibri"/>
                <a:cs typeface="Calibri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133600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Calibri"/>
                <a:cs typeface="Calibri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7200" y="25908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9800" y="2416314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State: s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Reward: 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choose the actions now</a:t>
            </a:r>
            <a:endParaRPr lang="en-US" sz="24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V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Q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</a:t>
            </a:r>
            <a:r>
              <a:rPr lang="en-US" sz="2000" dirty="0" err="1">
                <a:latin typeface="Calibri"/>
                <a:cs typeface="Calibri"/>
              </a:rPr>
              <a:t>s,a</a:t>
            </a:r>
            <a:r>
              <a:rPr lang="en-US" sz="2000" dirty="0">
                <a:latin typeface="Calibri"/>
                <a:cs typeface="Calibri"/>
              </a:rPr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Q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q-values for all q-states: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400" dirty="0"/>
              <a:t>Receive a sample (</a:t>
            </a:r>
            <a:r>
              <a:rPr lang="en-US" sz="2400" dirty="0" err="1"/>
              <a:t>s,a,s’,r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Consider your old estimate:</a:t>
            </a:r>
          </a:p>
          <a:p>
            <a:pPr lvl="1"/>
            <a:r>
              <a:rPr lang="en-US" sz="2400" dirty="0"/>
              <a:t>Consider your new sample estimate: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13300" y="3657600"/>
            <a:ext cx="8255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4648200"/>
            <a:ext cx="4525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/>
        </p:nvGraphicFramePr>
        <p:xfrm>
          <a:off x="8305800" y="2743200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0" imgW="4762913" imgH="4046571" progId="MSPhotoEd.3">
                  <p:embed/>
                </p:oleObj>
              </mc:Choice>
              <mc:Fallback>
                <p:oleObj name="Photo Editor Photo" r:id="rId10" imgW="4762913" imgH="4046571" progId="MSPhotoEd.3">
                  <p:embed/>
                  <p:pic>
                    <p:nvPicPr>
                      <p:cNvPr id="1945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2743200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</a:t>
            </a:r>
            <a:r>
              <a:rPr lang="en-US" dirty="0" err="1"/>
              <a:t>Gridworld</a:t>
            </a:r>
            <a:endParaRPr lang="en-US" dirty="0"/>
          </a:p>
        </p:txBody>
      </p:sp>
      <p:pic>
        <p:nvPicPr>
          <p:cNvPr id="4" name="Q-learning--gridwor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8338" y="1143000"/>
            <a:ext cx="8315325" cy="51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2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Crawler</a:t>
            </a:r>
          </a:p>
        </p:txBody>
      </p:sp>
      <p:pic>
        <p:nvPicPr>
          <p:cNvPr id="4" name="Q-learning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7085" y="4035617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1582400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learning: </a:t>
            </a:r>
          </a:p>
          <a:p>
            <a:pPr lvl="1"/>
            <a:r>
              <a:rPr lang="en-US" sz="2400" dirty="0">
                <a:solidFill>
                  <a:srgbClr val="C00000"/>
                </a:solidFill>
              </a:rPr>
              <a:t>You learn the value of the optimal policy while your behavior policy (how you act) is a different policy</a:t>
            </a:r>
          </a:p>
          <a:p>
            <a:pPr lvl="1"/>
            <a:r>
              <a:rPr lang="en-US" sz="2400" dirty="0">
                <a:solidFill>
                  <a:schemeClr val="accent2"/>
                </a:solidFill>
              </a:rPr>
              <a:t>In contrast, on-policy learning (e.g., TD value learning) estimates the value of a policy while acting according to it</a:t>
            </a:r>
            <a:endParaRPr lang="en-US" sz="2000" dirty="0">
              <a:solidFill>
                <a:schemeClr val="accent2"/>
              </a:solidFill>
            </a:endParaRPr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400" dirty="0"/>
              <a:t>You have to explore enough</a:t>
            </a:r>
          </a:p>
          <a:p>
            <a:pPr lvl="1"/>
            <a:r>
              <a:rPr lang="en-US" sz="2400" dirty="0"/>
              <a:t>You have to eventually make the learning rate</a:t>
            </a:r>
          </a:p>
          <a:p>
            <a:pPr lvl="1">
              <a:buNone/>
            </a:pPr>
            <a:r>
              <a:rPr lang="en-US" sz="2400" dirty="0"/>
              <a:t>	small enough, but not decrease it too quickly</a:t>
            </a:r>
          </a:p>
          <a:p>
            <a:pPr lvl="1"/>
            <a:r>
              <a:rPr lang="en-US" sz="24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Learning to Walk</a:t>
            </a: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04800" y="4495800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Initial</a:t>
            </a: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219407" y="4491335"/>
            <a:ext cx="3476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 Learning Trial</a:t>
            </a: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8352530" y="4491335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After Learning [1K Trials]</a:t>
            </a: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pic>
        <p:nvPicPr>
          <p:cNvPr id="13" name="AIBO WALK -- initial.mpeg" descr="/Users/pabbeel/Dropbox/work/Teaching/cs 188/CS188-lecture-materials/videos/rl/AIBO WALK -- initial.mpeg">
            <a:hlinkClick r:id="" action="ppaction://media"/>
          </p:cNvPr>
          <p:cNvPicPr>
            <a:picLocks noGrp="1" noRot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39936"/>
            <a:ext cx="3173539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IBO WALK -- training-1.mpeg" descr="/Users/pabbeel/Dropbox/work/Teaching/cs 188/CS188-lecture-materials/videos/rl/AIBO WALK -- training-1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7890" y="2039936"/>
            <a:ext cx="3489911" cy="23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IBO WALK -- finished.mpeg" descr="/Users/pabbeel/Dropbox/work/Teaching/cs 188/CS188-lecture-materials/videos/rl/AIBO WALK -- finished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4131" y="2044089"/>
            <a:ext cx="3458470" cy="23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9523" b="19523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Initial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389928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Finished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2126164" imgH="1013333" progId="MSPhotoEd.3">
                  <p:embed/>
                </p:oleObj>
              </mc:Choice>
              <mc:Fallback>
                <p:oleObj name="Photo Editor Photo" r:id="rId3" imgW="2126164" imgH="1013333" progId="MSPhotoEd.3">
                  <p:embed/>
                  <p:pic>
                    <p:nvPicPr>
                      <p:cNvPr id="2355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Crawler Bot</a:t>
            </a:r>
          </a:p>
        </p:txBody>
      </p:sp>
      <p:pic>
        <p:nvPicPr>
          <p:cNvPr id="4" name="Crawler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19" y="1142999"/>
            <a:ext cx="8290562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V^\pi(s) \leftarrow (1-\alpha) V^\pi(s) + \alpha \left[ \textcolor{Blue}{R(s,\pi(s),s') +  \gamma V^\pi(s')}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0"/>
  <p:tag name="PICTUREFILESIZE" val="393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6 -- adversarial search</Template>
  <TotalTime>54452</TotalTime>
  <Words>1861</Words>
  <Application>Microsoft Macintosh PowerPoint</Application>
  <PresentationFormat>Widescreen</PresentationFormat>
  <Paragraphs>358</Paragraphs>
  <Slides>35</Slides>
  <Notes>4</Notes>
  <HiddenSlides>1</HiddenSlides>
  <MMClips>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ＭＳ Ｐゴシック</vt:lpstr>
      <vt:lpstr>Arial</vt:lpstr>
      <vt:lpstr>Calibri</vt:lpstr>
      <vt:lpstr>Symbol</vt:lpstr>
      <vt:lpstr>Wingdings</vt:lpstr>
      <vt:lpstr>dan-berkeley-nlp-v1</vt:lpstr>
      <vt:lpstr>Photo Editor Photo</vt:lpstr>
      <vt:lpstr>CS 480/580: Introduction to Artificial Intelligence </vt:lpstr>
      <vt:lpstr>Reinforcement Learning</vt:lpstr>
      <vt:lpstr>Reinforcement Learning</vt:lpstr>
      <vt:lpstr>Example: Learning to Walk</vt:lpstr>
      <vt:lpstr>Example: Learning to Walk</vt:lpstr>
      <vt:lpstr>Example: Learning to Walk</vt:lpstr>
      <vt:lpstr>Example: Learning to Walk</vt:lpstr>
      <vt:lpstr>The Crawler!</vt:lpstr>
      <vt:lpstr>Video of Demo Crawler Bot</vt:lpstr>
      <vt:lpstr>Reinforcement Learning</vt:lpstr>
      <vt:lpstr>Offline (MDPs) vs. Online (RL)</vt:lpstr>
      <vt:lpstr>Model-Based Learning</vt:lpstr>
      <vt:lpstr>Model-Based Learning</vt:lpstr>
      <vt:lpstr>Example: Model-Based Learning</vt:lpstr>
      <vt:lpstr>Example: Expected Age</vt:lpstr>
      <vt:lpstr>Model-Free Learning</vt:lpstr>
      <vt:lpstr>Passive Reinforcement Learning</vt:lpstr>
      <vt:lpstr>Passive Reinforcement Learning</vt:lpstr>
      <vt:lpstr>Direct Evaluation</vt:lpstr>
      <vt:lpstr>Example: Direct Evaluation</vt:lpstr>
      <vt:lpstr>Problems with Direct Evaluation</vt:lpstr>
      <vt:lpstr>Why Not Use Policy Evaluation?</vt:lpstr>
      <vt:lpstr>Sample-Based Policy Evaluation?</vt:lpstr>
      <vt:lpstr>Temporal Difference Learning</vt:lpstr>
      <vt:lpstr>Temporal Difference Learning</vt:lpstr>
      <vt:lpstr>Exponential Moving Average</vt:lpstr>
      <vt:lpstr>Example: Temporal Difference Learning</vt:lpstr>
      <vt:lpstr>Problems with TD Value Learning</vt:lpstr>
      <vt:lpstr>Active Reinforcement Learning</vt:lpstr>
      <vt:lpstr>Active Reinforcement Learning</vt:lpstr>
      <vt:lpstr>Detour: Q-Value Iteration</vt:lpstr>
      <vt:lpstr>Q-Learning</vt:lpstr>
      <vt:lpstr>Video of Demo Q-Learning -- Gridworld</vt:lpstr>
      <vt:lpstr>Video of Demo Q-Learning -- Crawler</vt:lpstr>
      <vt:lpstr>Q-Learning Properties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Xuesu Xiao</cp:lastModifiedBy>
  <cp:revision>2989</cp:revision>
  <cp:lastPrinted>2014-02-20T19:34:11Z</cp:lastPrinted>
  <dcterms:created xsi:type="dcterms:W3CDTF">2004-08-27T04:16:05Z</dcterms:created>
  <dcterms:modified xsi:type="dcterms:W3CDTF">2026-02-24T21:50:32Z</dcterms:modified>
</cp:coreProperties>
</file>