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5"/>
  </p:notesMasterIdLst>
  <p:handoutMasterIdLst>
    <p:handoutMasterId r:id="rId36"/>
  </p:handoutMasterIdLst>
  <p:sldIdLst>
    <p:sldId id="302" r:id="rId2"/>
    <p:sldId id="266" r:id="rId3"/>
    <p:sldId id="259" r:id="rId4"/>
    <p:sldId id="309" r:id="rId5"/>
    <p:sldId id="306" r:id="rId6"/>
    <p:sldId id="307" r:id="rId7"/>
    <p:sldId id="262" r:id="rId8"/>
    <p:sldId id="310" r:id="rId9"/>
    <p:sldId id="263" r:id="rId10"/>
    <p:sldId id="312" r:id="rId11"/>
    <p:sldId id="311" r:id="rId12"/>
    <p:sldId id="265" r:id="rId13"/>
    <p:sldId id="293" r:id="rId14"/>
    <p:sldId id="267" r:id="rId15"/>
    <p:sldId id="313" r:id="rId16"/>
    <p:sldId id="287" r:id="rId17"/>
    <p:sldId id="292" r:id="rId18"/>
    <p:sldId id="268" r:id="rId19"/>
    <p:sldId id="269" r:id="rId20"/>
    <p:sldId id="270" r:id="rId21"/>
    <p:sldId id="272" r:id="rId22"/>
    <p:sldId id="273" r:id="rId23"/>
    <p:sldId id="314" r:id="rId24"/>
    <p:sldId id="274" r:id="rId25"/>
    <p:sldId id="315" r:id="rId26"/>
    <p:sldId id="275" r:id="rId27"/>
    <p:sldId id="317" r:id="rId28"/>
    <p:sldId id="316" r:id="rId29"/>
    <p:sldId id="299" r:id="rId30"/>
    <p:sldId id="294" r:id="rId31"/>
    <p:sldId id="295" r:id="rId32"/>
    <p:sldId id="296" r:id="rId33"/>
    <p:sldId id="297" r:id="rId34"/>
  </p:sldIdLst>
  <p:sldSz cx="12192000" cy="6858000"/>
  <p:notesSz cx="7302500" cy="95885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FFFF00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8F8BC8-E007-B44E-9BF9-0855BC811D38}" v="7" dt="2022-10-05T17:37:46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85125" autoAdjust="0"/>
  </p:normalViewPr>
  <p:slideViewPr>
    <p:cSldViewPr>
      <p:cViewPr varScale="1">
        <p:scale>
          <a:sx n="137" d="100"/>
          <a:sy n="137" d="100"/>
        </p:scale>
        <p:origin x="6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8F8F8BC8-E007-B44E-9BF9-0855BC811D38}"/>
    <pc:docChg chg="addSld modSld">
      <pc:chgData name="Xuesu Xiao" userId="2da2dc19-76a6-42ca-a03e-a5becae5e7dc" providerId="ADAL" clId="{8F8F8BC8-E007-B44E-9BF9-0855BC811D38}" dt="2022-10-05T17:44:40.485" v="20" actId="20577"/>
      <pc:docMkLst>
        <pc:docMk/>
      </pc:docMkLst>
      <pc:sldChg chg="modSp mod">
        <pc:chgData name="Xuesu Xiao" userId="2da2dc19-76a6-42ca-a03e-a5becae5e7dc" providerId="ADAL" clId="{8F8F8BC8-E007-B44E-9BF9-0855BC811D38}" dt="2022-10-05T17:44:40.485" v="20" actId="20577"/>
        <pc:sldMkLst>
          <pc:docMk/>
          <pc:sldMk cId="0" sldId="296"/>
        </pc:sldMkLst>
        <pc:spChg chg="mod">
          <ac:chgData name="Xuesu Xiao" userId="2da2dc19-76a6-42ca-a03e-a5becae5e7dc" providerId="ADAL" clId="{8F8F8BC8-E007-B44E-9BF9-0855BC811D38}" dt="2022-10-05T17:44:40.485" v="20" actId="20577"/>
          <ac:spMkLst>
            <pc:docMk/>
            <pc:sldMk cId="0" sldId="296"/>
            <ac:spMk id="30723" creationId="{00000000-0000-0000-0000-000000000000}"/>
          </ac:spMkLst>
        </pc:spChg>
      </pc:sldChg>
      <pc:sldChg chg="addSp modSp mod modAnim">
        <pc:chgData name="Xuesu Xiao" userId="2da2dc19-76a6-42ca-a03e-a5becae5e7dc" providerId="ADAL" clId="{8F8F8BC8-E007-B44E-9BF9-0855BC811D38}" dt="2022-10-05T17:21:23.864" v="18"/>
        <pc:sldMkLst>
          <pc:docMk/>
          <pc:sldMk cId="2637385637" sldId="306"/>
        </pc:sldMkLst>
        <pc:spChg chg="add mod">
          <ac:chgData name="Xuesu Xiao" userId="2da2dc19-76a6-42ca-a03e-a5becae5e7dc" providerId="ADAL" clId="{8F8F8BC8-E007-B44E-9BF9-0855BC811D38}" dt="2022-10-05T17:20:51.072" v="13" actId="1076"/>
          <ac:spMkLst>
            <pc:docMk/>
            <pc:sldMk cId="2637385637" sldId="306"/>
            <ac:spMk id="6" creationId="{850C7012-1D29-A822-688F-6EE9AA9FE6FF}"/>
          </ac:spMkLst>
        </pc:spChg>
        <pc:spChg chg="add mod">
          <ac:chgData name="Xuesu Xiao" userId="2da2dc19-76a6-42ca-a03e-a5becae5e7dc" providerId="ADAL" clId="{8F8F8BC8-E007-B44E-9BF9-0855BC811D38}" dt="2022-10-05T17:20:53.671" v="14" actId="1076"/>
          <ac:spMkLst>
            <pc:docMk/>
            <pc:sldMk cId="2637385637" sldId="306"/>
            <ac:spMk id="7" creationId="{239EB590-ECF2-E51B-7BA7-031486A426BF}"/>
          </ac:spMkLst>
        </pc:spChg>
      </pc:sldChg>
      <pc:sldChg chg="add">
        <pc:chgData name="Xuesu Xiao" userId="2da2dc19-76a6-42ca-a03e-a5becae5e7dc" providerId="ADAL" clId="{8F8F8BC8-E007-B44E-9BF9-0855BC811D38}" dt="2022-10-05T17:37:46.596" v="19"/>
        <pc:sldMkLst>
          <pc:docMk/>
          <pc:sldMk cId="0" sldId="3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George Box: All models are wrong; some of them are useful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1B7EDC-D532-E64C-A88A-8EDD91AF94E9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0.xml"/><Relationship Id="rId7" Type="http://schemas.openxmlformats.org/officeDocument/2006/relationships/image" Target="../media/image2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22.xml"/><Relationship Id="rId10" Type="http://schemas.openxmlformats.org/officeDocument/2006/relationships/image" Target="../media/image30.png"/><Relationship Id="rId4" Type="http://schemas.openxmlformats.org/officeDocument/2006/relationships/tags" Target="../tags/tag21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26.xml"/><Relationship Id="rId7" Type="http://schemas.openxmlformats.org/officeDocument/2006/relationships/image" Target="../media/image4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31.xml"/><Relationship Id="rId7" Type="http://schemas.openxmlformats.org/officeDocument/2006/relationships/image" Target="../media/image5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56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55.png"/><Relationship Id="rId5" Type="http://schemas.openxmlformats.org/officeDocument/2006/relationships/tags" Target="../tags/tag37.xml"/><Relationship Id="rId10" Type="http://schemas.openxmlformats.org/officeDocument/2006/relationships/image" Target="../media/image54.png"/><Relationship Id="rId4" Type="http://schemas.openxmlformats.org/officeDocument/2006/relationships/tags" Target="../tags/tag36.xml"/><Relationship Id="rId9" Type="http://schemas.openxmlformats.org/officeDocument/2006/relationships/image" Target="../media/image53.png"/><Relationship Id="rId1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56.png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55.png"/><Relationship Id="rId5" Type="http://schemas.openxmlformats.org/officeDocument/2006/relationships/tags" Target="../tags/tag43.xml"/><Relationship Id="rId10" Type="http://schemas.openxmlformats.org/officeDocument/2006/relationships/image" Target="../media/image54.png"/><Relationship Id="rId4" Type="http://schemas.openxmlformats.org/officeDocument/2006/relationships/tags" Target="../tags/tag42.xml"/><Relationship Id="rId9" Type="http://schemas.openxmlformats.org/officeDocument/2006/relationships/image" Target="../media/image53.png"/><Relationship Id="rId1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47.xml"/><Relationship Id="rId7" Type="http://schemas.openxmlformats.org/officeDocument/2006/relationships/image" Target="../media/image58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57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6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50.xml"/><Relationship Id="rId7" Type="http://schemas.openxmlformats.org/officeDocument/2006/relationships/image" Target="../media/image6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53.xml"/><Relationship Id="rId7" Type="http://schemas.openxmlformats.org/officeDocument/2006/relationships/image" Target="../media/image65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8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4.png"/><Relationship Id="rId5" Type="http://schemas.openxmlformats.org/officeDocument/2006/relationships/tags" Target="../tags/tag13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580: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4800599" cy="3498476"/>
          </a:xfrm>
          <a:prstGeom prst="rect">
            <a:avLst/>
          </a:prstGeom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3E095C9A-55B0-1ACC-7E0A-3A2CF703F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88165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714999" cy="29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0386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524000"/>
            <a:ext cx="11469687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Trivial decomposition: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With assumption of conditional independence: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nets / graphical models help us express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05200"/>
            <a:ext cx="7094537" cy="3071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04800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65421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105400"/>
            <a:ext cx="6035675" cy="309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7162800" cy="302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3840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Ghostbusters Chain Rule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576388"/>
            <a:ext cx="4608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Each sensor depends only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on where the ghost 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That means, the two sensors are conditionally independent, given the ghost position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T: Top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B: Bottom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G: Ghost is in the top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Givens: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cs typeface="Calibri"/>
              </a:rPr>
              <a:t>	P(  -g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+t  | +g ) = 0.8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P( +t 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0.4</a:t>
            </a:r>
            <a:b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+g ) = 0.4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1724025"/>
            <a:ext cx="35421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Calibri"/>
                <a:cs typeface="Calibri"/>
              </a:rPr>
              <a:t>P(T,B,G) = P(G) P(T|G) P(B|G)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905000"/>
            <a:ext cx="3218878" cy="4648199"/>
          </a:xfrm>
          <a:prstGeom prst="rect">
            <a:avLst/>
          </a:prstGeom>
        </p:spPr>
      </p:pic>
      <p:pic>
        <p:nvPicPr>
          <p:cNvPr id="7" name="Picture 2" descr="\\.host\Shared Folders\Shared with PC\2square_ghostbus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802063"/>
            <a:ext cx="135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44572"/>
              </p:ext>
            </p:extLst>
          </p:nvPr>
        </p:nvGraphicFramePr>
        <p:xfrm>
          <a:off x="5138737" y="2336796"/>
          <a:ext cx="3395663" cy="40640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P(T,B,G)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-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Nets: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called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 graphical models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about 10 min, we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 err="1">
                <a:latin typeface="Calibri"/>
                <a:cs typeface="Calibri"/>
              </a:rPr>
              <a:t>ll</a:t>
            </a:r>
            <a:r>
              <a:rPr lang="en-US" sz="2000" dirty="0">
                <a:latin typeface="Calibri"/>
                <a:cs typeface="Calibri"/>
              </a:rPr>
              <a:t> be vague about how these interactions are specified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Insurance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749776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Similar to CSP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 (more later)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(in general, they don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t!)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 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14" y="1447800"/>
            <a:ext cx="5203085" cy="272983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Probabilistic Models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010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Models describe how (a portion of) the world works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Models are always simplifications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every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all interactions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All models are wrong; but some are useful.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     – George E. P. Box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we do with probabilistic models?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(or our agents) need to reason about unknown variables, given evidence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explanation (diagnostic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prediction (causal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value of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Why 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502074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Model 2: rain causes traffic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97000"/>
            <a:ext cx="5943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set of nodes, one per variable X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directed, acyclic graph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conditional distribution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CPT: conditional probability table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Description of a noisy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causal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process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229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A</a:t>
            </a:r>
            <a:r>
              <a:rPr lang="en-US" sz="24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839200" y="330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23558" name="AutoShape 6"/>
          <p:cNvCxnSpPr>
            <a:cxnSpLocks noChangeShapeType="1"/>
            <a:stCxn id="23556" idx="4"/>
            <a:endCxn id="23557" idx="1"/>
          </p:cNvCxnSpPr>
          <p:nvPr/>
        </p:nvCxnSpPr>
        <p:spPr bwMode="auto">
          <a:xfrm>
            <a:off x="8496300" y="2478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753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A</a:t>
            </a:r>
            <a:r>
              <a:rPr lang="en-US" sz="2400" i="1" baseline="-25000">
                <a:latin typeface="Calibri"/>
                <a:cs typeface="Calibri"/>
              </a:rPr>
              <a:t>n</a:t>
            </a:r>
          </a:p>
        </p:txBody>
      </p:sp>
      <p:cxnSp>
        <p:nvCxnSpPr>
          <p:cNvPr id="23560" name="AutoShape 8"/>
          <p:cNvCxnSpPr>
            <a:cxnSpLocks noChangeShapeType="1"/>
            <a:stCxn id="23559" idx="4"/>
            <a:endCxn id="23557" idx="7"/>
          </p:cNvCxnSpPr>
          <p:nvPr/>
        </p:nvCxnSpPr>
        <p:spPr bwMode="auto">
          <a:xfrm flipH="1">
            <a:off x="9294813" y="2478088"/>
            <a:ext cx="7254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35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82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2" name="AutoShape 10"/>
          <p:cNvCxnSpPr>
            <a:cxnSpLocks noChangeShapeType="1"/>
            <a:endCxn id="23557" idx="0"/>
          </p:cNvCxnSpPr>
          <p:nvPr/>
        </p:nvCxnSpPr>
        <p:spPr bwMode="auto">
          <a:xfrm flipH="1">
            <a:off x="9105900" y="2540000"/>
            <a:ext cx="152400" cy="747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4368800"/>
            <a:ext cx="2057400" cy="302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9563100" y="3492500"/>
            <a:ext cx="6096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00 h 21600"/>
              <a:gd name="T14" fmla="*/ 19055 w 21600"/>
              <a:gd name="T15" fmla="*/ 80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987800"/>
            <a:ext cx="1927225" cy="3020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A 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6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implicitly</a:t>
            </a:r>
            <a:r>
              <a:rPr lang="en-US" sz="2400" dirty="0">
                <a:latin typeface="Calibri"/>
                <a:cs typeface="Calibri"/>
              </a:rPr>
              <a:t> encode joint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a product of local conditional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 see what probability a BN gives to a full assignment, multiply all the relevant conditionals together: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162800" y="4038600"/>
            <a:ext cx="2119313" cy="1495425"/>
            <a:chOff x="3600" y="2208"/>
            <a:chExt cx="1767" cy="1247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715000"/>
            <a:ext cx="4495800" cy="277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3276600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191000"/>
            <a:ext cx="1911361" cy="114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Why are we guaranteed that setting</a:t>
            </a:r>
            <a:endParaRPr lang="en-US" sz="2000" dirty="0">
              <a:latin typeface="Calibri"/>
              <a:cs typeface="Calibri"/>
            </a:endParaRP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results in a proper joint distribution?  </a:t>
            </a:r>
            <a:endParaRPr lang="en-US" sz="12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 (valid for all distributions):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u="sng" dirty="0">
                <a:latin typeface="Calibri"/>
                <a:cs typeface="Calibri"/>
              </a:rPr>
              <a:t>Assume</a:t>
            </a:r>
            <a:r>
              <a:rPr lang="en-US" sz="2400" dirty="0">
                <a:latin typeface="Calibri"/>
                <a:cs typeface="Calibri"/>
              </a:rPr>
              <a:t> conditional independences: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  <a:sym typeface="Wingdings"/>
              </a:rPr>
              <a:t>       Consequence: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Not every BN can represent every joint distribution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topology enforces certain conditional independencies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42796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3200400"/>
            <a:ext cx="5115374" cy="742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4677376"/>
            <a:ext cx="5078413" cy="6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147542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59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286000" y="5943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17775"/>
              </p:ext>
            </p:extLst>
          </p:nvPr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94891"/>
              </p:ext>
            </p:extLst>
          </p:nvPr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68484"/>
              </p:ext>
            </p:extLst>
          </p:nvPr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5108575"/>
            <a:ext cx="1971675" cy="298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286000" y="5943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/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/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/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5108575"/>
            <a:ext cx="1971675" cy="298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D3A60-8C17-5040-ABB5-0D0F12D8E6EA}"/>
              </a:ext>
            </a:extLst>
          </p:cNvPr>
          <p:cNvSpPr txBox="1"/>
          <p:nvPr/>
        </p:nvSpPr>
        <p:spPr>
          <a:xfrm>
            <a:off x="3498850" y="5037982"/>
            <a:ext cx="191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P(h)P(h)P(t)P(h)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143000" y="2286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143000" y="3962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6630" name="AutoShape 6"/>
          <p:cNvCxnSpPr>
            <a:cxnSpLocks noChangeShapeType="1"/>
            <a:stCxn id="26628" idx="4"/>
            <a:endCxn id="26629" idx="0"/>
          </p:cNvCxnSpPr>
          <p:nvPr/>
        </p:nvCxnSpPr>
        <p:spPr bwMode="auto">
          <a:xfrm>
            <a:off x="1524000" y="3062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2135" name="Group 7"/>
          <p:cNvGraphicFramePr>
            <a:graphicFrameLocks noGrp="1"/>
          </p:cNvGraphicFramePr>
          <p:nvPr/>
        </p:nvGraphicFramePr>
        <p:xfrm>
          <a:off x="2762250" y="2355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3" y="1981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/>
        </p:nvGraphicFramePr>
        <p:xfrm>
          <a:off x="2381250" y="3797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417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/>
        </p:nvGraphicFramePr>
        <p:xfrm>
          <a:off x="2381250" y="4660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135" y="2362200"/>
            <a:ext cx="1810181" cy="2992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5247974" cy="219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14" y="4572000"/>
            <a:ext cx="2126385" cy="2057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FFD946-08E6-8545-B519-A83C58BEB772}"/>
              </a:ext>
            </a:extLst>
          </p:cNvPr>
          <p:cNvSpPr txBox="1"/>
          <p:nvPr/>
        </p:nvSpPr>
        <p:spPr>
          <a:xfrm>
            <a:off x="7086600" y="2309630"/>
            <a:ext cx="34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P(+r)P(-t|+r) = ¼*1/4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60616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86141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3459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8790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95649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 direction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3429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14400" y="5105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>
            <a:off x="1295400" y="4205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827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61444"/>
              </p:ext>
            </p:extLst>
          </p:nvPr>
        </p:nvGraphicFramePr>
        <p:xfrm>
          <a:off x="2533650" y="3498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413" y="3124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829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83901"/>
              </p:ext>
            </p:extLst>
          </p:nvPr>
        </p:nvGraphicFramePr>
        <p:xfrm>
          <a:off x="2152650" y="4940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4560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83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54939"/>
              </p:ext>
            </p:extLst>
          </p:nvPr>
        </p:nvGraphicFramePr>
        <p:xfrm>
          <a:off x="2152650" y="5803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83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86191"/>
              </p:ext>
            </p:extLst>
          </p:nvPr>
        </p:nvGraphicFramePr>
        <p:xfrm>
          <a:off x="5638800" y="4419600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71925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400"/>
            <a:ext cx="4485974" cy="188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47800"/>
            <a:ext cx="1689842" cy="16350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Reverse Traffic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Reverse causality?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14400" y="34353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14400" y="51117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9702" name="AutoShape 6"/>
          <p:cNvCxnSpPr>
            <a:cxnSpLocks noChangeShapeType="1"/>
            <a:stCxn id="29700" idx="4"/>
            <a:endCxn id="29701" idx="0"/>
          </p:cNvCxnSpPr>
          <p:nvPr/>
        </p:nvCxnSpPr>
        <p:spPr bwMode="auto">
          <a:xfrm>
            <a:off x="1295400" y="421163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93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04048"/>
              </p:ext>
            </p:extLst>
          </p:nvPr>
        </p:nvGraphicFramePr>
        <p:xfrm>
          <a:off x="253365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52390"/>
              </p:ext>
            </p:extLst>
          </p:nvPr>
        </p:nvGraphicFramePr>
        <p:xfrm>
          <a:off x="215265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67075"/>
              </p:ext>
            </p:extLst>
          </p:nvPr>
        </p:nvGraphicFramePr>
        <p:xfrm>
          <a:off x="215265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4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74260"/>
              </p:ext>
            </p:extLst>
          </p:nvPr>
        </p:nvGraphicFramePr>
        <p:xfrm>
          <a:off x="5638800" y="4410075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62400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58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17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9601200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371600"/>
            <a:ext cx="10287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08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When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reflect the true causal patterns:</a:t>
            </a:r>
          </a:p>
          <a:p>
            <a:pPr lvl="8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simpler (nodes have fewer parents)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think about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elicit from experts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Calibri"/>
                <a:cs typeface="Calibri"/>
              </a:rPr>
              <a:t>End </a:t>
            </a:r>
            <a:r>
              <a:rPr lang="en-US" sz="2000" dirty="0">
                <a:latin typeface="Calibri"/>
                <a:cs typeface="Calibri"/>
              </a:rPr>
              <a:t>up with arrows that reflect correlation, not causation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the arrows really mean?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Topology may happen to encode causal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Topology really encodes conditional independence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0960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Bayes’</a:t>
            </a:r>
            <a:r>
              <a:rPr lang="en-US" altLang="ja-JP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Nets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146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So far: how a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 encodes a joint distribution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Next: how to answer queries about that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Today: 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First assembled BNs using an intuitive notion of conditional independence as causality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Then saw that key property is conditional independence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Main goal: answer queries about conditional independence and influence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After that: how to answer numerical queries (inference)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22" y="1524000"/>
            <a:ext cx="5332633" cy="38861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variables are </a:t>
            </a:r>
            <a:r>
              <a:rPr lang="en-US" sz="2400" i="1" dirty="0">
                <a:latin typeface="Calibri"/>
                <a:cs typeface="Calibri"/>
              </a:rPr>
              <a:t>independent</a:t>
            </a:r>
            <a:r>
              <a:rPr lang="en-US" sz="2400" dirty="0">
                <a:latin typeface="Calibri"/>
                <a:cs typeface="Calibri"/>
              </a:rPr>
              <a:t> if: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This says that their joint distribution </a:t>
            </a:r>
            <a:r>
              <a:rPr lang="en-US" sz="2000" i="1" dirty="0">
                <a:latin typeface="Calibri"/>
                <a:cs typeface="Calibri"/>
              </a:rPr>
              <a:t>factors</a:t>
            </a:r>
            <a:r>
              <a:rPr lang="en-US" sz="2000" dirty="0">
                <a:latin typeface="Calibri"/>
                <a:cs typeface="Calibri"/>
              </a:rPr>
              <a:t> into a </a:t>
            </a:r>
            <a:r>
              <a:rPr lang="en-US" sz="2000">
                <a:latin typeface="Calibri"/>
                <a:cs typeface="Calibri"/>
              </a:rPr>
              <a:t>product of two </a:t>
            </a:r>
            <a:r>
              <a:rPr lang="en-US" sz="2000" dirty="0">
                <a:latin typeface="Calibri"/>
                <a:cs typeface="Calibri"/>
              </a:rPr>
              <a:t>simpler distributions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Another form: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	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write: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Independence is a simplifying </a:t>
            </a:r>
            <a:r>
              <a:rPr lang="en-US" sz="2400" i="1" dirty="0">
                <a:latin typeface="Calibri"/>
                <a:cs typeface="Calibri"/>
              </a:rPr>
              <a:t>modeling assumption</a:t>
            </a:r>
          </a:p>
          <a:p>
            <a:pPr lvl="6">
              <a:lnSpc>
                <a:spcPct val="80000"/>
              </a:lnSpc>
            </a:pPr>
            <a:endParaRPr lang="en-US" sz="1200" i="1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i="1" dirty="0">
                <a:latin typeface="Calibri"/>
                <a:cs typeface="Calibri"/>
              </a:rPr>
              <a:t>Empirical </a:t>
            </a:r>
            <a:r>
              <a:rPr lang="en-US" sz="2000" dirty="0">
                <a:latin typeface="Calibri"/>
                <a:cs typeface="Calibri"/>
              </a:rPr>
              <a:t>joint distributions: at best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close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to independent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What could we assume for {Weather, Traffic, Cavity, Toothache}?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488" y="1925638"/>
            <a:ext cx="3795712" cy="298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886200"/>
            <a:ext cx="3048000" cy="313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648200"/>
            <a:ext cx="1016000" cy="2627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69" y="1828800"/>
            <a:ext cx="4257231" cy="37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Independence?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34608"/>
              </p:ext>
            </p:extLst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0476"/>
              </p:ext>
            </p:extLst>
          </p:nvPr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20077"/>
              </p:ext>
            </p:extLst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29775"/>
              </p:ext>
            </p:extLst>
          </p:nvPr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614" y="2848765"/>
            <a:ext cx="1296987" cy="2981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789" y="173116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876" y="4704552"/>
            <a:ext cx="850900" cy="2985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589" y="2853527"/>
            <a:ext cx="1298575" cy="298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0C7012-1D29-A822-688F-6EE9AA9FE6FF}"/>
              </a:ext>
            </a:extLst>
          </p:cNvPr>
          <p:cNvSpPr txBox="1"/>
          <p:nvPr/>
        </p:nvSpPr>
        <p:spPr>
          <a:xfrm>
            <a:off x="3099237" y="230464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EB590-ECF2-E51B-7BA7-031486A426BF}"/>
              </a:ext>
            </a:extLst>
          </p:cNvPr>
          <p:cNvSpPr txBox="1"/>
          <p:nvPr/>
        </p:nvSpPr>
        <p:spPr>
          <a:xfrm>
            <a:off x="8186940" y="2304646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637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3122"/>
              </p:ext>
            </p:extLst>
          </p:nvPr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63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4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347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33116"/>
              </p:ext>
            </p:extLst>
          </p:nvPr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27875"/>
              </p:ext>
            </p:extLst>
          </p:nvPr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6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51" y="2514600"/>
            <a:ext cx="925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1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769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6" y="4800600"/>
            <a:ext cx="24653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6" y="5588000"/>
            <a:ext cx="328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00200"/>
            <a:ext cx="6324599" cy="4155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5041097" cy="30145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P(Toothache, Cavity, Catch)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+cavity) = P(+catch | +cavity)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same independence holds if I don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 = P(+catch|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Catch is </a:t>
            </a:r>
            <a:r>
              <a:rPr lang="en-US" sz="2000" i="1" dirty="0">
                <a:latin typeface="Calibri"/>
                <a:cs typeface="Calibri"/>
              </a:rPr>
              <a:t>conditionally independent</a:t>
            </a:r>
            <a:r>
              <a:rPr lang="en-US" sz="2000" dirty="0">
                <a:latin typeface="Calibri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P(Catch | Toothache, Cavity) = P(Catch | 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Equivalent statements: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 | Catch , Cavity) = P(Toothache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P(Toothache, Catch | Cavity) = P(Toothache | Cavity) P(Catch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One can be derived from the other easily</a:t>
            </a:r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latin typeface="Calibri"/>
                <a:cs typeface="Calibri"/>
              </a:rPr>
              <a:t>Conditional independence</a:t>
            </a:r>
            <a:r>
              <a:rPr lang="en-US" sz="2400" dirty="0">
                <a:latin typeface="Calibri"/>
                <a:cs typeface="Calibri"/>
              </a:rPr>
              <a:t> 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X is conditionally independent of Y given Z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if and only if: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or, equivalently, if and only if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572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3528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40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9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2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15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, \mbox{Traffic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85"/>
  <p:tag name="PICTUREFILESIZE" val="212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9"/>
  <p:tag name="PICTUREFILESIZE" val="196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\ldots X_n) = P(X_1) P(X_2 | X_1) P(X_3|X_1,X_2) 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1"/>
  <p:tag name="PICTUREFILESIZE" val="2589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0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4"/>
  <p:tag name="PICTUREFILESIZE" val="67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\it +cavity, +catch, -toothache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62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 | y) = P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4"/>
  <p:tag name="PICTUREFILESIZE" val="102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2"/>
  <p:tag name="PICTUREFILESIZE" val="193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8"/>
  <p:tag name="PICTUREFILESIZE" val="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1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8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2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5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52546</TotalTime>
  <Words>1744</Words>
  <Application>Microsoft Macintosh PowerPoint</Application>
  <PresentationFormat>Widescreen</PresentationFormat>
  <Paragraphs>559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dan-berkeley-nlp-v1</vt:lpstr>
      <vt:lpstr>CS 580: Introduction to Artificial Intelligence </vt:lpstr>
      <vt:lpstr>Probabilistic Models</vt:lpstr>
      <vt:lpstr>Independence</vt:lpstr>
      <vt:lpstr>Independence</vt:lpstr>
      <vt:lpstr>Example: Independence?</vt:lpstr>
      <vt:lpstr>Example: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 and the Chain Rule</vt:lpstr>
      <vt:lpstr>Ghostbusters Chain Rule</vt:lpstr>
      <vt:lpstr>Bayes’Nets: Big Picture</vt:lpstr>
      <vt:lpstr>Bayes’ Nets: Big Picture</vt:lpstr>
      <vt:lpstr>Example Bayes’ Net: Insurance</vt:lpstr>
      <vt:lpstr>Example Bayes’ Net: Car</vt:lpstr>
      <vt:lpstr>Graphical Model Notation</vt:lpstr>
      <vt:lpstr>Example: Coin Flips</vt:lpstr>
      <vt:lpstr>Example: Traffic</vt:lpstr>
      <vt:lpstr>Example: Alarm Network</vt:lpstr>
      <vt:lpstr>Bayes’ Net Semantics</vt:lpstr>
      <vt:lpstr>Bayes’ Net Semantics</vt:lpstr>
      <vt:lpstr>Probabilities in BNs</vt:lpstr>
      <vt:lpstr>Probabilities in BNs</vt:lpstr>
      <vt:lpstr>Example: Coin Flips</vt:lpstr>
      <vt:lpstr>Example: Coin Flips</vt:lpstr>
      <vt:lpstr>Example: Traffic</vt:lpstr>
      <vt:lpstr>Example: Alarm Network</vt:lpstr>
      <vt:lpstr>Example: Traffic</vt:lpstr>
      <vt:lpstr>Example: Reverse Traffic</vt:lpstr>
      <vt:lpstr>Causality?</vt:lpstr>
      <vt:lpstr>Bayes’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3291</cp:revision>
  <cp:lastPrinted>2014-03-18T18:14:25Z</cp:lastPrinted>
  <dcterms:created xsi:type="dcterms:W3CDTF">2004-08-27T04:16:05Z</dcterms:created>
  <dcterms:modified xsi:type="dcterms:W3CDTF">2022-10-05T17:44:44Z</dcterms:modified>
</cp:coreProperties>
</file>