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9" r:id="rId1"/>
  </p:sldMasterIdLst>
  <p:notesMasterIdLst>
    <p:notesMasterId r:id="rId60"/>
  </p:notesMasterIdLst>
  <p:handoutMasterIdLst>
    <p:handoutMasterId r:id="rId61"/>
  </p:handoutMasterIdLst>
  <p:sldIdLst>
    <p:sldId id="893" r:id="rId2"/>
    <p:sldId id="2242" r:id="rId3"/>
    <p:sldId id="2243" r:id="rId4"/>
    <p:sldId id="2244" r:id="rId5"/>
    <p:sldId id="2245" r:id="rId6"/>
    <p:sldId id="2253" r:id="rId7"/>
    <p:sldId id="860" r:id="rId8"/>
    <p:sldId id="820" r:id="rId9"/>
    <p:sldId id="929" r:id="rId10"/>
    <p:sldId id="859" r:id="rId11"/>
    <p:sldId id="945" r:id="rId12"/>
    <p:sldId id="823" r:id="rId13"/>
    <p:sldId id="825" r:id="rId14"/>
    <p:sldId id="826" r:id="rId15"/>
    <p:sldId id="931" r:id="rId16"/>
    <p:sldId id="894" r:id="rId17"/>
    <p:sldId id="896" r:id="rId18"/>
    <p:sldId id="830" r:id="rId19"/>
    <p:sldId id="897" r:id="rId20"/>
    <p:sldId id="898" r:id="rId21"/>
    <p:sldId id="899" r:id="rId22"/>
    <p:sldId id="864" r:id="rId23"/>
    <p:sldId id="2254" r:id="rId24"/>
    <p:sldId id="863" r:id="rId25"/>
    <p:sldId id="834" r:id="rId26"/>
    <p:sldId id="900" r:id="rId27"/>
    <p:sldId id="983" r:id="rId28"/>
    <p:sldId id="984" r:id="rId29"/>
    <p:sldId id="947" r:id="rId30"/>
    <p:sldId id="948" r:id="rId31"/>
    <p:sldId id="917" r:id="rId32"/>
    <p:sldId id="950" r:id="rId33"/>
    <p:sldId id="951" r:id="rId34"/>
    <p:sldId id="901" r:id="rId35"/>
    <p:sldId id="904" r:id="rId36"/>
    <p:sldId id="954" r:id="rId37"/>
    <p:sldId id="955" r:id="rId38"/>
    <p:sldId id="956" r:id="rId39"/>
    <p:sldId id="957" r:id="rId40"/>
    <p:sldId id="958" r:id="rId41"/>
    <p:sldId id="959" r:id="rId42"/>
    <p:sldId id="960" r:id="rId43"/>
    <p:sldId id="961" r:id="rId44"/>
    <p:sldId id="962" r:id="rId45"/>
    <p:sldId id="963" r:id="rId46"/>
    <p:sldId id="964" r:id="rId47"/>
    <p:sldId id="965" r:id="rId48"/>
    <p:sldId id="966" r:id="rId49"/>
    <p:sldId id="967" r:id="rId50"/>
    <p:sldId id="905" r:id="rId51"/>
    <p:sldId id="906" r:id="rId52"/>
    <p:sldId id="923" r:id="rId53"/>
    <p:sldId id="971" r:id="rId54"/>
    <p:sldId id="972" r:id="rId55"/>
    <p:sldId id="973" r:id="rId56"/>
    <p:sldId id="974" r:id="rId57"/>
    <p:sldId id="975" r:id="rId58"/>
    <p:sldId id="916" r:id="rId59"/>
  </p:sldIdLst>
  <p:sldSz cx="12192000" cy="6858000"/>
  <p:notesSz cx="7099300" cy="10234613"/>
  <p:custDataLst>
    <p:tags r:id="rId62"/>
  </p:custDataLst>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clrMru>
    <a:srgbClr val="0000FF"/>
    <a:srgbClr val="008000"/>
    <a:srgbClr val="8FAAFF"/>
    <a:srgbClr val="7F2727"/>
    <a:srgbClr val="0066FF"/>
    <a:srgbClr val="B8EAC0"/>
    <a:srgbClr val="A3FFCD"/>
    <a:srgbClr val="A50021"/>
    <a:srgbClr val="7DFF00"/>
    <a:srgbClr val="B9FF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p:restoredTop sz="75536" autoAdjust="0"/>
  </p:normalViewPr>
  <p:slideViewPr>
    <p:cSldViewPr>
      <p:cViewPr varScale="1">
        <p:scale>
          <a:sx n="155" d="100"/>
          <a:sy n="155" d="100"/>
        </p:scale>
        <p:origin x="3680"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79" name="Rectangle 3"/>
          <p:cNvSpPr>
            <a:spLocks noGrp="1" noChangeArrowheads="1"/>
          </p:cNvSpPr>
          <p:nvPr>
            <p:ph type="dt" sz="quarter"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229380" name="Rectangle 4"/>
          <p:cNvSpPr>
            <a:spLocks noGrp="1" noChangeArrowheads="1"/>
          </p:cNvSpPr>
          <p:nvPr>
            <p:ph type="ftr" sz="quarter" idx="2"/>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229381" name="Rectangle 5"/>
          <p:cNvSpPr>
            <a:spLocks noGrp="1" noChangeArrowheads="1"/>
          </p:cNvSpPr>
          <p:nvPr>
            <p:ph type="sldNum" sz="quarter" idx="3"/>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370EF009-23CE-4081-AF56-082D82CEF6F5}" type="slidenum">
              <a:rPr lang="en-US"/>
              <a:pPr/>
              <a:t>‹#›</a:t>
            </a:fld>
            <a:endParaRPr lang="en-US"/>
          </a:p>
        </p:txBody>
      </p:sp>
    </p:spTree>
    <p:extLst>
      <p:ext uri="{BB962C8B-B14F-4D97-AF65-F5344CB8AC3E}">
        <p14:creationId xmlns:p14="http://schemas.microsoft.com/office/powerpoint/2010/main" val="22644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hdr" sz="quarter"/>
          </p:nvPr>
        </p:nvSpPr>
        <p:spPr bwMode="auto">
          <a:xfrm>
            <a:off x="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59" name="Rectangle 3"/>
          <p:cNvSpPr>
            <a:spLocks noGrp="1" noChangeArrowheads="1"/>
          </p:cNvSpPr>
          <p:nvPr>
            <p:ph type="dt" idx="1"/>
          </p:nvPr>
        </p:nvSpPr>
        <p:spPr bwMode="auto">
          <a:xfrm>
            <a:off x="4020340" y="1"/>
            <a:ext cx="3077337" cy="511907"/>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lvl1pPr algn="r" defTabSz="990387">
              <a:defRPr sz="1300">
                <a:latin typeface="Arial" pitchFamily="34" charset="0"/>
                <a:ea typeface="+mn-ea"/>
                <a:cs typeface="+mn-cs"/>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p:spPr>
      </p:sp>
      <p:sp>
        <p:nvSpPr>
          <p:cNvPr id="173061" name="Rectangle 5"/>
          <p:cNvSpPr>
            <a:spLocks noGrp="1" noChangeArrowheads="1"/>
          </p:cNvSpPr>
          <p:nvPr>
            <p:ph type="body" sz="quarter" idx="3"/>
          </p:nvPr>
        </p:nvSpPr>
        <p:spPr bwMode="auto">
          <a:xfrm>
            <a:off x="710905" y="4862233"/>
            <a:ext cx="5677492" cy="4603641"/>
          </a:xfrm>
          <a:prstGeom prst="rect">
            <a:avLst/>
          </a:prstGeom>
          <a:noFill/>
          <a:ln w="9525">
            <a:noFill/>
            <a:miter lim="800000"/>
            <a:headEnd/>
            <a:tailEnd/>
          </a:ln>
          <a:effectLst/>
        </p:spPr>
        <p:txBody>
          <a:bodyPr vert="horz" wrap="square" lIns="99019" tIns="49511" rIns="99019" bIns="4951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3062" name="Rectangle 6"/>
          <p:cNvSpPr>
            <a:spLocks noGrp="1" noChangeArrowheads="1"/>
          </p:cNvSpPr>
          <p:nvPr>
            <p:ph type="ftr" sz="quarter" idx="4"/>
          </p:nvPr>
        </p:nvSpPr>
        <p:spPr bwMode="auto">
          <a:xfrm>
            <a:off x="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defTabSz="990387">
              <a:defRPr sz="1300">
                <a:latin typeface="Arial" pitchFamily="34" charset="0"/>
                <a:ea typeface="+mn-ea"/>
                <a:cs typeface="+mn-cs"/>
              </a:defRPr>
            </a:lvl1pPr>
          </a:lstStyle>
          <a:p>
            <a:pPr>
              <a:defRPr/>
            </a:pPr>
            <a:endParaRPr lang="en-US"/>
          </a:p>
        </p:txBody>
      </p:sp>
      <p:sp>
        <p:nvSpPr>
          <p:cNvPr id="173063" name="Rectangle 7"/>
          <p:cNvSpPr>
            <a:spLocks noGrp="1" noChangeArrowheads="1"/>
          </p:cNvSpPr>
          <p:nvPr>
            <p:ph type="sldNum" sz="quarter" idx="5"/>
          </p:nvPr>
        </p:nvSpPr>
        <p:spPr bwMode="auto">
          <a:xfrm>
            <a:off x="4020340" y="9722708"/>
            <a:ext cx="3077337" cy="510147"/>
          </a:xfrm>
          <a:prstGeom prst="rect">
            <a:avLst/>
          </a:prstGeom>
          <a:noFill/>
          <a:ln w="9525">
            <a:noFill/>
            <a:miter lim="800000"/>
            <a:headEnd/>
            <a:tailEnd/>
          </a:ln>
          <a:effectLst/>
        </p:spPr>
        <p:txBody>
          <a:bodyPr vert="horz" wrap="square" lIns="99019" tIns="49511" rIns="99019" bIns="49511" numCol="1" anchor="b" anchorCtr="0" compatLnSpc="1">
            <a:prstTxWarp prst="textNoShape">
              <a:avLst/>
            </a:prstTxWarp>
          </a:bodyPr>
          <a:lstStyle>
            <a:lvl1pPr algn="r" defTabSz="989801">
              <a:defRPr sz="1300"/>
            </a:lvl1pPr>
          </a:lstStyle>
          <a:p>
            <a:fld id="{72CC9163-7EC6-4747-8782-88871FDBE126}" type="slidenum">
              <a:rPr lang="en-US"/>
              <a:pPr/>
              <a:t>‹#›</a:t>
            </a:fld>
            <a:endParaRPr lang="en-US"/>
          </a:p>
        </p:txBody>
      </p:sp>
    </p:spTree>
    <p:extLst>
      <p:ext uri="{BB962C8B-B14F-4D97-AF65-F5344CB8AC3E}">
        <p14:creationId xmlns:p14="http://schemas.microsoft.com/office/powerpoint/2010/main" val="23682623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retain proper</a:t>
            </a:r>
            <a:r>
              <a:rPr lang="en-US" baseline="0" dirty="0"/>
              <a:t> attribution, including the reference to </a:t>
            </a:r>
            <a:r>
              <a:rPr lang="en-US" baseline="0" dirty="0" err="1"/>
              <a:t>ai.berkeley.edu</a:t>
            </a:r>
            <a:r>
              <a:rPr lang="en-US" baseline="0" dirty="0"/>
              <a:t>.  Thanks!</a:t>
            </a:r>
            <a:endParaRPr lang="en-US" sz="1200" dirty="0">
              <a:latin typeface="Calibri"/>
              <a:cs typeface="Calibri"/>
            </a:endParaRP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1</a:t>
            </a:fld>
            <a:endParaRPr lang="en-US"/>
          </a:p>
        </p:txBody>
      </p:sp>
    </p:spTree>
    <p:extLst>
      <p:ext uri="{BB962C8B-B14F-4D97-AF65-F5344CB8AC3E}">
        <p14:creationId xmlns:p14="http://schemas.microsoft.com/office/powerpoint/2010/main" val="96669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xfrm>
            <a:off x="139700" y="768350"/>
            <a:ext cx="6819900" cy="3836988"/>
          </a:xfrm>
          <a:ln/>
        </p:spPr>
      </p:sp>
      <p:sp>
        <p:nvSpPr>
          <p:cNvPr id="27650" name="Notes Placeholder 2"/>
          <p:cNvSpPr>
            <a:spLocks noGrp="1"/>
          </p:cNvSpPr>
          <p:nvPr>
            <p:ph type="body" idx="1"/>
          </p:nvPr>
        </p:nvSpPr>
        <p:spPr>
          <a:noFill/>
          <a:ln/>
        </p:spPr>
        <p:txBody>
          <a:bodyPr/>
          <a:lstStyle/>
          <a:p>
            <a:r>
              <a:rPr lang="en-US">
                <a:ea typeface="ＭＳ Ｐゴシック" pitchFamily="34" charset="-128"/>
              </a:rPr>
              <a:t>Dan has a DEMO for this.</a:t>
            </a:r>
          </a:p>
        </p:txBody>
      </p:sp>
      <p:sp>
        <p:nvSpPr>
          <p:cNvPr id="27651" name="Slide Number Placeholder 3"/>
          <p:cNvSpPr>
            <a:spLocks noGrp="1"/>
          </p:cNvSpPr>
          <p:nvPr>
            <p:ph type="sldNum" sz="quarter" idx="5"/>
          </p:nvPr>
        </p:nvSpPr>
        <p:spPr>
          <a:noFill/>
        </p:spPr>
        <p:txBody>
          <a:bodyPr/>
          <a:lstStyle/>
          <a:p>
            <a:pPr defTabSz="988101"/>
            <a:fld id="{1600E29C-1E14-41D6-ACAF-300C17152C85}" type="slidenum">
              <a:rPr lang="en-US"/>
              <a:pPr defTabSz="988101"/>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xfrm>
            <a:off x="139700" y="768350"/>
            <a:ext cx="6819900" cy="3836988"/>
          </a:xfrm>
          <a:ln/>
        </p:spPr>
      </p:sp>
      <p:sp>
        <p:nvSpPr>
          <p:cNvPr id="29698" name="Notes Placeholder 2"/>
          <p:cNvSpPr>
            <a:spLocks noGrp="1"/>
          </p:cNvSpPr>
          <p:nvPr>
            <p:ph type="body" idx="1"/>
          </p:nvPr>
        </p:nvSpPr>
        <p:spPr>
          <a:noFill/>
          <a:ln/>
        </p:spPr>
        <p:txBody>
          <a:bodyPr/>
          <a:lstStyle/>
          <a:p>
            <a:r>
              <a:rPr lang="en-US" dirty="0">
                <a:ea typeface="ＭＳ Ｐゴシック" pitchFamily="34" charset="-128"/>
              </a:rPr>
              <a:t>R(s) = the </a:t>
            </a:r>
            <a:r>
              <a:rPr lang="ja-JP" altLang="en-US">
                <a:ea typeface="ＭＳ Ｐゴシック" pitchFamily="34" charset="-128"/>
              </a:rPr>
              <a:t>“</a:t>
            </a:r>
            <a:r>
              <a:rPr lang="en-US" altLang="ja-JP" dirty="0">
                <a:ea typeface="ＭＳ Ｐゴシック" pitchFamily="34" charset="-128"/>
              </a:rPr>
              <a:t>living reward</a:t>
            </a:r>
            <a:r>
              <a:rPr lang="ja-JP" altLang="en-US">
                <a:ea typeface="ＭＳ Ｐゴシック" pitchFamily="34" charset="-128"/>
              </a:rPr>
              <a:t>”</a:t>
            </a:r>
            <a:endParaRPr lang="en-US" altLang="ja-JP" dirty="0">
              <a:ea typeface="ＭＳ Ｐゴシック" pitchFamily="34" charset="-128"/>
            </a:endParaRPr>
          </a:p>
          <a:p>
            <a:endParaRPr lang="en-US" dirty="0">
              <a:ea typeface="ＭＳ Ｐゴシック" pitchFamily="34" charset="-128"/>
            </a:endParaRPr>
          </a:p>
          <a:p>
            <a:r>
              <a:rPr lang="en-US" dirty="0">
                <a:ea typeface="ＭＳ Ｐゴシック" pitchFamily="34" charset="-128"/>
              </a:rPr>
              <a:t>Note 2</a:t>
            </a:r>
            <a:r>
              <a:rPr lang="en-US" baseline="30000" dirty="0">
                <a:ea typeface="ＭＳ Ｐゴシック" pitchFamily="34" charset="-128"/>
              </a:rPr>
              <a:t>nd</a:t>
            </a:r>
            <a:r>
              <a:rPr lang="en-US" dirty="0">
                <a:ea typeface="ＭＳ Ｐゴシック" pitchFamily="34" charset="-128"/>
              </a:rPr>
              <a:t> row 3</a:t>
            </a:r>
            <a:r>
              <a:rPr lang="en-US" baseline="30000" dirty="0">
                <a:ea typeface="ＭＳ Ｐゴシック" pitchFamily="34" charset="-128"/>
              </a:rPr>
              <a:t>rd</a:t>
            </a:r>
            <a:r>
              <a:rPr lang="en-US" baseline="0" dirty="0">
                <a:ea typeface="ＭＳ Ｐゴシック" pitchFamily="34" charset="-128"/>
              </a:rPr>
              <a:t> column </a:t>
            </a:r>
            <a:endParaRPr lang="en-US" dirty="0">
              <a:ea typeface="ＭＳ Ｐゴシック" pitchFamily="34" charset="-128"/>
            </a:endParaRPr>
          </a:p>
        </p:txBody>
      </p:sp>
      <p:sp>
        <p:nvSpPr>
          <p:cNvPr id="29699" name="Slide Number Placeholder 3"/>
          <p:cNvSpPr>
            <a:spLocks noGrp="1"/>
          </p:cNvSpPr>
          <p:nvPr>
            <p:ph type="sldNum" sz="quarter" idx="5"/>
          </p:nvPr>
        </p:nvSpPr>
        <p:spPr>
          <a:noFill/>
        </p:spPr>
        <p:txBody>
          <a:bodyPr/>
          <a:lstStyle/>
          <a:p>
            <a:pPr defTabSz="988101"/>
            <a:fld id="{FB0DC0F6-EF13-4C52-ACF2-48065D1392E1}" type="slidenum">
              <a:rPr lang="en-US"/>
              <a:pPr defTabSz="988101"/>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139700" y="768350"/>
            <a:ext cx="6819900" cy="3836988"/>
          </a:xfrm>
          <a:ln/>
        </p:spPr>
      </p:sp>
      <p:sp>
        <p:nvSpPr>
          <p:cNvPr id="36866" name="Notes Placeholder 2"/>
          <p:cNvSpPr>
            <a:spLocks noGrp="1"/>
          </p:cNvSpPr>
          <p:nvPr>
            <p:ph type="body" idx="1"/>
          </p:nvPr>
        </p:nvSpPr>
        <p:spPr>
          <a:noFill/>
          <a:ln/>
        </p:spPr>
        <p:txBody>
          <a:bodyPr/>
          <a:lstStyle/>
          <a:p>
            <a:r>
              <a:rPr lang="en-US">
                <a:ea typeface="ＭＳ Ｐゴシック" pitchFamily="34" charset="-128"/>
              </a:rPr>
              <a:t>In MDP chance node represents uncertainty about what might happen based on (s,a)  [as opposed to being a random adversary]</a:t>
            </a:r>
          </a:p>
          <a:p>
            <a:endParaRPr lang="en-US">
              <a:ea typeface="ＭＳ Ｐゴシック" pitchFamily="34" charset="-128"/>
            </a:endParaRPr>
          </a:p>
          <a:p>
            <a:r>
              <a:rPr lang="en-US">
                <a:ea typeface="ＭＳ Ｐゴシック" pitchFamily="34" charset="-128"/>
              </a:rPr>
              <a:t>Q-state (s,a) is when you were in a state and took an action </a:t>
            </a:r>
          </a:p>
        </p:txBody>
      </p:sp>
      <p:sp>
        <p:nvSpPr>
          <p:cNvPr id="36867" name="Slide Number Placeholder 3"/>
          <p:cNvSpPr>
            <a:spLocks noGrp="1"/>
          </p:cNvSpPr>
          <p:nvPr>
            <p:ph type="sldNum" sz="quarter" idx="5"/>
          </p:nvPr>
        </p:nvSpPr>
        <p:spPr>
          <a:noFill/>
        </p:spPr>
        <p:txBody>
          <a:bodyPr/>
          <a:lstStyle/>
          <a:p>
            <a:pPr defTabSz="988101"/>
            <a:fld id="{381D20B8-C290-4C94-8C7F-0277B9D2F6EE}" type="slidenum">
              <a:rPr lang="en-US"/>
              <a:pPr defTabSz="988101"/>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xfrm>
            <a:off x="139700" y="768350"/>
            <a:ext cx="6819900" cy="3836988"/>
          </a:xfrm>
          <a:ln/>
        </p:spPr>
      </p:sp>
      <p:sp>
        <p:nvSpPr>
          <p:cNvPr id="40962" name="Notes Placeholder 2"/>
          <p:cNvSpPr>
            <a:spLocks noGrp="1"/>
          </p:cNvSpPr>
          <p:nvPr>
            <p:ph type="body" idx="1"/>
          </p:nvPr>
        </p:nvSpPr>
        <p:spPr>
          <a:noFill/>
          <a:ln/>
        </p:spPr>
        <p:txBody>
          <a:bodyPr/>
          <a:lstStyle/>
          <a:p>
            <a:r>
              <a:rPr lang="en-US">
                <a:ea typeface="ＭＳ Ｐゴシック" pitchFamily="34" charset="-128"/>
              </a:rPr>
              <a:t>Rewards in the future (deeper in the tree) matter less</a:t>
            </a:r>
          </a:p>
          <a:p>
            <a:endParaRPr lang="en-US">
              <a:ea typeface="ＭＳ Ｐゴシック" pitchFamily="34" charset="-128"/>
            </a:endParaRPr>
          </a:p>
          <a:p>
            <a:r>
              <a:rPr lang="en-US">
                <a:ea typeface="ＭＳ Ｐゴシック" pitchFamily="34" charset="-128"/>
              </a:rPr>
              <a:t>Interesting: running expectimax, if having to truncate the search, then not losing much; e.g.,  less then \gamma^d / (1-\gamma)</a:t>
            </a:r>
          </a:p>
          <a:p>
            <a:endParaRPr lang="en-US">
              <a:ea typeface="ＭＳ Ｐゴシック" pitchFamily="34" charset="-128"/>
            </a:endParaRPr>
          </a:p>
        </p:txBody>
      </p:sp>
      <p:sp>
        <p:nvSpPr>
          <p:cNvPr id="40963" name="Slide Number Placeholder 3"/>
          <p:cNvSpPr>
            <a:spLocks noGrp="1"/>
          </p:cNvSpPr>
          <p:nvPr>
            <p:ph type="sldNum" sz="quarter" idx="5"/>
          </p:nvPr>
        </p:nvSpPr>
        <p:spPr>
          <a:noFill/>
        </p:spPr>
        <p:txBody>
          <a:bodyPr/>
          <a:lstStyle/>
          <a:p>
            <a:fld id="{548DDD6D-317B-4886-9A60-0B722A074D75}" type="slidenum">
              <a:rPr lang="en-US"/>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 also takes one step, one more discount </a:t>
            </a:r>
          </a:p>
        </p:txBody>
      </p:sp>
      <p:sp>
        <p:nvSpPr>
          <p:cNvPr id="4" name="Slide Number Placeholder 3"/>
          <p:cNvSpPr>
            <a:spLocks noGrp="1"/>
          </p:cNvSpPr>
          <p:nvPr>
            <p:ph type="sldNum" sz="quarter" idx="5"/>
          </p:nvPr>
        </p:nvSpPr>
        <p:spPr/>
        <p:txBody>
          <a:bodyPr/>
          <a:lstStyle/>
          <a:p>
            <a:fld id="{72CC9163-7EC6-4747-8782-88871FDBE126}" type="slidenum">
              <a:rPr lang="en-US" smtClean="0"/>
              <a:pPr/>
              <a:t>23</a:t>
            </a:fld>
            <a:endParaRPr lang="en-US"/>
          </a:p>
        </p:txBody>
      </p:sp>
    </p:spTree>
    <p:extLst>
      <p:ext uri="{BB962C8B-B14F-4D97-AF65-F5344CB8AC3E}">
        <p14:creationId xmlns:p14="http://schemas.microsoft.com/office/powerpoint/2010/main" val="1866225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-10 and the game</a:t>
            </a:r>
            <a:r>
              <a:rPr lang="en-US" baseline="0" dirty="0"/>
              <a:t> ends (important that the game ends because regardless you never want to do it)</a:t>
            </a:r>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27</a:t>
            </a:fld>
            <a:endParaRPr lang="en-US"/>
          </a:p>
        </p:txBody>
      </p:sp>
    </p:spTree>
    <p:extLst>
      <p:ext uri="{BB962C8B-B14F-4D97-AF65-F5344CB8AC3E}">
        <p14:creationId xmlns:p14="http://schemas.microsoft.com/office/powerpoint/2010/main" val="2381265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a:t>
            </a:r>
            <a:r>
              <a:rPr lang="en-US" baseline="0" dirty="0"/>
              <a:t> this demo doesn’t show anything in action, just pops up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31</a:t>
            </a:fld>
            <a:endParaRPr lang="en-US"/>
          </a:p>
        </p:txBody>
      </p:sp>
    </p:spTree>
    <p:extLst>
      <p:ext uri="{BB962C8B-B14F-4D97-AF65-F5344CB8AC3E}">
        <p14:creationId xmlns:p14="http://schemas.microsoft.com/office/powerpoint/2010/main" val="18762812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demo doesn’t show</a:t>
            </a:r>
            <a:r>
              <a:rPr lang="en-US" baseline="0" dirty="0"/>
              <a:t> anything in action, it just shows the V and Q values.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32</a:t>
            </a:fld>
            <a:endParaRPr lang="en-US"/>
          </a:p>
        </p:txBody>
      </p:sp>
    </p:spTree>
    <p:extLst>
      <p:ext uri="{BB962C8B-B14F-4D97-AF65-F5344CB8AC3E}">
        <p14:creationId xmlns:p14="http://schemas.microsoft.com/office/powerpoint/2010/main" val="2806184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This demo doesn’t show</a:t>
            </a:r>
            <a:r>
              <a:rPr lang="en-US" baseline="0" dirty="0"/>
              <a:t> anything in action, it just shows the V and Q values.</a:t>
            </a:r>
            <a:endParaRPr lang="en-US" dirty="0"/>
          </a:p>
          <a:p>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33</a:t>
            </a:fld>
            <a:endParaRPr lang="en-US"/>
          </a:p>
        </p:txBody>
      </p:sp>
    </p:spTree>
    <p:extLst>
      <p:ext uri="{BB962C8B-B14F-4D97-AF65-F5344CB8AC3E}">
        <p14:creationId xmlns:p14="http://schemas.microsoft.com/office/powerpoint/2010/main" val="1896428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demo generates the time-limited</a:t>
            </a:r>
            <a:r>
              <a:rPr lang="en-US" baseline="0" dirty="0"/>
              <a:t> values for </a:t>
            </a:r>
            <a:r>
              <a:rPr lang="en-US" baseline="0" dirty="0" err="1"/>
              <a:t>gridworld</a:t>
            </a:r>
            <a:r>
              <a:rPr lang="en-US" baseline="0" dirty="0"/>
              <a:t> as snapshotted onto the next slides.</a:t>
            </a:r>
            <a:endParaRPr lang="en-US" dirty="0"/>
          </a:p>
        </p:txBody>
      </p:sp>
      <p:sp>
        <p:nvSpPr>
          <p:cNvPr id="4" name="Slide Number Placeholder 3"/>
          <p:cNvSpPr>
            <a:spLocks noGrp="1"/>
          </p:cNvSpPr>
          <p:nvPr>
            <p:ph type="sldNum" sz="quarter" idx="10"/>
          </p:nvPr>
        </p:nvSpPr>
        <p:spPr/>
        <p:txBody>
          <a:bodyPr/>
          <a:lstStyle/>
          <a:p>
            <a:fld id="{72CC9163-7EC6-4747-8782-88871FDBE126}" type="slidenum">
              <a:rPr lang="en-US" smtClean="0"/>
              <a:pPr/>
              <a:t>35</a:t>
            </a:fld>
            <a:endParaRPr lang="en-US"/>
          </a:p>
        </p:txBody>
      </p:sp>
    </p:spTree>
    <p:extLst>
      <p:ext uri="{BB962C8B-B14F-4D97-AF65-F5344CB8AC3E}">
        <p14:creationId xmlns:p14="http://schemas.microsoft.com/office/powerpoint/2010/main" val="98380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modern AI era, slash deep learning, took off in 2012 with the ImageNet breakthrough from Geoff Hinton’s lab in Toronto.  </a:t>
            </a:r>
          </a:p>
          <a:p>
            <a:endParaRPr lang="en-US"/>
          </a:p>
          <a:p>
            <a:r>
              <a:rPr lang="en-US"/>
              <a:t>Soon thereafter, in 2013, </a:t>
            </a:r>
            <a:r>
              <a:rPr lang="en-US" err="1"/>
              <a:t>Deepmind</a:t>
            </a:r>
            <a:r>
              <a:rPr lang="en-US"/>
              <a:t> showed it’s possible for neural nets to learn to play a wide range of Atari games, from their own trial and error.</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2</a:t>
            </a:fld>
            <a:endParaRPr lang="en-US"/>
          </a:p>
        </p:txBody>
      </p:sp>
    </p:spTree>
    <p:extLst>
      <p:ext uri="{BB962C8B-B14F-4D97-AF65-F5344CB8AC3E}">
        <p14:creationId xmlns:p14="http://schemas.microsoft.com/office/powerpoint/2010/main" val="926964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39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40</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41</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42</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43</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44</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45</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in 2015, </a:t>
            </a:r>
            <a:r>
              <a:rPr lang="en-US" err="1"/>
              <a:t>Deepmind</a:t>
            </a:r>
            <a:r>
              <a:rPr lang="en-US"/>
              <a:t> developed a neural net that beat the world champion in Go.</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3</a:t>
            </a:fld>
            <a:endParaRPr lang="en-US"/>
          </a:p>
        </p:txBody>
      </p:sp>
    </p:spTree>
    <p:extLst>
      <p:ext uri="{BB962C8B-B14F-4D97-AF65-F5344CB8AC3E}">
        <p14:creationId xmlns:p14="http://schemas.microsoft.com/office/powerpoint/2010/main" val="654320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46</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47</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48</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Assuming zero living reward</a:t>
            </a:r>
          </a:p>
        </p:txBody>
      </p:sp>
      <p:sp>
        <p:nvSpPr>
          <p:cNvPr id="4" name="Slide Number Placeholder 3"/>
          <p:cNvSpPr>
            <a:spLocks noGrp="1"/>
          </p:cNvSpPr>
          <p:nvPr>
            <p:ph type="sldNum" sz="quarter" idx="10"/>
          </p:nvPr>
        </p:nvSpPr>
        <p:spPr/>
        <p:txBody>
          <a:bodyPr/>
          <a:lstStyle/>
          <a:p>
            <a:fld id="{72CC9163-7EC6-4747-8782-88871FDBE126}" type="slidenum">
              <a:rPr lang="en-US" smtClean="0"/>
              <a:pPr/>
              <a:t>49</a:t>
            </a:fld>
            <a:endParaRPr lang="en-US"/>
          </a:p>
        </p:txBody>
      </p:sp>
    </p:spTree>
    <p:extLst>
      <p:ext uri="{BB962C8B-B14F-4D97-AF65-F5344CB8AC3E}">
        <p14:creationId xmlns:p14="http://schemas.microsoft.com/office/powerpoint/2010/main" val="33498704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xfrm>
            <a:off x="139700" y="768350"/>
            <a:ext cx="6819900" cy="3836988"/>
          </a:xfrm>
          <a:ln/>
        </p:spPr>
      </p:sp>
      <p:sp>
        <p:nvSpPr>
          <p:cNvPr id="65538" name="Notes Placeholder 2"/>
          <p:cNvSpPr>
            <a:spLocks noGrp="1"/>
          </p:cNvSpPr>
          <p:nvPr>
            <p:ph type="body" idx="1"/>
          </p:nvPr>
        </p:nvSpPr>
        <p:spPr>
          <a:noFill/>
          <a:ln/>
        </p:spPr>
        <p:txBody>
          <a:bodyPr/>
          <a:lstStyle/>
          <a:p>
            <a:r>
              <a:rPr lang="en-US" dirty="0">
                <a:ea typeface="ＭＳ Ｐゴシック" pitchFamily="34" charset="-128"/>
              </a:rPr>
              <a:t>Discuss computational complexity: S * A * S   times number of iterations</a:t>
            </a:r>
          </a:p>
          <a:p>
            <a:endParaRPr lang="en-US" dirty="0">
              <a:ea typeface="ＭＳ Ｐゴシック" pitchFamily="34" charset="-128"/>
            </a:endParaRPr>
          </a:p>
          <a:p>
            <a:r>
              <a:rPr lang="en-US" dirty="0">
                <a:ea typeface="ＭＳ Ｐゴシック" pitchFamily="34" charset="-128"/>
              </a:rPr>
              <a:t>Note: updates not in place [if in place, it means something else and not even clear what it means]</a:t>
            </a:r>
          </a:p>
        </p:txBody>
      </p:sp>
      <p:sp>
        <p:nvSpPr>
          <p:cNvPr id="65539" name="Slide Number Placeholder 3"/>
          <p:cNvSpPr>
            <a:spLocks noGrp="1"/>
          </p:cNvSpPr>
          <p:nvPr>
            <p:ph type="sldNum" sz="quarter" idx="5"/>
          </p:nvPr>
        </p:nvSpPr>
        <p:spPr>
          <a:noFill/>
        </p:spPr>
        <p:txBody>
          <a:bodyPr/>
          <a:lstStyle/>
          <a:p>
            <a:pPr defTabSz="988101"/>
            <a:fld id="{AD2D01F0-63A4-49FC-8DAB-288B21321D7F}" type="slidenum">
              <a:rPr lang="en-US"/>
              <a:pPr defTabSz="988101"/>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in 2016, my lab at Berkeley showed it’s possible for a neural net to learn robotic locomotion in 3-d environments.  In fact, in this video here, we get to watch the learning in action.  Initially the neural net is randomly initialized, and the robot just falls over, but over time it figures out how to run.  The beauty here is that the exact some code can be used for another robot to learn to run, in this case a 4 legged robot.  Or for the </a:t>
            </a:r>
            <a:r>
              <a:rPr lang="en-US" err="1"/>
              <a:t>twolegged</a:t>
            </a:r>
            <a:r>
              <a:rPr lang="en-US"/>
              <a:t> robot to learn to get up.</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4</a:t>
            </a:fld>
            <a:endParaRPr lang="en-US"/>
          </a:p>
        </p:txBody>
      </p:sp>
    </p:spTree>
    <p:extLst>
      <p:ext uri="{BB962C8B-B14F-4D97-AF65-F5344CB8AC3E}">
        <p14:creationId xmlns:p14="http://schemas.microsoft.com/office/powerpoint/2010/main" val="340466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Also in 2016, we showed it’s possible for a neural net to learn to control a real robot, here learning to put the block into the matching opening.</a:t>
            </a:r>
          </a:p>
          <a:p>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And Sergey Levine, the post-doc who led this project in my lab, then went onto Google to scale this up.</a:t>
            </a:r>
          </a:p>
          <a:p>
            <a:endParaRPr lang="en-US"/>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5</a:t>
            </a:fld>
            <a:endParaRPr lang="en-US"/>
          </a:p>
        </p:txBody>
      </p:sp>
    </p:spTree>
    <p:extLst>
      <p:ext uri="{BB962C8B-B14F-4D97-AF65-F5344CB8AC3E}">
        <p14:creationId xmlns:p14="http://schemas.microsoft.com/office/powerpoint/2010/main" val="53414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t>
            </a:r>
            <a:r>
              <a:rPr lang="en-US" err="1"/>
              <a:t>OpenAI</a:t>
            </a:r>
            <a:r>
              <a:rPr lang="en-US"/>
              <a:t> showcased a robot that had learned to solve a </a:t>
            </a:r>
            <a:r>
              <a:rPr lang="en-US" err="1"/>
              <a:t>rubik’s</a:t>
            </a:r>
            <a:r>
              <a:rPr lang="en-US"/>
              <a:t> cube.</a:t>
            </a:r>
          </a:p>
        </p:txBody>
      </p:sp>
      <p:sp>
        <p:nvSpPr>
          <p:cNvPr id="4" name="Slide Number Placeholder 3"/>
          <p:cNvSpPr>
            <a:spLocks noGrp="1"/>
          </p:cNvSpPr>
          <p:nvPr>
            <p:ph type="sldNum" sz="quarter" idx="10"/>
          </p:nvPr>
        </p:nvSpPr>
        <p:spPr/>
        <p:txBody>
          <a:bodyPr/>
          <a:lstStyle/>
          <a:p>
            <a:pPr>
              <a:defRPr/>
            </a:pPr>
            <a:fld id="{64870AE8-7DA4-C043-8B95-CAFF91AE57AE}" type="slidenum">
              <a:rPr lang="en-US" smtClean="0"/>
              <a:pPr>
                <a:defRPr/>
              </a:pPr>
              <a:t>6</a:t>
            </a:fld>
            <a:endParaRPr lang="en-US"/>
          </a:p>
        </p:txBody>
      </p:sp>
    </p:spTree>
    <p:extLst>
      <p:ext uri="{BB962C8B-B14F-4D97-AF65-F5344CB8AC3E}">
        <p14:creationId xmlns:p14="http://schemas.microsoft.com/office/powerpoint/2010/main" val="2079563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xfrm>
            <a:off x="139700" y="768350"/>
            <a:ext cx="6819900" cy="3836988"/>
          </a:xfrm>
          <a:ln/>
        </p:spPr>
      </p:sp>
      <p:sp>
        <p:nvSpPr>
          <p:cNvPr id="19458" name="Notes Placeholder 2"/>
          <p:cNvSpPr>
            <a:spLocks noGrp="1"/>
          </p:cNvSpPr>
          <p:nvPr>
            <p:ph type="body" idx="1"/>
          </p:nvPr>
        </p:nvSpPr>
        <p:spPr>
          <a:noFill/>
          <a:ln/>
        </p:spPr>
        <p:txBody>
          <a:bodyPr/>
          <a:lstStyle/>
          <a:p>
            <a:r>
              <a:rPr lang="en-US">
                <a:ea typeface="ＭＳ Ｐゴシック" pitchFamily="34" charset="-128"/>
              </a:rPr>
              <a:t>[cut demo of moving around in grid world program]</a:t>
            </a:r>
          </a:p>
        </p:txBody>
      </p:sp>
      <p:sp>
        <p:nvSpPr>
          <p:cNvPr id="19459" name="Slide Number Placeholder 3"/>
          <p:cNvSpPr>
            <a:spLocks noGrp="1"/>
          </p:cNvSpPr>
          <p:nvPr>
            <p:ph type="sldNum" sz="quarter" idx="5"/>
          </p:nvPr>
        </p:nvSpPr>
        <p:spPr>
          <a:noFill/>
        </p:spPr>
        <p:txBody>
          <a:bodyPr/>
          <a:lstStyle/>
          <a:p>
            <a:pPr defTabSz="988101"/>
            <a:fld id="{552C0BAA-F2C0-47C6-A20B-733CA31DCFFD}" type="slidenum">
              <a:rPr lang="en-US"/>
              <a:pPr defTabSz="988101"/>
              <a:t>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xfrm>
            <a:off x="139700" y="768350"/>
            <a:ext cx="6819900" cy="3836988"/>
          </a:xfrm>
          <a:ln/>
        </p:spPr>
      </p:sp>
      <p:sp>
        <p:nvSpPr>
          <p:cNvPr id="23554" name="Notes Placeholder 2"/>
          <p:cNvSpPr>
            <a:spLocks noGrp="1"/>
          </p:cNvSpPr>
          <p:nvPr>
            <p:ph type="body" idx="1"/>
          </p:nvPr>
        </p:nvSpPr>
        <p:spPr>
          <a:noFill/>
          <a:ln/>
        </p:spPr>
        <p:txBody>
          <a:bodyPr/>
          <a:lstStyle/>
          <a:p>
            <a:r>
              <a:rPr lang="en-US" dirty="0">
                <a:ea typeface="ＭＳ Ｐゴシック" pitchFamily="34" charset="-128"/>
              </a:rPr>
              <a:t>In search problems: did not talk about actions, but about successor functions --- now the information inside the successor function is unpacked into actions, transitions and reward</a:t>
            </a:r>
          </a:p>
          <a:p>
            <a:endParaRPr lang="en-US" dirty="0">
              <a:ea typeface="ＭＳ Ｐゴシック" pitchFamily="34" charset="-128"/>
            </a:endParaRPr>
          </a:p>
          <a:p>
            <a:r>
              <a:rPr lang="en-US" dirty="0">
                <a:ea typeface="ＭＳ Ｐゴシック" pitchFamily="34" charset="-128"/>
              </a:rPr>
              <a:t>Write out S, A, example entry in T, entry in R</a:t>
            </a:r>
          </a:p>
          <a:p>
            <a:endParaRPr lang="en-US" dirty="0">
              <a:ea typeface="ＭＳ Ｐゴシック" pitchFamily="34" charset="-128"/>
            </a:endParaRPr>
          </a:p>
          <a:p>
            <a:r>
              <a:rPr lang="en-US" dirty="0">
                <a:ea typeface="ＭＳ Ｐゴシック" pitchFamily="34" charset="-128"/>
              </a:rPr>
              <a:t>Reward function different from the book : R(</a:t>
            </a:r>
            <a:r>
              <a:rPr lang="en-US" dirty="0" err="1">
                <a:ea typeface="ＭＳ Ｐゴシック" pitchFamily="34" charset="-128"/>
              </a:rPr>
              <a:t>s,a,s</a:t>
            </a:r>
            <a:r>
              <a:rPr lang="ja-JP" altLang="en-US" dirty="0">
                <a:ea typeface="ＭＳ Ｐゴシック" pitchFamily="34" charset="-128"/>
              </a:rPr>
              <a:t>’</a:t>
            </a:r>
            <a:r>
              <a:rPr lang="en-US" altLang="ja-JP" dirty="0">
                <a:ea typeface="ＭＳ Ｐゴシック" pitchFamily="34" charset="-128"/>
              </a:rPr>
              <a:t>)</a:t>
            </a:r>
          </a:p>
          <a:p>
            <a:r>
              <a:rPr lang="en-US" dirty="0">
                <a:ea typeface="ＭＳ Ｐゴシック" pitchFamily="34" charset="-128"/>
              </a:rPr>
              <a:t>In book simpler for equations, but not useful for the projects.</a:t>
            </a:r>
          </a:p>
          <a:p>
            <a:endParaRPr lang="en-US" dirty="0">
              <a:ea typeface="ＭＳ Ｐゴシック" pitchFamily="34" charset="-128"/>
            </a:endParaRPr>
          </a:p>
          <a:p>
            <a:r>
              <a:rPr lang="en-US" dirty="0">
                <a:ea typeface="ＭＳ Ｐゴシック" pitchFamily="34" charset="-128"/>
              </a:rPr>
              <a:t>Need to modify </a:t>
            </a:r>
            <a:r>
              <a:rPr lang="en-US" dirty="0" err="1">
                <a:ea typeface="ＭＳ Ｐゴシック" pitchFamily="34" charset="-128"/>
              </a:rPr>
              <a:t>expectimax</a:t>
            </a:r>
            <a:r>
              <a:rPr lang="en-US" dirty="0">
                <a:ea typeface="ＭＳ Ｐゴシック" pitchFamily="34" charset="-128"/>
              </a:rPr>
              <a:t> a tiny little bit to account for rewards along the way, but that</a:t>
            </a:r>
            <a:r>
              <a:rPr lang="en-US" altLang="en-US" dirty="0">
                <a:ea typeface="ＭＳ Ｐゴシック" pitchFamily="34" charset="-128"/>
              </a:rPr>
              <a:t>’</a:t>
            </a:r>
            <a:r>
              <a:rPr lang="en-US" dirty="0">
                <a:ea typeface="ＭＳ Ｐゴシック" pitchFamily="34" charset="-128"/>
              </a:rPr>
              <a:t>s something you should be able to do, and so you can already solve MDP</a:t>
            </a:r>
            <a:r>
              <a:rPr lang="en-US" altLang="en-US" dirty="0">
                <a:ea typeface="ＭＳ Ｐゴシック" pitchFamily="34" charset="-128"/>
              </a:rPr>
              <a:t>’</a:t>
            </a:r>
            <a:r>
              <a:rPr lang="en-US" dirty="0">
                <a:ea typeface="ＭＳ Ｐゴシック" pitchFamily="34" charset="-128"/>
              </a:rPr>
              <a:t>s  (not in most efficient way)</a:t>
            </a:r>
          </a:p>
        </p:txBody>
      </p:sp>
      <p:sp>
        <p:nvSpPr>
          <p:cNvPr id="23555" name="Slide Number Placeholder 3"/>
          <p:cNvSpPr>
            <a:spLocks noGrp="1"/>
          </p:cNvSpPr>
          <p:nvPr>
            <p:ph type="sldNum" sz="quarter" idx="5"/>
          </p:nvPr>
        </p:nvSpPr>
        <p:spPr>
          <a:noFill/>
        </p:spPr>
        <p:txBody>
          <a:bodyPr/>
          <a:lstStyle/>
          <a:p>
            <a:fld id="{7C69A4D5-BA7F-4965-9F32-D31D11C0DA97}"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xfrm>
            <a:off x="139700" y="768350"/>
            <a:ext cx="6819900" cy="3836988"/>
          </a:xfrm>
          <a:ln/>
        </p:spPr>
      </p:sp>
      <p:sp>
        <p:nvSpPr>
          <p:cNvPr id="25602" name="Notes Placeholder 2"/>
          <p:cNvSpPr>
            <a:spLocks noGrp="1"/>
          </p:cNvSpPr>
          <p:nvPr>
            <p:ph type="body" idx="1"/>
          </p:nvPr>
        </p:nvSpPr>
        <p:spPr>
          <a:noFill/>
          <a:ln/>
        </p:spPr>
        <p:txBody>
          <a:bodyPr/>
          <a:lstStyle/>
          <a:p>
            <a:r>
              <a:rPr lang="en-US">
                <a:ea typeface="ＭＳ Ｐゴシック" pitchFamily="34" charset="-128"/>
              </a:rPr>
              <a:t>Like search: successor function only depended on current state</a:t>
            </a:r>
          </a:p>
          <a:p>
            <a:endParaRPr lang="en-US">
              <a:ea typeface="ＭＳ Ｐゴシック" pitchFamily="34" charset="-128"/>
            </a:endParaRPr>
          </a:p>
          <a:p>
            <a:r>
              <a:rPr lang="en-US">
                <a:ea typeface="ＭＳ Ｐゴシック" pitchFamily="34" charset="-128"/>
              </a:rPr>
              <a:t>Can make this happen by stuffing more into the state;  </a:t>
            </a:r>
          </a:p>
          <a:p>
            <a:endParaRPr lang="en-US">
              <a:ea typeface="ＭＳ Ｐゴシック" pitchFamily="34" charset="-128"/>
            </a:endParaRPr>
          </a:p>
          <a:p>
            <a:r>
              <a:rPr lang="en-US">
                <a:ea typeface="ＭＳ Ｐゴシック" pitchFamily="34" charset="-128"/>
              </a:rPr>
              <a:t>Very similar to search problems: when solving a maze with food pellets, we stored which food pellets were eaten </a:t>
            </a:r>
          </a:p>
          <a:p>
            <a:endParaRPr lang="en-US">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pPr defTabSz="988101"/>
            <a:fld id="{ACAB68C1-092D-468B-8690-7D27B27041C8}" type="slidenum">
              <a:rPr lang="en-US"/>
              <a:pPr defTabSz="988101"/>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044578"/>
            <a:ext cx="12192000" cy="1470025"/>
          </a:xfrm>
        </p:spPr>
        <p:txBody>
          <a:bodyPr/>
          <a:lstStyle>
            <a:lvl1pPr>
              <a:defRPr>
                <a:solidFill>
                  <a:schemeClr val="accent2"/>
                </a:solidFill>
              </a:defRPr>
            </a:lvl1pPr>
          </a:lstStyle>
          <a:p>
            <a:r>
              <a:rPr lang="en-US"/>
              <a:t>Click to edit Master title style</a:t>
            </a:r>
          </a:p>
        </p:txBody>
      </p:sp>
      <p:sp>
        <p:nvSpPr>
          <p:cNvPr id="5123" name="Rectangle 3"/>
          <p:cNvSpPr>
            <a:spLocks noGrp="1" noChangeArrowheads="1"/>
          </p:cNvSpPr>
          <p:nvPr>
            <p:ph type="subTitle" idx="1"/>
          </p:nvPr>
        </p:nvSpPr>
        <p:spPr>
          <a:xfrm>
            <a:off x="0" y="3657600"/>
            <a:ext cx="12192000" cy="1524000"/>
          </a:xfrm>
        </p:spPr>
        <p:txBody>
          <a:bodyPr/>
          <a:lstStyle>
            <a:lvl1pPr marL="0" indent="0" algn="ctr">
              <a:buFont typeface="Wingdings" pitchFamily="2" charset="2"/>
              <a:buNone/>
              <a:defRPr>
                <a:solidFill>
                  <a:schemeClr val="tx1"/>
                </a:solidFill>
              </a:defRPr>
            </a:lvl1pPr>
          </a:lstStyle>
          <a:p>
            <a:r>
              <a:rPr lang="en-US"/>
              <a:t>Click to edit Master subtitle style</a:t>
            </a:r>
            <a:endParaRPr lang="en-US" dirty="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78" indent="0">
              <a:buNone/>
              <a:defRPr sz="1900"/>
            </a:lvl2pPr>
            <a:lvl3pPr marL="914354" indent="0">
              <a:buNone/>
              <a:defRPr sz="1600"/>
            </a:lvl3pPr>
            <a:lvl4pPr marL="1371532" indent="0">
              <a:buNone/>
              <a:defRPr sz="1500"/>
            </a:lvl4pPr>
            <a:lvl5pPr marL="1828709" indent="0">
              <a:buNone/>
              <a:defRPr sz="1500"/>
            </a:lvl5pPr>
            <a:lvl6pPr marL="2285886" indent="0">
              <a:buNone/>
              <a:defRPr sz="1500"/>
            </a:lvl6pPr>
            <a:lvl7pPr marL="2743062" indent="0">
              <a:buNone/>
              <a:defRPr sz="1500"/>
            </a:lvl7pPr>
            <a:lvl8pPr marL="3200240" indent="0">
              <a:buNone/>
              <a:defRPr sz="1500"/>
            </a:lvl8pPr>
            <a:lvl9pPr marL="3657418" indent="0">
              <a:buNone/>
              <a:defRPr sz="15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178" indent="0">
              <a:buNone/>
              <a:defRPr sz="2000" b="1"/>
            </a:lvl2pPr>
            <a:lvl3pPr marL="914354" indent="0">
              <a:buNone/>
              <a:defRPr sz="19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500"/>
            </a:lvl1pPr>
            <a:lvl2pPr marL="457178" indent="0">
              <a:buNone/>
              <a:defRPr sz="1200"/>
            </a:lvl2pPr>
            <a:lvl3pPr marL="914354" indent="0">
              <a:buNone/>
              <a:defRPr sz="11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25400"/>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06400" y="1397001"/>
            <a:ext cx="11379200" cy="4729164"/>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0" name="Rectangle 4"/>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500"/>
            </a:lvl1pPr>
          </a:lstStyle>
          <a:p>
            <a:pPr>
              <a:defRPr/>
            </a:pPr>
            <a:endParaRPr lang="en-US"/>
          </a:p>
        </p:txBody>
      </p:sp>
      <p:sp>
        <p:nvSpPr>
          <p:cNvPr id="4101" name="Rectangle 5"/>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500"/>
            </a:lvl1pPr>
          </a:lstStyle>
          <a:p>
            <a:pPr>
              <a:defRPr/>
            </a:pPr>
            <a:endParaRPr lang="en-US"/>
          </a:p>
        </p:txBody>
      </p:sp>
      <p:sp>
        <p:nvSpPr>
          <p:cNvPr id="4103" name="Rectangle 7"/>
          <p:cNvSpPr>
            <a:spLocks noChangeArrowheads="1"/>
          </p:cNvSpPr>
          <p:nvPr/>
        </p:nvSpPr>
        <p:spPr bwMode="auto">
          <a:xfrm>
            <a:off x="0" y="1031242"/>
            <a:ext cx="12192000" cy="60959"/>
          </a:xfrm>
          <a:prstGeom prst="rect">
            <a:avLst/>
          </a:prstGeom>
          <a:gradFill rotWithShape="1">
            <a:gsLst>
              <a:gs pos="0">
                <a:srgbClr val="0000CC"/>
              </a:gs>
              <a:gs pos="100000">
                <a:schemeClr val="tx1"/>
              </a:gs>
            </a:gsLst>
            <a:lin ang="0" scaled="1"/>
          </a:gradFill>
          <a:ln w="9525">
            <a:solidFill>
              <a:schemeClr val="tx1"/>
            </a:solidFill>
            <a:miter lim="800000"/>
            <a:headEnd/>
            <a:tailEnd/>
          </a:ln>
          <a:effectLst/>
        </p:spPr>
        <p:txBody>
          <a:bodyPr wrap="none" lIns="91436" tIns="45718" rIns="91436" bIns="45718"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ctr" rtl="0" eaLnBrk="1" fontAlgn="base" hangingPunct="1">
        <a:spcBef>
          <a:spcPct val="0"/>
        </a:spcBef>
        <a:spcAft>
          <a:spcPct val="0"/>
        </a:spcAft>
        <a:defRPr sz="4400">
          <a:solidFill>
            <a:schemeClr val="tx2"/>
          </a:solidFill>
          <a:latin typeface="Calibri" pitchFamily="34" charset="0"/>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p:titleStyle>
    <p:bodyStyle>
      <a:lvl1pPr marL="342882" indent="-342882" algn="l" rtl="0" eaLnBrk="1" fontAlgn="base" hangingPunct="1">
        <a:spcBef>
          <a:spcPct val="20000"/>
        </a:spcBef>
        <a:spcAft>
          <a:spcPct val="0"/>
        </a:spcAft>
        <a:buClr>
          <a:schemeClr val="accent2"/>
        </a:buClr>
        <a:buFont typeface="Wingdings" pitchFamily="2" charset="2"/>
        <a:buChar char="§"/>
        <a:defRPr sz="3200">
          <a:solidFill>
            <a:schemeClr val="accent2"/>
          </a:solidFill>
          <a:latin typeface="Calibri" pitchFamily="34" charset="0"/>
          <a:ea typeface="+mn-ea"/>
          <a:cs typeface="+mn-cs"/>
        </a:defRPr>
      </a:lvl1pPr>
      <a:lvl2pPr marL="742913" indent="-285737" algn="l" rtl="0" eaLnBrk="1" fontAlgn="base" hangingPunct="1">
        <a:spcBef>
          <a:spcPct val="20000"/>
        </a:spcBef>
        <a:spcAft>
          <a:spcPct val="0"/>
        </a:spcAft>
        <a:buClr>
          <a:schemeClr val="tx1"/>
        </a:buClr>
        <a:buFont typeface="Wingdings" pitchFamily="2" charset="2"/>
        <a:buChar char="§"/>
        <a:defRPr sz="2800">
          <a:solidFill>
            <a:schemeClr val="tx1"/>
          </a:solidFill>
          <a:latin typeface="Calibri" pitchFamily="34" charset="0"/>
        </a:defRPr>
      </a:lvl2pPr>
      <a:lvl3pPr marL="1142942" indent="-228589" algn="l" rtl="0" eaLnBrk="1" fontAlgn="base" hangingPunct="1">
        <a:spcBef>
          <a:spcPct val="20000"/>
        </a:spcBef>
        <a:spcAft>
          <a:spcPct val="0"/>
        </a:spcAft>
        <a:buClr>
          <a:schemeClr val="accent2"/>
        </a:buClr>
        <a:buFont typeface="Wingdings" pitchFamily="2" charset="2"/>
        <a:buChar char="§"/>
        <a:defRPr sz="2400">
          <a:solidFill>
            <a:schemeClr val="tx1"/>
          </a:solidFill>
          <a:latin typeface="Calibri" pitchFamily="34" charset="0"/>
        </a:defRPr>
      </a:lvl3pPr>
      <a:lvl4pPr marL="1600120" indent="-228589" algn="l" rtl="0" eaLnBrk="1" fontAlgn="base" hangingPunct="1">
        <a:spcBef>
          <a:spcPct val="20000"/>
        </a:spcBef>
        <a:spcAft>
          <a:spcPct val="0"/>
        </a:spcAft>
        <a:buClr>
          <a:schemeClr val="tx1"/>
        </a:buClr>
        <a:buFont typeface="Wingdings" pitchFamily="2" charset="2"/>
        <a:buChar char="§"/>
        <a:defRPr sz="2000">
          <a:solidFill>
            <a:schemeClr val="tx1"/>
          </a:solidFill>
          <a:latin typeface="Calibri" pitchFamily="34" charset="0"/>
        </a:defRPr>
      </a:lvl4pPr>
      <a:lvl5pPr marL="2057298"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Calibri" pitchFamily="34" charset="0"/>
        </a:defRPr>
      </a:lvl5pPr>
      <a:lvl6pPr marL="2514474"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6pPr>
      <a:lvl7pPr marL="2971652"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7pPr>
      <a:lvl8pPr marL="3428829"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8pPr>
      <a:lvl9pPr marL="3886006" indent="-228589"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wmf"/><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4.xml"/><Relationship Id="rId7" Type="http://schemas.openxmlformats.org/officeDocument/2006/relationships/image" Target="../media/image2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0.jpeg"/><Relationship Id="rId5" Type="http://schemas.openxmlformats.org/officeDocument/2006/relationships/notesSlide" Target="../notesSlides/notesSlide9.xml"/><Relationship Id="rId4" Type="http://schemas.openxmlformats.org/officeDocument/2006/relationships/slideLayout" Target="../slideLayouts/slideLayout2.xml"/><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image" Target="../media/image27.wmf"/></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video" Target="../media/media4.mov"/><Relationship Id="rId13" Type="http://schemas.openxmlformats.org/officeDocument/2006/relationships/image" Target="../media/image4.png"/><Relationship Id="rId3" Type="http://schemas.microsoft.com/office/2007/relationships/media" Target="../media/media2.mp4"/><Relationship Id="rId7" Type="http://schemas.microsoft.com/office/2007/relationships/media" Target="../media/media4.mov"/><Relationship Id="rId12"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ov"/><Relationship Id="rId11" Type="http://schemas.openxmlformats.org/officeDocument/2006/relationships/image" Target="../media/image2.png"/><Relationship Id="rId5" Type="http://schemas.microsoft.com/office/2007/relationships/media" Target="../media/media3.mov"/><Relationship Id="rId10" Type="http://schemas.openxmlformats.org/officeDocument/2006/relationships/notesSlide" Target="../notesSlides/notesSlide2.xml"/><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7.xml"/><Relationship Id="rId7" Type="http://schemas.openxmlformats.org/officeDocument/2006/relationships/image" Target="../media/image42.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slideLayout" Target="../slideLayouts/slideLayout2.xml"/><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0.xml"/><Relationship Id="rId7" Type="http://schemas.openxmlformats.org/officeDocument/2006/relationships/image" Target="../media/image43.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notesSlide" Target="../notesSlides/notesSlide13.xml"/><Relationship Id="rId10" Type="http://schemas.openxmlformats.org/officeDocument/2006/relationships/image" Target="../media/image45.png"/><Relationship Id="rId4" Type="http://schemas.openxmlformats.org/officeDocument/2006/relationships/slideLayout" Target="../slideLayouts/slideLayout2.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5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9.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tags" Target="../tags/tag28.xml"/><Relationship Id="rId18" Type="http://schemas.openxmlformats.org/officeDocument/2006/relationships/image" Target="../media/image51.png"/><Relationship Id="rId26" Type="http://schemas.openxmlformats.org/officeDocument/2006/relationships/image" Target="../media/image63.png"/><Relationship Id="rId3" Type="http://schemas.openxmlformats.org/officeDocument/2006/relationships/tags" Target="../tags/tag18.xml"/><Relationship Id="rId21" Type="http://schemas.openxmlformats.org/officeDocument/2006/relationships/image" Target="../media/image78.png"/><Relationship Id="rId7" Type="http://schemas.openxmlformats.org/officeDocument/2006/relationships/tags" Target="../tags/tag22.xml"/><Relationship Id="rId12" Type="http://schemas.openxmlformats.org/officeDocument/2006/relationships/tags" Target="../tags/tag27.xml"/><Relationship Id="rId17" Type="http://schemas.openxmlformats.org/officeDocument/2006/relationships/image" Target="../media/image50.png"/><Relationship Id="rId25" Type="http://schemas.openxmlformats.org/officeDocument/2006/relationships/image" Target="../media/image79.png"/><Relationship Id="rId2" Type="http://schemas.openxmlformats.org/officeDocument/2006/relationships/tags" Target="../tags/tag17.xml"/><Relationship Id="rId16" Type="http://schemas.openxmlformats.org/officeDocument/2006/relationships/slideLayout" Target="../slideLayouts/slideLayout2.xml"/><Relationship Id="rId20" Type="http://schemas.openxmlformats.org/officeDocument/2006/relationships/image" Target="../media/image53.png"/><Relationship Id="rId29" Type="http://schemas.openxmlformats.org/officeDocument/2006/relationships/image" Target="../media/image82.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tags" Target="../tags/tag26.xml"/><Relationship Id="rId24" Type="http://schemas.openxmlformats.org/officeDocument/2006/relationships/image" Target="../media/image61.png"/><Relationship Id="rId5" Type="http://schemas.openxmlformats.org/officeDocument/2006/relationships/tags" Target="../tags/tag20.xml"/><Relationship Id="rId15" Type="http://schemas.openxmlformats.org/officeDocument/2006/relationships/tags" Target="../tags/tag30.xml"/><Relationship Id="rId23" Type="http://schemas.openxmlformats.org/officeDocument/2006/relationships/image" Target="../media/image62.png"/><Relationship Id="rId28" Type="http://schemas.openxmlformats.org/officeDocument/2006/relationships/image" Target="../media/image81.png"/><Relationship Id="rId10" Type="http://schemas.openxmlformats.org/officeDocument/2006/relationships/tags" Target="../tags/tag25.xml"/><Relationship Id="rId19" Type="http://schemas.openxmlformats.org/officeDocument/2006/relationships/image" Target="../media/image52.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tags" Target="../tags/tag29.xml"/><Relationship Id="rId22" Type="http://schemas.openxmlformats.org/officeDocument/2006/relationships/image" Target="../media/image60.png"/><Relationship Id="rId27" Type="http://schemas.openxmlformats.org/officeDocument/2006/relationships/image" Target="../media/image80.png"/></Relationships>
</file>

<file path=ppt/slides/_rels/slide5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tags" Target="../tags/tag34.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tags" Target="../tags/tag35.xml"/><Relationship Id="rId9" Type="http://schemas.openxmlformats.org/officeDocument/2006/relationships/image" Target="../media/image88.png"/></Relationships>
</file>

<file path=ppt/slides/_rels/slide5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tags" Target="../tags/tag38.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tags" Target="../tags/tag39.xml"/><Relationship Id="rId9" Type="http://schemas.openxmlformats.org/officeDocument/2006/relationships/image" Target="../media/image88.png"/></Relationships>
</file>

<file path=ppt/slides/_rels/slide5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tags" Target="../tags/tag42.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tags" Target="../tags/tag43.xml"/><Relationship Id="rId9" Type="http://schemas.openxmlformats.org/officeDocument/2006/relationships/image" Target="../media/image88.png"/></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tags" Target="../tags/tag46.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tags" Target="../tags/tag47.xml"/><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3" Type="http://schemas.openxmlformats.org/officeDocument/2006/relationships/tags" Target="../tags/tag50.xml"/><Relationship Id="rId7" Type="http://schemas.openxmlformats.org/officeDocument/2006/relationships/image" Target="../media/image86.png"/><Relationship Id="rId12" Type="http://schemas.openxmlformats.org/officeDocument/2006/relationships/image" Target="../media/image91.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slideLayout" Target="../slideLayouts/slideLayout2.xml"/><Relationship Id="rId10" Type="http://schemas.openxmlformats.org/officeDocument/2006/relationships/image" Target="../media/image89.png"/><Relationship Id="rId4" Type="http://schemas.openxmlformats.org/officeDocument/2006/relationships/tags" Target="../tags/tag51.xml"/><Relationship Id="rId9" Type="http://schemas.openxmlformats.org/officeDocument/2006/relationships/image" Target="../media/image8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wmf"/><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62200" y="1544224"/>
            <a:ext cx="7510462" cy="4018097"/>
          </a:xfrm>
          <a:prstGeom prst="rect">
            <a:avLst/>
          </a:prstGeom>
          <a:noFill/>
        </p:spPr>
      </p:pic>
      <p:sp>
        <p:nvSpPr>
          <p:cNvPr id="5122" name="Rectangle 5"/>
          <p:cNvSpPr>
            <a:spLocks noGrp="1" noChangeArrowheads="1"/>
          </p:cNvSpPr>
          <p:nvPr>
            <p:ph type="ctrTitle"/>
          </p:nvPr>
        </p:nvSpPr>
        <p:spPr>
          <a:xfrm>
            <a:off x="0" y="279403"/>
            <a:ext cx="12192000" cy="1470025"/>
          </a:xfrm>
        </p:spPr>
        <p:txBody>
          <a:bodyPr/>
          <a:lstStyle/>
          <a:p>
            <a:r>
              <a:rPr lang="en-US" dirty="0"/>
              <a:t>CS 580: Introduction to Artificial Intelligence</a:t>
            </a:r>
            <a:br>
              <a:rPr lang="en-US" dirty="0"/>
            </a:br>
            <a:endParaRPr lang="en-US" sz="3600" dirty="0"/>
          </a:p>
        </p:txBody>
      </p:sp>
      <p:sp>
        <p:nvSpPr>
          <p:cNvPr id="5123" name="Rectangle 6"/>
          <p:cNvSpPr>
            <a:spLocks noGrp="1" noChangeArrowheads="1"/>
          </p:cNvSpPr>
          <p:nvPr>
            <p:ph type="subTitle" idx="1"/>
          </p:nvPr>
        </p:nvSpPr>
        <p:spPr>
          <a:xfrm>
            <a:off x="0" y="1123950"/>
            <a:ext cx="12192000" cy="1524000"/>
          </a:xfrm>
        </p:spPr>
        <p:txBody>
          <a:bodyPr/>
          <a:lstStyle/>
          <a:p>
            <a:pPr eaLnBrk="1" hangingPunct="1"/>
            <a:r>
              <a:rPr lang="en-US" sz="3600" dirty="0"/>
              <a:t>Markov Decision Processes</a:t>
            </a:r>
          </a:p>
        </p:txBody>
      </p:sp>
      <p:sp>
        <p:nvSpPr>
          <p:cNvPr id="5124" name="Text Box 7"/>
          <p:cNvSpPr txBox="1">
            <a:spLocks noChangeArrowheads="1"/>
          </p:cNvSpPr>
          <p:nvPr/>
        </p:nvSpPr>
        <p:spPr bwMode="auto">
          <a:xfrm>
            <a:off x="1524000" y="6248403"/>
            <a:ext cx="5867400" cy="369328"/>
          </a:xfrm>
          <a:prstGeom prst="rect">
            <a:avLst/>
          </a:prstGeom>
          <a:noFill/>
          <a:ln w="9525">
            <a:noFill/>
            <a:miter lim="800000"/>
            <a:headEnd/>
            <a:tailEnd/>
          </a:ln>
        </p:spPr>
        <p:txBody>
          <a:bodyPr lIns="91432" tIns="45718" rIns="91432" bIns="45718">
            <a:spAutoFit/>
          </a:bodyPr>
          <a:lstStyle/>
          <a:p>
            <a:pPr>
              <a:spcBef>
                <a:spcPct val="50000"/>
              </a:spcBef>
            </a:pPr>
            <a:endParaRPr lang="en-US"/>
          </a:p>
        </p:txBody>
      </p:sp>
      <p:sp>
        <p:nvSpPr>
          <p:cNvPr id="2" name="Text Box 8">
            <a:extLst>
              <a:ext uri="{FF2B5EF4-FFF2-40B4-BE49-F238E27FC236}">
                <a16:creationId xmlns:a16="http://schemas.microsoft.com/office/drawing/2014/main" id="{18473051-849F-8959-58D1-C863EC7E76F0}"/>
              </a:ext>
            </a:extLst>
          </p:cNvPr>
          <p:cNvSpPr txBox="1">
            <a:spLocks noChangeArrowheads="1"/>
          </p:cNvSpPr>
          <p:nvPr/>
        </p:nvSpPr>
        <p:spPr bwMode="auto">
          <a:xfrm>
            <a:off x="76200" y="5511229"/>
            <a:ext cx="12192000" cy="707882"/>
          </a:xfrm>
          <a:prstGeom prst="rect">
            <a:avLst/>
          </a:prstGeom>
          <a:noFill/>
          <a:ln w="9525">
            <a:noFill/>
            <a:miter lim="800000"/>
            <a:headEnd/>
            <a:tailEnd/>
          </a:ln>
        </p:spPr>
        <p:txBody>
          <a:bodyPr wrap="square" lIns="91432" tIns="45718" rIns="91432" bIns="45718">
            <a:spAutoFit/>
          </a:bodyPr>
          <a:lstStyle/>
          <a:p>
            <a:pPr algn="ctr">
              <a:spcBef>
                <a:spcPct val="50000"/>
              </a:spcBef>
            </a:pPr>
            <a:r>
              <a:rPr lang="en-US" sz="1600" dirty="0">
                <a:latin typeface="Calibri"/>
                <a:cs typeface="Calibri"/>
              </a:rPr>
              <a:t>Prof. </a:t>
            </a:r>
            <a:r>
              <a:rPr lang="en-US" sz="1600" dirty="0" err="1">
                <a:latin typeface="Calibri"/>
                <a:cs typeface="Calibri"/>
              </a:rPr>
              <a:t>Xuesu</a:t>
            </a:r>
            <a:r>
              <a:rPr lang="en-US" sz="1600" dirty="0">
                <a:latin typeface="Calibri"/>
                <a:cs typeface="Calibri"/>
              </a:rPr>
              <a:t> Xiao</a:t>
            </a:r>
          </a:p>
          <a:p>
            <a:pPr algn="ctr">
              <a:spcBef>
                <a:spcPct val="50000"/>
              </a:spcBef>
            </a:pPr>
            <a:r>
              <a:rPr lang="en-US" sz="1600" dirty="0">
                <a:latin typeface="Calibri"/>
                <a:cs typeface="Calibri"/>
              </a:rPr>
              <a:t>George Mason University</a:t>
            </a:r>
            <a:endParaRPr lang="en-US" sz="1600" dirty="0">
              <a:solidFill>
                <a:schemeClr val="bg1"/>
              </a:solidFill>
              <a:latin typeface="Calibri"/>
              <a:cs typeface="Calibri"/>
            </a:endParaRPr>
          </a:p>
        </p:txBody>
      </p:sp>
      <p:sp>
        <p:nvSpPr>
          <p:cNvPr id="3" name="Rectangle 2">
            <a:extLst>
              <a:ext uri="{FF2B5EF4-FFF2-40B4-BE49-F238E27FC236}">
                <a16:creationId xmlns:a16="http://schemas.microsoft.com/office/drawing/2014/main" id="{3594BB68-3233-7445-27A3-FA3DF1BFE1B2}"/>
              </a:ext>
            </a:extLst>
          </p:cNvPr>
          <p:cNvSpPr/>
          <p:nvPr/>
        </p:nvSpPr>
        <p:spPr>
          <a:xfrm>
            <a:off x="88181" y="6553200"/>
            <a:ext cx="12039600" cy="307777"/>
          </a:xfrm>
          <a:prstGeom prst="rect">
            <a:avLst/>
          </a:prstGeom>
        </p:spPr>
        <p:txBody>
          <a:bodyPr wrap="square">
            <a:spAutoFit/>
          </a:bodyPr>
          <a:lstStyle/>
          <a:p>
            <a:pPr algn="ctr">
              <a:spcBef>
                <a:spcPct val="50000"/>
              </a:spcBef>
            </a:pPr>
            <a:r>
              <a:rPr lang="en-US" sz="1400" dirty="0">
                <a:latin typeface="Calibri"/>
                <a:cs typeface="Calibri"/>
              </a:rPr>
              <a:t>[Based on slides created by Dan Klein and Pieter </a:t>
            </a:r>
            <a:r>
              <a:rPr lang="en-US" sz="1400" dirty="0" err="1">
                <a:latin typeface="Calibri"/>
                <a:cs typeface="Calibri"/>
              </a:rPr>
              <a:t>Abbeel</a:t>
            </a:r>
            <a:r>
              <a:rPr lang="en-US" sz="1400" dirty="0">
                <a:latin typeface="Calibri"/>
                <a:cs typeface="Calibri"/>
              </a:rPr>
              <a:t> for CS188 Intro to AI at UC Berkeley. All original materials available at http://</a:t>
            </a:r>
            <a:r>
              <a:rPr lang="en-US" sz="1400" dirty="0" err="1">
                <a:latin typeface="Calibri"/>
                <a:cs typeface="Calibri"/>
              </a:rPr>
              <a:t>ai.berkeley.edu</a:t>
            </a:r>
            <a:r>
              <a:rPr lang="en-US" sz="1400" dirty="0">
                <a:latin typeface="Calibri"/>
                <a:cs typeface="Calibri"/>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p:txBody>
          <a:bodyPr/>
          <a:lstStyle/>
          <a:p>
            <a:r>
              <a:rPr lang="en-US">
                <a:ea typeface="ＭＳ Ｐゴシック" pitchFamily="34" charset="-128"/>
              </a:rPr>
              <a:t>Markov Decision Processes</a:t>
            </a:r>
          </a:p>
        </p:txBody>
      </p:sp>
      <p:sp>
        <p:nvSpPr>
          <p:cNvPr id="22530" name="Rectangle 3"/>
          <p:cNvSpPr>
            <a:spLocks noGrp="1" noChangeArrowheads="1"/>
          </p:cNvSpPr>
          <p:nvPr>
            <p:ph idx="1"/>
          </p:nvPr>
        </p:nvSpPr>
        <p:spPr>
          <a:xfrm>
            <a:off x="228600" y="1493838"/>
            <a:ext cx="6553200" cy="4525962"/>
          </a:xfrm>
        </p:spPr>
        <p:txBody>
          <a:bodyPr/>
          <a:lstStyle/>
          <a:p>
            <a:pPr>
              <a:lnSpc>
                <a:spcPct val="80000"/>
              </a:lnSpc>
            </a:pPr>
            <a:r>
              <a:rPr lang="en-US" sz="2400" dirty="0">
                <a:ea typeface="ＭＳ Ｐゴシック" pitchFamily="34" charset="-128"/>
              </a:rPr>
              <a:t>An MDP is defined by:</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set of states s </a:t>
            </a:r>
            <a:r>
              <a:rPr lang="en-US" sz="2000" dirty="0">
                <a:solidFill>
                  <a:srgbClr val="CC0000"/>
                </a:solidFill>
                <a:ea typeface="ＭＳ Ｐゴシック" pitchFamily="34" charset="-128"/>
                <a:sym typeface="Symbol" pitchFamily="18" charset="2"/>
              </a:rPr>
              <a:t> </a:t>
            </a:r>
            <a:r>
              <a:rPr lang="en-US" sz="2000" dirty="0">
                <a:solidFill>
                  <a:srgbClr val="CC0000"/>
                </a:solidFill>
                <a:ea typeface="ＭＳ Ｐゴシック" pitchFamily="34" charset="-128"/>
              </a:rPr>
              <a:t>S</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set of actions a </a:t>
            </a:r>
            <a:r>
              <a:rPr lang="en-US" sz="2000" dirty="0">
                <a:solidFill>
                  <a:srgbClr val="CC0000"/>
                </a:solidFill>
                <a:ea typeface="ＭＳ Ｐゴシック" pitchFamily="34" charset="-128"/>
                <a:sym typeface="Symbol" pitchFamily="18" charset="2"/>
              </a:rPr>
              <a:t> A</a:t>
            </a:r>
            <a:endParaRPr lang="en-US" sz="2000" dirty="0">
              <a:solidFill>
                <a:srgbClr val="CC0000"/>
              </a:solidFill>
              <a:ea typeface="ＭＳ Ｐゴシック" pitchFamily="34" charset="-128"/>
            </a:endParaRP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transition function T(s, a, s</a:t>
            </a:r>
            <a:r>
              <a:rPr lang="en-US" altLang="ja-JP" sz="2000" dirty="0">
                <a:solidFill>
                  <a:srgbClr val="CC0000"/>
                </a:solidFill>
                <a:ea typeface="ＭＳ Ｐゴシック" pitchFamily="34" charset="-128"/>
              </a:rPr>
              <a:t>’)</a:t>
            </a:r>
            <a:endParaRPr lang="en-US" altLang="ja-JP" sz="2000" dirty="0">
              <a:ea typeface="ＭＳ Ｐゴシック" pitchFamily="34" charset="-128"/>
            </a:endParaRPr>
          </a:p>
          <a:p>
            <a:pPr lvl="2">
              <a:lnSpc>
                <a:spcPct val="80000"/>
              </a:lnSpc>
            </a:pPr>
            <a:r>
              <a:rPr lang="en-US" sz="1800" dirty="0">
                <a:ea typeface="ＭＳ Ｐゴシック" pitchFamily="34" charset="-128"/>
              </a:rPr>
              <a:t>Probability that a from s leads to s’, i.e., P(s</a:t>
            </a:r>
            <a:r>
              <a:rPr lang="en-US" altLang="ja-JP" sz="1800" dirty="0">
                <a:ea typeface="ＭＳ Ｐゴシック" pitchFamily="34" charset="-128"/>
              </a:rPr>
              <a:t>’| s, a)</a:t>
            </a:r>
          </a:p>
          <a:p>
            <a:pPr lvl="2">
              <a:lnSpc>
                <a:spcPct val="80000"/>
              </a:lnSpc>
            </a:pPr>
            <a:r>
              <a:rPr lang="en-US" sz="1800" dirty="0">
                <a:ea typeface="ＭＳ Ｐゴシック" pitchFamily="34" charset="-128"/>
              </a:rPr>
              <a:t>Also called the model or the dynamics</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reward function R(s, a, s</a:t>
            </a:r>
            <a:r>
              <a:rPr lang="en-US" altLang="ja-JP" sz="2000" dirty="0">
                <a:solidFill>
                  <a:srgbClr val="CC0000"/>
                </a:solidFill>
                <a:ea typeface="ＭＳ Ｐゴシック" pitchFamily="34" charset="-128"/>
              </a:rPr>
              <a:t>’) </a:t>
            </a:r>
          </a:p>
          <a:p>
            <a:pPr lvl="2">
              <a:lnSpc>
                <a:spcPct val="80000"/>
              </a:lnSpc>
            </a:pPr>
            <a:r>
              <a:rPr lang="en-US" sz="1800" dirty="0">
                <a:ea typeface="ＭＳ Ｐゴシック" pitchFamily="34" charset="-128"/>
              </a:rPr>
              <a:t>Sometimes just R(s) or R(s</a:t>
            </a:r>
            <a:r>
              <a:rPr lang="en-US" altLang="ja-JP" sz="1800" dirty="0">
                <a:ea typeface="ＭＳ Ｐゴシック" pitchFamily="34" charset="-128"/>
              </a:rPr>
              <a:t>’)</a:t>
            </a:r>
          </a:p>
          <a:p>
            <a:pPr lvl="1">
              <a:lnSpc>
                <a:spcPct val="80000"/>
              </a:lnSpc>
            </a:pPr>
            <a:r>
              <a:rPr lang="en-US" sz="2000" dirty="0">
                <a:ea typeface="ＭＳ Ｐゴシック" pitchFamily="34" charset="-128"/>
              </a:rPr>
              <a:t>A </a:t>
            </a:r>
            <a:r>
              <a:rPr lang="en-US" sz="2000" dirty="0">
                <a:solidFill>
                  <a:srgbClr val="CC0000"/>
                </a:solidFill>
                <a:ea typeface="ＭＳ Ｐゴシック" pitchFamily="34" charset="-128"/>
              </a:rPr>
              <a:t>start state</a:t>
            </a:r>
            <a:endParaRPr lang="en-US" sz="2000" dirty="0">
              <a:ea typeface="ＭＳ Ｐゴシック" pitchFamily="34" charset="-128"/>
            </a:endParaRPr>
          </a:p>
          <a:p>
            <a:pPr lvl="1">
              <a:lnSpc>
                <a:spcPct val="80000"/>
              </a:lnSpc>
            </a:pPr>
            <a:r>
              <a:rPr lang="en-US" sz="2000" dirty="0">
                <a:ea typeface="ＭＳ Ｐゴシック" pitchFamily="34" charset="-128"/>
              </a:rPr>
              <a:t>Maybe a </a:t>
            </a:r>
            <a:r>
              <a:rPr lang="en-US" sz="2000" dirty="0">
                <a:solidFill>
                  <a:srgbClr val="CC0000"/>
                </a:solidFill>
                <a:ea typeface="ＭＳ Ｐゴシック" pitchFamily="34" charset="-128"/>
              </a:rPr>
              <a:t>terminal state</a:t>
            </a:r>
          </a:p>
          <a:p>
            <a:pPr lvl="1">
              <a:lnSpc>
                <a:spcPct val="80000"/>
              </a:lnSpc>
            </a:pPr>
            <a:endParaRPr lang="en-US" sz="3200" dirty="0">
              <a:ea typeface="ＭＳ Ｐゴシック" pitchFamily="34" charset="-128"/>
            </a:endParaRPr>
          </a:p>
          <a:p>
            <a:pPr>
              <a:lnSpc>
                <a:spcPct val="80000"/>
              </a:lnSpc>
            </a:pPr>
            <a:r>
              <a:rPr lang="en-US" sz="2400" dirty="0">
                <a:ea typeface="ＭＳ Ｐゴシック" pitchFamily="34" charset="-128"/>
              </a:rPr>
              <a:t>MDPs are non-deterministic search problems</a:t>
            </a:r>
          </a:p>
          <a:p>
            <a:pPr lvl="1">
              <a:lnSpc>
                <a:spcPct val="80000"/>
              </a:lnSpc>
            </a:pPr>
            <a:r>
              <a:rPr lang="en-US" sz="2000" dirty="0">
                <a:ea typeface="ＭＳ Ｐゴシック" pitchFamily="34" charset="-128"/>
              </a:rPr>
              <a:t>One way to solve them is with </a:t>
            </a:r>
            <a:r>
              <a:rPr lang="en-US" sz="2000" dirty="0" err="1">
                <a:ea typeface="ＭＳ Ｐゴシック" pitchFamily="34" charset="-128"/>
              </a:rPr>
              <a:t>expectimax</a:t>
            </a:r>
            <a:r>
              <a:rPr lang="en-US" sz="2000" dirty="0">
                <a:ea typeface="ＭＳ Ｐゴシック" pitchFamily="34" charset="-128"/>
              </a:rPr>
              <a:t> search</a:t>
            </a:r>
          </a:p>
          <a:p>
            <a:pPr lvl="1">
              <a:lnSpc>
                <a:spcPct val="80000"/>
              </a:lnSpc>
            </a:pPr>
            <a:r>
              <a:rPr lang="en-US" sz="2000" dirty="0">
                <a:ea typeface="ＭＳ Ｐゴシック" pitchFamily="34" charset="-128"/>
              </a:rPr>
              <a:t>We’</a:t>
            </a:r>
            <a:r>
              <a:rPr lang="en-US" altLang="ja-JP" sz="2000" dirty="0">
                <a:ea typeface="ＭＳ Ｐゴシック" pitchFamily="34" charset="-128"/>
              </a:rPr>
              <a:t>ll have a new tool soon</a:t>
            </a:r>
            <a:endParaRPr lang="en-US" sz="2000" dirty="0">
              <a:ea typeface="ＭＳ Ｐゴシック" pitchFamily="34" charset="-128"/>
            </a:endParaRPr>
          </a:p>
        </p:txBody>
      </p:sp>
      <p:pic>
        <p:nvPicPr>
          <p:cNvPr id="7" name="Picture 4"/>
          <p:cNvPicPr>
            <a:picLocks noChangeAspect="1" noChangeArrowheads="1"/>
          </p:cNvPicPr>
          <p:nvPr/>
        </p:nvPicPr>
        <p:blipFill>
          <a:blip r:embed="rId3" cstate="print"/>
          <a:srcRect/>
          <a:stretch>
            <a:fillRect/>
          </a:stretch>
        </p:blipFill>
        <p:spPr bwMode="auto">
          <a:xfrm>
            <a:off x="6990735" y="1371600"/>
            <a:ext cx="4495800" cy="3484999"/>
          </a:xfrm>
          <a:prstGeom prst="rect">
            <a:avLst/>
          </a:prstGeom>
          <a:noFill/>
          <a:ln w="9525">
            <a:noFill/>
            <a:miter lim="800000"/>
            <a:headEnd/>
            <a:tailEnd/>
          </a:ln>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35" y="1373299"/>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8"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0" y="2895600"/>
            <a:ext cx="433322" cy="781050"/>
          </a:xfrm>
          <a:prstGeom prst="rect">
            <a:avLst/>
          </a:prstGeom>
          <a:noFill/>
          <a:ln w="9525">
            <a:noFill/>
            <a:miter lim="800000"/>
            <a:headEnd/>
            <a:tailEnd/>
          </a:ln>
        </p:spPr>
      </p:pic>
      <p:pic>
        <p:nvPicPr>
          <p:cNvPr id="16386"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2" y="3581400"/>
            <a:ext cx="815578" cy="762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of Demo </a:t>
            </a:r>
            <a:r>
              <a:rPr lang="en-US" dirty="0" err="1"/>
              <a:t>Gridworld</a:t>
            </a:r>
            <a:r>
              <a:rPr lang="en-US" dirty="0"/>
              <a:t> Manual Intro</a:t>
            </a:r>
          </a:p>
        </p:txBody>
      </p:sp>
      <p:pic>
        <p:nvPicPr>
          <p:cNvPr id="4" name="Gridworld Manual Intr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9760" y="1143000"/>
            <a:ext cx="8412480" cy="5257800"/>
          </a:xfrm>
          <a:prstGeom prst="rect">
            <a:avLst/>
          </a:prstGeom>
        </p:spPr>
      </p:pic>
    </p:spTree>
    <p:extLst>
      <p:ext uri="{BB962C8B-B14F-4D97-AF65-F5344CB8AC3E}">
        <p14:creationId xmlns:p14="http://schemas.microsoft.com/office/powerpoint/2010/main" val="3483579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a:ea typeface="ＭＳ Ｐゴシック" pitchFamily="34" charset="-128"/>
              </a:rPr>
              <a:t>What is Markov about MDPs?</a:t>
            </a:r>
          </a:p>
        </p:txBody>
      </p:sp>
      <p:sp>
        <p:nvSpPr>
          <p:cNvPr id="24578" name="Content Placeholder 2"/>
          <p:cNvSpPr>
            <a:spLocks noGrp="1"/>
          </p:cNvSpPr>
          <p:nvPr>
            <p:ph idx="1"/>
          </p:nvPr>
        </p:nvSpPr>
        <p:spPr>
          <a:xfrm>
            <a:off x="457200" y="1447800"/>
            <a:ext cx="8610600" cy="4525963"/>
          </a:xfrm>
        </p:spPr>
        <p:txBody>
          <a:bodyPr/>
          <a:lstStyle/>
          <a:p>
            <a:r>
              <a:rPr lang="en-US" altLang="ja-JP" sz="2400" dirty="0">
                <a:ea typeface="ＭＳ Ｐゴシック" pitchFamily="34" charset="-128"/>
              </a:rPr>
              <a:t>“Markov” generally means that given the present state, the future and the past are independent</a:t>
            </a:r>
          </a:p>
          <a:p>
            <a:pPr lvl="2"/>
            <a:endParaRPr lang="en-US" sz="1600" dirty="0">
              <a:ea typeface="ＭＳ Ｐゴシック" pitchFamily="34" charset="-128"/>
            </a:endParaRPr>
          </a:p>
          <a:p>
            <a:r>
              <a:rPr lang="en-US" sz="2400" dirty="0">
                <a:ea typeface="ＭＳ Ｐゴシック" pitchFamily="34" charset="-128"/>
              </a:rPr>
              <a:t>For Markov decision processes, </a:t>
            </a:r>
            <a:r>
              <a:rPr lang="en-US" altLang="ja-JP" sz="2400" dirty="0">
                <a:ea typeface="ＭＳ Ｐゴシック" pitchFamily="34" charset="-128"/>
              </a:rPr>
              <a:t>“Markov” means action outcomes depend only on the current state</a:t>
            </a:r>
          </a:p>
          <a:p>
            <a:endParaRPr lang="en-US" altLang="ja-JP" sz="2400" dirty="0">
              <a:ea typeface="ＭＳ Ｐゴシック" pitchFamily="34" charset="-128"/>
            </a:endParaRPr>
          </a:p>
          <a:p>
            <a:endParaRPr lang="en-US" altLang="ja-JP" sz="2400" dirty="0">
              <a:ea typeface="ＭＳ Ｐゴシック" pitchFamily="34" charset="-128"/>
            </a:endParaRPr>
          </a:p>
          <a:p>
            <a:endParaRPr lang="en-US" altLang="ja-JP" sz="2000" dirty="0">
              <a:ea typeface="ＭＳ Ｐゴシック" pitchFamily="34" charset="-128"/>
            </a:endParaRPr>
          </a:p>
          <a:p>
            <a:endParaRPr lang="en-US" altLang="ja-JP" sz="2000" dirty="0">
              <a:ea typeface="ＭＳ Ｐゴシック" pitchFamily="34" charset="-128"/>
            </a:endParaRPr>
          </a:p>
          <a:p>
            <a:endParaRPr lang="en-US" altLang="ja-JP" sz="2000" dirty="0">
              <a:ea typeface="ＭＳ Ｐゴシック" pitchFamily="34" charset="-128"/>
            </a:endParaRPr>
          </a:p>
          <a:p>
            <a:r>
              <a:rPr lang="en-US" altLang="ja-JP" sz="2400" dirty="0">
                <a:ea typeface="ＭＳ Ｐゴシック" pitchFamily="34" charset="-128"/>
              </a:rPr>
              <a:t>This is just like search, where the successor function could only depend on the current state (not the history)</a:t>
            </a:r>
          </a:p>
          <a:p>
            <a:pPr>
              <a:buFont typeface="Wingdings" pitchFamily="2" charset="2"/>
              <a:buNone/>
            </a:pPr>
            <a:endParaRPr lang="en-US" sz="2400" dirty="0">
              <a:ea typeface="ＭＳ Ｐゴシック" pitchFamily="34" charset="-128"/>
            </a:endParaRPr>
          </a:p>
        </p:txBody>
      </p:sp>
      <p:pic>
        <p:nvPicPr>
          <p:cNvPr id="24579" name="Picture 2" descr="\\.host\Shared Folders\Shared with PC\images\Markov.jpg"/>
          <p:cNvPicPr>
            <a:picLocks noChangeAspect="1" noChangeArrowheads="1"/>
          </p:cNvPicPr>
          <p:nvPr/>
        </p:nvPicPr>
        <p:blipFill>
          <a:blip r:embed="rId6" cstate="print"/>
          <a:srcRect/>
          <a:stretch>
            <a:fillRect/>
          </a:stretch>
        </p:blipFill>
        <p:spPr bwMode="auto">
          <a:xfrm>
            <a:off x="9296400" y="1447800"/>
            <a:ext cx="2143125" cy="2790825"/>
          </a:xfrm>
          <a:prstGeom prst="rect">
            <a:avLst/>
          </a:prstGeom>
          <a:noFill/>
          <a:ln w="9525">
            <a:noFill/>
            <a:miter lim="800000"/>
            <a:headEnd/>
            <a:tailEnd/>
          </a:ln>
        </p:spPr>
      </p:pic>
      <p:pic>
        <p:nvPicPr>
          <p:cNvPr id="24580" name="Picture 11" descr="TP_tmp.png"/>
          <p:cNvPicPr>
            <a:picLocks noChangeAspect="1"/>
          </p:cNvPicPr>
          <p:nvPr>
            <p:custDataLst>
              <p:tags r:id="rId1"/>
            </p:custDataLst>
          </p:nvPr>
        </p:nvPicPr>
        <p:blipFill>
          <a:blip r:embed="rId7" cstate="print"/>
          <a:srcRect/>
          <a:stretch>
            <a:fillRect/>
          </a:stretch>
        </p:blipFill>
        <p:spPr bwMode="auto">
          <a:xfrm>
            <a:off x="2106613" y="4191000"/>
            <a:ext cx="193675" cy="82550"/>
          </a:xfrm>
          <a:prstGeom prst="rect">
            <a:avLst/>
          </a:prstGeom>
          <a:noFill/>
          <a:ln w="9525">
            <a:noFill/>
            <a:miter lim="800000"/>
            <a:headEnd/>
            <a:tailEnd/>
          </a:ln>
        </p:spPr>
      </p:pic>
      <p:pic>
        <p:nvPicPr>
          <p:cNvPr id="24581" name="Picture 9" descr="TP_tmp.png"/>
          <p:cNvPicPr>
            <a:picLocks noChangeAspect="1"/>
          </p:cNvPicPr>
          <p:nvPr>
            <p:custDataLst>
              <p:tags r:id="rId2"/>
            </p:custDataLst>
          </p:nvPr>
        </p:nvPicPr>
        <p:blipFill>
          <a:blip r:embed="rId8" cstate="print"/>
          <a:srcRect/>
          <a:stretch>
            <a:fillRect/>
          </a:stretch>
        </p:blipFill>
        <p:spPr bwMode="auto">
          <a:xfrm>
            <a:off x="1344613" y="3581400"/>
            <a:ext cx="7189787" cy="304800"/>
          </a:xfrm>
          <a:prstGeom prst="rect">
            <a:avLst/>
          </a:prstGeom>
          <a:noFill/>
          <a:ln w="9525">
            <a:noFill/>
            <a:miter lim="800000"/>
            <a:headEnd/>
            <a:tailEnd/>
          </a:ln>
        </p:spPr>
      </p:pic>
      <p:pic>
        <p:nvPicPr>
          <p:cNvPr id="24582" name="Picture 10" descr="TP_tmp.png"/>
          <p:cNvPicPr>
            <a:picLocks noChangeAspect="1"/>
          </p:cNvPicPr>
          <p:nvPr>
            <p:custDataLst>
              <p:tags r:id="rId3"/>
            </p:custDataLst>
          </p:nvPr>
        </p:nvPicPr>
        <p:blipFill>
          <a:blip r:embed="rId9" cstate="print"/>
          <a:srcRect/>
          <a:stretch>
            <a:fillRect/>
          </a:stretch>
        </p:blipFill>
        <p:spPr bwMode="auto">
          <a:xfrm>
            <a:off x="1344613" y="4648200"/>
            <a:ext cx="3497262" cy="304800"/>
          </a:xfrm>
          <a:prstGeom prst="rect">
            <a:avLst/>
          </a:prstGeom>
          <a:noFill/>
          <a:ln w="9525">
            <a:noFill/>
            <a:miter lim="800000"/>
            <a:headEnd/>
            <a:tailEnd/>
          </a:ln>
        </p:spPr>
      </p:pic>
      <p:sp>
        <p:nvSpPr>
          <p:cNvPr id="8" name="TextBox 7"/>
          <p:cNvSpPr txBox="1"/>
          <p:nvPr/>
        </p:nvSpPr>
        <p:spPr>
          <a:xfrm>
            <a:off x="9448800" y="4334470"/>
            <a:ext cx="2057400" cy="923330"/>
          </a:xfrm>
          <a:prstGeom prst="rect">
            <a:avLst/>
          </a:prstGeom>
          <a:noFill/>
        </p:spPr>
        <p:txBody>
          <a:bodyPr wrap="square" rtlCol="0">
            <a:spAutoFit/>
          </a:bodyPr>
          <a:lstStyle/>
          <a:p>
            <a:pPr algn="ctr"/>
            <a:r>
              <a:rPr lang="en-US" dirty="0" err="1">
                <a:latin typeface="Calibri" pitchFamily="34" charset="0"/>
              </a:rPr>
              <a:t>Andrey</a:t>
            </a:r>
            <a:r>
              <a:rPr lang="en-US" dirty="0">
                <a:latin typeface="Calibri" pitchFamily="34" charset="0"/>
              </a:rPr>
              <a:t> Markov (1856-1922)</a:t>
            </a:r>
          </a:p>
          <a:p>
            <a:pPr algn="ctr"/>
            <a:endParaRPr lang="en-US"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p:txBody>
          <a:bodyPr/>
          <a:lstStyle/>
          <a:p>
            <a:r>
              <a:rPr lang="en-US" dirty="0">
                <a:ea typeface="ＭＳ Ｐゴシック" pitchFamily="34" charset="-128"/>
              </a:rPr>
              <a:t>Policies</a:t>
            </a:r>
          </a:p>
        </p:txBody>
      </p:sp>
      <p:pic>
        <p:nvPicPr>
          <p:cNvPr id="26627" name="Picture 4"/>
          <p:cNvPicPr>
            <a:picLocks noChangeAspect="1" noChangeArrowheads="1"/>
          </p:cNvPicPr>
          <p:nvPr/>
        </p:nvPicPr>
        <p:blipFill>
          <a:blip r:embed="rId3" cstate="print"/>
          <a:srcRect/>
          <a:stretch>
            <a:fillRect/>
          </a:stretch>
        </p:blipFill>
        <p:spPr bwMode="auto">
          <a:xfrm>
            <a:off x="7315200" y="1524000"/>
            <a:ext cx="4013200" cy="3057525"/>
          </a:xfrm>
          <a:prstGeom prst="rect">
            <a:avLst/>
          </a:prstGeom>
          <a:noFill/>
          <a:ln w="9525">
            <a:noFill/>
            <a:miter lim="800000"/>
            <a:headEnd/>
            <a:tailEnd/>
          </a:ln>
        </p:spPr>
      </p:pic>
      <p:sp>
        <p:nvSpPr>
          <p:cNvPr id="26628" name="Text Box 5"/>
          <p:cNvSpPr txBox="1">
            <a:spLocks noChangeArrowheads="1"/>
          </p:cNvSpPr>
          <p:nvPr/>
        </p:nvSpPr>
        <p:spPr bwMode="auto">
          <a:xfrm>
            <a:off x="6629400" y="4724400"/>
            <a:ext cx="5105400" cy="830997"/>
          </a:xfrm>
          <a:prstGeom prst="rect">
            <a:avLst/>
          </a:prstGeom>
          <a:noFill/>
          <a:ln w="9525">
            <a:noFill/>
            <a:miter lim="800000"/>
            <a:headEnd/>
            <a:tailEnd/>
          </a:ln>
        </p:spPr>
        <p:txBody>
          <a:bodyPr wrap="square">
            <a:spAutoFit/>
          </a:bodyPr>
          <a:lstStyle/>
          <a:p>
            <a:pPr algn="ctr">
              <a:spcBef>
                <a:spcPct val="50000"/>
              </a:spcBef>
            </a:pPr>
            <a:r>
              <a:rPr lang="en-US" sz="2400" dirty="0">
                <a:latin typeface="Calibri" pitchFamily="34" charset="0"/>
              </a:rPr>
              <a:t>Optimal policy when R(s, a, s</a:t>
            </a:r>
            <a:r>
              <a:rPr lang="en-US" altLang="ja-JP" sz="2400" dirty="0">
                <a:latin typeface="Calibri" pitchFamily="34" charset="0"/>
              </a:rPr>
              <a:t>’) = -0.03 for all non-terminals s</a:t>
            </a:r>
            <a:endParaRPr lang="en-US" sz="2400" dirty="0">
              <a:latin typeface="Calibri" pitchFamily="34" charset="0"/>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53200" y="1295742"/>
            <a:ext cx="5410200" cy="3162994"/>
          </a:xfrm>
          <a:prstGeom prst="rect">
            <a:avLst/>
          </a:prstGeom>
          <a:noFill/>
        </p:spPr>
      </p:pic>
      <p:sp>
        <p:nvSpPr>
          <p:cNvPr id="26626" name="Rectangle 3"/>
          <p:cNvSpPr>
            <a:spLocks noGrp="1" noChangeArrowheads="1"/>
          </p:cNvSpPr>
          <p:nvPr>
            <p:ph idx="1"/>
          </p:nvPr>
        </p:nvSpPr>
        <p:spPr>
          <a:xfrm>
            <a:off x="304800" y="1447800"/>
            <a:ext cx="6400800" cy="4525963"/>
          </a:xfrm>
        </p:spPr>
        <p:txBody>
          <a:bodyPr/>
          <a:lstStyle/>
          <a:p>
            <a:r>
              <a:rPr lang="en-US" sz="2400" dirty="0">
                <a:ea typeface="ＭＳ Ｐゴシック" pitchFamily="34" charset="-128"/>
              </a:rPr>
              <a:t>In deterministic single-agent search problems, we wanted an optimal </a:t>
            </a:r>
            <a:r>
              <a:rPr lang="en-US" sz="2400" dirty="0">
                <a:solidFill>
                  <a:srgbClr val="CC0000"/>
                </a:solidFill>
                <a:ea typeface="ＭＳ Ｐゴシック" pitchFamily="34" charset="-128"/>
              </a:rPr>
              <a:t>plan</a:t>
            </a:r>
            <a:r>
              <a:rPr lang="en-US" sz="2400" dirty="0">
                <a:ea typeface="ＭＳ Ｐゴシック" pitchFamily="34" charset="-128"/>
              </a:rPr>
              <a:t>, or sequence of actions, from start to a goal</a:t>
            </a:r>
          </a:p>
          <a:p>
            <a:endParaRPr lang="en-US" sz="2400" dirty="0">
              <a:ea typeface="ＭＳ Ｐゴシック" pitchFamily="34" charset="-128"/>
            </a:endParaRPr>
          </a:p>
          <a:p>
            <a:r>
              <a:rPr lang="en-US" sz="2400" dirty="0">
                <a:ea typeface="ＭＳ Ｐゴシック" pitchFamily="34" charset="-128"/>
              </a:rPr>
              <a:t>For MDPs, we want an optimal </a:t>
            </a:r>
            <a:r>
              <a:rPr lang="en-US" sz="2400" dirty="0">
                <a:solidFill>
                  <a:srgbClr val="CC0000"/>
                </a:solidFill>
                <a:ea typeface="ＭＳ Ｐゴシック" pitchFamily="34" charset="-128"/>
              </a:rPr>
              <a:t>policy </a:t>
            </a:r>
            <a:r>
              <a:rPr lang="en-US" sz="2400" dirty="0">
                <a:solidFill>
                  <a:srgbClr val="CC0000"/>
                </a:solidFill>
                <a:ea typeface="ＭＳ Ｐゴシック" pitchFamily="34" charset="-128"/>
                <a:sym typeface="Symbol" pitchFamily="18" charset="2"/>
              </a:rPr>
              <a:t>*: S → A</a:t>
            </a:r>
          </a:p>
          <a:p>
            <a:pPr lvl="1"/>
            <a:r>
              <a:rPr lang="en-US" sz="2000" dirty="0">
                <a:ea typeface="ＭＳ Ｐゴシック" pitchFamily="34" charset="-128"/>
                <a:sym typeface="Symbol" pitchFamily="18" charset="2"/>
              </a:rPr>
              <a:t>A policy  gives an action for each state</a:t>
            </a:r>
          </a:p>
          <a:p>
            <a:pPr lvl="1"/>
            <a:r>
              <a:rPr lang="en-US" sz="2000" dirty="0">
                <a:ea typeface="ＭＳ Ｐゴシック" pitchFamily="34" charset="-128"/>
                <a:sym typeface="Symbol" pitchFamily="18" charset="2"/>
              </a:rPr>
              <a:t>An optimal policy is one that maximizes        expected utility if followed</a:t>
            </a:r>
          </a:p>
          <a:p>
            <a:pPr lvl="1"/>
            <a:r>
              <a:rPr lang="en-US" sz="2000" dirty="0">
                <a:ea typeface="ＭＳ Ｐゴシック" pitchFamily="34" charset="-128"/>
                <a:sym typeface="Symbol" pitchFamily="18" charset="2"/>
              </a:rPr>
              <a:t>An explicit policy defines a reflex agent</a:t>
            </a:r>
          </a:p>
          <a:p>
            <a:pPr lvl="1"/>
            <a:endParaRPr lang="en-US" sz="2000" dirty="0">
              <a:ea typeface="ＭＳ Ｐゴシック" pitchFamily="34" charset="-128"/>
              <a:sym typeface="Symbol" pitchFamily="18" charset="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r>
              <a:rPr lang="en-US" dirty="0">
                <a:ea typeface="ＭＳ Ｐゴシック" pitchFamily="34" charset="-128"/>
                <a:sym typeface="Symbol" pitchFamily="18" charset="2"/>
              </a:rPr>
              <a:t>Optimal Policies</a:t>
            </a:r>
          </a:p>
        </p:txBody>
      </p:sp>
      <p:pic>
        <p:nvPicPr>
          <p:cNvPr id="1723396" name="Picture 4"/>
          <p:cNvPicPr>
            <a:picLocks noChangeAspect="1" noChangeArrowheads="1"/>
          </p:cNvPicPr>
          <p:nvPr/>
        </p:nvPicPr>
        <p:blipFill>
          <a:blip r:embed="rId3" cstate="print"/>
          <a:srcRect r="1050"/>
          <a:stretch>
            <a:fillRect/>
          </a:stretch>
        </p:blipFill>
        <p:spPr bwMode="auto">
          <a:xfrm>
            <a:off x="7239000" y="1360487"/>
            <a:ext cx="2766237" cy="2100262"/>
          </a:xfrm>
          <a:prstGeom prst="rect">
            <a:avLst/>
          </a:prstGeom>
          <a:noFill/>
          <a:ln w="9525">
            <a:noFill/>
            <a:miter lim="800000"/>
            <a:headEnd/>
            <a:tailEnd/>
          </a:ln>
        </p:spPr>
      </p:pic>
      <p:pic>
        <p:nvPicPr>
          <p:cNvPr id="28676" name="Picture 5"/>
          <p:cNvPicPr>
            <a:picLocks noChangeAspect="1" noChangeArrowheads="1"/>
          </p:cNvPicPr>
          <p:nvPr/>
        </p:nvPicPr>
        <p:blipFill>
          <a:blip r:embed="rId4" cstate="print"/>
          <a:srcRect/>
          <a:stretch>
            <a:fillRect/>
          </a:stretch>
        </p:blipFill>
        <p:spPr bwMode="auto">
          <a:xfrm>
            <a:off x="2209800" y="1360487"/>
            <a:ext cx="2795588" cy="2109787"/>
          </a:xfrm>
          <a:prstGeom prst="rect">
            <a:avLst/>
          </a:prstGeom>
          <a:noFill/>
          <a:ln w="9525">
            <a:noFill/>
            <a:miter lim="800000"/>
            <a:headEnd/>
            <a:tailEnd/>
          </a:ln>
        </p:spPr>
      </p:pic>
      <p:pic>
        <p:nvPicPr>
          <p:cNvPr id="1723398" name="Picture 6"/>
          <p:cNvPicPr>
            <a:picLocks noChangeAspect="1" noChangeArrowheads="1"/>
          </p:cNvPicPr>
          <p:nvPr/>
        </p:nvPicPr>
        <p:blipFill>
          <a:blip r:embed="rId5" cstate="print"/>
          <a:srcRect r="1141"/>
          <a:stretch>
            <a:fillRect/>
          </a:stretch>
        </p:blipFill>
        <p:spPr bwMode="auto">
          <a:xfrm>
            <a:off x="2233613" y="4165599"/>
            <a:ext cx="2763689" cy="2090738"/>
          </a:xfrm>
          <a:prstGeom prst="rect">
            <a:avLst/>
          </a:prstGeom>
          <a:noFill/>
          <a:ln w="9525">
            <a:noFill/>
            <a:miter lim="800000"/>
            <a:headEnd/>
            <a:tailEnd/>
          </a:ln>
        </p:spPr>
      </p:pic>
      <p:pic>
        <p:nvPicPr>
          <p:cNvPr id="1723399" name="Picture 7"/>
          <p:cNvPicPr>
            <a:picLocks noChangeAspect="1" noChangeArrowheads="1"/>
          </p:cNvPicPr>
          <p:nvPr/>
        </p:nvPicPr>
        <p:blipFill>
          <a:blip r:embed="rId6" cstate="print"/>
          <a:srcRect r="1521"/>
          <a:stretch>
            <a:fillRect/>
          </a:stretch>
        </p:blipFill>
        <p:spPr bwMode="auto">
          <a:xfrm>
            <a:off x="7262813" y="4165599"/>
            <a:ext cx="2753057" cy="2100263"/>
          </a:xfrm>
          <a:prstGeom prst="rect">
            <a:avLst/>
          </a:prstGeom>
          <a:noFill/>
          <a:ln w="9525">
            <a:noFill/>
            <a:miter lim="800000"/>
            <a:headEnd/>
            <a:tailEnd/>
          </a:ln>
        </p:spPr>
      </p:pic>
      <p:sp>
        <p:nvSpPr>
          <p:cNvPr id="1723400" name="Text Box 8"/>
          <p:cNvSpPr txBox="1">
            <a:spLocks noChangeArrowheads="1"/>
          </p:cNvSpPr>
          <p:nvPr/>
        </p:nvSpPr>
        <p:spPr bwMode="auto">
          <a:xfrm>
            <a:off x="8024813" y="6313487"/>
            <a:ext cx="1295400" cy="366712"/>
          </a:xfrm>
          <a:prstGeom prst="rect">
            <a:avLst/>
          </a:prstGeom>
          <a:noFill/>
          <a:ln w="9525">
            <a:noFill/>
            <a:miter lim="800000"/>
            <a:headEnd/>
            <a:tailEnd/>
          </a:ln>
        </p:spPr>
        <p:txBody>
          <a:bodyPr>
            <a:spAutoFit/>
          </a:bodyPr>
          <a:lstStyle/>
          <a:p>
            <a:pPr>
              <a:spcBef>
                <a:spcPct val="50000"/>
              </a:spcBef>
            </a:pPr>
            <a:r>
              <a:rPr lang="en-US" dirty="0">
                <a:latin typeface="Calibri"/>
                <a:cs typeface="Calibri"/>
              </a:rPr>
              <a:t>R(s) = -2.0</a:t>
            </a:r>
          </a:p>
        </p:txBody>
      </p:sp>
      <p:sp>
        <p:nvSpPr>
          <p:cNvPr id="1723401" name="Text Box 9"/>
          <p:cNvSpPr txBox="1">
            <a:spLocks noChangeArrowheads="1"/>
          </p:cNvSpPr>
          <p:nvPr/>
        </p:nvSpPr>
        <p:spPr bwMode="auto">
          <a:xfrm>
            <a:off x="3048000" y="6299199"/>
            <a:ext cx="1347788" cy="366713"/>
          </a:xfrm>
          <a:prstGeom prst="rect">
            <a:avLst/>
          </a:prstGeom>
          <a:noFill/>
          <a:ln w="9525">
            <a:noFill/>
            <a:miter lim="800000"/>
            <a:headEnd/>
            <a:tailEnd/>
          </a:ln>
        </p:spPr>
        <p:txBody>
          <a:bodyPr>
            <a:spAutoFit/>
          </a:bodyPr>
          <a:lstStyle/>
          <a:p>
            <a:pPr>
              <a:spcBef>
                <a:spcPct val="50000"/>
              </a:spcBef>
            </a:pPr>
            <a:r>
              <a:rPr lang="en-US">
                <a:latin typeface="Calibri"/>
                <a:cs typeface="Calibri"/>
              </a:rPr>
              <a:t>R(s) = -0.4</a:t>
            </a:r>
          </a:p>
        </p:txBody>
      </p:sp>
      <p:sp>
        <p:nvSpPr>
          <p:cNvPr id="1723402" name="Text Box 10"/>
          <p:cNvSpPr txBox="1">
            <a:spLocks noChangeArrowheads="1"/>
          </p:cNvSpPr>
          <p:nvPr/>
        </p:nvSpPr>
        <p:spPr bwMode="auto">
          <a:xfrm>
            <a:off x="7977188" y="3494087"/>
            <a:ext cx="16764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R(s) = -0.03</a:t>
            </a:r>
          </a:p>
        </p:txBody>
      </p:sp>
      <p:sp>
        <p:nvSpPr>
          <p:cNvPr id="28682" name="Text Box 11"/>
          <p:cNvSpPr txBox="1">
            <a:spLocks noChangeArrowheads="1"/>
          </p:cNvSpPr>
          <p:nvPr/>
        </p:nvSpPr>
        <p:spPr bwMode="auto">
          <a:xfrm>
            <a:off x="2947988" y="3494087"/>
            <a:ext cx="14478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R(s) = -0.01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33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2340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7233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234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33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23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3400" grpId="0"/>
      <p:bldP spid="1723401" grpId="0"/>
      <p:bldP spid="17234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Racing</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86681" y="1353401"/>
            <a:ext cx="9418638" cy="5047399"/>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Example: Racing</a:t>
            </a:r>
          </a:p>
        </p:txBody>
      </p:sp>
      <p:sp>
        <p:nvSpPr>
          <p:cNvPr id="3" name="Content Placeholder 2"/>
          <p:cNvSpPr>
            <a:spLocks noGrp="1"/>
          </p:cNvSpPr>
          <p:nvPr>
            <p:ph idx="1"/>
          </p:nvPr>
        </p:nvSpPr>
        <p:spPr>
          <a:xfrm>
            <a:off x="228600" y="1295400"/>
            <a:ext cx="11379200" cy="4729164"/>
          </a:xfrm>
        </p:spPr>
        <p:txBody>
          <a:bodyPr/>
          <a:lstStyle/>
          <a:p>
            <a:pPr>
              <a:buClrTx/>
            </a:pPr>
            <a:r>
              <a:rPr lang="en-US" sz="2000" dirty="0">
                <a:solidFill>
                  <a:schemeClr val="tx1"/>
                </a:solidFill>
                <a:latin typeface="Calibri"/>
                <a:cs typeface="Calibri"/>
              </a:rPr>
              <a:t>A robot car wants to travel far, quickly</a:t>
            </a:r>
          </a:p>
          <a:p>
            <a:pPr>
              <a:buClrTx/>
            </a:pPr>
            <a:r>
              <a:rPr lang="en-US" sz="2000" dirty="0">
                <a:solidFill>
                  <a:schemeClr val="tx1"/>
                </a:solidFill>
                <a:latin typeface="Calibri"/>
                <a:cs typeface="Calibri"/>
              </a:rPr>
              <a:t>Three states: </a:t>
            </a:r>
            <a:r>
              <a:rPr lang="en-US" sz="2000" dirty="0">
                <a:solidFill>
                  <a:srgbClr val="00B0F0"/>
                </a:solidFill>
                <a:latin typeface="Calibri"/>
                <a:cs typeface="Calibri"/>
              </a:rPr>
              <a:t>Cool</a:t>
            </a:r>
            <a:r>
              <a:rPr lang="en-US" sz="2000" dirty="0">
                <a:solidFill>
                  <a:schemeClr val="tx1"/>
                </a:solidFill>
                <a:latin typeface="Calibri"/>
                <a:cs typeface="Calibri"/>
              </a:rPr>
              <a:t>, </a:t>
            </a:r>
            <a:r>
              <a:rPr lang="en-US" sz="2000" dirty="0">
                <a:solidFill>
                  <a:srgbClr val="7F2727"/>
                </a:solidFill>
                <a:latin typeface="Calibri"/>
                <a:cs typeface="Calibri"/>
              </a:rPr>
              <a:t>Warm</a:t>
            </a:r>
            <a:r>
              <a:rPr lang="en-US" sz="2000" dirty="0">
                <a:solidFill>
                  <a:schemeClr val="tx1"/>
                </a:solidFill>
                <a:latin typeface="Calibri"/>
                <a:cs typeface="Calibri"/>
              </a:rPr>
              <a:t>, Overheated</a:t>
            </a:r>
          </a:p>
          <a:p>
            <a:pPr>
              <a:buClrTx/>
            </a:pPr>
            <a:r>
              <a:rPr lang="en-US" sz="2000" dirty="0">
                <a:solidFill>
                  <a:schemeClr val="tx1"/>
                </a:solidFill>
                <a:latin typeface="Calibri"/>
                <a:cs typeface="Calibri"/>
              </a:rPr>
              <a:t>Two actions: </a:t>
            </a:r>
            <a:r>
              <a:rPr lang="en-US" sz="2000" i="1" dirty="0">
                <a:latin typeface="Calibri"/>
                <a:cs typeface="Calibri"/>
              </a:rPr>
              <a:t>Slow</a:t>
            </a:r>
            <a:r>
              <a:rPr lang="en-US" sz="2000" dirty="0">
                <a:solidFill>
                  <a:schemeClr val="tx1"/>
                </a:solidFill>
                <a:latin typeface="Calibri"/>
                <a:cs typeface="Calibri"/>
              </a:rPr>
              <a:t>, </a:t>
            </a:r>
            <a:r>
              <a:rPr lang="en-US" sz="2000" i="1" dirty="0">
                <a:solidFill>
                  <a:srgbClr val="C00000"/>
                </a:solidFill>
                <a:latin typeface="Calibri"/>
                <a:cs typeface="Calibri"/>
              </a:rPr>
              <a:t>Fast</a:t>
            </a:r>
            <a:endParaRPr lang="en-US" sz="2000" i="1" dirty="0">
              <a:solidFill>
                <a:srgbClr val="0000FF"/>
              </a:solidFill>
              <a:latin typeface="Calibri"/>
              <a:cs typeface="Calibri"/>
            </a:endParaRPr>
          </a:p>
          <a:p>
            <a:pPr>
              <a:buClrTx/>
            </a:pPr>
            <a:r>
              <a:rPr lang="en-US" sz="2000" dirty="0">
                <a:solidFill>
                  <a:schemeClr val="tx1"/>
                </a:solidFill>
                <a:latin typeface="Calibri"/>
                <a:cs typeface="Calibri"/>
              </a:rPr>
              <a:t>Going faster gets double reward</a:t>
            </a:r>
          </a:p>
          <a:p>
            <a:endParaRPr lang="en-US" sz="2000" dirty="0">
              <a:latin typeface="Calibri"/>
              <a:cs typeface="Calibri"/>
            </a:endParaRPr>
          </a:p>
        </p:txBody>
      </p:sp>
      <p:grpSp>
        <p:nvGrpSpPr>
          <p:cNvPr id="4" name="Group 3"/>
          <p:cNvGrpSpPr/>
          <p:nvPr/>
        </p:nvGrpSpPr>
        <p:grpSpPr>
          <a:xfrm>
            <a:off x="838200" y="2286000"/>
            <a:ext cx="11044696" cy="3962400"/>
            <a:chOff x="838200" y="2286000"/>
            <a:chExt cx="11044696" cy="396240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83518" y="3950732"/>
              <a:ext cx="2433764" cy="1600200"/>
            </a:xfrm>
            <a:prstGeom prst="rect">
              <a:avLst/>
            </a:prstGeom>
            <a:noFill/>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46913" y="2731532"/>
              <a:ext cx="2660373" cy="1676400"/>
            </a:xfrm>
            <a:prstGeom prst="rect">
              <a:avLst/>
            </a:prstGeom>
            <a:noFill/>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00704" y="3798332"/>
              <a:ext cx="2582192" cy="1828800"/>
            </a:xfrm>
            <a:prstGeom prst="rect">
              <a:avLst/>
            </a:prstGeom>
            <a:noFill/>
          </p:spPr>
        </p:pic>
        <p:sp>
          <p:nvSpPr>
            <p:cNvPr id="8" name="TextBox 7"/>
            <p:cNvSpPr txBox="1"/>
            <p:nvPr/>
          </p:nvSpPr>
          <p:spPr>
            <a:xfrm>
              <a:off x="2057400" y="5341442"/>
              <a:ext cx="2286000" cy="400110"/>
            </a:xfrm>
            <a:prstGeom prst="rect">
              <a:avLst/>
            </a:prstGeom>
            <a:noFill/>
          </p:spPr>
          <p:txBody>
            <a:bodyPr wrap="square" rtlCol="0">
              <a:spAutoFit/>
            </a:bodyPr>
            <a:lstStyle/>
            <a:p>
              <a:pPr algn="ctr"/>
              <a:r>
                <a:rPr lang="en-US" sz="2000" dirty="0">
                  <a:solidFill>
                    <a:srgbClr val="00B0F0"/>
                  </a:solidFill>
                  <a:latin typeface="Calibri"/>
                  <a:cs typeface="Calibri"/>
                </a:rPr>
                <a:t>Cool</a:t>
              </a:r>
            </a:p>
          </p:txBody>
        </p:sp>
        <p:sp>
          <p:nvSpPr>
            <p:cNvPr id="9" name="TextBox 8"/>
            <p:cNvSpPr txBox="1"/>
            <p:nvPr/>
          </p:nvSpPr>
          <p:spPr>
            <a:xfrm>
              <a:off x="5943600" y="4160222"/>
              <a:ext cx="2286000" cy="400110"/>
            </a:xfrm>
            <a:prstGeom prst="rect">
              <a:avLst/>
            </a:prstGeom>
            <a:noFill/>
          </p:spPr>
          <p:txBody>
            <a:bodyPr wrap="square" rtlCol="0">
              <a:spAutoFit/>
            </a:bodyPr>
            <a:lstStyle/>
            <a:p>
              <a:pPr algn="ctr"/>
              <a:r>
                <a:rPr lang="en-US" sz="2000" dirty="0">
                  <a:solidFill>
                    <a:srgbClr val="7F2727"/>
                  </a:solidFill>
                  <a:latin typeface="Calibri"/>
                  <a:cs typeface="Calibri"/>
                </a:rPr>
                <a:t>Warm</a:t>
              </a:r>
            </a:p>
          </p:txBody>
        </p:sp>
        <p:sp>
          <p:nvSpPr>
            <p:cNvPr id="10" name="TextBox 9"/>
            <p:cNvSpPr txBox="1"/>
            <p:nvPr/>
          </p:nvSpPr>
          <p:spPr>
            <a:xfrm>
              <a:off x="9296400" y="5455622"/>
              <a:ext cx="2286000" cy="400110"/>
            </a:xfrm>
            <a:prstGeom prst="rect">
              <a:avLst/>
            </a:prstGeom>
            <a:noFill/>
          </p:spPr>
          <p:txBody>
            <a:bodyPr wrap="square" rtlCol="0">
              <a:spAutoFit/>
            </a:bodyPr>
            <a:lstStyle/>
            <a:p>
              <a:pPr algn="ctr"/>
              <a:r>
                <a:rPr lang="en-US" sz="2000" dirty="0">
                  <a:latin typeface="Calibri"/>
                  <a:cs typeface="Calibri"/>
                </a:rPr>
                <a:t>Overheated</a:t>
              </a:r>
            </a:p>
          </p:txBody>
        </p:sp>
        <p:cxnSp>
          <p:nvCxnSpPr>
            <p:cNvPr id="13" name="Curved Connector 12"/>
            <p:cNvCxnSpPr>
              <a:stCxn id="14338" idx="3"/>
              <a:endCxn id="8" idx="2"/>
            </p:cNvCxnSpPr>
            <p:nvPr/>
          </p:nvCxnSpPr>
          <p:spPr>
            <a:xfrm flipH="1">
              <a:off x="3200400" y="4750832"/>
              <a:ext cx="1219200" cy="990720"/>
            </a:xfrm>
            <a:prstGeom prst="curvedConnector4">
              <a:avLst>
                <a:gd name="adj1" fmla="val -18750"/>
                <a:gd name="adj2" fmla="val 15357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urved Connector 12"/>
            <p:cNvCxnSpPr>
              <a:stCxn id="14338" idx="3"/>
              <a:endCxn id="9" idx="2"/>
            </p:cNvCxnSpPr>
            <p:nvPr/>
          </p:nvCxnSpPr>
          <p:spPr>
            <a:xfrm flipV="1">
              <a:off x="4419600" y="4560332"/>
              <a:ext cx="2667000" cy="190500"/>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7889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19" name="Curved Connector 12"/>
            <p:cNvCxnSpPr>
              <a:stCxn id="6" idx="0"/>
            </p:cNvCxnSpPr>
            <p:nvPr/>
          </p:nvCxnSpPr>
          <p:spPr>
            <a:xfrm rot="16200000" flipH="1">
              <a:off x="8096250" y="1912382"/>
              <a:ext cx="1447800" cy="3086100"/>
            </a:xfrm>
            <a:prstGeom prst="curvedConnector4">
              <a:avLst>
                <a:gd name="adj1" fmla="val -15789"/>
                <a:gd name="adj2" fmla="val 105099"/>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0" y="27315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23" name="Curved Connector 12"/>
            <p:cNvCxnSpPr>
              <a:stCxn id="14338" idx="1"/>
            </p:cNvCxnSpPr>
            <p:nvPr/>
          </p:nvCxnSpPr>
          <p:spPr>
            <a:xfrm rot="10800000" flipH="1" flipV="1">
              <a:off x="1981200" y="4750832"/>
              <a:ext cx="152400" cy="190500"/>
            </a:xfrm>
            <a:prstGeom prst="curvedConnector4">
              <a:avLst>
                <a:gd name="adj1" fmla="val -635217"/>
                <a:gd name="adj2" fmla="val 482610"/>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2"/>
            <p:cNvCxnSpPr>
              <a:stCxn id="6" idx="1"/>
              <a:endCxn id="14338" idx="0"/>
            </p:cNvCxnSpPr>
            <p:nvPr/>
          </p:nvCxnSpPr>
          <p:spPr>
            <a:xfrm rot="10800000" flipV="1">
              <a:off x="3200400" y="3569732"/>
              <a:ext cx="2743200" cy="381000"/>
            </a:xfrm>
            <a:prstGeom prst="curvedConnector2">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0600" y="43317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sp>
          <p:nvSpPr>
            <p:cNvPr id="39" name="TextBox 38"/>
            <p:cNvSpPr txBox="1"/>
            <p:nvPr/>
          </p:nvSpPr>
          <p:spPr>
            <a:xfrm>
              <a:off x="4495800" y="31125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cxnSp>
          <p:nvCxnSpPr>
            <p:cNvPr id="60" name="Curved Connector 12"/>
            <p:cNvCxnSpPr/>
            <p:nvPr/>
          </p:nvCxnSpPr>
          <p:spPr>
            <a:xfrm rot="-5400000" flipH="1" flipV="1">
              <a:off x="5962650" y="3398282"/>
              <a:ext cx="152400" cy="190500"/>
            </a:xfrm>
            <a:prstGeom prst="curvedConnector4">
              <a:avLst>
                <a:gd name="adj1" fmla="val -635217"/>
                <a:gd name="adj2" fmla="val 482610"/>
              </a:avLst>
            </a:prstGeom>
            <a:ln w="762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0" y="3645932"/>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4" name="TextBox 63"/>
            <p:cNvSpPr txBox="1"/>
            <p:nvPr/>
          </p:nvSpPr>
          <p:spPr>
            <a:xfrm>
              <a:off x="4800600" y="2286000"/>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5" name="TextBox 64"/>
            <p:cNvSpPr txBox="1"/>
            <p:nvPr/>
          </p:nvSpPr>
          <p:spPr>
            <a:xfrm>
              <a:off x="4724400" y="5334000"/>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6" name="TextBox 65"/>
            <p:cNvSpPr txBox="1"/>
            <p:nvPr/>
          </p:nvSpPr>
          <p:spPr>
            <a:xfrm>
              <a:off x="5867400" y="4788932"/>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7" name="TextBox 66"/>
            <p:cNvSpPr txBox="1"/>
            <p:nvPr/>
          </p:nvSpPr>
          <p:spPr>
            <a:xfrm>
              <a:off x="838200" y="5627132"/>
              <a:ext cx="609600" cy="369332"/>
            </a:xfrm>
            <a:prstGeom prst="rect">
              <a:avLst/>
            </a:prstGeom>
            <a:noFill/>
          </p:spPr>
          <p:txBody>
            <a:bodyPr wrap="square" rtlCol="0">
              <a:spAutoFit/>
            </a:bodyPr>
            <a:lstStyle/>
            <a:p>
              <a:r>
                <a:rPr lang="en-US" dirty="0">
                  <a:solidFill>
                    <a:schemeClr val="accent6"/>
                  </a:solidFill>
                  <a:latin typeface="Calibri"/>
                  <a:cs typeface="Calibri"/>
                </a:rPr>
                <a:t>1.0 </a:t>
              </a:r>
            </a:p>
          </p:txBody>
        </p:sp>
        <p:sp>
          <p:nvSpPr>
            <p:cNvPr id="68" name="TextBox 67"/>
            <p:cNvSpPr txBox="1"/>
            <p:nvPr/>
          </p:nvSpPr>
          <p:spPr>
            <a:xfrm>
              <a:off x="10210800" y="2579132"/>
              <a:ext cx="609600" cy="369332"/>
            </a:xfrm>
            <a:prstGeom prst="rect">
              <a:avLst/>
            </a:prstGeom>
            <a:noFill/>
          </p:spPr>
          <p:txBody>
            <a:bodyPr wrap="square" rtlCol="0">
              <a:spAutoFit/>
            </a:bodyPr>
            <a:lstStyle/>
            <a:p>
              <a:r>
                <a:rPr lang="en-US" dirty="0">
                  <a:solidFill>
                    <a:srgbClr val="C00000"/>
                  </a:solidFill>
                  <a:latin typeface="Calibri"/>
                  <a:cs typeface="Calibri"/>
                </a:rPr>
                <a:t>1.0 </a:t>
              </a:r>
            </a:p>
          </p:txBody>
        </p:sp>
        <p:sp>
          <p:nvSpPr>
            <p:cNvPr id="69" name="TextBox 68"/>
            <p:cNvSpPr txBox="1"/>
            <p:nvPr/>
          </p:nvSpPr>
          <p:spPr>
            <a:xfrm>
              <a:off x="1905000" y="54864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0" name="TextBox 69"/>
            <p:cNvSpPr txBox="1"/>
            <p:nvPr/>
          </p:nvSpPr>
          <p:spPr>
            <a:xfrm>
              <a:off x="3581400" y="3288268"/>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1" name="TextBox 70"/>
            <p:cNvSpPr txBox="1"/>
            <p:nvPr/>
          </p:nvSpPr>
          <p:spPr>
            <a:xfrm>
              <a:off x="5943600" y="22860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2" name="TextBox 71"/>
            <p:cNvSpPr txBox="1"/>
            <p:nvPr/>
          </p:nvSpPr>
          <p:spPr>
            <a:xfrm>
              <a:off x="4648200" y="5879068"/>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3" name="TextBox 72"/>
            <p:cNvSpPr txBox="1"/>
            <p:nvPr/>
          </p:nvSpPr>
          <p:spPr>
            <a:xfrm>
              <a:off x="6477000" y="4788415"/>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4" name="TextBox 73"/>
            <p:cNvSpPr txBox="1"/>
            <p:nvPr/>
          </p:nvSpPr>
          <p:spPr>
            <a:xfrm>
              <a:off x="10668000" y="3124200"/>
              <a:ext cx="609600" cy="369332"/>
            </a:xfrm>
            <a:prstGeom prst="rect">
              <a:avLst/>
            </a:prstGeom>
            <a:noFill/>
          </p:spPr>
          <p:txBody>
            <a:bodyPr wrap="square" rtlCol="0">
              <a:spAutoFit/>
            </a:bodyPr>
            <a:lstStyle/>
            <a:p>
              <a:r>
                <a:rPr lang="en-US" dirty="0">
                  <a:solidFill>
                    <a:srgbClr val="00B050"/>
                  </a:solidFill>
                  <a:latin typeface="Calibri"/>
                  <a:cs typeface="Calibri"/>
                </a:rPr>
                <a:t>-10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2" y="1295400"/>
            <a:ext cx="928190"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2" y="3124200"/>
            <a:ext cx="1014614"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1" y="4941332"/>
            <a:ext cx="984797" cy="697468"/>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04" y="3124200"/>
            <a:ext cx="928190" cy="610285"/>
          </a:xfrm>
          <a:prstGeom prst="rect">
            <a:avLst/>
          </a:prstGeom>
          <a:noFill/>
        </p:spPr>
      </p:pic>
      <p:cxnSp>
        <p:nvCxnSpPr>
          <p:cNvPr id="17" name="Straight Arrow Connector 16"/>
          <p:cNvCxnSpPr>
            <a:stCxn id="9" idx="4"/>
            <a:endCxn id="16"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04" y="3123515"/>
            <a:ext cx="928190"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2"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04" y="5029200"/>
            <a:ext cx="928190" cy="610285"/>
          </a:xfrm>
          <a:prstGeom prst="rect">
            <a:avLst/>
          </a:prstGeom>
          <a:noFill/>
        </p:spPr>
      </p:pic>
      <p:cxnSp>
        <p:nvCxnSpPr>
          <p:cNvPr id="35" name="Straight Arrow Connector 34"/>
          <p:cNvCxnSpPr>
            <a:stCxn id="31" idx="4"/>
            <a:endCxn id="34"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04" y="5027830"/>
            <a:ext cx="928190"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46" y="5027830"/>
            <a:ext cx="928190"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2"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4" y="5029200"/>
            <a:ext cx="928190" cy="610285"/>
          </a:xfrm>
          <a:prstGeom prst="rect">
            <a:avLst/>
          </a:prstGeom>
          <a:noFill/>
        </p:spPr>
      </p:pic>
      <p:cxnSp>
        <p:nvCxnSpPr>
          <p:cNvPr id="68" name="Straight Arrow Connector 67"/>
          <p:cNvCxnSpPr>
            <a:stCxn id="65" idx="4"/>
            <a:endCxn id="6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2" y="5028515"/>
            <a:ext cx="1014614"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04" y="5028515"/>
            <a:ext cx="928190" cy="610285"/>
          </a:xfrm>
          <a:prstGeom prst="rect">
            <a:avLst/>
          </a:prstGeom>
          <a:noFill/>
        </p:spPr>
      </p:pic>
      <p:cxnSp>
        <p:nvCxnSpPr>
          <p:cNvPr id="75" name="Straight Arrow Connector 74"/>
          <p:cNvCxnSpPr>
            <a:stCxn id="72" idx="4"/>
            <a:endCxn id="74"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0" grpId="0" animBg="1"/>
      <p:bldP spid="31" grpId="0" animBg="1"/>
      <p:bldP spid="53" grpId="0" animBg="1"/>
      <p:bldP spid="65" grpId="0" animBg="1"/>
      <p:bldP spid="72" grpId="0" animBg="1"/>
      <p:bldP spid="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p:txBody>
          <a:bodyPr/>
          <a:lstStyle/>
          <a:p>
            <a:r>
              <a:rPr lang="en-US">
                <a:latin typeface="Calibri"/>
                <a:ea typeface="ＭＳ Ｐゴシック" pitchFamily="34" charset="-128"/>
                <a:cs typeface="Calibri"/>
              </a:rPr>
              <a:t>MDP Search Trees</a:t>
            </a:r>
          </a:p>
        </p:txBody>
      </p:sp>
      <p:sp>
        <p:nvSpPr>
          <p:cNvPr id="35842" name="Rectangle 3"/>
          <p:cNvSpPr>
            <a:spLocks noGrp="1" noChangeArrowheads="1"/>
          </p:cNvSpPr>
          <p:nvPr>
            <p:ph idx="1"/>
          </p:nvPr>
        </p:nvSpPr>
        <p:spPr>
          <a:xfrm>
            <a:off x="457200" y="1265237"/>
            <a:ext cx="11201400" cy="4525963"/>
          </a:xfrm>
        </p:spPr>
        <p:txBody>
          <a:bodyPr/>
          <a:lstStyle/>
          <a:p>
            <a:r>
              <a:rPr lang="en-US" sz="2400" dirty="0">
                <a:latin typeface="Calibri"/>
                <a:ea typeface="ＭＳ Ｐゴシック" pitchFamily="34" charset="-128"/>
                <a:cs typeface="Calibri"/>
              </a:rPr>
              <a:t>Each MDP state projects an </a:t>
            </a:r>
            <a:r>
              <a:rPr lang="en-US" sz="2400" dirty="0" err="1">
                <a:latin typeface="Calibri"/>
                <a:ea typeface="ＭＳ Ｐゴシック" pitchFamily="34" charset="-128"/>
                <a:cs typeface="Calibri"/>
              </a:rPr>
              <a:t>expectimax</a:t>
            </a:r>
            <a:r>
              <a:rPr lang="en-US" sz="2400" dirty="0">
                <a:latin typeface="Calibri"/>
                <a:ea typeface="ＭＳ Ｐゴシック" pitchFamily="34" charset="-128"/>
                <a:cs typeface="Calibri"/>
              </a:rPr>
              <a:t>-like search tree</a:t>
            </a:r>
          </a:p>
        </p:txBody>
      </p:sp>
      <p:sp>
        <p:nvSpPr>
          <p:cNvPr id="35843" name="AutoShape 4"/>
          <p:cNvSpPr>
            <a:spLocks noChangeArrowheads="1"/>
          </p:cNvSpPr>
          <p:nvPr/>
        </p:nvSpPr>
        <p:spPr bwMode="auto">
          <a:xfrm>
            <a:off x="5486400" y="2133600"/>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ctr"/>
            <a:endParaRPr lang="en-US">
              <a:latin typeface="Calibri"/>
              <a:cs typeface="Calibri"/>
            </a:endParaRPr>
          </a:p>
        </p:txBody>
      </p:sp>
      <p:sp>
        <p:nvSpPr>
          <p:cNvPr id="35844" name="AutoShape 5"/>
          <p:cNvSpPr>
            <a:spLocks noChangeArrowheads="1"/>
          </p:cNvSpPr>
          <p:nvPr/>
        </p:nvSpPr>
        <p:spPr bwMode="auto">
          <a:xfrm>
            <a:off x="5334000" y="5121275"/>
            <a:ext cx="457200" cy="365125"/>
          </a:xfrm>
          <a:prstGeom prst="triangle">
            <a:avLst>
              <a:gd name="adj" fmla="val 50000"/>
            </a:avLst>
          </a:prstGeom>
          <a:solidFill>
            <a:srgbClr val="8FAAFF"/>
          </a:solidFill>
          <a:ln w="9525">
            <a:solidFill>
              <a:schemeClr val="tx1"/>
            </a:solidFill>
            <a:miter lim="800000"/>
            <a:headEnd/>
            <a:tailEnd/>
          </a:ln>
        </p:spPr>
        <p:txBody>
          <a:bodyPr wrap="none" anchor="ctr"/>
          <a:lstStyle/>
          <a:p>
            <a:pPr algn="r" rtl="1"/>
            <a:endParaRPr lang="en-US">
              <a:latin typeface="Calibri"/>
              <a:cs typeface="Calibri"/>
            </a:endParaRPr>
          </a:p>
        </p:txBody>
      </p:sp>
      <p:grpSp>
        <p:nvGrpSpPr>
          <p:cNvPr id="35845" name="Group 6"/>
          <p:cNvGrpSpPr>
            <a:grpSpLocks/>
          </p:cNvGrpSpPr>
          <p:nvPr/>
        </p:nvGrpSpPr>
        <p:grpSpPr bwMode="auto">
          <a:xfrm>
            <a:off x="3886200" y="2514600"/>
            <a:ext cx="3733800" cy="1066800"/>
            <a:chOff x="1584" y="1680"/>
            <a:chExt cx="2352" cy="336"/>
          </a:xfrm>
        </p:grpSpPr>
        <p:sp>
          <p:nvSpPr>
            <p:cNvPr id="35869"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70"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71"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35872"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35846" name="Oval 11"/>
          <p:cNvSpPr>
            <a:spLocks noChangeArrowheads="1"/>
          </p:cNvSpPr>
          <p:nvPr/>
        </p:nvSpPr>
        <p:spPr bwMode="auto">
          <a:xfrm>
            <a:off x="4876800" y="3581400"/>
            <a:ext cx="381000" cy="381000"/>
          </a:xfrm>
          <a:prstGeom prst="ellipse">
            <a:avLst/>
          </a:prstGeom>
          <a:solidFill>
            <a:srgbClr val="B8EAC0"/>
          </a:solidFill>
          <a:ln w="9525">
            <a:solidFill>
              <a:schemeClr val="tx1"/>
            </a:solidFill>
            <a:round/>
            <a:headEnd/>
            <a:tailEnd/>
          </a:ln>
        </p:spPr>
        <p:txBody>
          <a:bodyPr wrap="none" anchor="ctr"/>
          <a:lstStyle/>
          <a:p>
            <a:endParaRPr lang="en-US">
              <a:latin typeface="Calibri"/>
              <a:cs typeface="Calibri"/>
            </a:endParaRPr>
          </a:p>
        </p:txBody>
      </p:sp>
      <p:grpSp>
        <p:nvGrpSpPr>
          <p:cNvPr id="35847" name="Group 12"/>
          <p:cNvGrpSpPr>
            <a:grpSpLocks/>
          </p:cNvGrpSpPr>
          <p:nvPr/>
        </p:nvGrpSpPr>
        <p:grpSpPr bwMode="auto">
          <a:xfrm>
            <a:off x="3505200" y="3962400"/>
            <a:ext cx="3124200" cy="1143000"/>
            <a:chOff x="1536" y="2400"/>
            <a:chExt cx="1584" cy="624"/>
          </a:xfrm>
        </p:grpSpPr>
        <p:sp>
          <p:nvSpPr>
            <p:cNvPr id="35865"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6"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7"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35868"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35848" name="Text Box 17"/>
          <p:cNvSpPr txBox="1">
            <a:spLocks noChangeArrowheads="1"/>
          </p:cNvSpPr>
          <p:nvPr/>
        </p:nvSpPr>
        <p:spPr bwMode="auto">
          <a:xfrm>
            <a:off x="5410200" y="2833688"/>
            <a:ext cx="381000" cy="366712"/>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35849" name="Text Box 18"/>
          <p:cNvSpPr txBox="1">
            <a:spLocks noChangeArrowheads="1"/>
          </p:cNvSpPr>
          <p:nvPr/>
        </p:nvSpPr>
        <p:spPr bwMode="auto">
          <a:xfrm>
            <a:off x="5943600" y="2133600"/>
            <a:ext cx="381000" cy="366713"/>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a:t>
            </a:r>
          </a:p>
        </p:txBody>
      </p:sp>
      <p:sp>
        <p:nvSpPr>
          <p:cNvPr id="35850" name="Text Box 19"/>
          <p:cNvSpPr txBox="1">
            <a:spLocks noChangeArrowheads="1"/>
          </p:cNvSpPr>
          <p:nvPr/>
        </p:nvSpPr>
        <p:spPr bwMode="auto">
          <a:xfrm>
            <a:off x="5791200" y="5105400"/>
            <a:ext cx="457200" cy="366713"/>
          </a:xfrm>
          <a:prstGeom prst="rect">
            <a:avLst/>
          </a:prstGeom>
          <a:noFill/>
          <a:ln w="9525">
            <a:noFill/>
            <a:miter lim="800000"/>
            <a:headEnd/>
            <a:tailEnd/>
          </a:ln>
        </p:spPr>
        <p:txBody>
          <a:bodyPr>
            <a:spAutoFit/>
          </a:bodyPr>
          <a:lstStyle/>
          <a:p>
            <a:pPr algn="r" rtl="1">
              <a:spcBef>
                <a:spcPct val="50000"/>
              </a:spcBef>
            </a:pPr>
            <a:r>
              <a:rPr lang="en-US" dirty="0">
                <a:solidFill>
                  <a:schemeClr val="accent2"/>
                </a:solidFill>
                <a:latin typeface="Calibri"/>
                <a:cs typeface="Calibri"/>
              </a:rPr>
              <a:t>s</a:t>
            </a:r>
            <a:r>
              <a:rPr lang="ja-JP" altLang="en-US">
                <a:solidFill>
                  <a:schemeClr val="accent2"/>
                </a:solidFill>
                <a:latin typeface="Calibri"/>
                <a:cs typeface="Calibri"/>
              </a:rPr>
              <a:t>’</a:t>
            </a:r>
            <a:endParaRPr lang="en-US" dirty="0">
              <a:solidFill>
                <a:schemeClr val="accent2"/>
              </a:solidFill>
              <a:latin typeface="Calibri"/>
              <a:cs typeface="Calibri"/>
            </a:endParaRPr>
          </a:p>
        </p:txBody>
      </p:sp>
      <p:sp>
        <p:nvSpPr>
          <p:cNvPr id="35851" name="Text Box 20"/>
          <p:cNvSpPr txBox="1">
            <a:spLocks noChangeArrowheads="1"/>
          </p:cNvSpPr>
          <p:nvPr/>
        </p:nvSpPr>
        <p:spPr bwMode="auto">
          <a:xfrm>
            <a:off x="5257800" y="3581400"/>
            <a:ext cx="762000" cy="366713"/>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grpSp>
        <p:nvGrpSpPr>
          <p:cNvPr id="35852" name="Group 21"/>
          <p:cNvGrpSpPr>
            <a:grpSpLocks/>
          </p:cNvGrpSpPr>
          <p:nvPr/>
        </p:nvGrpSpPr>
        <p:grpSpPr bwMode="auto">
          <a:xfrm>
            <a:off x="3733800" y="5486400"/>
            <a:ext cx="3733800" cy="533400"/>
            <a:chOff x="1584" y="1680"/>
            <a:chExt cx="2352" cy="336"/>
          </a:xfrm>
        </p:grpSpPr>
        <p:sp>
          <p:nvSpPr>
            <p:cNvPr id="35861" name="Line 22"/>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2" name="Line 23"/>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35863" name="Line 24"/>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35864" name="Line 25"/>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35853" name="Freeform 26"/>
          <p:cNvSpPr>
            <a:spLocks/>
          </p:cNvSpPr>
          <p:nvPr/>
        </p:nvSpPr>
        <p:spPr bwMode="auto">
          <a:xfrm>
            <a:off x="5486400" y="4167188"/>
            <a:ext cx="2133600" cy="404812"/>
          </a:xfrm>
          <a:custGeom>
            <a:avLst/>
            <a:gdLst>
              <a:gd name="T0" fmla="*/ 0 w 1344"/>
              <a:gd name="T1" fmla="*/ 2147483647 h 255"/>
              <a:gd name="T2" fmla="*/ 2147483647 w 1344"/>
              <a:gd name="T3" fmla="*/ 2147483647 h 255"/>
              <a:gd name="T4" fmla="*/ 2147483647 w 1344"/>
              <a:gd name="T5" fmla="*/ 2147483647 h 255"/>
              <a:gd name="T6" fmla="*/ 0 60000 65536"/>
              <a:gd name="T7" fmla="*/ 0 60000 65536"/>
              <a:gd name="T8" fmla="*/ 0 60000 65536"/>
              <a:gd name="T9" fmla="*/ 0 w 1344"/>
              <a:gd name="T10" fmla="*/ 0 h 255"/>
              <a:gd name="T11" fmla="*/ 1344 w 1344"/>
              <a:gd name="T12" fmla="*/ 255 h 255"/>
            </a:gdLst>
            <a:ahLst/>
            <a:cxnLst>
              <a:cxn ang="T6">
                <a:pos x="T0" y="T1"/>
              </a:cxn>
              <a:cxn ang="T7">
                <a:pos x="T2" y="T3"/>
              </a:cxn>
              <a:cxn ang="T8">
                <a:pos x="T4" y="T5"/>
              </a:cxn>
            </a:cxnLst>
            <a:rect l="T9" t="T10" r="T11" b="T12"/>
            <a:pathLst>
              <a:path w="1344" h="255">
                <a:moveTo>
                  <a:pt x="0" y="255"/>
                </a:moveTo>
                <a:cubicBezTo>
                  <a:pt x="79" y="219"/>
                  <a:pt x="251" y="80"/>
                  <a:pt x="475" y="40"/>
                </a:cubicBezTo>
                <a:cubicBezTo>
                  <a:pt x="699" y="0"/>
                  <a:pt x="1199" y="19"/>
                  <a:pt x="1344" y="15"/>
                </a:cubicBezTo>
              </a:path>
            </a:pathLst>
          </a:custGeom>
          <a:noFill/>
          <a:ln w="50800">
            <a:solidFill>
              <a:srgbClr val="C00000"/>
            </a:solidFill>
            <a:round/>
            <a:headEnd/>
            <a:tailEnd type="triangle" w="lg" len="lg"/>
          </a:ln>
        </p:spPr>
        <p:txBody>
          <a:bodyPr/>
          <a:lstStyle/>
          <a:p>
            <a:endParaRPr lang="en-US">
              <a:latin typeface="Calibri"/>
              <a:cs typeface="Calibri"/>
            </a:endParaRPr>
          </a:p>
        </p:txBody>
      </p:sp>
      <p:sp>
        <p:nvSpPr>
          <p:cNvPr id="35854" name="Text Box 27"/>
          <p:cNvSpPr txBox="1">
            <a:spLocks noChangeArrowheads="1"/>
          </p:cNvSpPr>
          <p:nvPr/>
        </p:nvSpPr>
        <p:spPr bwMode="auto">
          <a:xfrm>
            <a:off x="7772400" y="3962400"/>
            <a:ext cx="2819400" cy="1192213"/>
          </a:xfrm>
          <a:prstGeom prst="rect">
            <a:avLst/>
          </a:prstGeom>
          <a:noFill/>
          <a:ln w="9525">
            <a:noFill/>
            <a:miter lim="800000"/>
            <a:headEnd/>
            <a:tailEnd/>
          </a:ln>
        </p:spPr>
        <p:txBody>
          <a:bodyPr>
            <a:spAutoFit/>
          </a:bodyPr>
          <a:lstStyle/>
          <a:p>
            <a:pPr>
              <a:spcBef>
                <a:spcPct val="50000"/>
              </a:spcBef>
            </a:pPr>
            <a:r>
              <a:rPr lang="en-US" dirty="0">
                <a:solidFill>
                  <a:srgbClr val="C00000"/>
                </a:solidFill>
                <a:latin typeface="Calibri"/>
                <a:cs typeface="Calibri"/>
              </a:rPr>
              <a:t>(</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 called a </a:t>
            </a:r>
            <a:r>
              <a:rPr lang="en-US" altLang="ja-JP" i="1" dirty="0">
                <a:solidFill>
                  <a:srgbClr val="C00000"/>
                </a:solidFill>
                <a:latin typeface="Calibri"/>
                <a:cs typeface="Calibri"/>
              </a:rPr>
              <a:t>transition</a:t>
            </a:r>
          </a:p>
          <a:p>
            <a:pPr>
              <a:spcBef>
                <a:spcPct val="50000"/>
              </a:spcBef>
            </a:pPr>
            <a:r>
              <a:rPr lang="en-US" dirty="0">
                <a:solidFill>
                  <a:srgbClr val="C00000"/>
                </a:solidFill>
                <a:latin typeface="Calibri"/>
                <a:cs typeface="Calibri"/>
              </a:rPr>
              <a:t>T(</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 = P(s</a:t>
            </a:r>
            <a:r>
              <a:rPr lang="ja-JP" altLang="en-US" dirty="0">
                <a:solidFill>
                  <a:srgbClr val="C00000"/>
                </a:solidFill>
                <a:latin typeface="Calibri"/>
                <a:cs typeface="Calibri"/>
              </a:rPr>
              <a:t>’</a:t>
            </a:r>
            <a:r>
              <a:rPr lang="en-US" altLang="ja-JP" dirty="0">
                <a:solidFill>
                  <a:srgbClr val="C00000"/>
                </a:solidFill>
                <a:latin typeface="Calibri"/>
                <a:cs typeface="Calibri"/>
              </a:rPr>
              <a:t>|</a:t>
            </a:r>
            <a:r>
              <a:rPr lang="en-US" altLang="ja-JP" dirty="0" err="1">
                <a:solidFill>
                  <a:srgbClr val="C00000"/>
                </a:solidFill>
                <a:latin typeface="Calibri"/>
                <a:cs typeface="Calibri"/>
              </a:rPr>
              <a:t>s,a</a:t>
            </a:r>
            <a:r>
              <a:rPr lang="en-US" altLang="ja-JP" dirty="0">
                <a:solidFill>
                  <a:srgbClr val="C00000"/>
                </a:solidFill>
                <a:latin typeface="Calibri"/>
                <a:cs typeface="Calibri"/>
              </a:rPr>
              <a:t>)</a:t>
            </a:r>
          </a:p>
          <a:p>
            <a:pPr>
              <a:spcBef>
                <a:spcPct val="50000"/>
              </a:spcBef>
            </a:pPr>
            <a:r>
              <a:rPr lang="en-US" dirty="0">
                <a:solidFill>
                  <a:srgbClr val="C00000"/>
                </a:solidFill>
                <a:latin typeface="Calibri"/>
                <a:cs typeface="Calibri"/>
              </a:rPr>
              <a:t>R(</a:t>
            </a:r>
            <a:r>
              <a:rPr lang="en-US" dirty="0" err="1">
                <a:solidFill>
                  <a:srgbClr val="C00000"/>
                </a:solidFill>
                <a:latin typeface="Calibri"/>
                <a:cs typeface="Calibri"/>
              </a:rPr>
              <a:t>s,a,s</a:t>
            </a:r>
            <a:r>
              <a:rPr lang="ja-JP" altLang="en-US" dirty="0">
                <a:solidFill>
                  <a:srgbClr val="C00000"/>
                </a:solidFill>
                <a:latin typeface="Calibri"/>
                <a:cs typeface="Calibri"/>
              </a:rPr>
              <a:t>’</a:t>
            </a:r>
            <a:r>
              <a:rPr lang="en-US" altLang="ja-JP" dirty="0">
                <a:solidFill>
                  <a:srgbClr val="C00000"/>
                </a:solidFill>
                <a:latin typeface="Calibri"/>
                <a:cs typeface="Calibri"/>
              </a:rPr>
              <a:t>)</a:t>
            </a:r>
            <a:endParaRPr lang="en-US" dirty="0">
              <a:solidFill>
                <a:srgbClr val="C00000"/>
              </a:solidFill>
              <a:latin typeface="Calibri"/>
              <a:cs typeface="Calibri"/>
            </a:endParaRPr>
          </a:p>
        </p:txBody>
      </p:sp>
      <p:sp>
        <p:nvSpPr>
          <p:cNvPr id="35855" name="Text Box 28"/>
          <p:cNvSpPr txBox="1">
            <a:spLocks noChangeArrowheads="1"/>
          </p:cNvSpPr>
          <p:nvPr/>
        </p:nvSpPr>
        <p:spPr bwMode="auto">
          <a:xfrm>
            <a:off x="4495800" y="4419600"/>
            <a:ext cx="1066800" cy="366713"/>
          </a:xfrm>
          <a:prstGeom prst="rect">
            <a:avLst/>
          </a:prstGeom>
          <a:noFill/>
          <a:ln w="9525">
            <a:noFill/>
            <a:miter lim="800000"/>
            <a:headEnd/>
            <a:tailEnd/>
          </a:ln>
        </p:spPr>
        <p:txBody>
          <a:bodyPr>
            <a:spAutoFit/>
          </a:bodyPr>
          <a:lstStyle/>
          <a:p>
            <a:pPr>
              <a:spcBef>
                <a:spcPct val="50000"/>
              </a:spcBef>
            </a:pPr>
            <a:r>
              <a:rPr lang="en-US">
                <a:latin typeface="Calibri"/>
                <a:cs typeface="Calibri"/>
              </a:rPr>
              <a:t>s,a,s</a:t>
            </a:r>
            <a:r>
              <a:rPr lang="ja-JP" altLang="en-US">
                <a:latin typeface="Calibri"/>
                <a:cs typeface="Calibri"/>
              </a:rPr>
              <a:t>’</a:t>
            </a:r>
            <a:endParaRPr lang="en-US">
              <a:latin typeface="Calibri"/>
              <a:cs typeface="Calibri"/>
            </a:endParaRPr>
          </a:p>
        </p:txBody>
      </p:sp>
      <p:sp>
        <p:nvSpPr>
          <p:cNvPr id="35856" name="Freeform 29"/>
          <p:cNvSpPr>
            <a:spLocks/>
          </p:cNvSpPr>
          <p:nvPr/>
        </p:nvSpPr>
        <p:spPr bwMode="auto">
          <a:xfrm>
            <a:off x="6332538" y="2301875"/>
            <a:ext cx="2201862" cy="60325"/>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00FF"/>
            </a:solidFill>
            <a:round/>
            <a:headEnd/>
            <a:tailEnd type="triangle" w="lg" len="lg"/>
          </a:ln>
        </p:spPr>
        <p:txBody>
          <a:bodyPr/>
          <a:lstStyle/>
          <a:p>
            <a:endParaRPr lang="en-US">
              <a:latin typeface="Calibri"/>
              <a:cs typeface="Calibri"/>
            </a:endParaRPr>
          </a:p>
        </p:txBody>
      </p:sp>
      <p:sp>
        <p:nvSpPr>
          <p:cNvPr id="35857" name="Text Box 30"/>
          <p:cNvSpPr txBox="1">
            <a:spLocks noChangeArrowheads="1"/>
          </p:cNvSpPr>
          <p:nvPr/>
        </p:nvSpPr>
        <p:spPr bwMode="auto">
          <a:xfrm>
            <a:off x="8610600" y="2100262"/>
            <a:ext cx="1371600" cy="366713"/>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 is a </a:t>
            </a:r>
            <a:r>
              <a:rPr lang="en-US" i="1" dirty="0">
                <a:solidFill>
                  <a:srgbClr val="0000FF"/>
                </a:solidFill>
                <a:latin typeface="Calibri"/>
                <a:cs typeface="Calibri"/>
              </a:rPr>
              <a:t>state</a:t>
            </a:r>
          </a:p>
        </p:txBody>
      </p:sp>
      <p:sp>
        <p:nvSpPr>
          <p:cNvPr id="35858" name="Freeform 31"/>
          <p:cNvSpPr>
            <a:spLocks/>
          </p:cNvSpPr>
          <p:nvPr/>
        </p:nvSpPr>
        <p:spPr bwMode="auto">
          <a:xfrm flipH="1">
            <a:off x="3048000" y="3733800"/>
            <a:ext cx="1676400" cy="76200"/>
          </a:xfrm>
          <a:custGeom>
            <a:avLst/>
            <a:gdLst>
              <a:gd name="T0" fmla="*/ 0 w 1387"/>
              <a:gd name="T1" fmla="*/ 2147483647 h 38"/>
              <a:gd name="T2" fmla="*/ 2147483647 w 1387"/>
              <a:gd name="T3" fmla="*/ 2147483647 h 38"/>
              <a:gd name="T4" fmla="*/ 2147483647 w 1387"/>
              <a:gd name="T5" fmla="*/ 0 h 38"/>
              <a:gd name="T6" fmla="*/ 0 60000 65536"/>
              <a:gd name="T7" fmla="*/ 0 60000 65536"/>
              <a:gd name="T8" fmla="*/ 0 60000 65536"/>
              <a:gd name="T9" fmla="*/ 0 w 1387"/>
              <a:gd name="T10" fmla="*/ 0 h 38"/>
              <a:gd name="T11" fmla="*/ 1387 w 1387"/>
              <a:gd name="T12" fmla="*/ 38 h 38"/>
            </a:gdLst>
            <a:ahLst/>
            <a:cxnLst>
              <a:cxn ang="T6">
                <a:pos x="T0" y="T1"/>
              </a:cxn>
              <a:cxn ang="T7">
                <a:pos x="T2" y="T3"/>
              </a:cxn>
              <a:cxn ang="T8">
                <a:pos x="T4" y="T5"/>
              </a:cxn>
            </a:cxnLst>
            <a:rect l="T9" t="T10" r="T11" b="T12"/>
            <a:pathLst>
              <a:path w="1387" h="38">
                <a:moveTo>
                  <a:pt x="0" y="38"/>
                </a:moveTo>
                <a:cubicBezTo>
                  <a:pt x="86" y="36"/>
                  <a:pt x="287" y="31"/>
                  <a:pt x="518" y="25"/>
                </a:cubicBezTo>
                <a:cubicBezTo>
                  <a:pt x="749" y="19"/>
                  <a:pt x="1242" y="4"/>
                  <a:pt x="1387" y="0"/>
                </a:cubicBezTo>
              </a:path>
            </a:pathLst>
          </a:custGeom>
          <a:noFill/>
          <a:ln w="50800">
            <a:solidFill>
              <a:srgbClr val="008000"/>
            </a:solidFill>
            <a:round/>
            <a:headEnd/>
            <a:tailEnd type="triangle" w="lg" len="lg"/>
          </a:ln>
        </p:spPr>
        <p:txBody>
          <a:bodyPr/>
          <a:lstStyle/>
          <a:p>
            <a:endParaRPr lang="en-US">
              <a:latin typeface="Calibri"/>
              <a:cs typeface="Calibri"/>
            </a:endParaRPr>
          </a:p>
        </p:txBody>
      </p:sp>
      <p:sp>
        <p:nvSpPr>
          <p:cNvPr id="35859" name="Text Box 32"/>
          <p:cNvSpPr txBox="1">
            <a:spLocks noChangeArrowheads="1"/>
          </p:cNvSpPr>
          <p:nvPr/>
        </p:nvSpPr>
        <p:spPr bwMode="auto">
          <a:xfrm>
            <a:off x="1752600" y="3429000"/>
            <a:ext cx="1371600" cy="641350"/>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 is a </a:t>
            </a:r>
            <a:r>
              <a:rPr lang="en-US" i="1" dirty="0">
                <a:solidFill>
                  <a:srgbClr val="008000"/>
                </a:solidFill>
                <a:latin typeface="Calibri"/>
                <a:cs typeface="Calibri"/>
              </a:rPr>
              <a:t>q-state</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743429"/>
            <a:ext cx="3017838" cy="2259698"/>
          </a:xfrm>
          <a:prstGeom prst="rect">
            <a:avLst/>
          </a:prstGeom>
          <a:noFill/>
        </p:spPr>
      </p:pic>
      <p:pic>
        <p:nvPicPr>
          <p:cNvPr id="3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134600" y="4345616"/>
            <a:ext cx="1844538" cy="1595768"/>
          </a:xfrm>
          <a:prstGeom prst="rect">
            <a:avLst/>
          </a:prstGeom>
          <a:noFill/>
        </p:spPr>
      </p:pic>
      <p:pic>
        <p:nvPicPr>
          <p:cNvPr id="3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906000" y="1448716"/>
            <a:ext cx="2057400" cy="144261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Utilities of Sequences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59012" y="1248279"/>
            <a:ext cx="7875588" cy="499961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3F4031-8896-ED42-A614-C5F84F497864}"/>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90D5C96B-3B32-E640-8882-5661B2111BE3}"/>
              </a:ext>
            </a:extLst>
          </p:cNvPr>
          <p:cNvSpPr txBox="1"/>
          <p:nvPr/>
        </p:nvSpPr>
        <p:spPr>
          <a:xfrm>
            <a:off x="203201" y="1132838"/>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2013</a:t>
            </a:r>
          </a:p>
        </p:txBody>
      </p:sp>
      <p:sp>
        <p:nvSpPr>
          <p:cNvPr id="16" name="TextBox 15">
            <a:extLst>
              <a:ext uri="{FF2B5EF4-FFF2-40B4-BE49-F238E27FC236}">
                <a16:creationId xmlns:a16="http://schemas.microsoft.com/office/drawing/2014/main" id="{B6A26185-8C3B-314C-9EAC-B8B6FC15C0A1}"/>
              </a:ext>
            </a:extLst>
          </p:cNvPr>
          <p:cNvSpPr txBox="1"/>
          <p:nvPr/>
        </p:nvSpPr>
        <p:spPr>
          <a:xfrm>
            <a:off x="1051577" y="1092201"/>
            <a:ext cx="1420582" cy="584775"/>
          </a:xfrm>
          <a:prstGeom prst="rect">
            <a:avLst/>
          </a:prstGeom>
          <a:noFill/>
        </p:spPr>
        <p:txBody>
          <a:bodyPr wrap="none" rtlCol="0">
            <a:spAutoFit/>
          </a:bodyPr>
          <a:lstStyle/>
          <a:p>
            <a:r>
              <a:rPr lang="en-US" sz="1600" b="1">
                <a:latin typeface="Palatino" pitchFamily="2" charset="77"/>
                <a:ea typeface="Palatino" pitchFamily="2" charset="77"/>
                <a:cs typeface="Calibri"/>
              </a:rPr>
              <a:t>Atari (DQN)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Deepmind</a:t>
            </a:r>
            <a:r>
              <a:rPr lang="en-US" sz="1600" b="1">
                <a:latin typeface="Palatino" pitchFamily="2" charset="77"/>
                <a:ea typeface="Palatino" pitchFamily="2" charset="77"/>
                <a:cs typeface="Calibri"/>
              </a:rPr>
              <a:t>]</a:t>
            </a:r>
          </a:p>
        </p:txBody>
      </p:sp>
      <p:pic>
        <p:nvPicPr>
          <p:cNvPr id="34" name="pong50.mp4">
            <a:hlinkClick r:id="" action="ppaction://media"/>
            <a:extLst>
              <a:ext uri="{FF2B5EF4-FFF2-40B4-BE49-F238E27FC236}">
                <a16:creationId xmlns:a16="http://schemas.microsoft.com/office/drawing/2014/main" id="{CEBE3625-AF6B-9F48-9E95-F2B466C778F7}"/>
              </a:ext>
            </a:extLst>
          </p:cNvPr>
          <p:cNvPicPr>
            <a:picLocks noChangeAspect="1"/>
          </p:cNvPicPr>
          <p:nvPr>
            <a:videoFile r:link="rId2"/>
            <p:extLst>
              <p:ext uri="{DAA4B4D4-6D71-4841-9C94-3DE7FCFB9230}">
                <p14:media xmlns:p14="http://schemas.microsoft.com/office/powerpoint/2010/main" r:embed="rId1"/>
              </p:ext>
            </p:extLst>
          </p:nvPr>
        </p:nvPicPr>
        <p:blipFill>
          <a:blip r:embed="rId11" cstate="print"/>
          <a:stretch>
            <a:fillRect/>
          </a:stretch>
        </p:blipFill>
        <p:spPr bwMode="auto">
          <a:xfrm>
            <a:off x="3759200" y="2514600"/>
            <a:ext cx="1727200" cy="2266384"/>
          </a:xfrm>
          <a:prstGeom prst="rect">
            <a:avLst/>
          </a:prstGeom>
          <a:noFill/>
          <a:ln w="9525">
            <a:noFill/>
            <a:miter lim="800000"/>
            <a:headEnd/>
            <a:tailEnd/>
          </a:ln>
        </p:spPr>
      </p:pic>
      <p:pic>
        <p:nvPicPr>
          <p:cNvPr id="35" name="enduro.mp4">
            <a:hlinkClick r:id="" action="ppaction://media"/>
            <a:extLst>
              <a:ext uri="{FF2B5EF4-FFF2-40B4-BE49-F238E27FC236}">
                <a16:creationId xmlns:a16="http://schemas.microsoft.com/office/drawing/2014/main" id="{924E88C1-548E-6A4D-A0D3-BC89471096CD}"/>
              </a:ext>
            </a:extLst>
          </p:cNvPr>
          <p:cNvPicPr>
            <a:picLocks noChangeAspect="1"/>
          </p:cNvPicPr>
          <p:nvPr>
            <a:videoFile r:link="rId4"/>
            <p:extLst>
              <p:ext uri="{DAA4B4D4-6D71-4841-9C94-3DE7FCFB9230}">
                <p14:media xmlns:p14="http://schemas.microsoft.com/office/powerpoint/2010/main" r:embed="rId3"/>
              </p:ext>
            </p:extLst>
          </p:nvPr>
        </p:nvPicPr>
        <p:blipFill>
          <a:blip r:embed="rId12" cstate="print"/>
          <a:stretch>
            <a:fillRect/>
          </a:stretch>
        </p:blipFill>
        <p:spPr bwMode="auto">
          <a:xfrm>
            <a:off x="5843178" y="2514601"/>
            <a:ext cx="1681609" cy="2235199"/>
          </a:xfrm>
          <a:prstGeom prst="rect">
            <a:avLst/>
          </a:prstGeom>
          <a:noFill/>
          <a:ln w="9525">
            <a:noFill/>
            <a:miter lim="800000"/>
            <a:headEnd/>
            <a:tailEnd/>
          </a:ln>
        </p:spPr>
      </p:pic>
      <p:pic>
        <p:nvPicPr>
          <p:cNvPr id="36" name="beamrider.mov">
            <a:hlinkClick r:id="" action="ppaction://media"/>
            <a:extLst>
              <a:ext uri="{FF2B5EF4-FFF2-40B4-BE49-F238E27FC236}">
                <a16:creationId xmlns:a16="http://schemas.microsoft.com/office/drawing/2014/main" id="{B99C0F22-77E2-D848-BB86-75687F27ABC6}"/>
              </a:ext>
            </a:extLst>
          </p:cNvPr>
          <p:cNvPicPr>
            <a:picLocks noChangeAspect="1"/>
          </p:cNvPicPr>
          <p:nvPr>
            <a:videoFile r:link="rId6"/>
            <p:extLst>
              <p:ext uri="{DAA4B4D4-6D71-4841-9C94-3DE7FCFB9230}">
                <p14:media xmlns:p14="http://schemas.microsoft.com/office/powerpoint/2010/main" r:embed="rId5"/>
              </p:ext>
            </p:extLst>
          </p:nvPr>
        </p:nvPicPr>
        <p:blipFill>
          <a:blip r:embed="rId13" cstate="print"/>
          <a:stretch>
            <a:fillRect/>
          </a:stretch>
        </p:blipFill>
        <p:spPr bwMode="auto">
          <a:xfrm>
            <a:off x="7871383" y="2514600"/>
            <a:ext cx="1727200" cy="2265064"/>
          </a:xfrm>
          <a:prstGeom prst="rect">
            <a:avLst/>
          </a:prstGeom>
          <a:noFill/>
          <a:ln w="9525">
            <a:noFill/>
            <a:miter lim="800000"/>
            <a:headEnd/>
            <a:tailEnd/>
          </a:ln>
        </p:spPr>
      </p:pic>
      <p:pic>
        <p:nvPicPr>
          <p:cNvPr id="37" name="qbert.mov">
            <a:hlinkClick r:id="" action="ppaction://media"/>
            <a:extLst>
              <a:ext uri="{FF2B5EF4-FFF2-40B4-BE49-F238E27FC236}">
                <a16:creationId xmlns:a16="http://schemas.microsoft.com/office/drawing/2014/main" id="{71982BFE-3E95-D548-9E6C-D0DA56AC234C}"/>
              </a:ext>
            </a:extLst>
          </p:cNvPr>
          <p:cNvPicPr>
            <a:picLocks noChangeAspect="1"/>
          </p:cNvPicPr>
          <p:nvPr>
            <a:videoFile r:link="rId8"/>
            <p:extLst>
              <p:ext uri="{DAA4B4D4-6D71-4841-9C94-3DE7FCFB9230}">
                <p14:media xmlns:p14="http://schemas.microsoft.com/office/powerpoint/2010/main" r:embed="rId7"/>
              </p:ext>
            </p:extLst>
          </p:nvPr>
        </p:nvPicPr>
        <p:blipFill>
          <a:blip r:embed="rId14" cstate="print"/>
          <a:stretch>
            <a:fillRect/>
          </a:stretch>
        </p:blipFill>
        <p:spPr bwMode="auto">
          <a:xfrm>
            <a:off x="9903459" y="2514602"/>
            <a:ext cx="1749928" cy="2250335"/>
          </a:xfrm>
          <a:prstGeom prst="rect">
            <a:avLst/>
          </a:prstGeom>
          <a:noFill/>
          <a:ln w="9525">
            <a:noFill/>
            <a:miter lim="800000"/>
            <a:headEnd/>
            <a:tailEnd/>
          </a:ln>
        </p:spPr>
      </p:pic>
      <p:sp>
        <p:nvSpPr>
          <p:cNvPr id="38" name="TextBox 37">
            <a:extLst>
              <a:ext uri="{FF2B5EF4-FFF2-40B4-BE49-F238E27FC236}">
                <a16:creationId xmlns:a16="http://schemas.microsoft.com/office/drawing/2014/main" id="{66BC5B5F-0064-8544-BD3F-D0C41B2DCD8A}"/>
              </a:ext>
            </a:extLst>
          </p:cNvPr>
          <p:cNvSpPr txBox="1"/>
          <p:nvPr/>
        </p:nvSpPr>
        <p:spPr>
          <a:xfrm>
            <a:off x="4226649" y="4749797"/>
            <a:ext cx="775125" cy="400067"/>
          </a:xfrm>
          <a:prstGeom prst="rect">
            <a:avLst/>
          </a:prstGeom>
          <a:noFill/>
        </p:spPr>
        <p:txBody>
          <a:bodyPr wrap="none" lIns="121877" tIns="60939" rIns="121877" bIns="60939" rtlCol="0">
            <a:spAutoFit/>
          </a:bodyPr>
          <a:lstStyle/>
          <a:p>
            <a:r>
              <a:rPr lang="en-US">
                <a:solidFill>
                  <a:srgbClr val="000000"/>
                </a:solidFill>
                <a:latin typeface="Palatino" pitchFamily="2" charset="77"/>
                <a:ea typeface="Palatino" pitchFamily="2" charset="77"/>
                <a:cs typeface="Calibri"/>
              </a:rPr>
              <a:t>Pong</a:t>
            </a:r>
          </a:p>
        </p:txBody>
      </p:sp>
      <p:sp>
        <p:nvSpPr>
          <p:cNvPr id="39" name="TextBox 38">
            <a:extLst>
              <a:ext uri="{FF2B5EF4-FFF2-40B4-BE49-F238E27FC236}">
                <a16:creationId xmlns:a16="http://schemas.microsoft.com/office/drawing/2014/main" id="{742917E8-431F-094D-9869-8E7D15B5003A}"/>
              </a:ext>
            </a:extLst>
          </p:cNvPr>
          <p:cNvSpPr txBox="1"/>
          <p:nvPr/>
        </p:nvSpPr>
        <p:spPr>
          <a:xfrm>
            <a:off x="6154260" y="4749797"/>
            <a:ext cx="1016345" cy="400067"/>
          </a:xfrm>
          <a:prstGeom prst="rect">
            <a:avLst/>
          </a:prstGeom>
          <a:noFill/>
        </p:spPr>
        <p:txBody>
          <a:bodyPr wrap="none" lIns="121877" tIns="60939" rIns="121877" bIns="60939" rtlCol="0">
            <a:spAutoFit/>
          </a:bodyPr>
          <a:lstStyle/>
          <a:p>
            <a:r>
              <a:rPr lang="en-US" err="1">
                <a:solidFill>
                  <a:srgbClr val="000000"/>
                </a:solidFill>
                <a:latin typeface="Palatino" pitchFamily="2" charset="77"/>
                <a:ea typeface="Palatino" pitchFamily="2" charset="77"/>
                <a:cs typeface="Calibri"/>
              </a:rPr>
              <a:t>Enduro</a:t>
            </a:r>
            <a:endParaRPr lang="en-US">
              <a:solidFill>
                <a:srgbClr val="000000"/>
              </a:solidFill>
              <a:latin typeface="Palatino" pitchFamily="2" charset="77"/>
              <a:ea typeface="Palatino" pitchFamily="2" charset="77"/>
              <a:cs typeface="Calibri"/>
            </a:endParaRPr>
          </a:p>
        </p:txBody>
      </p:sp>
      <p:sp>
        <p:nvSpPr>
          <p:cNvPr id="40" name="TextBox 39">
            <a:extLst>
              <a:ext uri="{FF2B5EF4-FFF2-40B4-BE49-F238E27FC236}">
                <a16:creationId xmlns:a16="http://schemas.microsoft.com/office/drawing/2014/main" id="{30BD4E02-F697-154A-AC92-9541AD50B9B0}"/>
              </a:ext>
            </a:extLst>
          </p:cNvPr>
          <p:cNvSpPr txBox="1"/>
          <p:nvPr/>
        </p:nvSpPr>
        <p:spPr>
          <a:xfrm>
            <a:off x="8035849" y="4749797"/>
            <a:ext cx="1318544" cy="400067"/>
          </a:xfrm>
          <a:prstGeom prst="rect">
            <a:avLst/>
          </a:prstGeom>
          <a:noFill/>
        </p:spPr>
        <p:txBody>
          <a:bodyPr wrap="none" lIns="121877" tIns="60939" rIns="121877" bIns="60939" rtlCol="0">
            <a:spAutoFit/>
          </a:bodyPr>
          <a:lstStyle/>
          <a:p>
            <a:r>
              <a:rPr lang="en-US" err="1">
                <a:solidFill>
                  <a:srgbClr val="000000"/>
                </a:solidFill>
                <a:latin typeface="Palatino" pitchFamily="2" charset="77"/>
                <a:ea typeface="Palatino" pitchFamily="2" charset="77"/>
                <a:cs typeface="Calibri"/>
              </a:rPr>
              <a:t>Beamrider</a:t>
            </a:r>
            <a:endParaRPr lang="en-US">
              <a:solidFill>
                <a:srgbClr val="000000"/>
              </a:solidFill>
              <a:latin typeface="Palatino" pitchFamily="2" charset="77"/>
              <a:ea typeface="Palatino" pitchFamily="2" charset="77"/>
              <a:cs typeface="Calibri"/>
            </a:endParaRPr>
          </a:p>
        </p:txBody>
      </p:sp>
      <p:sp>
        <p:nvSpPr>
          <p:cNvPr id="41" name="TextBox 40">
            <a:extLst>
              <a:ext uri="{FF2B5EF4-FFF2-40B4-BE49-F238E27FC236}">
                <a16:creationId xmlns:a16="http://schemas.microsoft.com/office/drawing/2014/main" id="{B4F30141-3680-A54E-A304-FF7465FC5AE8}"/>
              </a:ext>
            </a:extLst>
          </p:cNvPr>
          <p:cNvSpPr txBox="1"/>
          <p:nvPr/>
        </p:nvSpPr>
        <p:spPr>
          <a:xfrm>
            <a:off x="10213243" y="4749797"/>
            <a:ext cx="922602" cy="400067"/>
          </a:xfrm>
          <a:prstGeom prst="rect">
            <a:avLst/>
          </a:prstGeom>
          <a:noFill/>
        </p:spPr>
        <p:txBody>
          <a:bodyPr wrap="none" lIns="121877" tIns="60939" rIns="121877" bIns="60939" rtlCol="0">
            <a:spAutoFit/>
          </a:bodyPr>
          <a:lstStyle/>
          <a:p>
            <a:r>
              <a:rPr lang="en-US">
                <a:solidFill>
                  <a:srgbClr val="000000"/>
                </a:solidFill>
                <a:latin typeface="Palatino" pitchFamily="2" charset="77"/>
                <a:ea typeface="Palatino" pitchFamily="2" charset="77"/>
                <a:cs typeface="Calibri"/>
              </a:rPr>
              <a:t>Q*</a:t>
            </a:r>
            <a:r>
              <a:rPr lang="en-US" err="1">
                <a:solidFill>
                  <a:srgbClr val="000000"/>
                </a:solidFill>
                <a:latin typeface="Palatino" pitchFamily="2" charset="77"/>
                <a:ea typeface="Palatino" pitchFamily="2" charset="77"/>
                <a:cs typeface="Calibri"/>
              </a:rPr>
              <a:t>bert</a:t>
            </a:r>
            <a:endParaRPr lang="en-US">
              <a:solidFill>
                <a:srgbClr val="000000"/>
              </a:solidFill>
              <a:latin typeface="Palatino" pitchFamily="2" charset="77"/>
              <a:ea typeface="Palatino" pitchFamily="2" charset="77"/>
              <a:cs typeface="Calibri"/>
            </a:endParaRPr>
          </a:p>
        </p:txBody>
      </p:sp>
      <p:sp>
        <p:nvSpPr>
          <p:cNvPr id="17" name="Title 1">
            <a:extLst>
              <a:ext uri="{FF2B5EF4-FFF2-40B4-BE49-F238E27FC236}">
                <a16:creationId xmlns:a16="http://schemas.microsoft.com/office/drawing/2014/main" id="{11656811-03A8-E341-83F8-C7E0060621F1}"/>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20460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50" fill="hold"/>
                                        <p:tgtEl>
                                          <p:spTgt spid="34"/>
                                        </p:tgtEl>
                                      </p:cBhvr>
                                    </p:cmd>
                                  </p:childTnLst>
                                </p:cTn>
                              </p:par>
                              <p:par>
                                <p:cTn id="7" presetID="1" presetClass="mediacall" presetSubtype="0" fill="hold" nodeType="withEffect">
                                  <p:stCondLst>
                                    <p:cond delay="0"/>
                                  </p:stCondLst>
                                  <p:childTnLst>
                                    <p:cmd type="call" cmd="playFrom(0.0)">
                                      <p:cBhvr>
                                        <p:cTn id="8" dur="443733" fill="hold"/>
                                        <p:tgtEl>
                                          <p:spTgt spid="35"/>
                                        </p:tgtEl>
                                      </p:cBhvr>
                                    </p:cmd>
                                  </p:childTnLst>
                                </p:cTn>
                              </p:par>
                              <p:par>
                                <p:cTn id="9" presetID="1" presetClass="mediacall" presetSubtype="0" fill="hold" nodeType="withEffect">
                                  <p:stCondLst>
                                    <p:cond delay="0"/>
                                  </p:stCondLst>
                                  <p:childTnLst>
                                    <p:cmd type="call" cmd="playFrom(0.0)">
                                      <p:cBhvr>
                                        <p:cTn id="10" dur="41016" fill="hold"/>
                                        <p:tgtEl>
                                          <p:spTgt spid="36"/>
                                        </p:tgtEl>
                                      </p:cBhvr>
                                    </p:cmd>
                                  </p:childTnLst>
                                </p:cTn>
                              </p:par>
                              <p:par>
                                <p:cTn id="11" presetID="1" presetClass="mediacall" presetSubtype="0" fill="hold" nodeType="withEffect">
                                  <p:stCondLst>
                                    <p:cond delay="0"/>
                                  </p:stCondLst>
                                  <p:childTnLst>
                                    <p:cmd type="call" cmd="playFrom(0.0)">
                                      <p:cBhvr>
                                        <p:cTn id="12" dur="14900"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4"/>
                </p:tgtEl>
              </p:cMediaNode>
            </p:video>
            <p:video>
              <p:cMediaNode vol="80000">
                <p:cTn id="14" fill="hold" display="0">
                  <p:stCondLst>
                    <p:cond delay="indefinite"/>
                  </p:stCondLst>
                </p:cTn>
                <p:tgtEl>
                  <p:spTgt spid="35"/>
                </p:tgtEl>
              </p:cMediaNode>
            </p:video>
            <p:video>
              <p:cMediaNode vol="80000">
                <p:cTn id="15" fill="hold" display="0">
                  <p:stCondLst>
                    <p:cond delay="indefinite"/>
                  </p:stCondLst>
                </p:cTn>
                <p:tgtEl>
                  <p:spTgt spid="36"/>
                </p:tgtEl>
              </p:cMediaNode>
            </p:video>
            <p:video>
              <p:cMediaNode vol="80000">
                <p:cTn id="16" fill="hold" display="0">
                  <p:stCondLst>
                    <p:cond delay="indefinite"/>
                  </p:stCondLst>
                </p:cTn>
                <p:tgtEl>
                  <p:spTgt spid="3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Utilities of Sequences</a:t>
            </a:r>
          </a:p>
        </p:txBody>
      </p:sp>
      <p:sp>
        <p:nvSpPr>
          <p:cNvPr id="3" name="Content Placeholder 2"/>
          <p:cNvSpPr>
            <a:spLocks noGrp="1"/>
          </p:cNvSpPr>
          <p:nvPr>
            <p:ph idx="1"/>
          </p:nvPr>
        </p:nvSpPr>
        <p:spPr/>
        <p:txBody>
          <a:bodyPr/>
          <a:lstStyle/>
          <a:p>
            <a:r>
              <a:rPr lang="en-US" sz="2800" dirty="0"/>
              <a:t>What preferences should an agent have over reward sequences?</a:t>
            </a:r>
          </a:p>
          <a:p>
            <a:endParaRPr lang="en-US" sz="2800" dirty="0"/>
          </a:p>
          <a:p>
            <a:r>
              <a:rPr lang="en-US" sz="2800" dirty="0"/>
              <a:t>More or less?</a:t>
            </a:r>
          </a:p>
          <a:p>
            <a:endParaRPr lang="en-US" sz="2800" dirty="0"/>
          </a:p>
          <a:p>
            <a:r>
              <a:rPr lang="en-US" sz="2800" dirty="0"/>
              <a:t>Now or later?</a:t>
            </a:r>
          </a:p>
          <a:p>
            <a:endParaRPr lang="en-US" sz="2800" dirty="0"/>
          </a:p>
          <a:p>
            <a:endParaRPr lang="en-US" sz="2800" dirty="0"/>
          </a:p>
          <a:p>
            <a:endParaRPr lang="en-US" sz="2800" dirty="0"/>
          </a:p>
          <a:p>
            <a:endParaRPr lang="en-US"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15200" y="3505497"/>
            <a:ext cx="4648200" cy="2950792"/>
          </a:xfrm>
          <a:prstGeom prst="rect">
            <a:avLst/>
          </a:prstGeom>
          <a:noFill/>
        </p:spPr>
      </p:pic>
      <p:sp>
        <p:nvSpPr>
          <p:cNvPr id="6" name="TextBox 5"/>
          <p:cNvSpPr txBox="1"/>
          <p:nvPr/>
        </p:nvSpPr>
        <p:spPr>
          <a:xfrm>
            <a:off x="3124200" y="2409825"/>
            <a:ext cx="1297150" cy="523220"/>
          </a:xfrm>
          <a:prstGeom prst="rect">
            <a:avLst/>
          </a:prstGeom>
          <a:noFill/>
        </p:spPr>
        <p:txBody>
          <a:bodyPr wrap="none" rtlCol="0">
            <a:spAutoFit/>
          </a:bodyPr>
          <a:lstStyle/>
          <a:p>
            <a:r>
              <a:rPr lang="en-US" sz="2800" dirty="0">
                <a:latin typeface="Calibri" pitchFamily="34" charset="0"/>
              </a:rPr>
              <a:t>[1, 2, 2]</a:t>
            </a:r>
          </a:p>
        </p:txBody>
      </p:sp>
      <p:sp>
        <p:nvSpPr>
          <p:cNvPr id="7" name="TextBox 6"/>
          <p:cNvSpPr txBox="1"/>
          <p:nvPr/>
        </p:nvSpPr>
        <p:spPr>
          <a:xfrm>
            <a:off x="5578253" y="2409825"/>
            <a:ext cx="1297150" cy="523220"/>
          </a:xfrm>
          <a:prstGeom prst="rect">
            <a:avLst/>
          </a:prstGeom>
          <a:noFill/>
        </p:spPr>
        <p:txBody>
          <a:bodyPr wrap="none" rtlCol="0">
            <a:spAutoFit/>
          </a:bodyPr>
          <a:lstStyle/>
          <a:p>
            <a:r>
              <a:rPr lang="en-US" sz="2800" dirty="0">
                <a:latin typeface="Calibri" pitchFamily="34" charset="0"/>
              </a:rPr>
              <a:t>[2, 3, 4]</a:t>
            </a:r>
          </a:p>
        </p:txBody>
      </p:sp>
      <p:sp>
        <p:nvSpPr>
          <p:cNvPr id="8" name="TextBox 7"/>
          <p:cNvSpPr txBox="1"/>
          <p:nvPr/>
        </p:nvSpPr>
        <p:spPr>
          <a:xfrm>
            <a:off x="4694595" y="2409825"/>
            <a:ext cx="580608" cy="523220"/>
          </a:xfrm>
          <a:prstGeom prst="rect">
            <a:avLst/>
          </a:prstGeom>
          <a:noFill/>
        </p:spPr>
        <p:txBody>
          <a:bodyPr wrap="none" rtlCol="0">
            <a:spAutoFit/>
          </a:bodyPr>
          <a:lstStyle/>
          <a:p>
            <a:r>
              <a:rPr lang="en-US" sz="2800" dirty="0">
                <a:latin typeface="Calibri" pitchFamily="34" charset="0"/>
              </a:rPr>
              <a:t> or</a:t>
            </a:r>
          </a:p>
        </p:txBody>
      </p:sp>
      <p:sp>
        <p:nvSpPr>
          <p:cNvPr id="9" name="TextBox 8"/>
          <p:cNvSpPr txBox="1"/>
          <p:nvPr/>
        </p:nvSpPr>
        <p:spPr>
          <a:xfrm>
            <a:off x="3124200" y="3439180"/>
            <a:ext cx="1297150" cy="523220"/>
          </a:xfrm>
          <a:prstGeom prst="rect">
            <a:avLst/>
          </a:prstGeom>
          <a:noFill/>
        </p:spPr>
        <p:txBody>
          <a:bodyPr wrap="none" rtlCol="0">
            <a:spAutoFit/>
          </a:bodyPr>
          <a:lstStyle/>
          <a:p>
            <a:r>
              <a:rPr lang="en-US" sz="2800" dirty="0">
                <a:latin typeface="Calibri" pitchFamily="34" charset="0"/>
              </a:rPr>
              <a:t>[0, 0, 1]</a:t>
            </a:r>
          </a:p>
        </p:txBody>
      </p:sp>
      <p:sp>
        <p:nvSpPr>
          <p:cNvPr id="10" name="TextBox 9"/>
          <p:cNvSpPr txBox="1"/>
          <p:nvPr/>
        </p:nvSpPr>
        <p:spPr>
          <a:xfrm>
            <a:off x="5578253" y="3439180"/>
            <a:ext cx="1297150" cy="523220"/>
          </a:xfrm>
          <a:prstGeom prst="rect">
            <a:avLst/>
          </a:prstGeom>
          <a:noFill/>
        </p:spPr>
        <p:txBody>
          <a:bodyPr wrap="none" rtlCol="0">
            <a:spAutoFit/>
          </a:bodyPr>
          <a:lstStyle/>
          <a:p>
            <a:r>
              <a:rPr lang="en-US" sz="2800" dirty="0">
                <a:latin typeface="Calibri" pitchFamily="34" charset="0"/>
              </a:rPr>
              <a:t>[1, 0, 0]</a:t>
            </a:r>
          </a:p>
        </p:txBody>
      </p:sp>
      <p:sp>
        <p:nvSpPr>
          <p:cNvPr id="11" name="TextBox 10"/>
          <p:cNvSpPr txBox="1"/>
          <p:nvPr/>
        </p:nvSpPr>
        <p:spPr>
          <a:xfrm>
            <a:off x="4694595" y="3439180"/>
            <a:ext cx="580608" cy="523220"/>
          </a:xfrm>
          <a:prstGeom prst="rect">
            <a:avLst/>
          </a:prstGeom>
          <a:noFill/>
        </p:spPr>
        <p:txBody>
          <a:bodyPr wrap="none" rtlCol="0">
            <a:spAutoFit/>
          </a:bodyPr>
          <a:lstStyle/>
          <a:p>
            <a:r>
              <a:rPr lang="en-US" sz="2800" dirty="0">
                <a:latin typeface="Calibri" pitchFamily="34" charset="0"/>
              </a:rPr>
              <a:t> 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Discounting</a:t>
            </a:r>
          </a:p>
        </p:txBody>
      </p:sp>
      <p:sp>
        <p:nvSpPr>
          <p:cNvPr id="3" name="Content Placeholder 2"/>
          <p:cNvSpPr>
            <a:spLocks noGrp="1"/>
          </p:cNvSpPr>
          <p:nvPr>
            <p:ph idx="1"/>
          </p:nvPr>
        </p:nvSpPr>
        <p:spPr>
          <a:xfrm>
            <a:off x="406400" y="1295400"/>
            <a:ext cx="11252200" cy="4729164"/>
          </a:xfrm>
        </p:spPr>
        <p:txBody>
          <a:bodyPr/>
          <a:lstStyle/>
          <a:p>
            <a:r>
              <a:rPr lang="en-US" sz="2800" dirty="0"/>
              <a:t>It’s reasonable to maximize the sum of rewards</a:t>
            </a:r>
          </a:p>
          <a:p>
            <a:r>
              <a:rPr lang="en-US" sz="2800" dirty="0"/>
              <a:t>It’s also reasonable to prefer rewards now to rewards later</a:t>
            </a:r>
          </a:p>
          <a:p>
            <a:r>
              <a:rPr lang="en-US" sz="2800" dirty="0"/>
              <a:t>One solution: values of rewards decay exponentially</a:t>
            </a:r>
          </a:p>
        </p:txBody>
      </p:sp>
      <p:pic>
        <p:nvPicPr>
          <p:cNvPr id="7171" name="Picture 3" descr="C:\Users\Dan\Dropbox\Office\CS 188\Ketrina Art\MDPs\Discounting.png"/>
          <p:cNvPicPr>
            <a:picLocks noChangeAspect="1" noChangeArrowheads="1"/>
          </p:cNvPicPr>
          <p:nvPr/>
        </p:nvPicPr>
        <p:blipFill>
          <a:blip r:embed="rId5" cstate="print"/>
          <a:srcRect l="73764" t="76543" r="1569"/>
          <a:stretch>
            <a:fillRect/>
          </a:stretch>
        </p:blipFill>
        <p:spPr bwMode="auto">
          <a:xfrm>
            <a:off x="8003286" y="3276600"/>
            <a:ext cx="2283714" cy="1447800"/>
          </a:xfrm>
          <a:prstGeom prst="rect">
            <a:avLst/>
          </a:prstGeom>
          <a:noFill/>
        </p:spPr>
      </p:pic>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47800" y="2822143"/>
            <a:ext cx="2283714" cy="1975713"/>
          </a:xfrm>
          <a:prstGeom prst="rect">
            <a:avLst/>
          </a:prstGeom>
          <a:noFill/>
        </p:spPr>
      </p:pic>
      <p:pic>
        <p:nvPicPr>
          <p:cNvPr id="8" name="Picture 3" descr="C:\Users\Dan\Dropbox\Office\CS 188\Ketrina Art\MDPs\Discounting.png"/>
          <p:cNvPicPr>
            <a:picLocks noChangeAspect="1" noChangeArrowheads="1"/>
          </p:cNvPicPr>
          <p:nvPr/>
        </p:nvPicPr>
        <p:blipFill>
          <a:blip r:embed="rId5" cstate="print"/>
          <a:srcRect l="73764" t="38272" r="1569" b="35802"/>
          <a:stretch>
            <a:fillRect/>
          </a:stretch>
        </p:blipFill>
        <p:spPr bwMode="auto">
          <a:xfrm>
            <a:off x="4802886" y="3048000"/>
            <a:ext cx="2283714" cy="1600200"/>
          </a:xfrm>
          <a:prstGeom prst="rect">
            <a:avLst/>
          </a:prstGeom>
          <a:noFill/>
        </p:spPr>
      </p:pic>
      <p:sp>
        <p:nvSpPr>
          <p:cNvPr id="16" name="TextBox 15"/>
          <p:cNvSpPr txBox="1"/>
          <p:nvPr/>
        </p:nvSpPr>
        <p:spPr>
          <a:xfrm>
            <a:off x="1447800" y="5410200"/>
            <a:ext cx="2057400" cy="461665"/>
          </a:xfrm>
          <a:prstGeom prst="rect">
            <a:avLst/>
          </a:prstGeom>
          <a:noFill/>
        </p:spPr>
        <p:txBody>
          <a:bodyPr wrap="square" rtlCol="0">
            <a:spAutoFit/>
          </a:bodyPr>
          <a:lstStyle/>
          <a:p>
            <a:pPr algn="ctr"/>
            <a:r>
              <a:rPr lang="en-US" sz="2400" dirty="0">
                <a:latin typeface="Calibri" pitchFamily="34" charset="0"/>
              </a:rPr>
              <a:t>Worth Now</a:t>
            </a:r>
          </a:p>
        </p:txBody>
      </p:sp>
      <p:sp>
        <p:nvSpPr>
          <p:cNvPr id="17" name="TextBox 16"/>
          <p:cNvSpPr txBox="1"/>
          <p:nvPr/>
        </p:nvSpPr>
        <p:spPr>
          <a:xfrm>
            <a:off x="4648200" y="5410200"/>
            <a:ext cx="2438400" cy="461665"/>
          </a:xfrm>
          <a:prstGeom prst="rect">
            <a:avLst/>
          </a:prstGeom>
          <a:noFill/>
        </p:spPr>
        <p:txBody>
          <a:bodyPr wrap="square" rtlCol="0">
            <a:spAutoFit/>
          </a:bodyPr>
          <a:lstStyle/>
          <a:p>
            <a:pPr algn="ctr"/>
            <a:r>
              <a:rPr lang="en-US" sz="2400" dirty="0">
                <a:latin typeface="Calibri" pitchFamily="34" charset="0"/>
              </a:rPr>
              <a:t>Worth Next Step</a:t>
            </a:r>
          </a:p>
        </p:txBody>
      </p:sp>
      <p:sp>
        <p:nvSpPr>
          <p:cNvPr id="18" name="TextBox 17"/>
          <p:cNvSpPr txBox="1"/>
          <p:nvPr/>
        </p:nvSpPr>
        <p:spPr>
          <a:xfrm>
            <a:off x="7772400" y="5410200"/>
            <a:ext cx="3048000" cy="461665"/>
          </a:xfrm>
          <a:prstGeom prst="rect">
            <a:avLst/>
          </a:prstGeom>
          <a:noFill/>
        </p:spPr>
        <p:txBody>
          <a:bodyPr wrap="square" rtlCol="0">
            <a:spAutoFit/>
          </a:bodyPr>
          <a:lstStyle/>
          <a:p>
            <a:pPr algn="ctr"/>
            <a:r>
              <a:rPr lang="en-US" sz="2400" dirty="0">
                <a:latin typeface="Calibri" pitchFamily="34" charset="0"/>
              </a:rPr>
              <a:t>Worth In Two Steps</a:t>
            </a:r>
          </a:p>
        </p:txBody>
      </p:sp>
      <p:pic>
        <p:nvPicPr>
          <p:cNvPr id="22" name="Picture 21" descr="txp_fig"/>
          <p:cNvPicPr>
            <a:picLocks noChangeAspect="1"/>
          </p:cNvPicPr>
          <p:nvPr>
            <p:custDataLst>
              <p:tags r:id="rId1"/>
            </p:custDataLst>
          </p:nvPr>
        </p:nvPicPr>
        <p:blipFill>
          <a:blip r:embed="rId7" cstate="print"/>
          <a:stretch>
            <a:fillRect/>
          </a:stretch>
        </p:blipFill>
        <p:spPr bwMode="auto">
          <a:xfrm>
            <a:off x="2362200" y="4752676"/>
            <a:ext cx="211138" cy="351897"/>
          </a:xfrm>
          <a:prstGeom prst="rect">
            <a:avLst/>
          </a:prstGeom>
          <a:noFill/>
          <a:ln/>
          <a:effectLst/>
        </p:spPr>
      </p:pic>
      <p:pic>
        <p:nvPicPr>
          <p:cNvPr id="23" name="Picture 22" descr="txp_fig"/>
          <p:cNvPicPr>
            <a:picLocks noChangeAspect="1"/>
          </p:cNvPicPr>
          <p:nvPr>
            <p:custDataLst>
              <p:tags r:id="rId2"/>
            </p:custDataLst>
          </p:nvPr>
        </p:nvPicPr>
        <p:blipFill>
          <a:blip r:embed="rId8" cstate="print"/>
          <a:stretch>
            <a:fillRect/>
          </a:stretch>
        </p:blipFill>
        <p:spPr bwMode="auto">
          <a:xfrm>
            <a:off x="5791200" y="4853716"/>
            <a:ext cx="280688" cy="327002"/>
          </a:xfrm>
          <a:prstGeom prst="rect">
            <a:avLst/>
          </a:prstGeom>
          <a:noFill/>
          <a:ln/>
          <a:effectLst/>
        </p:spPr>
      </p:pic>
      <p:pic>
        <p:nvPicPr>
          <p:cNvPr id="24" name="Picture 23" descr="txp_fig"/>
          <p:cNvPicPr>
            <a:picLocks noChangeAspect="1"/>
          </p:cNvPicPr>
          <p:nvPr>
            <p:custDataLst>
              <p:tags r:id="rId3"/>
            </p:custDataLst>
          </p:nvPr>
        </p:nvPicPr>
        <p:blipFill>
          <a:blip r:embed="rId9" cstate="print"/>
          <a:stretch>
            <a:fillRect/>
          </a:stretch>
        </p:blipFill>
        <p:spPr bwMode="auto">
          <a:xfrm>
            <a:off x="8915165" y="4648200"/>
            <a:ext cx="514651" cy="560927"/>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r>
              <a:rPr lang="en-US">
                <a:ea typeface="ＭＳ Ｐゴシック" pitchFamily="34" charset="-128"/>
              </a:rPr>
              <a:t>Discounting</a:t>
            </a:r>
          </a:p>
        </p:txBody>
      </p:sp>
      <p:sp>
        <p:nvSpPr>
          <p:cNvPr id="17411" name="Rectangle 3"/>
          <p:cNvSpPr>
            <a:spLocks noGrp="1" noChangeArrowheads="1"/>
          </p:cNvSpPr>
          <p:nvPr>
            <p:ph idx="1"/>
          </p:nvPr>
        </p:nvSpPr>
        <p:spPr>
          <a:xfrm>
            <a:off x="533400" y="1524000"/>
            <a:ext cx="4648200" cy="4525963"/>
          </a:xfrm>
        </p:spPr>
        <p:txBody>
          <a:bodyPr/>
          <a:lstStyle/>
          <a:p>
            <a:r>
              <a:rPr lang="en-US" sz="2400" dirty="0">
                <a:ea typeface="ＭＳ Ｐゴシック" pitchFamily="34" charset="-128"/>
              </a:rPr>
              <a:t>How to discount?</a:t>
            </a:r>
          </a:p>
          <a:p>
            <a:pPr lvl="1"/>
            <a:r>
              <a:rPr lang="en-US" sz="2000" dirty="0">
                <a:ea typeface="ＭＳ Ｐゴシック" pitchFamily="34" charset="-128"/>
              </a:rPr>
              <a:t>Each time we descend a level, we multiply in the discount once</a:t>
            </a:r>
          </a:p>
          <a:p>
            <a:pPr lvl="1"/>
            <a:endParaRPr lang="en-US" sz="2000" dirty="0">
              <a:ea typeface="ＭＳ Ｐゴシック" pitchFamily="34" charset="-128"/>
            </a:endParaRPr>
          </a:p>
          <a:p>
            <a:r>
              <a:rPr lang="en-US" sz="2400" dirty="0">
                <a:ea typeface="ＭＳ Ｐゴシック" pitchFamily="34" charset="-128"/>
              </a:rPr>
              <a:t>Why discount?</a:t>
            </a:r>
            <a:endParaRPr lang="en-US" sz="2400" dirty="0">
              <a:ea typeface="ＭＳ Ｐゴシック" pitchFamily="34" charset="-128"/>
              <a:sym typeface="Symbol" pitchFamily="18" charset="2"/>
            </a:endParaRPr>
          </a:p>
          <a:p>
            <a:pPr lvl="1"/>
            <a:r>
              <a:rPr lang="en-US" sz="2000" dirty="0">
                <a:ea typeface="ＭＳ Ｐゴシック" pitchFamily="34" charset="-128"/>
                <a:sym typeface="Symbol" pitchFamily="18" charset="2"/>
              </a:rPr>
              <a:t>Sooner rewards probably do have higher utility than later rewards</a:t>
            </a:r>
          </a:p>
          <a:p>
            <a:pPr lvl="1"/>
            <a:r>
              <a:rPr lang="en-US" sz="2000" dirty="0">
                <a:ea typeface="ＭＳ Ｐゴシック" pitchFamily="34" charset="-128"/>
                <a:sym typeface="Symbol" pitchFamily="18" charset="2"/>
              </a:rPr>
              <a:t>Also helps our algorithms converge</a:t>
            </a:r>
          </a:p>
          <a:p>
            <a:pPr lvl="1"/>
            <a:endParaRPr lang="en-US" sz="2000" dirty="0">
              <a:ea typeface="ＭＳ Ｐゴシック" pitchFamily="34" charset="-128"/>
              <a:sym typeface="Symbol" pitchFamily="18" charset="2"/>
            </a:endParaRPr>
          </a:p>
          <a:p>
            <a:r>
              <a:rPr lang="en-US" sz="2400" dirty="0">
                <a:ea typeface="ＭＳ Ｐゴシック" pitchFamily="34" charset="-128"/>
                <a:sym typeface="Symbol" pitchFamily="18" charset="2"/>
              </a:rPr>
              <a:t>Example: discount of 0.5</a:t>
            </a:r>
          </a:p>
          <a:p>
            <a:pPr lvl="1"/>
            <a:r>
              <a:rPr lang="en-US" sz="2000" dirty="0">
                <a:ea typeface="ＭＳ Ｐゴシック" pitchFamily="34" charset="-128"/>
                <a:sym typeface="Symbol" pitchFamily="18" charset="2"/>
              </a:rPr>
              <a:t>U([1,2,3]) = 1*1 + 0.5*2 + 0.25*3</a:t>
            </a:r>
          </a:p>
          <a:p>
            <a:pPr lvl="1"/>
            <a:r>
              <a:rPr lang="en-US" sz="2000" dirty="0">
                <a:ea typeface="ＭＳ Ｐゴシック" pitchFamily="34" charset="-128"/>
                <a:sym typeface="Symbol" pitchFamily="18" charset="2"/>
              </a:rPr>
              <a:t>U([1,2,3]) &lt; U([3,2,1])</a:t>
            </a:r>
          </a:p>
        </p:txBody>
      </p:sp>
      <p:grpSp>
        <p:nvGrpSpPr>
          <p:cNvPr id="39939" name="Group 4"/>
          <p:cNvGrpSpPr>
            <a:grpSpLocks/>
          </p:cNvGrpSpPr>
          <p:nvPr/>
        </p:nvGrpSpPr>
        <p:grpSpPr bwMode="auto">
          <a:xfrm>
            <a:off x="8304213" y="1371600"/>
            <a:ext cx="2135187" cy="4875213"/>
            <a:chOff x="4085" y="960"/>
            <a:chExt cx="1345" cy="3071"/>
          </a:xfrm>
        </p:grpSpPr>
        <p:grpSp>
          <p:nvGrpSpPr>
            <p:cNvPr id="39947" name="Group 5"/>
            <p:cNvGrpSpPr>
              <a:grpSpLocks/>
            </p:cNvGrpSpPr>
            <p:nvPr/>
          </p:nvGrpSpPr>
          <p:grpSpPr bwMode="auto">
            <a:xfrm>
              <a:off x="4085" y="960"/>
              <a:ext cx="1291" cy="1202"/>
              <a:chOff x="2400" y="1401"/>
              <a:chExt cx="1392" cy="1296"/>
            </a:xfrm>
          </p:grpSpPr>
          <p:sp>
            <p:nvSpPr>
              <p:cNvPr id="39986" name="AutoShape 6"/>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87" name="Group 7"/>
              <p:cNvGrpSpPr>
                <a:grpSpLocks/>
              </p:cNvGrpSpPr>
              <p:nvPr/>
            </p:nvGrpSpPr>
            <p:grpSpPr bwMode="auto">
              <a:xfrm>
                <a:off x="2529" y="1617"/>
                <a:ext cx="1263" cy="361"/>
                <a:chOff x="1584" y="1680"/>
                <a:chExt cx="2352" cy="336"/>
              </a:xfrm>
            </p:grpSpPr>
            <p:sp>
              <p:nvSpPr>
                <p:cNvPr id="40000" name="Line 8"/>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40001" name="Line 9"/>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40002" name="Line 10"/>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40003" name="Line 11"/>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88" name="Oval 12"/>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89" name="Group 13"/>
              <p:cNvGrpSpPr>
                <a:grpSpLocks/>
              </p:cNvGrpSpPr>
              <p:nvPr/>
            </p:nvGrpSpPr>
            <p:grpSpPr bwMode="auto">
              <a:xfrm>
                <a:off x="2400" y="2107"/>
                <a:ext cx="1057" cy="386"/>
                <a:chOff x="1536" y="2400"/>
                <a:chExt cx="1584" cy="624"/>
              </a:xfrm>
            </p:grpSpPr>
            <p:sp>
              <p:nvSpPr>
                <p:cNvPr id="39996" name="Line 14"/>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97" name="Line 15"/>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98" name="Line 16"/>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99" name="Line 17"/>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90" name="Text Box 18"/>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91" name="Text Box 19"/>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92" name="Text Box 20"/>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93" name="Text Box 21"/>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94" name="AutoShape 22"/>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95" name="Text Box 23"/>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8" name="Group 24"/>
            <p:cNvGrpSpPr>
              <a:grpSpLocks/>
            </p:cNvGrpSpPr>
            <p:nvPr/>
          </p:nvGrpSpPr>
          <p:grpSpPr bwMode="auto">
            <a:xfrm flipH="1">
              <a:off x="4128" y="1895"/>
              <a:ext cx="1302" cy="1201"/>
              <a:chOff x="2400" y="1401"/>
              <a:chExt cx="1392" cy="1296"/>
            </a:xfrm>
          </p:grpSpPr>
          <p:sp>
            <p:nvSpPr>
              <p:cNvPr id="39968" name="AutoShape 2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69" name="Group 26"/>
              <p:cNvGrpSpPr>
                <a:grpSpLocks/>
              </p:cNvGrpSpPr>
              <p:nvPr/>
            </p:nvGrpSpPr>
            <p:grpSpPr bwMode="auto">
              <a:xfrm>
                <a:off x="2529" y="1617"/>
                <a:ext cx="1263" cy="361"/>
                <a:chOff x="1584" y="1680"/>
                <a:chExt cx="2352" cy="336"/>
              </a:xfrm>
            </p:grpSpPr>
            <p:sp>
              <p:nvSpPr>
                <p:cNvPr id="39982" name="Line 2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83" name="Line 2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84" name="Line 2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85" name="Line 3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70" name="Oval 3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71" name="Group 32"/>
              <p:cNvGrpSpPr>
                <a:grpSpLocks/>
              </p:cNvGrpSpPr>
              <p:nvPr/>
            </p:nvGrpSpPr>
            <p:grpSpPr bwMode="auto">
              <a:xfrm>
                <a:off x="2400" y="2107"/>
                <a:ext cx="1057" cy="386"/>
                <a:chOff x="1536" y="2400"/>
                <a:chExt cx="1584" cy="624"/>
              </a:xfrm>
            </p:grpSpPr>
            <p:sp>
              <p:nvSpPr>
                <p:cNvPr id="39978" name="Line 3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79" name="Line 3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80" name="Line 3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81" name="Line 36"/>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72" name="Text Box 37"/>
              <p:cNvSpPr txBox="1">
                <a:spLocks noChangeArrowheads="1"/>
              </p:cNvSpPr>
              <p:nvPr/>
            </p:nvSpPr>
            <p:spPr bwMode="auto">
              <a:xfrm>
                <a:off x="3024" y="1680"/>
                <a:ext cx="129" cy="250"/>
              </a:xfrm>
              <a:prstGeom prst="rect">
                <a:avLst/>
              </a:prstGeom>
              <a:noFill/>
              <a:ln w="9525">
                <a:noFill/>
                <a:miter lim="800000"/>
                <a:headEnd/>
                <a:tailEnd/>
              </a:ln>
            </p:spPr>
            <p:txBody>
              <a:bodyPr>
                <a:spAutoFit/>
              </a:bodyPr>
              <a:lstStyle/>
              <a:p>
                <a:pPr>
                  <a:spcBef>
                    <a:spcPct val="50000"/>
                  </a:spcBef>
                </a:pPr>
                <a:endParaRPr lang="en-US"/>
              </a:p>
            </p:txBody>
          </p:sp>
          <p:sp>
            <p:nvSpPr>
              <p:cNvPr id="39973" name="Text Box 38"/>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74" name="Text Box 39"/>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75" name="Text Box 40"/>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76" name="AutoShape 41"/>
              <p:cNvSpPr>
                <a:spLocks noChangeArrowheads="1"/>
              </p:cNvSpPr>
              <p:nvPr/>
            </p:nvSpPr>
            <p:spPr bwMode="auto">
              <a:xfrm>
                <a:off x="3019" y="2499"/>
                <a:ext cx="154" cy="123"/>
              </a:xfrm>
              <a:prstGeom prst="triangle">
                <a:avLst>
                  <a:gd name="adj" fmla="val 50000"/>
                </a:avLst>
              </a:prstGeom>
              <a:solidFill>
                <a:srgbClr val="CC0000"/>
              </a:solidFill>
              <a:ln w="9525">
                <a:solidFill>
                  <a:schemeClr val="tx1"/>
                </a:solidFill>
                <a:miter lim="800000"/>
                <a:headEnd/>
                <a:tailEnd/>
              </a:ln>
            </p:spPr>
            <p:txBody>
              <a:bodyPr wrap="none" anchor="ctr"/>
              <a:lstStyle/>
              <a:p>
                <a:pPr algn="r" rtl="1"/>
                <a:endParaRPr lang="en-US"/>
              </a:p>
            </p:txBody>
          </p:sp>
          <p:sp>
            <p:nvSpPr>
              <p:cNvPr id="39977" name="Text Box 42"/>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nvGrpSpPr>
            <p:cNvPr id="39949" name="Group 43"/>
            <p:cNvGrpSpPr>
              <a:grpSpLocks/>
            </p:cNvGrpSpPr>
            <p:nvPr/>
          </p:nvGrpSpPr>
          <p:grpSpPr bwMode="auto">
            <a:xfrm>
              <a:off x="4085" y="2829"/>
              <a:ext cx="1291" cy="1202"/>
              <a:chOff x="2400" y="1401"/>
              <a:chExt cx="1392" cy="1296"/>
            </a:xfrm>
          </p:grpSpPr>
          <p:sp>
            <p:nvSpPr>
              <p:cNvPr id="39950" name="AutoShape 44"/>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p>
            </p:txBody>
          </p:sp>
          <p:grpSp>
            <p:nvGrpSpPr>
              <p:cNvPr id="39951" name="Group 45"/>
              <p:cNvGrpSpPr>
                <a:grpSpLocks/>
              </p:cNvGrpSpPr>
              <p:nvPr/>
            </p:nvGrpSpPr>
            <p:grpSpPr bwMode="auto">
              <a:xfrm>
                <a:off x="2529" y="1617"/>
                <a:ext cx="1263" cy="361"/>
                <a:chOff x="1584" y="1680"/>
                <a:chExt cx="2352" cy="336"/>
              </a:xfrm>
            </p:grpSpPr>
            <p:sp>
              <p:nvSpPr>
                <p:cNvPr id="39964" name="Line 46"/>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p>
              </p:txBody>
            </p:sp>
            <p:sp>
              <p:nvSpPr>
                <p:cNvPr id="39965" name="Line 47"/>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p>
              </p:txBody>
            </p:sp>
            <p:sp>
              <p:nvSpPr>
                <p:cNvPr id="39966" name="Line 48"/>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p>
              </p:txBody>
            </p:sp>
            <p:sp>
              <p:nvSpPr>
                <p:cNvPr id="39967" name="Line 49"/>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p>
              </p:txBody>
            </p:sp>
          </p:grpSp>
          <p:sp>
            <p:nvSpPr>
              <p:cNvPr id="39952" name="Oval 50"/>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p>
            </p:txBody>
          </p:sp>
          <p:grpSp>
            <p:nvGrpSpPr>
              <p:cNvPr id="39953" name="Group 51"/>
              <p:cNvGrpSpPr>
                <a:grpSpLocks/>
              </p:cNvGrpSpPr>
              <p:nvPr/>
            </p:nvGrpSpPr>
            <p:grpSpPr bwMode="auto">
              <a:xfrm>
                <a:off x="2400" y="2107"/>
                <a:ext cx="1057" cy="386"/>
                <a:chOff x="1536" y="2400"/>
                <a:chExt cx="1584" cy="624"/>
              </a:xfrm>
            </p:grpSpPr>
            <p:sp>
              <p:nvSpPr>
                <p:cNvPr id="39960" name="Line 52"/>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p>
              </p:txBody>
            </p:sp>
            <p:sp>
              <p:nvSpPr>
                <p:cNvPr id="39961" name="Line 53"/>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p>
              </p:txBody>
            </p:sp>
            <p:sp>
              <p:nvSpPr>
                <p:cNvPr id="39962" name="Line 54"/>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p>
              </p:txBody>
            </p:sp>
            <p:sp>
              <p:nvSpPr>
                <p:cNvPr id="39963" name="Line 55"/>
                <p:cNvSpPr>
                  <a:spLocks noChangeShapeType="1"/>
                </p:cNvSpPr>
                <p:nvPr/>
              </p:nvSpPr>
              <p:spPr bwMode="auto">
                <a:xfrm>
                  <a:off x="2312" y="2400"/>
                  <a:ext cx="280" cy="624"/>
                </a:xfrm>
                <a:prstGeom prst="line">
                  <a:avLst/>
                </a:prstGeom>
                <a:noFill/>
                <a:ln w="28575">
                  <a:solidFill>
                    <a:srgbClr val="C00000"/>
                  </a:solidFill>
                  <a:round/>
                  <a:headEnd/>
                  <a:tailEnd type="triangle" w="med" len="med"/>
                </a:ln>
              </p:spPr>
              <p:txBody>
                <a:bodyPr/>
                <a:lstStyle/>
                <a:p>
                  <a:endParaRPr lang="en-US"/>
                </a:p>
              </p:txBody>
            </p:sp>
          </p:grpSp>
          <p:sp>
            <p:nvSpPr>
              <p:cNvPr id="39954" name="Text Box 56"/>
              <p:cNvSpPr txBox="1">
                <a:spLocks noChangeArrowheads="1"/>
              </p:cNvSpPr>
              <p:nvPr/>
            </p:nvSpPr>
            <p:spPr bwMode="auto">
              <a:xfrm>
                <a:off x="3024" y="1680"/>
                <a:ext cx="129" cy="249"/>
              </a:xfrm>
              <a:prstGeom prst="rect">
                <a:avLst/>
              </a:prstGeom>
              <a:noFill/>
              <a:ln w="9525">
                <a:noFill/>
                <a:miter lim="800000"/>
                <a:headEnd/>
                <a:tailEnd/>
              </a:ln>
            </p:spPr>
            <p:txBody>
              <a:bodyPr>
                <a:spAutoFit/>
              </a:bodyPr>
              <a:lstStyle/>
              <a:p>
                <a:pPr>
                  <a:spcBef>
                    <a:spcPct val="50000"/>
                  </a:spcBef>
                </a:pPr>
                <a:endParaRPr lang="en-US"/>
              </a:p>
            </p:txBody>
          </p:sp>
          <p:sp>
            <p:nvSpPr>
              <p:cNvPr id="39955" name="Text Box 57"/>
              <p:cNvSpPr txBox="1">
                <a:spLocks noChangeArrowheads="1"/>
              </p:cNvSpPr>
              <p:nvPr/>
            </p:nvSpPr>
            <p:spPr bwMode="auto">
              <a:xfrm>
                <a:off x="3216" y="1401"/>
                <a:ext cx="129" cy="249"/>
              </a:xfrm>
              <a:prstGeom prst="rect">
                <a:avLst/>
              </a:prstGeom>
              <a:noFill/>
              <a:ln w="9525">
                <a:noFill/>
                <a:miter lim="800000"/>
                <a:headEnd/>
                <a:tailEnd/>
              </a:ln>
            </p:spPr>
            <p:txBody>
              <a:bodyPr>
                <a:spAutoFit/>
              </a:bodyPr>
              <a:lstStyle/>
              <a:p>
                <a:pPr>
                  <a:spcBef>
                    <a:spcPct val="50000"/>
                  </a:spcBef>
                </a:pPr>
                <a:endParaRPr lang="en-US">
                  <a:solidFill>
                    <a:srgbClr val="CC0000"/>
                  </a:solidFill>
                </a:endParaRPr>
              </a:p>
            </p:txBody>
          </p:sp>
          <p:sp>
            <p:nvSpPr>
              <p:cNvPr id="39956" name="Text Box 58"/>
              <p:cNvSpPr txBox="1">
                <a:spLocks noChangeArrowheads="1"/>
              </p:cNvSpPr>
              <p:nvPr/>
            </p:nvSpPr>
            <p:spPr bwMode="auto">
              <a:xfrm>
                <a:off x="2976" y="1920"/>
                <a:ext cx="559" cy="249"/>
              </a:xfrm>
              <a:prstGeom prst="rect">
                <a:avLst/>
              </a:prstGeom>
              <a:noFill/>
              <a:ln w="9525">
                <a:noFill/>
                <a:miter lim="800000"/>
                <a:headEnd/>
                <a:tailEnd/>
              </a:ln>
            </p:spPr>
            <p:txBody>
              <a:bodyPr>
                <a:spAutoFit/>
              </a:bodyPr>
              <a:lstStyle/>
              <a:p>
                <a:pPr>
                  <a:spcBef>
                    <a:spcPct val="50000"/>
                  </a:spcBef>
                </a:pPr>
                <a:endParaRPr lang="en-US">
                  <a:solidFill>
                    <a:srgbClr val="3333FF"/>
                  </a:solidFill>
                </a:endParaRPr>
              </a:p>
            </p:txBody>
          </p:sp>
          <p:sp>
            <p:nvSpPr>
              <p:cNvPr id="39957" name="Text Box 59"/>
              <p:cNvSpPr txBox="1">
                <a:spLocks noChangeArrowheads="1"/>
              </p:cNvSpPr>
              <p:nvPr/>
            </p:nvSpPr>
            <p:spPr bwMode="auto">
              <a:xfrm>
                <a:off x="2616" y="2261"/>
                <a:ext cx="504" cy="249"/>
              </a:xfrm>
              <a:prstGeom prst="rect">
                <a:avLst/>
              </a:prstGeom>
              <a:noFill/>
              <a:ln w="9525">
                <a:noFill/>
                <a:miter lim="800000"/>
                <a:headEnd/>
                <a:tailEnd/>
              </a:ln>
            </p:spPr>
            <p:txBody>
              <a:bodyPr>
                <a:spAutoFit/>
              </a:bodyPr>
              <a:lstStyle/>
              <a:p>
                <a:pPr>
                  <a:spcBef>
                    <a:spcPct val="50000"/>
                  </a:spcBef>
                </a:pPr>
                <a:endParaRPr lang="en-US"/>
              </a:p>
            </p:txBody>
          </p:sp>
          <p:sp>
            <p:nvSpPr>
              <p:cNvPr id="39958" name="AutoShape 60"/>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p>
            </p:txBody>
          </p:sp>
          <p:sp>
            <p:nvSpPr>
              <p:cNvPr id="39959" name="Text Box 61"/>
              <p:cNvSpPr txBox="1">
                <a:spLocks noChangeArrowheads="1"/>
              </p:cNvSpPr>
              <p:nvPr/>
            </p:nvSpPr>
            <p:spPr bwMode="auto">
              <a:xfrm>
                <a:off x="3173" y="2448"/>
                <a:ext cx="235" cy="249"/>
              </a:xfrm>
              <a:prstGeom prst="rect">
                <a:avLst/>
              </a:prstGeom>
              <a:noFill/>
              <a:ln w="9525">
                <a:noFill/>
                <a:miter lim="800000"/>
                <a:headEnd/>
                <a:tailEnd/>
              </a:ln>
            </p:spPr>
            <p:txBody>
              <a:bodyPr>
                <a:spAutoFit/>
              </a:bodyPr>
              <a:lstStyle/>
              <a:p>
                <a:pPr algn="r" rtl="1">
                  <a:spcBef>
                    <a:spcPct val="50000"/>
                  </a:spcBef>
                </a:pPr>
                <a:endParaRPr lang="en-US">
                  <a:solidFill>
                    <a:srgbClr val="CC0000"/>
                  </a:solidFill>
                </a:endParaRPr>
              </a:p>
            </p:txBody>
          </p:sp>
        </p:grpSp>
      </p:grpSp>
      <p:sp>
        <p:nvSpPr>
          <p:cNvPr id="39940" name="AutoShape 62"/>
          <p:cNvSpPr>
            <a:spLocks/>
          </p:cNvSpPr>
          <p:nvPr/>
        </p:nvSpPr>
        <p:spPr bwMode="auto">
          <a:xfrm>
            <a:off x="7772400" y="3505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1" name="AutoShape 63"/>
          <p:cNvSpPr>
            <a:spLocks/>
          </p:cNvSpPr>
          <p:nvPr/>
        </p:nvSpPr>
        <p:spPr bwMode="auto">
          <a:xfrm>
            <a:off x="7772400" y="1981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sp>
        <p:nvSpPr>
          <p:cNvPr id="39942" name="AutoShape 64"/>
          <p:cNvSpPr>
            <a:spLocks/>
          </p:cNvSpPr>
          <p:nvPr/>
        </p:nvSpPr>
        <p:spPr bwMode="auto">
          <a:xfrm>
            <a:off x="7772400" y="5029200"/>
            <a:ext cx="304800" cy="1143000"/>
          </a:xfrm>
          <a:prstGeom prst="leftBrace">
            <a:avLst>
              <a:gd name="adj1" fmla="val 31250"/>
              <a:gd name="adj2" fmla="val 50000"/>
            </a:avLst>
          </a:prstGeom>
          <a:noFill/>
          <a:ln w="9525">
            <a:solidFill>
              <a:schemeClr val="tx1"/>
            </a:solidFill>
            <a:round/>
            <a:headEnd/>
            <a:tailEnd/>
          </a:ln>
        </p:spPr>
        <p:txBody>
          <a:bodyPr wrap="none" anchor="ctr"/>
          <a:lstStyle/>
          <a:p>
            <a:endParaRPr lang="en-US"/>
          </a:p>
        </p:txBody>
      </p:sp>
      <p:pic>
        <p:nvPicPr>
          <p:cNvPr id="72" name="Picture 71" descr="txp_fig"/>
          <p:cNvPicPr>
            <a:picLocks noChangeAspect="1"/>
          </p:cNvPicPr>
          <p:nvPr>
            <p:custDataLst>
              <p:tags r:id="rId1"/>
            </p:custDataLst>
          </p:nvPr>
        </p:nvPicPr>
        <p:blipFill>
          <a:blip r:embed="rId6" cstate="print"/>
          <a:stretch>
            <a:fillRect/>
          </a:stretch>
        </p:blipFill>
        <p:spPr bwMode="auto">
          <a:xfrm>
            <a:off x="7162800" y="2312690"/>
            <a:ext cx="211138" cy="351897"/>
          </a:xfrm>
          <a:prstGeom prst="rect">
            <a:avLst/>
          </a:prstGeom>
          <a:noFill/>
          <a:ln/>
          <a:effectLst/>
        </p:spPr>
      </p:pic>
      <p:pic>
        <p:nvPicPr>
          <p:cNvPr id="73" name="Picture 72" descr="txp_fig"/>
          <p:cNvPicPr>
            <a:picLocks noChangeAspect="1"/>
          </p:cNvPicPr>
          <p:nvPr>
            <p:custDataLst>
              <p:tags r:id="rId2"/>
            </p:custDataLst>
          </p:nvPr>
        </p:nvPicPr>
        <p:blipFill>
          <a:blip r:embed="rId7" cstate="print"/>
          <a:stretch>
            <a:fillRect/>
          </a:stretch>
        </p:blipFill>
        <p:spPr bwMode="auto">
          <a:xfrm>
            <a:off x="7137699" y="3856766"/>
            <a:ext cx="280688" cy="327002"/>
          </a:xfrm>
          <a:prstGeom prst="rect">
            <a:avLst/>
          </a:prstGeom>
          <a:noFill/>
          <a:ln/>
          <a:effectLst/>
        </p:spPr>
      </p:pic>
      <p:pic>
        <p:nvPicPr>
          <p:cNvPr id="74" name="Picture 73" descr="txp_fig"/>
          <p:cNvPicPr>
            <a:picLocks noChangeAspect="1"/>
          </p:cNvPicPr>
          <p:nvPr>
            <p:custDataLst>
              <p:tags r:id="rId3"/>
            </p:custDataLst>
          </p:nvPr>
        </p:nvPicPr>
        <p:blipFill>
          <a:blip r:embed="rId8" cstate="print"/>
          <a:stretch>
            <a:fillRect/>
          </a:stretch>
        </p:blipFill>
        <p:spPr bwMode="auto">
          <a:xfrm>
            <a:off x="7056372" y="5225060"/>
            <a:ext cx="514651" cy="560927"/>
          </a:xfrm>
          <a:prstGeom prst="rect">
            <a:avLst/>
          </a:prstGeom>
          <a:noFill/>
          <a:ln/>
          <a:effectLst/>
        </p:spPr>
      </p:pic>
      <p:pic>
        <p:nvPicPr>
          <p:cNvPr id="69" name="Picture 3" descr="C:\Users\Dan\Dropbox\Office\CS 188\Ketrina Art\MDPs\Discounting.png"/>
          <p:cNvPicPr>
            <a:picLocks noChangeAspect="1" noChangeArrowheads="1"/>
          </p:cNvPicPr>
          <p:nvPr/>
        </p:nvPicPr>
        <p:blipFill>
          <a:blip r:embed="rId9" cstate="print"/>
          <a:srcRect l="73764" t="76543" r="1569"/>
          <a:stretch>
            <a:fillRect/>
          </a:stretch>
        </p:blipFill>
        <p:spPr bwMode="auto">
          <a:xfrm>
            <a:off x="5486400" y="5181600"/>
            <a:ext cx="1562540" cy="990600"/>
          </a:xfrm>
          <a:prstGeom prst="rect">
            <a:avLst/>
          </a:prstGeom>
          <a:noFill/>
        </p:spPr>
      </p:pic>
      <p:pic>
        <p:nvPicPr>
          <p:cNvPr id="70" name="Picture 3"/>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5562600" y="1676400"/>
            <a:ext cx="1761584" cy="1524000"/>
          </a:xfrm>
          <a:prstGeom prst="rect">
            <a:avLst/>
          </a:prstGeom>
          <a:noFill/>
        </p:spPr>
      </p:pic>
      <p:pic>
        <p:nvPicPr>
          <p:cNvPr id="71" name="Picture 3" descr="C:\Users\Dan\Dropbox\Office\CS 188\Ketrina Art\MDPs\Discounting.png"/>
          <p:cNvPicPr>
            <a:picLocks noChangeAspect="1" noChangeArrowheads="1"/>
          </p:cNvPicPr>
          <p:nvPr/>
        </p:nvPicPr>
        <p:blipFill>
          <a:blip r:embed="rId9" cstate="print"/>
          <a:srcRect l="73764" t="38272" r="1569" b="35802"/>
          <a:stretch>
            <a:fillRect/>
          </a:stretch>
        </p:blipFill>
        <p:spPr bwMode="auto">
          <a:xfrm>
            <a:off x="5562600" y="3429000"/>
            <a:ext cx="1566128" cy="109738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Discounting</a:t>
            </a:r>
          </a:p>
        </p:txBody>
      </p:sp>
      <p:sp>
        <p:nvSpPr>
          <p:cNvPr id="3" name="Content Placeholder 2"/>
          <p:cNvSpPr>
            <a:spLocks noGrp="1"/>
          </p:cNvSpPr>
          <p:nvPr>
            <p:ph idx="1"/>
          </p:nvPr>
        </p:nvSpPr>
        <p:spPr>
          <a:xfrm>
            <a:off x="406400" y="1397001"/>
            <a:ext cx="11480800" cy="4729164"/>
          </a:xfrm>
        </p:spPr>
        <p:txBody>
          <a:bodyPr/>
          <a:lstStyle/>
          <a:p>
            <a:r>
              <a:rPr lang="en-US" sz="2800" dirty="0"/>
              <a:t>Given:</a:t>
            </a:r>
          </a:p>
          <a:p>
            <a:pPr lvl="1"/>
            <a:endParaRPr lang="en-US" sz="2400" dirty="0"/>
          </a:p>
          <a:p>
            <a:pPr lvl="1"/>
            <a:r>
              <a:rPr lang="en-US" sz="2400" dirty="0"/>
              <a:t>Actions: East, West, and Exit (only available in exit states a, e)</a:t>
            </a:r>
          </a:p>
          <a:p>
            <a:pPr lvl="1"/>
            <a:r>
              <a:rPr lang="en-US" sz="2400" dirty="0"/>
              <a:t>Transitions: deterministic</a:t>
            </a:r>
          </a:p>
          <a:p>
            <a:endParaRPr lang="en-US" sz="2800" dirty="0"/>
          </a:p>
          <a:p>
            <a:r>
              <a:rPr lang="en-US" sz="2800" dirty="0"/>
              <a:t>Quiz 1: For </a:t>
            </a:r>
            <a:r>
              <a:rPr lang="en-US" sz="2800" dirty="0">
                <a:sym typeface="Symbol" charset="0"/>
              </a:rPr>
              <a:t></a:t>
            </a:r>
            <a:r>
              <a:rPr lang="en-US" sz="2800" dirty="0"/>
              <a:t> = 1, what is the optimal policy?</a:t>
            </a:r>
          </a:p>
          <a:p>
            <a:pPr lvl="2"/>
            <a:endParaRPr lang="en-US" sz="2000" dirty="0"/>
          </a:p>
          <a:p>
            <a:r>
              <a:rPr lang="en-US" sz="2800" dirty="0"/>
              <a:t>Quiz 2: For </a:t>
            </a:r>
            <a:r>
              <a:rPr lang="en-US" sz="2800" dirty="0">
                <a:sym typeface="Symbol" charset="0"/>
              </a:rPr>
              <a:t></a:t>
            </a:r>
            <a:r>
              <a:rPr lang="en-US" sz="2800" dirty="0"/>
              <a:t> = 0.1, what is the optimal policy?</a:t>
            </a:r>
          </a:p>
          <a:p>
            <a:pPr lvl="2"/>
            <a:endParaRPr lang="en-US" sz="2000" dirty="0"/>
          </a:p>
          <a:p>
            <a:r>
              <a:rPr lang="en-US" sz="2800" dirty="0"/>
              <a:t>Quiz 3: For which </a:t>
            </a:r>
            <a:r>
              <a:rPr lang="en-US" sz="2800" dirty="0">
                <a:sym typeface="Symbol" charset="0"/>
              </a:rPr>
              <a:t></a:t>
            </a:r>
            <a:r>
              <a:rPr lang="en-US" sz="2800" dirty="0">
                <a:latin typeface="cmmi10"/>
                <a:ea typeface="cmmi10"/>
                <a:cs typeface="cmmi10"/>
              </a:rPr>
              <a:t> </a:t>
            </a:r>
            <a:r>
              <a:rPr lang="en-US" sz="2800" dirty="0"/>
              <a:t>are West and East equally good when in state d?</a:t>
            </a:r>
          </a:p>
        </p:txBody>
      </p:sp>
      <p:grpSp>
        <p:nvGrpSpPr>
          <p:cNvPr id="6" name="Group 5"/>
          <p:cNvGrpSpPr/>
          <p:nvPr/>
        </p:nvGrpSpPr>
        <p:grpSpPr>
          <a:xfrm>
            <a:off x="3276600" y="1219200"/>
            <a:ext cx="3594100" cy="1168400"/>
            <a:chOff x="3352800" y="3505200"/>
            <a:chExt cx="3594100" cy="1168400"/>
          </a:xfrm>
        </p:grpSpPr>
        <p:pic>
          <p:nvPicPr>
            <p:cNvPr id="4" name="Picture 3" descr="discount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3505200"/>
              <a:ext cx="3594100" cy="1168400"/>
            </a:xfrm>
            <a:prstGeom prst="rect">
              <a:avLst/>
            </a:prstGeom>
          </p:spPr>
        </p:pic>
        <p:sp>
          <p:nvSpPr>
            <p:cNvPr id="5" name="Rectangle 4"/>
            <p:cNvSpPr/>
            <p:nvPr/>
          </p:nvSpPr>
          <p:spPr>
            <a:xfrm>
              <a:off x="5486400" y="37338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ectangle 15"/>
          <p:cNvSpPr/>
          <p:nvPr/>
        </p:nvSpPr>
        <p:spPr>
          <a:xfrm>
            <a:off x="9372600" y="1676400"/>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8229600" y="3657600"/>
            <a:ext cx="3289300" cy="685800"/>
            <a:chOff x="7870815" y="3645405"/>
            <a:chExt cx="3289300" cy="685800"/>
          </a:xfrm>
        </p:grpSpPr>
        <p:pic>
          <p:nvPicPr>
            <p:cNvPr id="17" name="Picture 16" descr="discoun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18" name="Rectangle 17"/>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8229600" y="4572000"/>
            <a:ext cx="3289300" cy="685800"/>
            <a:chOff x="7870815" y="3645405"/>
            <a:chExt cx="3289300" cy="685800"/>
          </a:xfrm>
        </p:grpSpPr>
        <p:pic>
          <p:nvPicPr>
            <p:cNvPr id="21" name="Picture 20" descr="discountin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0815" y="3645405"/>
              <a:ext cx="3289300" cy="685800"/>
            </a:xfrm>
            <a:prstGeom prst="rect">
              <a:avLst/>
            </a:prstGeom>
          </p:spPr>
        </p:pic>
        <p:sp>
          <p:nvSpPr>
            <p:cNvPr id="22" name="Rectangle 21"/>
            <p:cNvSpPr/>
            <p:nvPr/>
          </p:nvSpPr>
          <p:spPr>
            <a:xfrm>
              <a:off x="9886156" y="3760395"/>
              <a:ext cx="5334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9067800" y="3821668"/>
            <a:ext cx="381000" cy="369332"/>
          </a:xfrm>
          <a:prstGeom prst="rect">
            <a:avLst/>
          </a:prstGeom>
          <a:noFill/>
        </p:spPr>
        <p:txBody>
          <a:bodyPr wrap="square" rtlCol="0">
            <a:spAutoFit/>
          </a:bodyPr>
          <a:lstStyle/>
          <a:p>
            <a:r>
              <a:rPr lang="en-US" dirty="0">
                <a:latin typeface="Calibri"/>
                <a:cs typeface="Calibri"/>
              </a:rPr>
              <a:t>&lt;-</a:t>
            </a:r>
          </a:p>
        </p:txBody>
      </p:sp>
      <p:sp>
        <p:nvSpPr>
          <p:cNvPr id="23" name="TextBox 22"/>
          <p:cNvSpPr txBox="1"/>
          <p:nvPr/>
        </p:nvSpPr>
        <p:spPr>
          <a:xfrm>
            <a:off x="9677400" y="3821668"/>
            <a:ext cx="381000" cy="369332"/>
          </a:xfrm>
          <a:prstGeom prst="rect">
            <a:avLst/>
          </a:prstGeom>
          <a:noFill/>
        </p:spPr>
        <p:txBody>
          <a:bodyPr wrap="square" rtlCol="0">
            <a:spAutoFit/>
          </a:bodyPr>
          <a:lstStyle/>
          <a:p>
            <a:r>
              <a:rPr lang="en-US" dirty="0">
                <a:latin typeface="Calibri"/>
                <a:cs typeface="Calibri"/>
              </a:rPr>
              <a:t>&lt;-</a:t>
            </a:r>
          </a:p>
        </p:txBody>
      </p:sp>
      <p:sp>
        <p:nvSpPr>
          <p:cNvPr id="24" name="TextBox 23"/>
          <p:cNvSpPr txBox="1"/>
          <p:nvPr/>
        </p:nvSpPr>
        <p:spPr>
          <a:xfrm>
            <a:off x="10363200" y="3810000"/>
            <a:ext cx="381000" cy="369332"/>
          </a:xfrm>
          <a:prstGeom prst="rect">
            <a:avLst/>
          </a:prstGeom>
          <a:noFill/>
        </p:spPr>
        <p:txBody>
          <a:bodyPr wrap="square" rtlCol="0">
            <a:spAutoFit/>
          </a:bodyPr>
          <a:lstStyle/>
          <a:p>
            <a:r>
              <a:rPr lang="en-US" dirty="0">
                <a:latin typeface="Calibri"/>
                <a:cs typeface="Calibri"/>
              </a:rPr>
              <a:t>&lt;-</a:t>
            </a:r>
          </a:p>
        </p:txBody>
      </p:sp>
      <p:sp>
        <p:nvSpPr>
          <p:cNvPr id="25" name="TextBox 24"/>
          <p:cNvSpPr txBox="1"/>
          <p:nvPr/>
        </p:nvSpPr>
        <p:spPr>
          <a:xfrm>
            <a:off x="9067800" y="4736068"/>
            <a:ext cx="381000" cy="369332"/>
          </a:xfrm>
          <a:prstGeom prst="rect">
            <a:avLst/>
          </a:prstGeom>
          <a:noFill/>
        </p:spPr>
        <p:txBody>
          <a:bodyPr wrap="square" rtlCol="0">
            <a:spAutoFit/>
          </a:bodyPr>
          <a:lstStyle/>
          <a:p>
            <a:r>
              <a:rPr lang="en-US" dirty="0">
                <a:latin typeface="Calibri"/>
                <a:cs typeface="Calibri"/>
              </a:rPr>
              <a:t>&lt;-</a:t>
            </a:r>
          </a:p>
        </p:txBody>
      </p:sp>
      <p:sp>
        <p:nvSpPr>
          <p:cNvPr id="26" name="TextBox 25"/>
          <p:cNvSpPr txBox="1"/>
          <p:nvPr/>
        </p:nvSpPr>
        <p:spPr>
          <a:xfrm>
            <a:off x="9677400" y="4724400"/>
            <a:ext cx="381000" cy="369332"/>
          </a:xfrm>
          <a:prstGeom prst="rect">
            <a:avLst/>
          </a:prstGeom>
          <a:noFill/>
        </p:spPr>
        <p:txBody>
          <a:bodyPr wrap="square" rtlCol="0">
            <a:spAutoFit/>
          </a:bodyPr>
          <a:lstStyle/>
          <a:p>
            <a:r>
              <a:rPr lang="en-US" dirty="0">
                <a:latin typeface="Calibri"/>
                <a:cs typeface="Calibri"/>
              </a:rPr>
              <a:t>&lt;-</a:t>
            </a:r>
          </a:p>
        </p:txBody>
      </p:sp>
      <p:sp>
        <p:nvSpPr>
          <p:cNvPr id="27" name="TextBox 26"/>
          <p:cNvSpPr txBox="1"/>
          <p:nvPr/>
        </p:nvSpPr>
        <p:spPr>
          <a:xfrm>
            <a:off x="10287000" y="4736068"/>
            <a:ext cx="381000" cy="369332"/>
          </a:xfrm>
          <a:prstGeom prst="rect">
            <a:avLst/>
          </a:prstGeom>
          <a:noFill/>
        </p:spPr>
        <p:txBody>
          <a:bodyPr wrap="square" rtlCol="0">
            <a:spAutoFit/>
          </a:bodyPr>
          <a:lstStyle/>
          <a:p>
            <a:r>
              <a:rPr lang="en-US">
                <a:latin typeface="Calibri"/>
                <a:cs typeface="Calibri"/>
              </a:rPr>
              <a:t>-&gt;</a:t>
            </a:r>
            <a:endParaRPr lang="en-US" dirty="0">
              <a:latin typeface="Calibri"/>
              <a:cs typeface="Calibri"/>
            </a:endParaRPr>
          </a:p>
        </p:txBody>
      </p:sp>
      <p:sp>
        <p:nvSpPr>
          <p:cNvPr id="28" name="TextBox 27"/>
          <p:cNvSpPr txBox="1"/>
          <p:nvPr/>
        </p:nvSpPr>
        <p:spPr>
          <a:xfrm>
            <a:off x="2209800" y="6126165"/>
            <a:ext cx="1524000" cy="369332"/>
          </a:xfrm>
          <a:prstGeom prst="rect">
            <a:avLst/>
          </a:prstGeom>
          <a:noFill/>
        </p:spPr>
        <p:txBody>
          <a:bodyPr wrap="square" rtlCol="0">
            <a:spAutoFit/>
          </a:bodyPr>
          <a:lstStyle/>
          <a:p>
            <a:r>
              <a:rPr lang="en-US" dirty="0">
                <a:sym typeface="Symbol" charset="0"/>
              </a:rPr>
              <a:t>1=10 </a:t>
            </a:r>
            <a:r>
              <a:rPr lang="en-US" baseline="30000" dirty="0">
                <a:sym typeface="Symbol" charset="0"/>
              </a:rPr>
              <a:t>3</a:t>
            </a:r>
            <a:endParaRPr lang="en-US" dirty="0">
              <a:latin typeface="Calibri"/>
              <a:cs typeface="Calibri"/>
            </a:endParaRPr>
          </a:p>
        </p:txBody>
      </p:sp>
    </p:spTree>
    <p:extLst>
      <p:ext uri="{BB962C8B-B14F-4D97-AF65-F5344CB8AC3E}">
        <p14:creationId xmlns:p14="http://schemas.microsoft.com/office/powerpoint/2010/main" val="64582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4" grpId="0"/>
      <p:bldP spid="25" grpId="0"/>
      <p:bldP spid="26" grpId="0"/>
      <p:bldP spid="27"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lstStyle/>
          <a:p>
            <a:r>
              <a:rPr lang="en-US">
                <a:ea typeface="ＭＳ Ｐゴシック" pitchFamily="34" charset="-128"/>
              </a:rPr>
              <a:t>Infinite Utilities?!</a:t>
            </a:r>
          </a:p>
        </p:txBody>
      </p:sp>
      <p:sp>
        <p:nvSpPr>
          <p:cNvPr id="1725443" name="Rectangle 3"/>
          <p:cNvSpPr>
            <a:spLocks noGrp="1" noChangeArrowheads="1"/>
          </p:cNvSpPr>
          <p:nvPr>
            <p:ph idx="1"/>
          </p:nvPr>
        </p:nvSpPr>
        <p:spPr>
          <a:xfrm>
            <a:off x="457200" y="1295400"/>
            <a:ext cx="10896600" cy="51054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buFont typeface="Wingdings" charset="0"/>
              <a:buChar char="§"/>
              <a:defRPr/>
            </a:pPr>
            <a:r>
              <a:rPr lang="en-US" sz="2800" dirty="0"/>
              <a:t>Problem: What if the game lasts forever?  Do we get infinite rewards?</a:t>
            </a:r>
          </a:p>
          <a:p>
            <a:pPr lvl="3">
              <a:buFont typeface="Wingdings" charset="0"/>
              <a:buChar char="§"/>
              <a:defRPr/>
            </a:pPr>
            <a:endParaRPr lang="en-US" sz="1000" dirty="0"/>
          </a:p>
          <a:p>
            <a:pPr>
              <a:buFont typeface="Wingdings" charset="0"/>
              <a:buChar char="§"/>
              <a:defRPr/>
            </a:pPr>
            <a:r>
              <a:rPr lang="en-US" sz="2800" dirty="0"/>
              <a:t>Solutions:</a:t>
            </a:r>
          </a:p>
          <a:p>
            <a:pPr lvl="1">
              <a:buFont typeface="Wingdings" charset="0"/>
              <a:buChar char="§"/>
              <a:defRPr/>
            </a:pPr>
            <a:r>
              <a:rPr lang="en-US" sz="2400" dirty="0"/>
              <a:t>Finite horizon: (similar to depth-limited search)</a:t>
            </a:r>
          </a:p>
          <a:p>
            <a:pPr lvl="2">
              <a:buFont typeface="Wingdings" charset="0"/>
              <a:buChar char="§"/>
              <a:defRPr/>
            </a:pPr>
            <a:r>
              <a:rPr lang="en-US" sz="2000" dirty="0"/>
              <a:t>Terminate episodes after a fixed T steps (e.g. life)</a:t>
            </a:r>
          </a:p>
          <a:p>
            <a:pPr lvl="2">
              <a:buFont typeface="Wingdings" charset="0"/>
              <a:buChar char="§"/>
              <a:defRPr/>
            </a:pPr>
            <a:r>
              <a:rPr lang="en-US" sz="2000" dirty="0"/>
              <a:t>Gives </a:t>
            </a:r>
            <a:r>
              <a:rPr lang="en-US" sz="2000" dirty="0" err="1"/>
              <a:t>nonstationary</a:t>
            </a:r>
            <a:r>
              <a:rPr lang="en-US" sz="2000" dirty="0"/>
              <a:t> policies (</a:t>
            </a:r>
            <a:r>
              <a:rPr lang="en-US" sz="2000" dirty="0">
                <a:sym typeface="Symbol" charset="0"/>
              </a:rPr>
              <a:t> depends on time left)</a:t>
            </a:r>
          </a:p>
          <a:p>
            <a:pPr lvl="7">
              <a:defRPr/>
            </a:pPr>
            <a:endParaRPr lang="en-US" sz="800" dirty="0">
              <a:sym typeface="Symbol" charset="0"/>
            </a:endParaRPr>
          </a:p>
          <a:p>
            <a:pPr lvl="1">
              <a:buFont typeface="Wingdings" charset="0"/>
              <a:buChar char="§"/>
              <a:defRPr/>
            </a:pPr>
            <a:r>
              <a:rPr lang="en-US" sz="2400" dirty="0">
                <a:sym typeface="Symbol" charset="0"/>
              </a:rPr>
              <a:t>Discounting: use 0 &lt;  &lt; 1</a:t>
            </a:r>
          </a:p>
          <a:p>
            <a:pPr lvl="1">
              <a:buFont typeface="Wingdings" charset="0"/>
              <a:buChar char="§"/>
              <a:defRPr/>
            </a:pPr>
            <a:endParaRPr lang="en-US" sz="2400" dirty="0">
              <a:sym typeface="Symbol" charset="0"/>
            </a:endParaRPr>
          </a:p>
          <a:p>
            <a:pPr lvl="1">
              <a:buFont typeface="Wingdings" charset="0"/>
              <a:buChar char="§"/>
              <a:defRPr/>
            </a:pPr>
            <a:endParaRPr lang="en-US" sz="2400" dirty="0">
              <a:sym typeface="Symbol" charset="0"/>
            </a:endParaRPr>
          </a:p>
          <a:p>
            <a:pPr lvl="2">
              <a:buFont typeface="Wingdings" charset="0"/>
              <a:buChar char="§"/>
              <a:defRPr/>
            </a:pPr>
            <a:r>
              <a:rPr lang="en-US" sz="2000" dirty="0">
                <a:sym typeface="Symbol" charset="0"/>
              </a:rPr>
              <a:t>Smaller  means smaller </a:t>
            </a:r>
            <a:r>
              <a:rPr lang="ja-JP" altLang="en-US" sz="2000" dirty="0">
                <a:sym typeface="Symbol" charset="0"/>
              </a:rPr>
              <a:t>“</a:t>
            </a:r>
            <a:r>
              <a:rPr lang="en-US" altLang="ja-JP" sz="2000" dirty="0">
                <a:sym typeface="Symbol" charset="0"/>
              </a:rPr>
              <a:t>horizon</a:t>
            </a:r>
            <a:r>
              <a:rPr lang="ja-JP" altLang="en-US" sz="2000" dirty="0">
                <a:sym typeface="Symbol" charset="0"/>
              </a:rPr>
              <a:t>”</a:t>
            </a:r>
            <a:r>
              <a:rPr lang="en-US" altLang="ja-JP" sz="2000" dirty="0">
                <a:sym typeface="Symbol" charset="0"/>
              </a:rPr>
              <a:t> – shorter term focus</a:t>
            </a:r>
          </a:p>
          <a:p>
            <a:pPr lvl="8">
              <a:buClr>
                <a:srgbClr val="000000"/>
              </a:buClr>
              <a:defRPr/>
            </a:pPr>
            <a:endParaRPr lang="en-US" sz="800" dirty="0">
              <a:solidFill>
                <a:srgbClr val="000000"/>
              </a:solidFill>
              <a:sym typeface="Symbol" charset="0"/>
            </a:endParaRPr>
          </a:p>
          <a:p>
            <a:pPr lvl="1">
              <a:buClr>
                <a:srgbClr val="000000"/>
              </a:buClr>
              <a:buFont typeface="Wingdings" charset="0"/>
              <a:buChar char="§"/>
              <a:defRPr/>
            </a:pPr>
            <a:r>
              <a:rPr lang="en-US" sz="2400" dirty="0">
                <a:solidFill>
                  <a:srgbClr val="000000"/>
                </a:solidFill>
                <a:sym typeface="Symbol" charset="0"/>
              </a:rPr>
              <a:t>Absorbing state: guarantee that for every policy, a terminal state will eventually be reached (like </a:t>
            </a:r>
            <a:r>
              <a:rPr lang="ja-JP" altLang="en-US" sz="2400" dirty="0">
                <a:solidFill>
                  <a:srgbClr val="000000"/>
                </a:solidFill>
                <a:sym typeface="Symbol" charset="0"/>
              </a:rPr>
              <a:t>“</a:t>
            </a:r>
            <a:r>
              <a:rPr lang="en-US" altLang="ja-JP" sz="2400" dirty="0">
                <a:solidFill>
                  <a:srgbClr val="000000"/>
                </a:solidFill>
                <a:sym typeface="Symbol" charset="0"/>
              </a:rPr>
              <a:t>overheated</a:t>
            </a:r>
            <a:r>
              <a:rPr lang="ja-JP" altLang="en-US" sz="2400" dirty="0">
                <a:solidFill>
                  <a:srgbClr val="000000"/>
                </a:solidFill>
                <a:sym typeface="Symbol" charset="0"/>
              </a:rPr>
              <a:t>”</a:t>
            </a:r>
            <a:r>
              <a:rPr lang="en-US" altLang="ja-JP" sz="2400" dirty="0">
                <a:solidFill>
                  <a:srgbClr val="000000"/>
                </a:solidFill>
                <a:sym typeface="Symbol" charset="0"/>
              </a:rPr>
              <a:t> for racing)</a:t>
            </a:r>
          </a:p>
          <a:p>
            <a:pPr lvl="1">
              <a:buFont typeface="Wingdings" charset="0"/>
              <a:buChar char="§"/>
              <a:defRPr/>
            </a:pPr>
            <a:endParaRPr lang="en-US" sz="2400" dirty="0">
              <a:sym typeface="Symbol" charset="0"/>
            </a:endParaRPr>
          </a:p>
        </p:txBody>
      </p:sp>
      <p:pic>
        <p:nvPicPr>
          <p:cNvPr id="8" name="Picture 7" descr="txp_fig"/>
          <p:cNvPicPr>
            <a:picLocks noChangeAspect="1"/>
          </p:cNvPicPr>
          <p:nvPr>
            <p:custDataLst>
              <p:tags r:id="rId1"/>
            </p:custDataLst>
          </p:nvPr>
        </p:nvPicPr>
        <p:blipFill>
          <a:blip r:embed="rId3" cstate="print"/>
          <a:stretch>
            <a:fillRect/>
          </a:stretch>
        </p:blipFill>
        <p:spPr bwMode="auto">
          <a:xfrm>
            <a:off x="1905127" y="4330701"/>
            <a:ext cx="5222620" cy="714014"/>
          </a:xfrm>
          <a:prstGeom prst="rect">
            <a:avLst/>
          </a:prstGeom>
          <a:noFill/>
          <a:ln/>
          <a:effec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670415" y="2362387"/>
            <a:ext cx="3759585" cy="17522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2544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544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2544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2544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72544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2544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544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ea typeface="ＭＳ Ｐゴシック" pitchFamily="34" charset="-128"/>
              </a:rPr>
              <a:t>Recap: Defining MDPs</a:t>
            </a:r>
          </a:p>
        </p:txBody>
      </p:sp>
      <p:sp>
        <p:nvSpPr>
          <p:cNvPr id="41986" name="Rectangle 3"/>
          <p:cNvSpPr>
            <a:spLocks noGrp="1" noChangeArrowheads="1"/>
          </p:cNvSpPr>
          <p:nvPr>
            <p:ph idx="1"/>
          </p:nvPr>
        </p:nvSpPr>
        <p:spPr>
          <a:xfrm>
            <a:off x="406400" y="1443036"/>
            <a:ext cx="11379200" cy="4729164"/>
          </a:xfrm>
        </p:spPr>
        <p:txBody>
          <a:bodyPr/>
          <a:lstStyle/>
          <a:p>
            <a:pPr>
              <a:lnSpc>
                <a:spcPct val="80000"/>
              </a:lnSpc>
            </a:pPr>
            <a:r>
              <a:rPr lang="en-US" dirty="0">
                <a:ea typeface="ＭＳ Ｐゴシック" pitchFamily="34" charset="-128"/>
              </a:rPr>
              <a:t>Markov decision processes:</a:t>
            </a:r>
          </a:p>
          <a:p>
            <a:pPr lvl="1">
              <a:lnSpc>
                <a:spcPct val="80000"/>
              </a:lnSpc>
            </a:pPr>
            <a:r>
              <a:rPr lang="en-US" dirty="0">
                <a:ea typeface="ＭＳ Ｐゴシック" pitchFamily="34" charset="-128"/>
              </a:rPr>
              <a:t>Set of states S</a:t>
            </a:r>
          </a:p>
          <a:p>
            <a:pPr lvl="1">
              <a:lnSpc>
                <a:spcPct val="80000"/>
              </a:lnSpc>
            </a:pPr>
            <a:r>
              <a:rPr lang="en-US" dirty="0">
                <a:ea typeface="ＭＳ Ｐゴシック" pitchFamily="34" charset="-128"/>
              </a:rPr>
              <a:t>Start state s</a:t>
            </a:r>
            <a:r>
              <a:rPr lang="en-US" baseline="-25000" dirty="0">
                <a:ea typeface="ＭＳ Ｐゴシック" pitchFamily="34" charset="-128"/>
              </a:rPr>
              <a:t>0</a:t>
            </a:r>
          </a:p>
          <a:p>
            <a:pPr lvl="1">
              <a:lnSpc>
                <a:spcPct val="80000"/>
              </a:lnSpc>
            </a:pPr>
            <a:r>
              <a:rPr lang="en-US" dirty="0">
                <a:ea typeface="ＭＳ Ｐゴシック" pitchFamily="34" charset="-128"/>
              </a:rPr>
              <a:t>Set of actions A</a:t>
            </a:r>
          </a:p>
          <a:p>
            <a:pPr lvl="1">
              <a:lnSpc>
                <a:spcPct val="80000"/>
              </a:lnSpc>
            </a:pPr>
            <a:r>
              <a:rPr lang="en-US" dirty="0">
                <a:ea typeface="ＭＳ Ｐゴシック" pitchFamily="34" charset="-128"/>
              </a:rPr>
              <a:t>Transitions P(</a:t>
            </a:r>
            <a:r>
              <a:rPr lang="en-US" dirty="0" err="1">
                <a:ea typeface="ＭＳ Ｐゴシック" pitchFamily="34" charset="-128"/>
              </a:rPr>
              <a:t>s’</a:t>
            </a:r>
            <a:r>
              <a:rPr lang="en-US" altLang="ja-JP" dirty="0" err="1">
                <a:ea typeface="ＭＳ Ｐゴシック" pitchFamily="34" charset="-128"/>
              </a:rPr>
              <a:t>|s,a</a:t>
            </a:r>
            <a:r>
              <a:rPr lang="en-US" altLang="ja-JP" dirty="0">
                <a:ea typeface="ＭＳ Ｐゴシック" pitchFamily="34" charset="-128"/>
              </a:rPr>
              <a:t>) (or T(</a:t>
            </a:r>
            <a:r>
              <a:rPr lang="en-US" altLang="ja-JP" dirty="0" err="1">
                <a:ea typeface="ＭＳ Ｐゴシック" pitchFamily="34" charset="-128"/>
              </a:rPr>
              <a:t>s,a,s</a:t>
            </a:r>
            <a:r>
              <a:rPr lang="en-US" altLang="ja-JP" dirty="0">
                <a:ea typeface="ＭＳ Ｐゴシック" pitchFamily="34" charset="-128"/>
              </a:rPr>
              <a:t>’))</a:t>
            </a:r>
          </a:p>
          <a:p>
            <a:pPr lvl="1">
              <a:lnSpc>
                <a:spcPct val="80000"/>
              </a:lnSpc>
            </a:pPr>
            <a:r>
              <a:rPr lang="en-US" dirty="0">
                <a:ea typeface="ＭＳ Ｐゴシック" pitchFamily="34" charset="-128"/>
              </a:rPr>
              <a:t>Rewards R(</a:t>
            </a:r>
            <a:r>
              <a:rPr lang="en-US" dirty="0" err="1">
                <a:ea typeface="ＭＳ Ｐゴシック" pitchFamily="34" charset="-128"/>
              </a:rPr>
              <a:t>s,a,s</a:t>
            </a:r>
            <a:r>
              <a:rPr lang="en-US" dirty="0">
                <a:ea typeface="ＭＳ Ｐゴシック" pitchFamily="34" charset="-128"/>
              </a:rPr>
              <a:t>’</a:t>
            </a:r>
            <a:r>
              <a:rPr lang="en-US" altLang="ja-JP" dirty="0">
                <a:ea typeface="ＭＳ Ｐゴシック" pitchFamily="34" charset="-128"/>
              </a:rPr>
              <a:t>) (and discount </a:t>
            </a:r>
            <a:r>
              <a:rPr lang="en-US" altLang="ja-JP" dirty="0">
                <a:ea typeface="ＭＳ Ｐゴシック" pitchFamily="34" charset="-128"/>
                <a:sym typeface="Symbol" pitchFamily="18" charset="2"/>
              </a:rPr>
              <a:t></a:t>
            </a:r>
            <a:r>
              <a:rPr lang="en-US" altLang="ja-JP" dirty="0">
                <a:ea typeface="ＭＳ Ｐゴシック" pitchFamily="34" charset="-128"/>
              </a:rPr>
              <a:t>)</a:t>
            </a:r>
          </a:p>
          <a:p>
            <a:pPr lvl="1">
              <a:lnSpc>
                <a:spcPct val="80000"/>
              </a:lnSpc>
            </a:pPr>
            <a:endParaRPr lang="en-US" baseline="-25000" dirty="0">
              <a:ea typeface="ＭＳ Ｐゴシック" pitchFamily="34" charset="-128"/>
            </a:endParaRPr>
          </a:p>
          <a:p>
            <a:pPr lvl="1">
              <a:lnSpc>
                <a:spcPct val="80000"/>
              </a:lnSpc>
            </a:pPr>
            <a:endParaRPr lang="en-US" baseline="-25000" dirty="0">
              <a:ea typeface="ＭＳ Ｐゴシック" pitchFamily="34" charset="-128"/>
            </a:endParaRPr>
          </a:p>
          <a:p>
            <a:pPr>
              <a:lnSpc>
                <a:spcPct val="80000"/>
              </a:lnSpc>
            </a:pPr>
            <a:r>
              <a:rPr lang="en-US" dirty="0">
                <a:ea typeface="ＭＳ Ｐゴシック" pitchFamily="34" charset="-128"/>
              </a:rPr>
              <a:t>MDP quantities so far:</a:t>
            </a:r>
          </a:p>
          <a:p>
            <a:pPr lvl="1">
              <a:lnSpc>
                <a:spcPct val="80000"/>
              </a:lnSpc>
            </a:pPr>
            <a:r>
              <a:rPr lang="en-US" dirty="0">
                <a:ea typeface="ＭＳ Ｐゴシック" pitchFamily="34" charset="-128"/>
              </a:rPr>
              <a:t>Policy = Choice of action for each state</a:t>
            </a:r>
          </a:p>
          <a:p>
            <a:pPr lvl="1">
              <a:lnSpc>
                <a:spcPct val="80000"/>
              </a:lnSpc>
            </a:pPr>
            <a:r>
              <a:rPr lang="en-US" dirty="0">
                <a:ea typeface="ＭＳ Ｐゴシック" pitchFamily="34" charset="-128"/>
              </a:rPr>
              <a:t>Utility = sum of (discounted) rewards</a:t>
            </a:r>
          </a:p>
        </p:txBody>
      </p:sp>
      <p:grpSp>
        <p:nvGrpSpPr>
          <p:cNvPr id="41987" name="Group 4"/>
          <p:cNvGrpSpPr>
            <a:grpSpLocks/>
          </p:cNvGrpSpPr>
          <p:nvPr/>
        </p:nvGrpSpPr>
        <p:grpSpPr bwMode="auto">
          <a:xfrm>
            <a:off x="8001000" y="1600200"/>
            <a:ext cx="3048000" cy="2754586"/>
            <a:chOff x="2400" y="1401"/>
            <a:chExt cx="1392" cy="1258"/>
          </a:xfrm>
        </p:grpSpPr>
        <p:sp>
          <p:nvSpPr>
            <p:cNvPr id="41989"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latin typeface="Calibri"/>
                <a:cs typeface="Calibri"/>
              </a:endParaRPr>
            </a:p>
          </p:txBody>
        </p:sp>
        <p:grpSp>
          <p:nvGrpSpPr>
            <p:cNvPr id="41990" name="Group 6"/>
            <p:cNvGrpSpPr>
              <a:grpSpLocks/>
            </p:cNvGrpSpPr>
            <p:nvPr/>
          </p:nvGrpSpPr>
          <p:grpSpPr bwMode="auto">
            <a:xfrm>
              <a:off x="2529" y="1617"/>
              <a:ext cx="1263" cy="361"/>
              <a:chOff x="1584" y="1680"/>
              <a:chExt cx="2352" cy="336"/>
            </a:xfrm>
          </p:grpSpPr>
          <p:sp>
            <p:nvSpPr>
              <p:cNvPr id="42003"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4"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5"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sp>
            <p:nvSpPr>
              <p:cNvPr id="42006"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grpSp>
        <p:sp>
          <p:nvSpPr>
            <p:cNvPr id="41991"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latin typeface="Calibri"/>
                <a:cs typeface="Calibri"/>
              </a:endParaRPr>
            </a:p>
          </p:txBody>
        </p:sp>
        <p:grpSp>
          <p:nvGrpSpPr>
            <p:cNvPr id="41992" name="Group 12"/>
            <p:cNvGrpSpPr>
              <a:grpSpLocks/>
            </p:cNvGrpSpPr>
            <p:nvPr/>
          </p:nvGrpSpPr>
          <p:grpSpPr bwMode="auto">
            <a:xfrm>
              <a:off x="2400" y="2107"/>
              <a:ext cx="1057" cy="386"/>
              <a:chOff x="1536" y="2400"/>
              <a:chExt cx="1584" cy="624"/>
            </a:xfrm>
          </p:grpSpPr>
          <p:sp>
            <p:nvSpPr>
              <p:cNvPr id="41999"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0"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latin typeface="Calibri"/>
                  <a:cs typeface="Calibri"/>
                </a:endParaRPr>
              </a:p>
            </p:txBody>
          </p:sp>
          <p:sp>
            <p:nvSpPr>
              <p:cNvPr id="42001"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latin typeface="Calibri"/>
                  <a:cs typeface="Calibri"/>
                </a:endParaRPr>
              </a:p>
            </p:txBody>
          </p:sp>
          <p:sp>
            <p:nvSpPr>
              <p:cNvPr id="42002"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latin typeface="Calibri"/>
                  <a:cs typeface="Calibri"/>
                </a:endParaRPr>
              </a:p>
            </p:txBody>
          </p:sp>
        </p:grpSp>
        <p:sp>
          <p:nvSpPr>
            <p:cNvPr id="41993"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latin typeface="Calibri"/>
                  <a:cs typeface="Calibri"/>
                </a:rPr>
                <a:t>a</a:t>
              </a:r>
            </a:p>
          </p:txBody>
        </p:sp>
        <p:sp>
          <p:nvSpPr>
            <p:cNvPr id="41994"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latin typeface="Calibri"/>
                  <a:cs typeface="Calibri"/>
                </a:rPr>
                <a:t>s</a:t>
              </a:r>
            </a:p>
          </p:txBody>
        </p:sp>
        <p:sp>
          <p:nvSpPr>
            <p:cNvPr id="41995"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latin typeface="Calibri"/>
                  <a:cs typeface="Calibri"/>
                </a:rPr>
                <a:t>s, a</a:t>
              </a:r>
            </a:p>
          </p:txBody>
        </p:sp>
        <p:sp>
          <p:nvSpPr>
            <p:cNvPr id="41996"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latin typeface="Calibri"/>
                  <a:cs typeface="Calibri"/>
                </a:rPr>
                <a:t>s,a,s</a:t>
              </a:r>
              <a:r>
                <a:rPr lang="ja-JP" altLang="en-US" sz="2400" dirty="0">
                  <a:latin typeface="Calibri"/>
                  <a:cs typeface="Calibri"/>
                </a:rPr>
                <a:t>’</a:t>
              </a:r>
              <a:endParaRPr lang="en-US" sz="2400" dirty="0">
                <a:latin typeface="Calibri"/>
                <a:cs typeface="Calibri"/>
              </a:endParaRPr>
            </a:p>
          </p:txBody>
        </p:sp>
        <p:sp>
          <p:nvSpPr>
            <p:cNvPr id="41997"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latin typeface="Calibri"/>
                <a:cs typeface="Calibri"/>
              </a:endParaRPr>
            </a:p>
          </p:txBody>
        </p:sp>
        <p:sp>
          <p:nvSpPr>
            <p:cNvPr id="41998"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latin typeface="Calibri"/>
                  <a:cs typeface="Calibri"/>
                </a:rPr>
                <a:t>s</a:t>
              </a:r>
              <a:r>
                <a:rPr lang="ja-JP" altLang="en-US" sz="2400">
                  <a:solidFill>
                    <a:srgbClr val="0000FF"/>
                  </a:solidFill>
                  <a:latin typeface="Calibri"/>
                  <a:cs typeface="Calibri"/>
                </a:rPr>
                <a:t>’</a:t>
              </a:r>
              <a:endParaRPr lang="en-US" sz="2400" dirty="0">
                <a:solidFill>
                  <a:srgbClr val="0000FF"/>
                </a:solidFill>
                <a:latin typeface="Calibri"/>
                <a:cs typeface="Calibri"/>
              </a:endParaRPr>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Solving MDPs</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16187" y="1667339"/>
            <a:ext cx="7313613" cy="427579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a:cs typeface="Calibri"/>
              </a:rPr>
              <a:t>Recall: Racing MDP</a:t>
            </a:r>
          </a:p>
        </p:txBody>
      </p:sp>
      <p:sp>
        <p:nvSpPr>
          <p:cNvPr id="3" name="Content Placeholder 2"/>
          <p:cNvSpPr>
            <a:spLocks noGrp="1"/>
          </p:cNvSpPr>
          <p:nvPr>
            <p:ph idx="1"/>
          </p:nvPr>
        </p:nvSpPr>
        <p:spPr>
          <a:xfrm>
            <a:off x="228600" y="1295400"/>
            <a:ext cx="11379200" cy="4729164"/>
          </a:xfrm>
        </p:spPr>
        <p:txBody>
          <a:bodyPr/>
          <a:lstStyle/>
          <a:p>
            <a:pPr>
              <a:buClrTx/>
            </a:pPr>
            <a:r>
              <a:rPr lang="en-US" sz="2000" dirty="0">
                <a:solidFill>
                  <a:schemeClr val="tx1"/>
                </a:solidFill>
                <a:latin typeface="Calibri"/>
                <a:cs typeface="Calibri"/>
              </a:rPr>
              <a:t>A robot car wants to travel far, quickly</a:t>
            </a:r>
          </a:p>
          <a:p>
            <a:pPr>
              <a:buClrTx/>
            </a:pPr>
            <a:r>
              <a:rPr lang="en-US" sz="2000" dirty="0">
                <a:solidFill>
                  <a:schemeClr val="tx1"/>
                </a:solidFill>
                <a:latin typeface="Calibri"/>
                <a:cs typeface="Calibri"/>
              </a:rPr>
              <a:t>Three states: </a:t>
            </a:r>
            <a:r>
              <a:rPr lang="en-US" sz="2000" dirty="0">
                <a:solidFill>
                  <a:srgbClr val="00B0F0"/>
                </a:solidFill>
                <a:latin typeface="Calibri"/>
                <a:cs typeface="Calibri"/>
              </a:rPr>
              <a:t>Cool</a:t>
            </a:r>
            <a:r>
              <a:rPr lang="en-US" sz="2000" dirty="0">
                <a:solidFill>
                  <a:schemeClr val="tx1"/>
                </a:solidFill>
                <a:latin typeface="Calibri"/>
                <a:cs typeface="Calibri"/>
              </a:rPr>
              <a:t>, </a:t>
            </a:r>
            <a:r>
              <a:rPr lang="en-US" sz="2000" dirty="0">
                <a:solidFill>
                  <a:srgbClr val="7F2727"/>
                </a:solidFill>
                <a:latin typeface="Calibri"/>
                <a:cs typeface="Calibri"/>
              </a:rPr>
              <a:t>Warm</a:t>
            </a:r>
            <a:r>
              <a:rPr lang="en-US" sz="2000" dirty="0">
                <a:solidFill>
                  <a:schemeClr val="tx1"/>
                </a:solidFill>
                <a:latin typeface="Calibri"/>
                <a:cs typeface="Calibri"/>
              </a:rPr>
              <a:t>, Overheated</a:t>
            </a:r>
          </a:p>
          <a:p>
            <a:pPr>
              <a:buClrTx/>
            </a:pPr>
            <a:r>
              <a:rPr lang="en-US" sz="2000" dirty="0">
                <a:solidFill>
                  <a:schemeClr val="tx1"/>
                </a:solidFill>
                <a:latin typeface="Calibri"/>
                <a:cs typeface="Calibri"/>
              </a:rPr>
              <a:t>Two actions: </a:t>
            </a:r>
            <a:r>
              <a:rPr lang="en-US" sz="2000" i="1" dirty="0">
                <a:latin typeface="Calibri"/>
                <a:cs typeface="Calibri"/>
              </a:rPr>
              <a:t>Slow</a:t>
            </a:r>
            <a:r>
              <a:rPr lang="en-US" sz="2000" dirty="0">
                <a:solidFill>
                  <a:schemeClr val="tx1"/>
                </a:solidFill>
                <a:latin typeface="Calibri"/>
                <a:cs typeface="Calibri"/>
              </a:rPr>
              <a:t>, </a:t>
            </a:r>
            <a:r>
              <a:rPr lang="en-US" sz="2000" i="1" dirty="0">
                <a:solidFill>
                  <a:srgbClr val="C00000"/>
                </a:solidFill>
                <a:latin typeface="Calibri"/>
                <a:cs typeface="Calibri"/>
              </a:rPr>
              <a:t>Fast</a:t>
            </a:r>
            <a:endParaRPr lang="en-US" sz="2000" i="1" dirty="0">
              <a:solidFill>
                <a:srgbClr val="0000FF"/>
              </a:solidFill>
              <a:latin typeface="Calibri"/>
              <a:cs typeface="Calibri"/>
            </a:endParaRPr>
          </a:p>
          <a:p>
            <a:pPr>
              <a:buClrTx/>
            </a:pPr>
            <a:r>
              <a:rPr lang="en-US" sz="2000" dirty="0">
                <a:solidFill>
                  <a:schemeClr val="tx1"/>
                </a:solidFill>
                <a:latin typeface="Calibri"/>
                <a:cs typeface="Calibri"/>
              </a:rPr>
              <a:t>Going faster gets double reward</a:t>
            </a:r>
          </a:p>
          <a:p>
            <a:endParaRPr lang="en-US" sz="2000" dirty="0">
              <a:latin typeface="Calibri"/>
              <a:cs typeface="Calibri"/>
            </a:endParaRPr>
          </a:p>
        </p:txBody>
      </p:sp>
      <p:grpSp>
        <p:nvGrpSpPr>
          <p:cNvPr id="4" name="Group 3"/>
          <p:cNvGrpSpPr/>
          <p:nvPr/>
        </p:nvGrpSpPr>
        <p:grpSpPr>
          <a:xfrm>
            <a:off x="838200" y="2286000"/>
            <a:ext cx="11044696" cy="3962400"/>
            <a:chOff x="838200" y="2286000"/>
            <a:chExt cx="11044696" cy="396240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518" y="3950732"/>
              <a:ext cx="2433764" cy="1600200"/>
            </a:xfrm>
            <a:prstGeom prst="rect">
              <a:avLst/>
            </a:prstGeo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46913" y="2731532"/>
              <a:ext cx="2660373" cy="1676400"/>
            </a:xfrm>
            <a:prstGeom prst="rect">
              <a:avLst/>
            </a:prstGeom>
            <a:noFill/>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300704" y="3798332"/>
              <a:ext cx="2582192" cy="1828800"/>
            </a:xfrm>
            <a:prstGeom prst="rect">
              <a:avLst/>
            </a:prstGeom>
            <a:noFill/>
          </p:spPr>
        </p:pic>
        <p:sp>
          <p:nvSpPr>
            <p:cNvPr id="8" name="TextBox 7"/>
            <p:cNvSpPr txBox="1"/>
            <p:nvPr/>
          </p:nvSpPr>
          <p:spPr>
            <a:xfrm>
              <a:off x="2057400" y="5341442"/>
              <a:ext cx="2286000" cy="400110"/>
            </a:xfrm>
            <a:prstGeom prst="rect">
              <a:avLst/>
            </a:prstGeom>
            <a:noFill/>
          </p:spPr>
          <p:txBody>
            <a:bodyPr wrap="square" rtlCol="0">
              <a:spAutoFit/>
            </a:bodyPr>
            <a:lstStyle/>
            <a:p>
              <a:pPr algn="ctr"/>
              <a:r>
                <a:rPr lang="en-US" sz="2000" dirty="0">
                  <a:solidFill>
                    <a:srgbClr val="00B0F0"/>
                  </a:solidFill>
                  <a:latin typeface="Calibri"/>
                  <a:cs typeface="Calibri"/>
                </a:rPr>
                <a:t>Cool</a:t>
              </a:r>
            </a:p>
          </p:txBody>
        </p:sp>
        <p:sp>
          <p:nvSpPr>
            <p:cNvPr id="9" name="TextBox 8"/>
            <p:cNvSpPr txBox="1"/>
            <p:nvPr/>
          </p:nvSpPr>
          <p:spPr>
            <a:xfrm>
              <a:off x="5943600" y="4160222"/>
              <a:ext cx="2286000" cy="400110"/>
            </a:xfrm>
            <a:prstGeom prst="rect">
              <a:avLst/>
            </a:prstGeom>
            <a:noFill/>
          </p:spPr>
          <p:txBody>
            <a:bodyPr wrap="square" rtlCol="0">
              <a:spAutoFit/>
            </a:bodyPr>
            <a:lstStyle/>
            <a:p>
              <a:pPr algn="ctr"/>
              <a:r>
                <a:rPr lang="en-US" sz="2000" dirty="0">
                  <a:solidFill>
                    <a:srgbClr val="7F2727"/>
                  </a:solidFill>
                  <a:latin typeface="Calibri"/>
                  <a:cs typeface="Calibri"/>
                </a:rPr>
                <a:t>Warm</a:t>
              </a:r>
            </a:p>
          </p:txBody>
        </p:sp>
        <p:sp>
          <p:nvSpPr>
            <p:cNvPr id="10" name="TextBox 9"/>
            <p:cNvSpPr txBox="1"/>
            <p:nvPr/>
          </p:nvSpPr>
          <p:spPr>
            <a:xfrm>
              <a:off x="9296400" y="5455622"/>
              <a:ext cx="2286000" cy="400110"/>
            </a:xfrm>
            <a:prstGeom prst="rect">
              <a:avLst/>
            </a:prstGeom>
            <a:noFill/>
          </p:spPr>
          <p:txBody>
            <a:bodyPr wrap="square" rtlCol="0">
              <a:spAutoFit/>
            </a:bodyPr>
            <a:lstStyle/>
            <a:p>
              <a:pPr algn="ctr"/>
              <a:r>
                <a:rPr lang="en-US" sz="2000" dirty="0">
                  <a:latin typeface="Calibri"/>
                  <a:cs typeface="Calibri"/>
                </a:rPr>
                <a:t>Overheated</a:t>
              </a:r>
            </a:p>
          </p:txBody>
        </p:sp>
        <p:cxnSp>
          <p:nvCxnSpPr>
            <p:cNvPr id="13" name="Curved Connector 12"/>
            <p:cNvCxnSpPr>
              <a:stCxn id="14338" idx="3"/>
              <a:endCxn id="8" idx="2"/>
            </p:cNvCxnSpPr>
            <p:nvPr/>
          </p:nvCxnSpPr>
          <p:spPr>
            <a:xfrm flipH="1">
              <a:off x="3200400" y="4750832"/>
              <a:ext cx="1219200" cy="990720"/>
            </a:xfrm>
            <a:prstGeom prst="curvedConnector4">
              <a:avLst>
                <a:gd name="adj1" fmla="val -18750"/>
                <a:gd name="adj2" fmla="val 15357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Curved Connector 12"/>
            <p:cNvCxnSpPr>
              <a:stCxn id="14338" idx="3"/>
              <a:endCxn id="9" idx="2"/>
            </p:cNvCxnSpPr>
            <p:nvPr/>
          </p:nvCxnSpPr>
          <p:spPr>
            <a:xfrm flipV="1">
              <a:off x="4419600" y="4560332"/>
              <a:ext cx="2667000" cy="190500"/>
            </a:xfrm>
            <a:prstGeom prst="curvedConnector2">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724400" y="47889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19" name="Curved Connector 12"/>
            <p:cNvCxnSpPr>
              <a:stCxn id="6" idx="0"/>
            </p:cNvCxnSpPr>
            <p:nvPr/>
          </p:nvCxnSpPr>
          <p:spPr>
            <a:xfrm rot="16200000" flipH="1">
              <a:off x="8096250" y="1912382"/>
              <a:ext cx="1447800" cy="3086100"/>
            </a:xfrm>
            <a:prstGeom prst="curvedConnector4">
              <a:avLst>
                <a:gd name="adj1" fmla="val -15789"/>
                <a:gd name="adj2" fmla="val 105099"/>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144000" y="2731532"/>
              <a:ext cx="914400" cy="381000"/>
            </a:xfrm>
            <a:prstGeom prst="rect">
              <a:avLst/>
            </a:prstGeom>
            <a:noFill/>
          </p:spPr>
          <p:txBody>
            <a:bodyPr wrap="square" rtlCol="0">
              <a:spAutoFit/>
            </a:bodyPr>
            <a:lstStyle/>
            <a:p>
              <a:r>
                <a:rPr lang="en-US" i="1" dirty="0">
                  <a:solidFill>
                    <a:srgbClr val="C00000"/>
                  </a:solidFill>
                  <a:latin typeface="Calibri"/>
                  <a:cs typeface="Calibri"/>
                </a:rPr>
                <a:t>Fast</a:t>
              </a:r>
            </a:p>
          </p:txBody>
        </p:sp>
        <p:cxnSp>
          <p:nvCxnSpPr>
            <p:cNvPr id="23" name="Curved Connector 12"/>
            <p:cNvCxnSpPr>
              <a:stCxn id="14338" idx="1"/>
            </p:cNvCxnSpPr>
            <p:nvPr/>
          </p:nvCxnSpPr>
          <p:spPr>
            <a:xfrm rot="10800000" flipH="1" flipV="1">
              <a:off x="1981200" y="4750832"/>
              <a:ext cx="152400" cy="190500"/>
            </a:xfrm>
            <a:prstGeom prst="curvedConnector4">
              <a:avLst>
                <a:gd name="adj1" fmla="val -635217"/>
                <a:gd name="adj2" fmla="val 482610"/>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Curved Connector 12"/>
            <p:cNvCxnSpPr>
              <a:stCxn id="6" idx="1"/>
              <a:endCxn id="14338" idx="0"/>
            </p:cNvCxnSpPr>
            <p:nvPr/>
          </p:nvCxnSpPr>
          <p:spPr>
            <a:xfrm rot="10800000" flipV="1">
              <a:off x="3200400" y="3569732"/>
              <a:ext cx="2743200" cy="381000"/>
            </a:xfrm>
            <a:prstGeom prst="curvedConnector2">
              <a:avLst/>
            </a:prstGeom>
            <a:ln w="762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990600" y="43317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sp>
          <p:nvSpPr>
            <p:cNvPr id="39" name="TextBox 38"/>
            <p:cNvSpPr txBox="1"/>
            <p:nvPr/>
          </p:nvSpPr>
          <p:spPr>
            <a:xfrm>
              <a:off x="4495800" y="3112532"/>
              <a:ext cx="914400" cy="381000"/>
            </a:xfrm>
            <a:prstGeom prst="rect">
              <a:avLst/>
            </a:prstGeom>
            <a:noFill/>
          </p:spPr>
          <p:txBody>
            <a:bodyPr wrap="square" rtlCol="0">
              <a:spAutoFit/>
            </a:bodyPr>
            <a:lstStyle/>
            <a:p>
              <a:r>
                <a:rPr lang="en-US" i="1" dirty="0">
                  <a:solidFill>
                    <a:schemeClr val="accent6"/>
                  </a:solidFill>
                  <a:latin typeface="Calibri"/>
                  <a:cs typeface="Calibri"/>
                </a:rPr>
                <a:t>Slow</a:t>
              </a:r>
            </a:p>
          </p:txBody>
        </p:sp>
        <p:cxnSp>
          <p:nvCxnSpPr>
            <p:cNvPr id="60" name="Curved Connector 12"/>
            <p:cNvCxnSpPr/>
            <p:nvPr/>
          </p:nvCxnSpPr>
          <p:spPr>
            <a:xfrm rot="16200000" flipH="1" flipV="1">
              <a:off x="5962650" y="3398282"/>
              <a:ext cx="152400" cy="190500"/>
            </a:xfrm>
            <a:prstGeom prst="curvedConnector4">
              <a:avLst>
                <a:gd name="adj1" fmla="val -635217"/>
                <a:gd name="adj2" fmla="val 482610"/>
              </a:avLst>
            </a:prstGeom>
            <a:ln w="76200">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72000" y="3645932"/>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4" name="TextBox 63"/>
            <p:cNvSpPr txBox="1"/>
            <p:nvPr/>
          </p:nvSpPr>
          <p:spPr>
            <a:xfrm>
              <a:off x="4800600" y="2286000"/>
              <a:ext cx="609600" cy="369332"/>
            </a:xfrm>
            <a:prstGeom prst="rect">
              <a:avLst/>
            </a:prstGeom>
            <a:noFill/>
          </p:spPr>
          <p:txBody>
            <a:bodyPr wrap="square" rtlCol="0">
              <a:spAutoFit/>
            </a:bodyPr>
            <a:lstStyle/>
            <a:p>
              <a:r>
                <a:rPr lang="en-US" dirty="0">
                  <a:solidFill>
                    <a:schemeClr val="accent6"/>
                  </a:solidFill>
                  <a:latin typeface="Calibri"/>
                  <a:cs typeface="Calibri"/>
                </a:rPr>
                <a:t>0.5 </a:t>
              </a:r>
            </a:p>
          </p:txBody>
        </p:sp>
        <p:sp>
          <p:nvSpPr>
            <p:cNvPr id="65" name="TextBox 64"/>
            <p:cNvSpPr txBox="1"/>
            <p:nvPr/>
          </p:nvSpPr>
          <p:spPr>
            <a:xfrm>
              <a:off x="4724400" y="5334000"/>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6" name="TextBox 65"/>
            <p:cNvSpPr txBox="1"/>
            <p:nvPr/>
          </p:nvSpPr>
          <p:spPr>
            <a:xfrm>
              <a:off x="5867400" y="4788932"/>
              <a:ext cx="609600" cy="369332"/>
            </a:xfrm>
            <a:prstGeom prst="rect">
              <a:avLst/>
            </a:prstGeom>
            <a:noFill/>
          </p:spPr>
          <p:txBody>
            <a:bodyPr wrap="square" rtlCol="0">
              <a:spAutoFit/>
            </a:bodyPr>
            <a:lstStyle/>
            <a:p>
              <a:r>
                <a:rPr lang="en-US" dirty="0">
                  <a:solidFill>
                    <a:srgbClr val="C00000"/>
                  </a:solidFill>
                  <a:latin typeface="Calibri"/>
                  <a:cs typeface="Calibri"/>
                </a:rPr>
                <a:t>0.5 </a:t>
              </a:r>
            </a:p>
          </p:txBody>
        </p:sp>
        <p:sp>
          <p:nvSpPr>
            <p:cNvPr id="67" name="TextBox 66"/>
            <p:cNvSpPr txBox="1"/>
            <p:nvPr/>
          </p:nvSpPr>
          <p:spPr>
            <a:xfrm>
              <a:off x="838200" y="5627132"/>
              <a:ext cx="609600" cy="369332"/>
            </a:xfrm>
            <a:prstGeom prst="rect">
              <a:avLst/>
            </a:prstGeom>
            <a:noFill/>
          </p:spPr>
          <p:txBody>
            <a:bodyPr wrap="square" rtlCol="0">
              <a:spAutoFit/>
            </a:bodyPr>
            <a:lstStyle/>
            <a:p>
              <a:r>
                <a:rPr lang="en-US" dirty="0">
                  <a:solidFill>
                    <a:schemeClr val="accent6"/>
                  </a:solidFill>
                  <a:latin typeface="Calibri"/>
                  <a:cs typeface="Calibri"/>
                </a:rPr>
                <a:t>1.0 </a:t>
              </a:r>
            </a:p>
          </p:txBody>
        </p:sp>
        <p:sp>
          <p:nvSpPr>
            <p:cNvPr id="68" name="TextBox 67"/>
            <p:cNvSpPr txBox="1"/>
            <p:nvPr/>
          </p:nvSpPr>
          <p:spPr>
            <a:xfrm>
              <a:off x="10210800" y="2579132"/>
              <a:ext cx="609600" cy="369332"/>
            </a:xfrm>
            <a:prstGeom prst="rect">
              <a:avLst/>
            </a:prstGeom>
            <a:noFill/>
          </p:spPr>
          <p:txBody>
            <a:bodyPr wrap="square" rtlCol="0">
              <a:spAutoFit/>
            </a:bodyPr>
            <a:lstStyle/>
            <a:p>
              <a:r>
                <a:rPr lang="en-US" dirty="0">
                  <a:solidFill>
                    <a:srgbClr val="C00000"/>
                  </a:solidFill>
                  <a:latin typeface="Calibri"/>
                  <a:cs typeface="Calibri"/>
                </a:rPr>
                <a:t>1.0 </a:t>
              </a:r>
            </a:p>
          </p:txBody>
        </p:sp>
        <p:sp>
          <p:nvSpPr>
            <p:cNvPr id="69" name="TextBox 68"/>
            <p:cNvSpPr txBox="1"/>
            <p:nvPr/>
          </p:nvSpPr>
          <p:spPr>
            <a:xfrm>
              <a:off x="1905000" y="54864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0" name="TextBox 69"/>
            <p:cNvSpPr txBox="1"/>
            <p:nvPr/>
          </p:nvSpPr>
          <p:spPr>
            <a:xfrm>
              <a:off x="3581400" y="3288268"/>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1" name="TextBox 70"/>
            <p:cNvSpPr txBox="1"/>
            <p:nvPr/>
          </p:nvSpPr>
          <p:spPr>
            <a:xfrm>
              <a:off x="5943600" y="2286000"/>
              <a:ext cx="609600" cy="369332"/>
            </a:xfrm>
            <a:prstGeom prst="rect">
              <a:avLst/>
            </a:prstGeom>
            <a:noFill/>
          </p:spPr>
          <p:txBody>
            <a:bodyPr wrap="square" rtlCol="0">
              <a:spAutoFit/>
            </a:bodyPr>
            <a:lstStyle/>
            <a:p>
              <a:r>
                <a:rPr lang="en-US" dirty="0">
                  <a:solidFill>
                    <a:srgbClr val="00B050"/>
                  </a:solidFill>
                  <a:latin typeface="Calibri"/>
                  <a:cs typeface="Calibri"/>
                </a:rPr>
                <a:t>+1 </a:t>
              </a:r>
            </a:p>
          </p:txBody>
        </p:sp>
        <p:sp>
          <p:nvSpPr>
            <p:cNvPr id="72" name="TextBox 71"/>
            <p:cNvSpPr txBox="1"/>
            <p:nvPr/>
          </p:nvSpPr>
          <p:spPr>
            <a:xfrm>
              <a:off x="4648200" y="5879068"/>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3" name="TextBox 72"/>
            <p:cNvSpPr txBox="1"/>
            <p:nvPr/>
          </p:nvSpPr>
          <p:spPr>
            <a:xfrm>
              <a:off x="6477000" y="4788415"/>
              <a:ext cx="609600" cy="369332"/>
            </a:xfrm>
            <a:prstGeom prst="rect">
              <a:avLst/>
            </a:prstGeom>
            <a:noFill/>
          </p:spPr>
          <p:txBody>
            <a:bodyPr wrap="square" rtlCol="0">
              <a:spAutoFit/>
            </a:bodyPr>
            <a:lstStyle/>
            <a:p>
              <a:r>
                <a:rPr lang="en-US" dirty="0">
                  <a:solidFill>
                    <a:srgbClr val="00B050"/>
                  </a:solidFill>
                  <a:latin typeface="Calibri"/>
                  <a:cs typeface="Calibri"/>
                </a:rPr>
                <a:t>+2 </a:t>
              </a:r>
            </a:p>
          </p:txBody>
        </p:sp>
        <p:sp>
          <p:nvSpPr>
            <p:cNvPr id="74" name="TextBox 73"/>
            <p:cNvSpPr txBox="1"/>
            <p:nvPr/>
          </p:nvSpPr>
          <p:spPr>
            <a:xfrm>
              <a:off x="10668000" y="3124200"/>
              <a:ext cx="609600" cy="369332"/>
            </a:xfrm>
            <a:prstGeom prst="rect">
              <a:avLst/>
            </a:prstGeom>
            <a:noFill/>
          </p:spPr>
          <p:txBody>
            <a:bodyPr wrap="square" rtlCol="0">
              <a:spAutoFit/>
            </a:bodyPr>
            <a:lstStyle/>
            <a:p>
              <a:r>
                <a:rPr lang="en-US" dirty="0">
                  <a:solidFill>
                    <a:srgbClr val="00B050"/>
                  </a:solidFill>
                  <a:latin typeface="Calibri"/>
                  <a:cs typeface="Calibri"/>
                </a:rPr>
                <a:t>-10</a:t>
              </a:r>
            </a:p>
          </p:txBody>
        </p:sp>
      </p:grpSp>
    </p:spTree>
    <p:extLst>
      <p:ext uri="{BB962C8B-B14F-4D97-AF65-F5344CB8AC3E}">
        <p14:creationId xmlns:p14="http://schemas.microsoft.com/office/powerpoint/2010/main" val="5317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743362" y="1295400"/>
            <a:ext cx="928190" cy="610285"/>
          </a:xfrm>
          <a:prstGeom prst="rect">
            <a:avLst/>
          </a:prstGeom>
          <a:noFill/>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654642" y="3124200"/>
            <a:ext cx="1014614" cy="639346"/>
          </a:xfrm>
          <a:prstGeom prst="rect">
            <a:avLst/>
          </a:prstGeom>
          <a:noFill/>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824561" y="4941332"/>
            <a:ext cx="984797" cy="697468"/>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566004" y="3124200"/>
            <a:ext cx="928190" cy="610285"/>
          </a:xfrm>
          <a:prstGeom prst="rect">
            <a:avLst/>
          </a:prstGeom>
          <a:noFill/>
        </p:spPr>
      </p:pic>
      <p:cxnSp>
        <p:nvCxnSpPr>
          <p:cNvPr id="17" name="Straight Arrow Connector 16"/>
          <p:cNvCxnSpPr>
            <a:stCxn id="9" idx="4"/>
            <a:endCxn id="16"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451204" y="3123515"/>
            <a:ext cx="928190"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872842"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060804" y="5029200"/>
            <a:ext cx="928190" cy="610285"/>
          </a:xfrm>
          <a:prstGeom prst="rect">
            <a:avLst/>
          </a:prstGeom>
          <a:noFill/>
        </p:spPr>
      </p:pic>
      <p:cxnSp>
        <p:nvCxnSpPr>
          <p:cNvPr id="35" name="Straight Arrow Connector 34"/>
          <p:cNvCxnSpPr>
            <a:stCxn id="31" idx="4"/>
            <a:endCxn id="34"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60604" y="5027830"/>
            <a:ext cx="928190"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559846" y="5027830"/>
            <a:ext cx="928190"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87642"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6175604" y="5029200"/>
            <a:ext cx="928190" cy="610285"/>
          </a:xfrm>
          <a:prstGeom prst="rect">
            <a:avLst/>
          </a:prstGeom>
          <a:noFill/>
        </p:spPr>
      </p:pic>
      <p:cxnSp>
        <p:nvCxnSpPr>
          <p:cNvPr id="68" name="Straight Arrow Connector 67"/>
          <p:cNvCxnSpPr>
            <a:stCxn id="65" idx="4"/>
            <a:endCxn id="6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045042" y="5028515"/>
            <a:ext cx="1014614" cy="639346"/>
          </a:xfrm>
          <a:prstGeom prst="rect">
            <a:avLst/>
          </a:prstGeom>
          <a:noFill/>
        </p:spPr>
      </p:pic>
      <p:sp>
        <p:nvSpPr>
          <p:cNvPr id="72" name="Oval 71"/>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233004" y="5028515"/>
            <a:ext cx="928190" cy="610285"/>
          </a:xfrm>
          <a:prstGeom prst="rect">
            <a:avLst/>
          </a:prstGeom>
          <a:noFill/>
        </p:spPr>
      </p:pic>
      <p:cxnSp>
        <p:nvCxnSpPr>
          <p:cNvPr id="75" name="Straight Arrow Connector 74"/>
          <p:cNvCxnSpPr>
            <a:stCxn id="72" idx="4"/>
            <a:endCxn id="74"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546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0" grpId="0" animBg="1"/>
      <p:bldP spid="31" grpId="0" animBg="1"/>
      <p:bldP spid="53" grpId="0" animBg="1"/>
      <p:bldP spid="65" grpId="0" animBg="1"/>
      <p:bldP spid="72" grpId="0" animBg="1"/>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pic>
        <p:nvPicPr>
          <p:cNvPr id="45" name="Picture 44"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352800"/>
            <a:ext cx="5803005" cy="2822260"/>
          </a:xfrm>
          <a:prstGeom prst="rect">
            <a:avLst/>
          </a:prstGeom>
        </p:spPr>
      </p:pic>
      <p:grpSp>
        <p:nvGrpSpPr>
          <p:cNvPr id="44" name="Group 43"/>
          <p:cNvGrpSpPr/>
          <p:nvPr/>
        </p:nvGrpSpPr>
        <p:grpSpPr>
          <a:xfrm>
            <a:off x="29821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4"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3696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ooter Placeholder 3">
            <a:extLst>
              <a:ext uri="{FF2B5EF4-FFF2-40B4-BE49-F238E27FC236}">
                <a16:creationId xmlns:a16="http://schemas.microsoft.com/office/drawing/2014/main" id="{7CAB7E2C-42D9-DC40-A38F-A4B194A1B18C}"/>
              </a:ext>
            </a:extLst>
          </p:cNvPr>
          <p:cNvSpPr>
            <a:spLocks noGrp="1"/>
          </p:cNvSpPr>
          <p:nvPr>
            <p:ph type="ftr" sz="quarter" idx="11"/>
          </p:nvPr>
        </p:nvSpPr>
        <p:spPr>
          <a:xfrm>
            <a:off x="3708400" y="5302731"/>
            <a:ext cx="7924800" cy="1319048"/>
          </a:xfrm>
        </p:spPr>
        <p:txBody>
          <a:bodyPr/>
          <a:lstStyle/>
          <a:p>
            <a:pPr algn="ctr">
              <a:defRPr/>
            </a:pPr>
            <a:r>
              <a:rPr lang="en-US" sz="1867" b="1"/>
              <a:t>AlphaGo</a:t>
            </a:r>
            <a:r>
              <a:rPr lang="en-US" sz="1867"/>
              <a:t> Silver et al, Nature 2015</a:t>
            </a:r>
            <a:br>
              <a:rPr lang="en-US" sz="1867"/>
            </a:br>
            <a:r>
              <a:rPr lang="en-US" sz="1867" b="1" err="1"/>
              <a:t>AlphaGoZero</a:t>
            </a:r>
            <a:r>
              <a:rPr lang="en-US" sz="1867"/>
              <a:t> Silver et al, Nature 2017</a:t>
            </a:r>
            <a:br>
              <a:rPr lang="en-US" sz="1867"/>
            </a:br>
            <a:r>
              <a:rPr lang="en-US" sz="1867" b="1" err="1"/>
              <a:t>AlphaZero</a:t>
            </a:r>
            <a:r>
              <a:rPr lang="en-US" sz="1867"/>
              <a:t> Silver et al, 2017</a:t>
            </a:r>
            <a:br>
              <a:rPr lang="en-US" sz="1867"/>
            </a:br>
            <a:r>
              <a:rPr lang="en-US" sz="1867">
                <a:latin typeface="Calibri"/>
                <a:cs typeface="Calibri"/>
              </a:rPr>
              <a:t>Tian et al, 2016; Maddison et al, 2014; Clark et al, 2015</a:t>
            </a:r>
            <a:br>
              <a:rPr lang="en-US" sz="1867"/>
            </a:br>
            <a:endParaRPr lang="en-US" sz="1867"/>
          </a:p>
          <a:p>
            <a:pPr algn="ctr">
              <a:defRPr/>
            </a:pPr>
            <a:br>
              <a:rPr lang="en-US" sz="1867"/>
            </a:br>
            <a:endParaRPr lang="en-US" sz="1867"/>
          </a:p>
        </p:txBody>
      </p:sp>
      <p:pic>
        <p:nvPicPr>
          <p:cNvPr id="43" name="Picture 42" descr="imgres.jpg">
            <a:extLst>
              <a:ext uri="{FF2B5EF4-FFF2-40B4-BE49-F238E27FC236}">
                <a16:creationId xmlns:a16="http://schemas.microsoft.com/office/drawing/2014/main" id="{B0BEFB5D-480A-7B4F-83CF-99CA65DC75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1100601"/>
            <a:ext cx="7416800" cy="4245308"/>
          </a:xfrm>
          <a:prstGeom prst="rect">
            <a:avLst/>
          </a:prstGeom>
        </p:spPr>
      </p:pic>
      <p:cxnSp>
        <p:nvCxnSpPr>
          <p:cNvPr id="12" name="Straight Connector 11">
            <a:extLst>
              <a:ext uri="{FF2B5EF4-FFF2-40B4-BE49-F238E27FC236}">
                <a16:creationId xmlns:a16="http://schemas.microsoft.com/office/drawing/2014/main" id="{51CA1CF1-4874-7D4E-8214-4798C49305D3}"/>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3" name="TextBox 12">
            <a:extLst>
              <a:ext uri="{FF2B5EF4-FFF2-40B4-BE49-F238E27FC236}">
                <a16:creationId xmlns:a16="http://schemas.microsoft.com/office/drawing/2014/main" id="{EB027DA0-B1F2-6E44-911D-0E75458A9871}"/>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17" name="TextBox 16">
            <a:extLst>
              <a:ext uri="{FF2B5EF4-FFF2-40B4-BE49-F238E27FC236}">
                <a16:creationId xmlns:a16="http://schemas.microsoft.com/office/drawing/2014/main" id="{5F3333E2-6227-7A47-9EFC-F4D6A6D1AA54}"/>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2" name="TextBox 21">
            <a:extLst>
              <a:ext uri="{FF2B5EF4-FFF2-40B4-BE49-F238E27FC236}">
                <a16:creationId xmlns:a16="http://schemas.microsoft.com/office/drawing/2014/main" id="{0B26B239-E2F7-0445-A1A8-415715B23010}"/>
              </a:ext>
            </a:extLst>
          </p:cNvPr>
          <p:cNvSpPr txBox="1"/>
          <p:nvPr/>
        </p:nvSpPr>
        <p:spPr>
          <a:xfrm>
            <a:off x="203201" y="24070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2015</a:t>
            </a:r>
          </a:p>
        </p:txBody>
      </p:sp>
      <p:sp>
        <p:nvSpPr>
          <p:cNvPr id="23" name="TextBox 22">
            <a:extLst>
              <a:ext uri="{FF2B5EF4-FFF2-40B4-BE49-F238E27FC236}">
                <a16:creationId xmlns:a16="http://schemas.microsoft.com/office/drawing/2014/main" id="{873BA49E-52E5-4448-BBB2-25533B4AB81A}"/>
              </a:ext>
            </a:extLst>
          </p:cNvPr>
          <p:cNvSpPr txBox="1"/>
          <p:nvPr/>
        </p:nvSpPr>
        <p:spPr>
          <a:xfrm>
            <a:off x="1044077" y="2407047"/>
            <a:ext cx="1326004" cy="584775"/>
          </a:xfrm>
          <a:prstGeom prst="rect">
            <a:avLst/>
          </a:prstGeom>
          <a:noFill/>
        </p:spPr>
        <p:txBody>
          <a:bodyPr wrap="none" rtlCol="0">
            <a:spAutoFit/>
          </a:bodyPr>
          <a:lstStyle/>
          <a:p>
            <a:r>
              <a:rPr lang="en-US" sz="1600" b="1">
                <a:latin typeface="Palatino" pitchFamily="2" charset="77"/>
                <a:ea typeface="Palatino" pitchFamily="2" charset="77"/>
                <a:cs typeface="Calibri"/>
              </a:rPr>
              <a:t>AlphaGo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Deepmind</a:t>
            </a:r>
            <a:r>
              <a:rPr lang="en-US" sz="1600" b="1">
                <a:latin typeface="Palatino" pitchFamily="2" charset="77"/>
                <a:ea typeface="Palatino" pitchFamily="2" charset="77"/>
                <a:cs typeface="Calibri"/>
              </a:rPr>
              <a:t>]</a:t>
            </a:r>
          </a:p>
        </p:txBody>
      </p:sp>
      <p:sp>
        <p:nvSpPr>
          <p:cNvPr id="14" name="Title 1">
            <a:extLst>
              <a:ext uri="{FF2B5EF4-FFF2-40B4-BE49-F238E27FC236}">
                <a16:creationId xmlns:a16="http://schemas.microsoft.com/office/drawing/2014/main" id="{8603464E-7B6D-A944-924B-06381147FE98}"/>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181532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Racing Search Tree</a:t>
            </a:r>
          </a:p>
        </p:txBody>
      </p:sp>
      <p:sp>
        <p:nvSpPr>
          <p:cNvPr id="358" name="Content Placeholder 357"/>
          <p:cNvSpPr>
            <a:spLocks noGrp="1"/>
          </p:cNvSpPr>
          <p:nvPr>
            <p:ph idx="1"/>
          </p:nvPr>
        </p:nvSpPr>
        <p:spPr>
          <a:xfrm>
            <a:off x="304800" y="1397001"/>
            <a:ext cx="4470400" cy="4729164"/>
          </a:xfrm>
        </p:spPr>
        <p:txBody>
          <a:bodyPr/>
          <a:lstStyle/>
          <a:p>
            <a:r>
              <a:rPr lang="en-US" sz="2400" dirty="0"/>
              <a:t>We’re doing way too much work with </a:t>
            </a:r>
            <a:r>
              <a:rPr lang="en-US" sz="2400" dirty="0" err="1"/>
              <a:t>expectimax</a:t>
            </a:r>
            <a:r>
              <a:rPr lang="en-US" sz="2400" dirty="0"/>
              <a:t>!</a:t>
            </a:r>
          </a:p>
          <a:p>
            <a:pPr lvl="1"/>
            <a:endParaRPr lang="en-US" sz="2000" dirty="0"/>
          </a:p>
          <a:p>
            <a:r>
              <a:rPr lang="en-US" sz="2400" dirty="0"/>
              <a:t>Problem: States are repeated </a:t>
            </a:r>
          </a:p>
          <a:p>
            <a:pPr lvl="1"/>
            <a:r>
              <a:rPr lang="en-US" sz="2000" dirty="0"/>
              <a:t>Idea: Only compute needed quantities once</a:t>
            </a:r>
          </a:p>
          <a:p>
            <a:pPr lvl="1"/>
            <a:endParaRPr lang="en-US" sz="2000" dirty="0"/>
          </a:p>
          <a:p>
            <a:r>
              <a:rPr lang="en-US" sz="2400" dirty="0"/>
              <a:t>Problem: Tree goes on forever</a:t>
            </a:r>
          </a:p>
          <a:p>
            <a:pPr lvl="1"/>
            <a:r>
              <a:rPr lang="en-US" sz="2000" dirty="0"/>
              <a:t>Idea: Do a depth-limited computation, but with increasing depths until change is small</a:t>
            </a:r>
          </a:p>
          <a:p>
            <a:pPr lvl="1"/>
            <a:r>
              <a:rPr lang="en-US" sz="2000" dirty="0"/>
              <a:t>Note: deep parts of the tree eventually don’t matter if </a:t>
            </a:r>
            <a:r>
              <a:rPr lang="el-GR" sz="2000" dirty="0">
                <a:latin typeface="Times New Roman" pitchFamily="18" charset="0"/>
                <a:cs typeface="Times New Roman" pitchFamily="18" charset="0"/>
              </a:rPr>
              <a:t>γ</a:t>
            </a:r>
            <a:r>
              <a:rPr lang="en-US" sz="2000" dirty="0"/>
              <a:t> &lt; 1</a:t>
            </a:r>
          </a:p>
        </p:txBody>
      </p:sp>
      <p:pic>
        <p:nvPicPr>
          <p:cNvPr id="41" name="Picture 40" descr="RacingSubTr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3352800"/>
            <a:ext cx="5803005" cy="2822260"/>
          </a:xfrm>
          <a:prstGeom prst="rect">
            <a:avLst/>
          </a:prstGeom>
        </p:spPr>
      </p:pic>
      <p:grpSp>
        <p:nvGrpSpPr>
          <p:cNvPr id="22" name="Group 43"/>
          <p:cNvGrpSpPr/>
          <p:nvPr/>
        </p:nvGrpSpPr>
        <p:grpSpPr>
          <a:xfrm>
            <a:off x="5115741" y="1447800"/>
            <a:ext cx="6237200" cy="2286000"/>
            <a:chOff x="460604" y="1295400"/>
            <a:chExt cx="11931837" cy="4373146"/>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743363" y="1295400"/>
              <a:ext cx="928189" cy="610285"/>
            </a:xfrm>
            <a:prstGeom prst="rect">
              <a:avLst/>
            </a:prstGeom>
            <a:noFill/>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0212034" y="3124200"/>
              <a:ext cx="1014614" cy="639346"/>
            </a:xfrm>
            <a:prstGeom prst="rect">
              <a:avLst/>
            </a:prstGeom>
            <a:noFill/>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1407647" y="4941332"/>
              <a:ext cx="984794" cy="697467"/>
            </a:xfrm>
            <a:prstGeom prst="rect">
              <a:avLst/>
            </a:prstGeom>
            <a:noFill/>
          </p:spPr>
        </p:pic>
        <p:sp>
          <p:nvSpPr>
            <p:cNvPr id="8"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5" idx="2"/>
              <a:endCxn id="9" idx="1"/>
            </p:cNvCxnSpPr>
            <p:nvPr/>
          </p:nvCxnSpPr>
          <p:spPr>
            <a:xfrm>
              <a:off x="5207456" y="1905685"/>
              <a:ext cx="2990634"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566004" y="3124200"/>
              <a:ext cx="928189" cy="610285"/>
            </a:xfrm>
            <a:prstGeom prst="rect">
              <a:avLst/>
            </a:prstGeom>
            <a:noFill/>
          </p:spPr>
        </p:pic>
        <p:cxnSp>
          <p:nvCxnSpPr>
            <p:cNvPr id="17" name="Straight Arrow Connector 16"/>
            <p:cNvCxnSpPr>
              <a:stCxn id="9" idx="4"/>
              <a:endCxn id="16" idx="0"/>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4"/>
              <a:endCxn id="6" idx="0"/>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451203" y="3123515"/>
              <a:ext cx="928189" cy="610285"/>
            </a:xfrm>
            <a:prstGeom prst="rect">
              <a:avLst/>
            </a:prstGeom>
            <a:noFill/>
          </p:spPr>
        </p:pic>
        <p:cxnSp>
          <p:nvCxnSpPr>
            <p:cNvPr id="26" name="Straight Arrow Connector 25"/>
            <p:cNvCxnSpPr>
              <a:stCxn id="8" idx="4"/>
              <a:endCxn id="25"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9"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0" name="Oval 29"/>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p:cNvCxnSpPr>
              <a:stCxn id="25" idx="2"/>
              <a:endCxn id="31" idx="1"/>
            </p:cNvCxnSpPr>
            <p:nvPr/>
          </p:nvCxnSpPr>
          <p:spPr>
            <a:xfrm>
              <a:off x="1915298" y="3733800"/>
              <a:ext cx="908145" cy="424951"/>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2"/>
              <a:endCxn id="30"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772547" y="5029200"/>
              <a:ext cx="928189" cy="610285"/>
            </a:xfrm>
            <a:prstGeom prst="rect">
              <a:avLst/>
            </a:prstGeom>
            <a:noFill/>
          </p:spPr>
        </p:pic>
        <p:cxnSp>
          <p:nvCxnSpPr>
            <p:cNvPr id="35" name="Straight Arrow Connector 34"/>
            <p:cNvCxnSpPr>
              <a:stCxn id="31" idx="4"/>
              <a:endCxn id="34"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1" idx="4"/>
              <a:endCxn id="29"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0604" y="5027830"/>
              <a:ext cx="928189" cy="610285"/>
            </a:xfrm>
            <a:prstGeom prst="rect">
              <a:avLst/>
            </a:prstGeom>
            <a:noFill/>
          </p:spPr>
        </p:pic>
        <p:cxnSp>
          <p:nvCxnSpPr>
            <p:cNvPr id="38" name="Straight Arrow Connector 37"/>
            <p:cNvCxnSpPr>
              <a:stCxn id="30" idx="4"/>
              <a:endCxn id="37"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Arrow Connector 55"/>
            <p:cNvCxnSpPr>
              <a:endCxn id="53"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59846" y="5027830"/>
              <a:ext cx="928189" cy="610285"/>
            </a:xfrm>
            <a:prstGeom prst="rect">
              <a:avLst/>
            </a:prstGeom>
            <a:noFill/>
          </p:spPr>
        </p:pic>
        <p:cxnSp>
          <p:nvCxnSpPr>
            <p:cNvPr id="61" name="Straight Arrow Connector 60"/>
            <p:cNvCxnSpPr>
              <a:stCxn id="53" idx="4"/>
              <a:endCxn id="60"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65" name="Oval 6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Arrow Connector 65"/>
            <p:cNvCxnSpPr>
              <a:stCxn id="16" idx="2"/>
              <a:endCxn id="6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999923" y="5029200"/>
              <a:ext cx="928189" cy="610285"/>
            </a:xfrm>
            <a:prstGeom prst="rect">
              <a:avLst/>
            </a:prstGeom>
            <a:noFill/>
          </p:spPr>
        </p:pic>
        <p:cxnSp>
          <p:nvCxnSpPr>
            <p:cNvPr id="68" name="Straight Arrow Connector 67"/>
            <p:cNvCxnSpPr>
              <a:stCxn id="65" idx="4"/>
              <a:endCxn id="67"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5" idx="4"/>
              <a:endCxn id="64"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1"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72" name="Oval 7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Arrow Connector 72"/>
            <p:cNvCxnSpPr>
              <a:stCxn id="6" idx="2"/>
              <a:endCxn id="72" idx="7"/>
            </p:cNvCxnSpPr>
            <p:nvPr/>
          </p:nvCxnSpPr>
          <p:spPr>
            <a:xfrm flipH="1">
              <a:off x="9738818" y="3763545"/>
              <a:ext cx="980524"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549581" y="5028515"/>
              <a:ext cx="928189" cy="610285"/>
            </a:xfrm>
            <a:prstGeom prst="rect">
              <a:avLst/>
            </a:prstGeom>
            <a:noFill/>
          </p:spPr>
        </p:pic>
        <p:cxnSp>
          <p:nvCxnSpPr>
            <p:cNvPr id="75" name="Straight Arrow Connector 74"/>
            <p:cNvCxnSpPr>
              <a:stCxn id="72" idx="4"/>
              <a:endCxn id="7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72" idx="4"/>
              <a:endCxn id="7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79" name="Oval 78"/>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p:cNvCxnSpPr>
              <a:stCxn id="6" idx="2"/>
              <a:endCxn id="79" idx="1"/>
            </p:cNvCxnSpPr>
            <p:nvPr/>
          </p:nvCxnSpPr>
          <p:spPr>
            <a:xfrm>
              <a:off x="10719342" y="3763545"/>
              <a:ext cx="977264" cy="3952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79"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1473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Optimal Quantities</a:t>
            </a:r>
          </a:p>
        </p:txBody>
      </p:sp>
      <p:sp>
        <p:nvSpPr>
          <p:cNvPr id="4" name="Rectangle 3"/>
          <p:cNvSpPr txBox="1">
            <a:spLocks noChangeArrowheads="1"/>
          </p:cNvSpPr>
          <p:nvPr/>
        </p:nvSpPr>
        <p:spPr bwMode="auto">
          <a:xfrm>
            <a:off x="457200" y="1295400"/>
            <a:ext cx="6705600" cy="49530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chemeClr val="accent2"/>
                </a:solidFill>
                <a:effectLst/>
                <a:uLnTx/>
                <a:uFillTx/>
                <a:latin typeface="Calibri" pitchFamily="34" charset="0"/>
                <a:ea typeface="+mn-ea"/>
                <a:cs typeface="+mn-cs"/>
              </a:rPr>
              <a:t>The value</a:t>
            </a:r>
            <a:r>
              <a:rPr kumimoji="0" lang="en-US" sz="2800" b="0" i="0" u="none" strike="noStrike" kern="0" cap="none" spc="0" normalizeH="0" noProof="0" dirty="0">
                <a:ln>
                  <a:noFill/>
                </a:ln>
                <a:solidFill>
                  <a:schemeClr val="accent2"/>
                </a:solidFill>
                <a:effectLst/>
                <a:uLnTx/>
                <a:uFillTx/>
                <a:latin typeface="Calibri" pitchFamily="34" charset="0"/>
                <a:ea typeface="+mn-ea"/>
                <a:cs typeface="+mn-cs"/>
              </a:rPr>
              <a:t> (</a:t>
            </a:r>
            <a:r>
              <a:rPr kumimoji="0" lang="en-US" sz="2800" b="0" i="0" u="none" strike="noStrike" kern="0" cap="none" spc="0" normalizeH="0" baseline="0" noProof="0" dirty="0">
                <a:ln>
                  <a:noFill/>
                </a:ln>
                <a:solidFill>
                  <a:schemeClr val="accent2"/>
                </a:solidFill>
                <a:effectLst/>
                <a:uLnTx/>
                <a:uFillTx/>
                <a:latin typeface="Calibri" pitchFamily="34" charset="0"/>
                <a:ea typeface="+mn-ea"/>
                <a:cs typeface="+mn-cs"/>
              </a:rPr>
              <a:t>utility) of a state s:</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Calibri" pitchFamily="34" charset="0"/>
              </a:rPr>
              <a:t>V</a:t>
            </a:r>
            <a:r>
              <a:rPr kumimoji="0" lang="en-US" sz="2800" b="0" i="0" u="none" strike="noStrike" kern="0" cap="none" spc="0" normalizeH="0" baseline="30000" noProof="0" dirty="0">
                <a:ln>
                  <a:noFill/>
                </a:ln>
                <a:effectLst/>
                <a:uLnTx/>
                <a:uFillTx/>
                <a:latin typeface="Calibri" pitchFamily="34" charset="0"/>
                <a:sym typeface="Symbol" pitchFamily="18" charset="2"/>
              </a:rPr>
              <a:t>*</a:t>
            </a:r>
            <a:r>
              <a:rPr kumimoji="0" lang="en-US" sz="2800" b="0" i="0" u="none" strike="noStrike" kern="0" cap="none" spc="0" normalizeH="0" baseline="0" noProof="0" dirty="0">
                <a:ln>
                  <a:noFill/>
                </a:ln>
                <a:effectLst/>
                <a:uLnTx/>
                <a:uFillTx/>
                <a:latin typeface="Calibri" pitchFamily="34" charset="0"/>
              </a:rPr>
              <a:t>(s) = expected utility starting in s and acting optimally</a:t>
            </a: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endParaRPr kumimoji="0" lang="en-US" sz="2800" b="0" i="0" u="none" strike="noStrike" kern="0" cap="none" spc="0" normalizeH="0" baseline="0" noProof="0" dirty="0">
              <a:ln>
                <a:noFill/>
              </a:ln>
              <a:solidFill>
                <a:schemeClr val="accent2"/>
              </a:solidFill>
              <a:effectLst/>
              <a:uLnTx/>
              <a:uFillTx/>
              <a:latin typeface="Calibri" pitchFamily="34" charset="0"/>
              <a:ea typeface="+mn-ea"/>
              <a:cs typeface="+mn-cs"/>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rgbClr val="008000"/>
                </a:solidFill>
                <a:effectLst/>
                <a:uLnTx/>
                <a:uFillTx/>
                <a:latin typeface="Calibri" pitchFamily="34" charset="0"/>
                <a:ea typeface="+mn-ea"/>
                <a:cs typeface="+mn-cs"/>
              </a:rPr>
              <a:t>The value (utility) of a q-state (</a:t>
            </a:r>
            <a:r>
              <a:rPr kumimoji="0" lang="en-US" sz="2800" b="0" i="0" u="none" strike="noStrike" kern="0" cap="none" spc="0" normalizeH="0" baseline="0" noProof="0" dirty="0" err="1">
                <a:ln>
                  <a:noFill/>
                </a:ln>
                <a:solidFill>
                  <a:srgbClr val="008000"/>
                </a:solidFill>
                <a:effectLst/>
                <a:uLnTx/>
                <a:uFillTx/>
                <a:latin typeface="Calibri" pitchFamily="34" charset="0"/>
                <a:ea typeface="+mn-ea"/>
                <a:cs typeface="+mn-cs"/>
              </a:rPr>
              <a:t>s,a</a:t>
            </a:r>
            <a:r>
              <a:rPr kumimoji="0" lang="en-US" sz="2800" b="0" i="0" u="none" strike="noStrike" kern="0" cap="none" spc="0" normalizeH="0" baseline="0" noProof="0" dirty="0">
                <a:ln>
                  <a:noFill/>
                </a:ln>
                <a:solidFill>
                  <a:srgbClr val="008000"/>
                </a:solidFill>
                <a:effectLst/>
                <a:uLnTx/>
                <a:uFillTx/>
                <a:latin typeface="Calibri" pitchFamily="34" charset="0"/>
                <a:ea typeface="+mn-ea"/>
                <a:cs typeface="+mn-cs"/>
              </a:rPr>
              <a:t>):</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Calibri" pitchFamily="34" charset="0"/>
              </a:rPr>
              <a:t>Q</a:t>
            </a:r>
            <a:r>
              <a:rPr kumimoji="0" lang="en-US" sz="2800" b="0" i="0" u="none" strike="noStrike" kern="0" cap="none" spc="0" normalizeH="0" baseline="30000" noProof="0" dirty="0">
                <a:ln>
                  <a:noFill/>
                </a:ln>
                <a:effectLst/>
                <a:uLnTx/>
                <a:uFillTx/>
                <a:latin typeface="Calibri" pitchFamily="34" charset="0"/>
                <a:sym typeface="Symbol" pitchFamily="18" charset="2"/>
              </a:rPr>
              <a:t>*</a:t>
            </a:r>
            <a:r>
              <a:rPr kumimoji="0" lang="en-US" sz="2800" b="0" i="0" u="none" strike="noStrike" kern="0" cap="none" spc="0" normalizeH="0" baseline="0" noProof="0" dirty="0">
                <a:ln>
                  <a:noFill/>
                </a:ln>
                <a:effectLst/>
                <a:uLnTx/>
                <a:uFillTx/>
                <a:latin typeface="Calibri" pitchFamily="34" charset="0"/>
              </a:rPr>
              <a:t>(</a:t>
            </a:r>
            <a:r>
              <a:rPr kumimoji="0" lang="en-US" sz="2800" b="0" i="0" u="none" strike="noStrike" kern="0" cap="none" spc="0" normalizeH="0" baseline="0" noProof="0" dirty="0" err="1">
                <a:ln>
                  <a:noFill/>
                </a:ln>
                <a:effectLst/>
                <a:uLnTx/>
                <a:uFillTx/>
                <a:latin typeface="Calibri" pitchFamily="34" charset="0"/>
              </a:rPr>
              <a:t>s,a</a:t>
            </a:r>
            <a:r>
              <a:rPr kumimoji="0" lang="en-US" sz="2800" b="0" i="0" u="none" strike="noStrike" kern="0" cap="none" spc="0" normalizeH="0" baseline="0" noProof="0" dirty="0">
                <a:ln>
                  <a:noFill/>
                </a:ln>
                <a:effectLst/>
                <a:uLnTx/>
                <a:uFillTx/>
                <a:latin typeface="Calibri" pitchFamily="34" charset="0"/>
              </a:rPr>
              <a:t>) = expected utility starting out having taken action a from state s and (thereafter) acting optimally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endParaRPr kumimoji="0" lang="en-US" sz="2800" b="0" i="0" u="none" strike="noStrike" kern="0" cap="none" spc="0" normalizeH="0" baseline="0" noProof="0" dirty="0">
              <a:ln>
                <a:noFill/>
              </a:ln>
              <a:solidFill>
                <a:srgbClr val="CC0000"/>
              </a:solidFill>
              <a:effectLst/>
              <a:uLnTx/>
              <a:uFillTx/>
              <a:latin typeface="Calibri" pitchFamily="34" charset="0"/>
            </a:endParaRPr>
          </a:p>
          <a:p>
            <a:pPr marL="342882" marR="0" lvl="0" indent="-342882" algn="l" defTabSz="914400" rtl="0" eaLnBrk="1" fontAlgn="base" latinLnBrk="0" hangingPunct="1">
              <a:lnSpc>
                <a:spcPct val="80000"/>
              </a:lnSpc>
              <a:spcBef>
                <a:spcPct val="20000"/>
              </a:spcBef>
              <a:spcAft>
                <a:spcPct val="0"/>
              </a:spcAft>
              <a:buClr>
                <a:schemeClr val="accent2"/>
              </a:buClr>
              <a:buSzTx/>
              <a:buFont typeface="Wingdings" pitchFamily="2" charset="2"/>
              <a:buChar char="§"/>
              <a:tabLst/>
              <a:defRPr/>
            </a:pPr>
            <a:r>
              <a:rPr kumimoji="0" lang="en-US" sz="2800" b="0" i="0" u="none" strike="noStrike" kern="0" cap="none" spc="0" normalizeH="0" baseline="0" noProof="0" dirty="0">
                <a:ln>
                  <a:noFill/>
                </a:ln>
                <a:solidFill>
                  <a:schemeClr val="accent2"/>
                </a:solidFill>
                <a:effectLst/>
                <a:uLnTx/>
                <a:uFillTx/>
                <a:latin typeface="Calibri" pitchFamily="34" charset="0"/>
                <a:ea typeface="+mn-ea"/>
                <a:cs typeface="+mn-cs"/>
              </a:rPr>
              <a:t>The optimal policy:</a:t>
            </a:r>
          </a:p>
          <a:p>
            <a:pPr marL="742913" marR="0" lvl="1" indent="-285737" algn="l" defTabSz="914400" rtl="0" eaLnBrk="1" fontAlgn="base" latinLnBrk="0" hangingPunct="1">
              <a:lnSpc>
                <a:spcPct val="80000"/>
              </a:lnSpc>
              <a:spcBef>
                <a:spcPct val="20000"/>
              </a:spcBef>
              <a:spcAft>
                <a:spcPct val="0"/>
              </a:spcAft>
              <a:buClr>
                <a:schemeClr val="tx1"/>
              </a:buClr>
              <a:buSzTx/>
              <a:buFont typeface="Wingdings" pitchFamily="2" charset="2"/>
              <a:buNone/>
              <a:tabLst/>
              <a:defRPr/>
            </a:pPr>
            <a:r>
              <a:rPr kumimoji="0" lang="en-US" sz="2800" b="0" i="0" u="none" strike="noStrike" kern="0" cap="none" spc="0" normalizeH="0" baseline="0" noProof="0" dirty="0">
                <a:ln>
                  <a:noFill/>
                </a:ln>
                <a:effectLst/>
                <a:uLnTx/>
                <a:uFillTx/>
                <a:latin typeface="Calibri" pitchFamily="34" charset="0"/>
                <a:sym typeface="Symbol" pitchFamily="18" charset="2"/>
              </a:rPr>
              <a:t></a:t>
            </a:r>
            <a:r>
              <a:rPr kumimoji="0" lang="en-US" sz="2800" b="0" i="0" u="none" strike="noStrike" kern="0" cap="none" spc="0" normalizeH="0" baseline="30000" noProof="0" dirty="0">
                <a:ln>
                  <a:noFill/>
                </a:ln>
                <a:effectLst/>
                <a:uLnTx/>
                <a:uFillTx/>
                <a:latin typeface="Calibri" pitchFamily="34" charset="0"/>
                <a:sym typeface="Symbol" pitchFamily="18" charset="2"/>
              </a:rPr>
              <a:t>*</a:t>
            </a:r>
            <a:r>
              <a:rPr kumimoji="0" lang="en-US" sz="2800" b="0" i="0" u="none" strike="noStrike" kern="0" cap="none" spc="0" normalizeH="0" baseline="0" noProof="0" dirty="0">
                <a:ln>
                  <a:noFill/>
                </a:ln>
                <a:effectLst/>
                <a:uLnTx/>
                <a:uFillTx/>
                <a:latin typeface="Calibri" pitchFamily="34" charset="0"/>
              </a:rPr>
              <a:t>(s) = optimal action from state s</a:t>
            </a:r>
          </a:p>
        </p:txBody>
      </p:sp>
      <p:sp>
        <p:nvSpPr>
          <p:cNvPr id="5" name="AutoShape 4"/>
          <p:cNvSpPr>
            <a:spLocks noChangeArrowheads="1"/>
          </p:cNvSpPr>
          <p:nvPr/>
        </p:nvSpPr>
        <p:spPr bwMode="auto">
          <a:xfrm>
            <a:off x="8732838" y="2209800"/>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Calibri"/>
              <a:cs typeface="Calibri"/>
            </a:endParaRPr>
          </a:p>
        </p:txBody>
      </p:sp>
      <p:sp>
        <p:nvSpPr>
          <p:cNvPr id="6" name="AutoShape 5"/>
          <p:cNvSpPr>
            <a:spLocks noChangeArrowheads="1"/>
          </p:cNvSpPr>
          <p:nvPr/>
        </p:nvSpPr>
        <p:spPr bwMode="auto">
          <a:xfrm>
            <a:off x="8615363" y="4468813"/>
            <a:ext cx="350837" cy="276225"/>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a:latin typeface="Calibri"/>
              <a:cs typeface="Calibri"/>
            </a:endParaRPr>
          </a:p>
        </p:txBody>
      </p:sp>
      <p:sp>
        <p:nvSpPr>
          <p:cNvPr id="7" name="Line 7"/>
          <p:cNvSpPr>
            <a:spLocks noChangeShapeType="1"/>
          </p:cNvSpPr>
          <p:nvPr/>
        </p:nvSpPr>
        <p:spPr bwMode="auto">
          <a:xfrm flipH="1">
            <a:off x="7504113" y="2498725"/>
            <a:ext cx="1403350" cy="806450"/>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8" name="Line 9"/>
          <p:cNvSpPr>
            <a:spLocks noChangeShapeType="1"/>
          </p:cNvSpPr>
          <p:nvPr/>
        </p:nvSpPr>
        <p:spPr bwMode="auto">
          <a:xfrm flipH="1">
            <a:off x="8382000" y="2498725"/>
            <a:ext cx="525463" cy="806450"/>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9" name="Line 10"/>
          <p:cNvSpPr>
            <a:spLocks noChangeShapeType="1"/>
          </p:cNvSpPr>
          <p:nvPr/>
        </p:nvSpPr>
        <p:spPr bwMode="auto">
          <a:xfrm>
            <a:off x="8907463" y="2498725"/>
            <a:ext cx="525462" cy="690563"/>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0" name="Oval 11"/>
          <p:cNvSpPr>
            <a:spLocks noChangeArrowheads="1"/>
          </p:cNvSpPr>
          <p:nvPr/>
        </p:nvSpPr>
        <p:spPr bwMode="auto">
          <a:xfrm>
            <a:off x="8264525" y="3305175"/>
            <a:ext cx="292100" cy="287338"/>
          </a:xfrm>
          <a:prstGeom prst="ellipse">
            <a:avLst/>
          </a:prstGeom>
          <a:solidFill>
            <a:srgbClr val="008000"/>
          </a:solidFill>
          <a:ln w="9525">
            <a:solidFill>
              <a:schemeClr val="tx1"/>
            </a:solidFill>
            <a:round/>
            <a:headEnd/>
            <a:tailEnd/>
          </a:ln>
        </p:spPr>
        <p:txBody>
          <a:bodyPr wrap="none" anchor="ctr"/>
          <a:lstStyle/>
          <a:p>
            <a:endParaRPr lang="en-US">
              <a:latin typeface="Calibri"/>
              <a:cs typeface="Calibri"/>
            </a:endParaRPr>
          </a:p>
        </p:txBody>
      </p:sp>
      <p:sp>
        <p:nvSpPr>
          <p:cNvPr id="11" name="Line 13"/>
          <p:cNvSpPr>
            <a:spLocks noChangeShapeType="1"/>
          </p:cNvSpPr>
          <p:nvPr/>
        </p:nvSpPr>
        <p:spPr bwMode="auto">
          <a:xfrm flipH="1">
            <a:off x="7696200" y="3592513"/>
            <a:ext cx="690563" cy="46513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2" name="Line 14"/>
          <p:cNvSpPr>
            <a:spLocks noChangeShapeType="1"/>
          </p:cNvSpPr>
          <p:nvPr/>
        </p:nvSpPr>
        <p:spPr bwMode="auto">
          <a:xfrm>
            <a:off x="8386763" y="3592513"/>
            <a:ext cx="757237" cy="38893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13" name="Line 15"/>
          <p:cNvSpPr>
            <a:spLocks noChangeShapeType="1"/>
          </p:cNvSpPr>
          <p:nvPr/>
        </p:nvSpPr>
        <p:spPr bwMode="auto">
          <a:xfrm flipH="1">
            <a:off x="7945438" y="3592513"/>
            <a:ext cx="441325" cy="863600"/>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14" name="Line 16"/>
          <p:cNvSpPr>
            <a:spLocks noChangeShapeType="1"/>
          </p:cNvSpPr>
          <p:nvPr/>
        </p:nvSpPr>
        <p:spPr bwMode="auto">
          <a:xfrm>
            <a:off x="8386763" y="3592513"/>
            <a:ext cx="423862" cy="863600"/>
          </a:xfrm>
          <a:prstGeom prst="line">
            <a:avLst/>
          </a:prstGeom>
          <a:noFill/>
          <a:ln w="28575">
            <a:solidFill>
              <a:srgbClr val="C00000"/>
            </a:solidFill>
            <a:round/>
            <a:headEnd/>
            <a:tailEnd type="triangle" w="med" len="med"/>
          </a:ln>
        </p:spPr>
        <p:txBody>
          <a:bodyPr/>
          <a:lstStyle/>
          <a:p>
            <a:endParaRPr lang="en-US">
              <a:latin typeface="Calibri"/>
              <a:cs typeface="Calibri"/>
            </a:endParaRPr>
          </a:p>
        </p:txBody>
      </p:sp>
      <p:sp>
        <p:nvSpPr>
          <p:cNvPr id="15" name="Text Box 17"/>
          <p:cNvSpPr txBox="1">
            <a:spLocks noChangeArrowheads="1"/>
          </p:cNvSpPr>
          <p:nvPr/>
        </p:nvSpPr>
        <p:spPr bwMode="auto">
          <a:xfrm>
            <a:off x="8674100" y="2740025"/>
            <a:ext cx="292100"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16" name="Text Box 18"/>
          <p:cNvSpPr txBox="1">
            <a:spLocks noChangeArrowheads="1"/>
          </p:cNvSpPr>
          <p:nvPr/>
        </p:nvSpPr>
        <p:spPr bwMode="auto">
          <a:xfrm>
            <a:off x="9083675" y="2209800"/>
            <a:ext cx="292100" cy="369332"/>
          </a:xfrm>
          <a:prstGeom prst="rect">
            <a:avLst/>
          </a:prstGeom>
          <a:noFill/>
          <a:ln w="9525">
            <a:noFill/>
            <a:miter lim="800000"/>
            <a:headEnd/>
            <a:tailEnd/>
          </a:ln>
        </p:spPr>
        <p:txBody>
          <a:bodyPr>
            <a:spAutoFit/>
          </a:bodyPr>
          <a:lstStyle/>
          <a:p>
            <a:pPr>
              <a:spcBef>
                <a:spcPct val="50000"/>
              </a:spcBef>
            </a:pPr>
            <a:r>
              <a:rPr lang="en-US" dirty="0">
                <a:solidFill>
                  <a:srgbClr val="0000FF"/>
                </a:solidFill>
                <a:latin typeface="Calibri"/>
                <a:cs typeface="Calibri"/>
              </a:rPr>
              <a:t>s</a:t>
            </a:r>
          </a:p>
        </p:txBody>
      </p:sp>
      <p:sp>
        <p:nvSpPr>
          <p:cNvPr id="17" name="Text Box 19"/>
          <p:cNvSpPr txBox="1">
            <a:spLocks noChangeArrowheads="1"/>
          </p:cNvSpPr>
          <p:nvPr/>
        </p:nvSpPr>
        <p:spPr bwMode="auto">
          <a:xfrm>
            <a:off x="8991600" y="4456113"/>
            <a:ext cx="381000" cy="369887"/>
          </a:xfrm>
          <a:prstGeom prst="rect">
            <a:avLst/>
          </a:prstGeom>
          <a:noFill/>
          <a:ln w="9525">
            <a:noFill/>
            <a:miter lim="800000"/>
            <a:headEnd/>
            <a:tailEnd/>
          </a:ln>
        </p:spPr>
        <p:txBody>
          <a:bodyPr>
            <a:spAutoFit/>
          </a:bodyPr>
          <a:lstStyle/>
          <a:p>
            <a:pPr algn="r" rtl="1">
              <a:spcBef>
                <a:spcPct val="50000"/>
              </a:spcBef>
            </a:pPr>
            <a:r>
              <a:rPr lang="en-US">
                <a:solidFill>
                  <a:srgbClr val="0000FF"/>
                </a:solidFill>
                <a:latin typeface="Calibri"/>
                <a:cs typeface="Calibri"/>
              </a:rPr>
              <a:t>s’</a:t>
            </a:r>
          </a:p>
        </p:txBody>
      </p:sp>
      <p:sp>
        <p:nvSpPr>
          <p:cNvPr id="18" name="Text Box 20"/>
          <p:cNvSpPr txBox="1">
            <a:spLocks noChangeArrowheads="1"/>
          </p:cNvSpPr>
          <p:nvPr/>
        </p:nvSpPr>
        <p:spPr bwMode="auto">
          <a:xfrm>
            <a:off x="8556625" y="3305175"/>
            <a:ext cx="584200" cy="369332"/>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sp>
        <p:nvSpPr>
          <p:cNvPr id="19" name="Line 22"/>
          <p:cNvSpPr>
            <a:spLocks noChangeShapeType="1"/>
          </p:cNvSpPr>
          <p:nvPr/>
        </p:nvSpPr>
        <p:spPr bwMode="auto">
          <a:xfrm flipH="1">
            <a:off x="7388225" y="4745038"/>
            <a:ext cx="1401763" cy="403225"/>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0" name="Line 24"/>
          <p:cNvSpPr>
            <a:spLocks noChangeShapeType="1"/>
          </p:cNvSpPr>
          <p:nvPr/>
        </p:nvSpPr>
        <p:spPr bwMode="auto">
          <a:xfrm flipH="1">
            <a:off x="8264525" y="4745038"/>
            <a:ext cx="525463" cy="403225"/>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21" name="Line 25"/>
          <p:cNvSpPr>
            <a:spLocks noChangeShapeType="1"/>
          </p:cNvSpPr>
          <p:nvPr/>
        </p:nvSpPr>
        <p:spPr bwMode="auto">
          <a:xfrm>
            <a:off x="8789988" y="4745038"/>
            <a:ext cx="527050" cy="344487"/>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2" name="Text Box 27"/>
          <p:cNvSpPr txBox="1">
            <a:spLocks noChangeArrowheads="1"/>
          </p:cNvSpPr>
          <p:nvPr/>
        </p:nvSpPr>
        <p:spPr bwMode="auto">
          <a:xfrm>
            <a:off x="9723438" y="4016375"/>
            <a:ext cx="2163762" cy="708025"/>
          </a:xfrm>
          <a:prstGeom prst="rect">
            <a:avLst/>
          </a:prstGeom>
          <a:noFill/>
          <a:ln w="9525">
            <a:noFill/>
            <a:miter lim="800000"/>
            <a:headEnd/>
            <a:tailEnd/>
          </a:ln>
        </p:spPr>
        <p:txBody>
          <a:bodyPr>
            <a:spAutoFit/>
          </a:bodyPr>
          <a:lstStyle/>
          <a:p>
            <a:pPr>
              <a:spcBef>
                <a:spcPct val="50000"/>
              </a:spcBef>
            </a:pPr>
            <a:r>
              <a:rPr lang="en-US" sz="2000">
                <a:solidFill>
                  <a:srgbClr val="C00000"/>
                </a:solidFill>
                <a:latin typeface="Calibri"/>
                <a:cs typeface="Calibri"/>
              </a:rPr>
              <a:t>(s,a,s’) is a </a:t>
            </a:r>
            <a:br>
              <a:rPr lang="en-US" sz="2000">
                <a:solidFill>
                  <a:srgbClr val="C00000"/>
                </a:solidFill>
                <a:latin typeface="Calibri"/>
                <a:cs typeface="Calibri"/>
              </a:rPr>
            </a:br>
            <a:r>
              <a:rPr lang="en-US" sz="2000" i="1">
                <a:solidFill>
                  <a:srgbClr val="C00000"/>
                </a:solidFill>
                <a:latin typeface="Calibri"/>
                <a:cs typeface="Calibri"/>
              </a:rPr>
              <a:t>transition</a:t>
            </a:r>
          </a:p>
        </p:txBody>
      </p:sp>
      <p:sp>
        <p:nvSpPr>
          <p:cNvPr id="23" name="Text Box 28"/>
          <p:cNvSpPr txBox="1">
            <a:spLocks noChangeArrowheads="1"/>
          </p:cNvSpPr>
          <p:nvPr/>
        </p:nvSpPr>
        <p:spPr bwMode="auto">
          <a:xfrm>
            <a:off x="7924800" y="4008438"/>
            <a:ext cx="819150" cy="369332"/>
          </a:xfrm>
          <a:prstGeom prst="rect">
            <a:avLst/>
          </a:prstGeom>
          <a:noFill/>
          <a:ln w="9525">
            <a:noFill/>
            <a:miter lim="800000"/>
            <a:headEnd/>
            <a:tailEnd/>
          </a:ln>
        </p:spPr>
        <p:txBody>
          <a:bodyPr>
            <a:spAutoFit/>
          </a:bodyPr>
          <a:lstStyle/>
          <a:p>
            <a:pPr>
              <a:spcBef>
                <a:spcPct val="50000"/>
              </a:spcBef>
            </a:pPr>
            <a:r>
              <a:rPr lang="en-US">
                <a:latin typeface="Calibri"/>
                <a:cs typeface="Calibri"/>
              </a:rPr>
              <a:t>s,a,s’</a:t>
            </a:r>
          </a:p>
        </p:txBody>
      </p:sp>
      <p:sp>
        <p:nvSpPr>
          <p:cNvPr id="24" name="Text Box 30"/>
          <p:cNvSpPr txBox="1">
            <a:spLocks noChangeArrowheads="1"/>
          </p:cNvSpPr>
          <p:nvPr/>
        </p:nvSpPr>
        <p:spPr bwMode="auto">
          <a:xfrm>
            <a:off x="9723438" y="2076450"/>
            <a:ext cx="1052512" cy="708025"/>
          </a:xfrm>
          <a:prstGeom prst="rect">
            <a:avLst/>
          </a:prstGeom>
          <a:noFill/>
          <a:ln w="9525">
            <a:noFill/>
            <a:miter lim="800000"/>
            <a:headEnd/>
            <a:tailEnd/>
          </a:ln>
        </p:spPr>
        <p:txBody>
          <a:bodyPr>
            <a:spAutoFit/>
          </a:bodyPr>
          <a:lstStyle/>
          <a:p>
            <a:pPr>
              <a:spcBef>
                <a:spcPct val="50000"/>
              </a:spcBef>
            </a:pPr>
            <a:r>
              <a:rPr lang="en-US" sz="2000">
                <a:solidFill>
                  <a:srgbClr val="0000FF"/>
                </a:solidFill>
                <a:latin typeface="Calibri"/>
                <a:cs typeface="Calibri"/>
              </a:rPr>
              <a:t>s is a </a:t>
            </a:r>
            <a:r>
              <a:rPr lang="en-US" sz="2000" i="1">
                <a:solidFill>
                  <a:srgbClr val="0000FF"/>
                </a:solidFill>
                <a:latin typeface="Calibri"/>
                <a:cs typeface="Calibri"/>
              </a:rPr>
              <a:t>state</a:t>
            </a:r>
          </a:p>
        </p:txBody>
      </p:sp>
      <p:sp>
        <p:nvSpPr>
          <p:cNvPr id="25" name="Text Box 32"/>
          <p:cNvSpPr txBox="1">
            <a:spLocks noChangeArrowheads="1"/>
          </p:cNvSpPr>
          <p:nvPr/>
        </p:nvSpPr>
        <p:spPr bwMode="auto">
          <a:xfrm>
            <a:off x="9723438" y="3048000"/>
            <a:ext cx="1295400" cy="708025"/>
          </a:xfrm>
          <a:prstGeom prst="rect">
            <a:avLst/>
          </a:prstGeom>
          <a:noFill/>
          <a:ln w="9525">
            <a:noFill/>
            <a:miter lim="800000"/>
            <a:headEnd/>
            <a:tailEnd/>
          </a:ln>
        </p:spPr>
        <p:txBody>
          <a:bodyPr>
            <a:spAutoFit/>
          </a:bodyPr>
          <a:lstStyle/>
          <a:p>
            <a:pPr>
              <a:spcBef>
                <a:spcPct val="50000"/>
              </a:spcBef>
            </a:pPr>
            <a:r>
              <a:rPr lang="en-US" sz="2000" dirty="0">
                <a:solidFill>
                  <a:srgbClr val="008000"/>
                </a:solidFill>
                <a:latin typeface="Calibri"/>
                <a:cs typeface="Calibri"/>
              </a:rPr>
              <a:t>(s, a) is a </a:t>
            </a:r>
            <a:r>
              <a:rPr lang="en-US" sz="2000" i="1" dirty="0">
                <a:solidFill>
                  <a:srgbClr val="008000"/>
                </a:solidFill>
                <a:latin typeface="Calibri"/>
                <a:cs typeface="Calibri"/>
              </a:rPr>
              <a:t>q-state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Snapshot of Demo – </a:t>
            </a:r>
            <a:r>
              <a:rPr lang="en-US" dirty="0" err="1"/>
              <a:t>Gridworld</a:t>
            </a:r>
            <a:r>
              <a:rPr lang="en-US" dirty="0"/>
              <a:t> V Values</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0.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65" y="1134664"/>
            <a:ext cx="6215470" cy="5723336"/>
          </a:xfrm>
          <a:prstGeom prst="rect">
            <a:avLst/>
          </a:prstGeom>
        </p:spPr>
      </p:pic>
    </p:spTree>
    <p:extLst>
      <p:ext uri="{BB962C8B-B14F-4D97-AF65-F5344CB8AC3E}">
        <p14:creationId xmlns:p14="http://schemas.microsoft.com/office/powerpoint/2010/main" val="631484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Snapshot of Demo – </a:t>
            </a:r>
            <a:r>
              <a:rPr lang="en-US" dirty="0" err="1"/>
              <a:t>Gridworld</a:t>
            </a:r>
            <a:r>
              <a:rPr lang="en-US" dirty="0"/>
              <a:t> Q Values</a:t>
            </a:r>
          </a:p>
        </p:txBody>
      </p:sp>
      <p:sp>
        <p:nvSpPr>
          <p:cNvPr id="6" name="TextBox 5"/>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0.5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241" y="1143000"/>
            <a:ext cx="6215518" cy="5715000"/>
          </a:xfrm>
          <a:prstGeom prst="rect">
            <a:avLst/>
          </a:prstGeom>
        </p:spPr>
      </p:pic>
    </p:spTree>
    <p:extLst>
      <p:ext uri="{BB962C8B-B14F-4D97-AF65-F5344CB8AC3E}">
        <p14:creationId xmlns:p14="http://schemas.microsoft.com/office/powerpoint/2010/main" val="789766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Values of States</a:t>
            </a:r>
          </a:p>
        </p:txBody>
      </p:sp>
      <p:sp>
        <p:nvSpPr>
          <p:cNvPr id="3" name="Content Placeholder 2"/>
          <p:cNvSpPr>
            <a:spLocks noGrp="1"/>
          </p:cNvSpPr>
          <p:nvPr>
            <p:ph idx="1"/>
          </p:nvPr>
        </p:nvSpPr>
        <p:spPr/>
        <p:txBody>
          <a:bodyPr/>
          <a:lstStyle/>
          <a:p>
            <a:r>
              <a:rPr lang="en-US" sz="2800" dirty="0"/>
              <a:t>Fundamental operation: compute the (</a:t>
            </a:r>
            <a:r>
              <a:rPr lang="en-US" sz="2800" dirty="0" err="1"/>
              <a:t>expectimax</a:t>
            </a:r>
            <a:r>
              <a:rPr lang="en-US" sz="2800" dirty="0"/>
              <a:t>) value of a state</a:t>
            </a:r>
          </a:p>
          <a:p>
            <a:pPr lvl="1"/>
            <a:r>
              <a:rPr lang="en-US" sz="2400" dirty="0"/>
              <a:t>Expected utility under optimal action</a:t>
            </a:r>
          </a:p>
          <a:p>
            <a:pPr lvl="1"/>
            <a:r>
              <a:rPr lang="en-US" sz="2400" dirty="0"/>
              <a:t>Average sum of (discounted) rewards</a:t>
            </a:r>
          </a:p>
          <a:p>
            <a:pPr lvl="1"/>
            <a:r>
              <a:rPr lang="en-US" sz="2400" dirty="0"/>
              <a:t>This is just what </a:t>
            </a:r>
            <a:r>
              <a:rPr lang="en-US" sz="2400" dirty="0" err="1"/>
              <a:t>expectimax</a:t>
            </a:r>
            <a:r>
              <a:rPr lang="en-US" sz="2400" dirty="0"/>
              <a:t> computed!</a:t>
            </a:r>
          </a:p>
          <a:p>
            <a:pPr lvl="1"/>
            <a:endParaRPr lang="en-US" sz="2400" dirty="0"/>
          </a:p>
          <a:p>
            <a:r>
              <a:rPr lang="en-US" sz="2800" dirty="0"/>
              <a:t>Recursive definition of value:</a:t>
            </a:r>
          </a:p>
        </p:txBody>
      </p:sp>
      <p:pic>
        <p:nvPicPr>
          <p:cNvPr id="52" name="Picture 51" descr="txp_fig"/>
          <p:cNvPicPr>
            <a:picLocks noChangeAspect="1"/>
          </p:cNvPicPr>
          <p:nvPr>
            <p:custDataLst>
              <p:tags r:id="rId1"/>
            </p:custDataLst>
          </p:nvPr>
        </p:nvPicPr>
        <p:blipFill>
          <a:blip r:embed="rId5" cstate="print"/>
          <a:stretch>
            <a:fillRect/>
          </a:stretch>
        </p:blipFill>
        <p:spPr bwMode="auto">
          <a:xfrm>
            <a:off x="1370835" y="4343400"/>
            <a:ext cx="3078105" cy="405370"/>
          </a:xfrm>
          <a:prstGeom prst="rect">
            <a:avLst/>
          </a:prstGeom>
          <a:noFill/>
          <a:ln/>
          <a:effectLst/>
        </p:spPr>
      </p:pic>
      <p:pic>
        <p:nvPicPr>
          <p:cNvPr id="48" name="Picture 47" descr="txp_fig"/>
          <p:cNvPicPr>
            <a:picLocks noChangeAspect="1"/>
          </p:cNvPicPr>
          <p:nvPr>
            <p:custDataLst>
              <p:tags r:id="rId2"/>
            </p:custDataLst>
          </p:nvPr>
        </p:nvPicPr>
        <p:blipFill>
          <a:blip r:embed="rId6" cstate="print"/>
          <a:stretch>
            <a:fillRect/>
          </a:stretch>
        </p:blipFill>
        <p:spPr bwMode="auto">
          <a:xfrm>
            <a:off x="1371443" y="5727700"/>
            <a:ext cx="6950388" cy="690805"/>
          </a:xfrm>
          <a:prstGeom prst="rect">
            <a:avLst/>
          </a:prstGeom>
          <a:noFill/>
          <a:ln/>
          <a:effectLst/>
        </p:spPr>
      </p:pic>
      <p:pic>
        <p:nvPicPr>
          <p:cNvPr id="47" name="Picture 46" descr="txp_fig"/>
          <p:cNvPicPr>
            <a:picLocks noChangeAspect="1"/>
          </p:cNvPicPr>
          <p:nvPr>
            <p:custDataLst>
              <p:tags r:id="rId3"/>
            </p:custDataLst>
          </p:nvPr>
        </p:nvPicPr>
        <p:blipFill>
          <a:blip r:embed="rId7" cstate="print"/>
          <a:stretch>
            <a:fillRect/>
          </a:stretch>
        </p:blipFill>
        <p:spPr bwMode="auto">
          <a:xfrm>
            <a:off x="1378073" y="4986337"/>
            <a:ext cx="5556003" cy="593269"/>
          </a:xfrm>
          <a:prstGeom prst="rect">
            <a:avLst/>
          </a:prstGeom>
          <a:noFill/>
          <a:ln/>
          <a:effectLst/>
        </p:spPr>
      </p:pic>
      <p:grpSp>
        <p:nvGrpSpPr>
          <p:cNvPr id="27" name="Group 4"/>
          <p:cNvGrpSpPr>
            <a:grpSpLocks/>
          </p:cNvGrpSpPr>
          <p:nvPr/>
        </p:nvGrpSpPr>
        <p:grpSpPr bwMode="auto">
          <a:xfrm>
            <a:off x="8229600" y="2133600"/>
            <a:ext cx="3048000" cy="2754586"/>
            <a:chOff x="2400" y="1401"/>
            <a:chExt cx="1392" cy="1258"/>
          </a:xfrm>
        </p:grpSpPr>
        <p:sp>
          <p:nvSpPr>
            <p:cNvPr id="28" name="AutoShape 5"/>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sz="2400"/>
            </a:p>
          </p:txBody>
        </p:sp>
        <p:grpSp>
          <p:nvGrpSpPr>
            <p:cNvPr id="29" name="Group 6"/>
            <p:cNvGrpSpPr>
              <a:grpSpLocks/>
            </p:cNvGrpSpPr>
            <p:nvPr/>
          </p:nvGrpSpPr>
          <p:grpSpPr bwMode="auto">
            <a:xfrm>
              <a:off x="2529" y="1617"/>
              <a:ext cx="1263" cy="361"/>
              <a:chOff x="1584" y="1680"/>
              <a:chExt cx="2352" cy="336"/>
            </a:xfrm>
          </p:grpSpPr>
          <p:sp>
            <p:nvSpPr>
              <p:cNvPr id="42" name="Line 7"/>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sz="2400"/>
              </a:p>
            </p:txBody>
          </p:sp>
          <p:sp>
            <p:nvSpPr>
              <p:cNvPr id="43" name="Line 8"/>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sz="2400"/>
              </a:p>
            </p:txBody>
          </p:sp>
          <p:sp>
            <p:nvSpPr>
              <p:cNvPr id="44" name="Line 9"/>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sz="2400"/>
              </a:p>
            </p:txBody>
          </p:sp>
          <p:sp>
            <p:nvSpPr>
              <p:cNvPr id="45" name="Line 10"/>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sz="2400"/>
              </a:p>
            </p:txBody>
          </p:sp>
        </p:grpSp>
        <p:sp>
          <p:nvSpPr>
            <p:cNvPr id="30" name="Oval 11"/>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sz="2400"/>
            </a:p>
          </p:txBody>
        </p:sp>
        <p:grpSp>
          <p:nvGrpSpPr>
            <p:cNvPr id="31" name="Group 12"/>
            <p:cNvGrpSpPr>
              <a:grpSpLocks/>
            </p:cNvGrpSpPr>
            <p:nvPr/>
          </p:nvGrpSpPr>
          <p:grpSpPr bwMode="auto">
            <a:xfrm>
              <a:off x="2400" y="2107"/>
              <a:ext cx="1057" cy="386"/>
              <a:chOff x="1536" y="2400"/>
              <a:chExt cx="1584" cy="624"/>
            </a:xfrm>
          </p:grpSpPr>
          <p:sp>
            <p:nvSpPr>
              <p:cNvPr id="38" name="Line 13"/>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sz="2400"/>
              </a:p>
            </p:txBody>
          </p:sp>
          <p:sp>
            <p:nvSpPr>
              <p:cNvPr id="39" name="Line 14"/>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sz="2400"/>
              </a:p>
            </p:txBody>
          </p:sp>
          <p:sp>
            <p:nvSpPr>
              <p:cNvPr id="40" name="Line 15"/>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sz="2400"/>
              </a:p>
            </p:txBody>
          </p:sp>
          <p:sp>
            <p:nvSpPr>
              <p:cNvPr id="41" name="Line 16"/>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sz="2400"/>
              </a:p>
            </p:txBody>
          </p:sp>
        </p:grpSp>
        <p:sp>
          <p:nvSpPr>
            <p:cNvPr id="32" name="Text Box 17"/>
            <p:cNvSpPr txBox="1">
              <a:spLocks noChangeArrowheads="1"/>
            </p:cNvSpPr>
            <p:nvPr/>
          </p:nvSpPr>
          <p:spPr bwMode="auto">
            <a:xfrm>
              <a:off x="3071" y="1680"/>
              <a:ext cx="129" cy="211"/>
            </a:xfrm>
            <a:prstGeom prst="rect">
              <a:avLst/>
            </a:prstGeom>
            <a:noFill/>
            <a:ln w="9525">
              <a:noFill/>
              <a:miter lim="800000"/>
              <a:headEnd/>
              <a:tailEnd/>
            </a:ln>
          </p:spPr>
          <p:txBody>
            <a:bodyPr>
              <a:spAutoFit/>
            </a:bodyPr>
            <a:lstStyle/>
            <a:p>
              <a:pPr>
                <a:spcBef>
                  <a:spcPct val="50000"/>
                </a:spcBef>
              </a:pPr>
              <a:r>
                <a:rPr lang="en-US" sz="2400" dirty="0"/>
                <a:t>a</a:t>
              </a:r>
            </a:p>
          </p:txBody>
        </p:sp>
        <p:sp>
          <p:nvSpPr>
            <p:cNvPr id="33" name="Text Box 18"/>
            <p:cNvSpPr txBox="1">
              <a:spLocks noChangeArrowheads="1"/>
            </p:cNvSpPr>
            <p:nvPr/>
          </p:nvSpPr>
          <p:spPr bwMode="auto">
            <a:xfrm>
              <a:off x="3216" y="1401"/>
              <a:ext cx="129" cy="211"/>
            </a:xfrm>
            <a:prstGeom prst="rect">
              <a:avLst/>
            </a:prstGeom>
            <a:noFill/>
            <a:ln w="9525">
              <a:noFill/>
              <a:miter lim="800000"/>
              <a:headEnd/>
              <a:tailEnd/>
            </a:ln>
          </p:spPr>
          <p:txBody>
            <a:bodyPr>
              <a:spAutoFit/>
            </a:bodyPr>
            <a:lstStyle/>
            <a:p>
              <a:pPr>
                <a:spcBef>
                  <a:spcPct val="50000"/>
                </a:spcBef>
              </a:pPr>
              <a:r>
                <a:rPr lang="en-US" sz="2400" dirty="0">
                  <a:solidFill>
                    <a:srgbClr val="0000FF"/>
                  </a:solidFill>
                </a:rPr>
                <a:t>s</a:t>
              </a:r>
            </a:p>
          </p:txBody>
        </p:sp>
        <p:sp>
          <p:nvSpPr>
            <p:cNvPr id="34" name="Text Box 19"/>
            <p:cNvSpPr txBox="1">
              <a:spLocks noChangeArrowheads="1"/>
            </p:cNvSpPr>
            <p:nvPr/>
          </p:nvSpPr>
          <p:spPr bwMode="auto">
            <a:xfrm>
              <a:off x="3024" y="1920"/>
              <a:ext cx="559" cy="211"/>
            </a:xfrm>
            <a:prstGeom prst="rect">
              <a:avLst/>
            </a:prstGeom>
            <a:noFill/>
            <a:ln w="9525">
              <a:noFill/>
              <a:miter lim="800000"/>
              <a:headEnd/>
              <a:tailEnd/>
            </a:ln>
          </p:spPr>
          <p:txBody>
            <a:bodyPr>
              <a:spAutoFit/>
            </a:bodyPr>
            <a:lstStyle/>
            <a:p>
              <a:pPr>
                <a:spcBef>
                  <a:spcPct val="50000"/>
                </a:spcBef>
              </a:pPr>
              <a:r>
                <a:rPr lang="en-US" sz="2400" dirty="0">
                  <a:solidFill>
                    <a:srgbClr val="008000"/>
                  </a:solidFill>
                </a:rPr>
                <a:t>s, a</a:t>
              </a:r>
            </a:p>
          </p:txBody>
        </p:sp>
        <p:sp>
          <p:nvSpPr>
            <p:cNvPr id="35" name="Text Box 20"/>
            <p:cNvSpPr txBox="1">
              <a:spLocks noChangeArrowheads="1"/>
            </p:cNvSpPr>
            <p:nvPr/>
          </p:nvSpPr>
          <p:spPr bwMode="auto">
            <a:xfrm>
              <a:off x="2609" y="2261"/>
              <a:ext cx="504" cy="211"/>
            </a:xfrm>
            <a:prstGeom prst="rect">
              <a:avLst/>
            </a:prstGeom>
            <a:noFill/>
            <a:ln w="9525">
              <a:noFill/>
              <a:miter lim="800000"/>
              <a:headEnd/>
              <a:tailEnd/>
            </a:ln>
          </p:spPr>
          <p:txBody>
            <a:bodyPr>
              <a:spAutoFit/>
            </a:bodyPr>
            <a:lstStyle/>
            <a:p>
              <a:pPr>
                <a:spcBef>
                  <a:spcPct val="50000"/>
                </a:spcBef>
              </a:pPr>
              <a:r>
                <a:rPr lang="en-US" sz="2400" dirty="0" err="1"/>
                <a:t>s,a,s</a:t>
              </a:r>
              <a:r>
                <a:rPr lang="ja-JP" altLang="en-US" sz="2400"/>
                <a:t>’</a:t>
              </a:r>
              <a:endParaRPr lang="en-US" sz="2400" dirty="0"/>
            </a:p>
          </p:txBody>
        </p:sp>
        <p:sp>
          <p:nvSpPr>
            <p:cNvPr id="36" name="AutoShape 21"/>
            <p:cNvSpPr>
              <a:spLocks noChangeArrowheads="1"/>
            </p:cNvSpPr>
            <p:nvPr/>
          </p:nvSpPr>
          <p:spPr bwMode="auto">
            <a:xfrm>
              <a:off x="3019" y="2499"/>
              <a:ext cx="154" cy="123"/>
            </a:xfrm>
            <a:prstGeom prst="triangle">
              <a:avLst>
                <a:gd name="adj" fmla="val 50000"/>
              </a:avLst>
            </a:prstGeom>
            <a:solidFill>
              <a:srgbClr val="0000FF"/>
            </a:solidFill>
            <a:ln w="9525">
              <a:solidFill>
                <a:schemeClr val="tx1"/>
              </a:solidFill>
              <a:miter lim="800000"/>
              <a:headEnd/>
              <a:tailEnd/>
            </a:ln>
          </p:spPr>
          <p:txBody>
            <a:bodyPr wrap="none" anchor="ctr"/>
            <a:lstStyle/>
            <a:p>
              <a:pPr algn="r" rtl="1"/>
              <a:endParaRPr lang="en-US" sz="2400"/>
            </a:p>
          </p:txBody>
        </p:sp>
        <p:sp>
          <p:nvSpPr>
            <p:cNvPr id="37" name="Text Box 22"/>
            <p:cNvSpPr txBox="1">
              <a:spLocks noChangeArrowheads="1"/>
            </p:cNvSpPr>
            <p:nvPr/>
          </p:nvSpPr>
          <p:spPr bwMode="auto">
            <a:xfrm>
              <a:off x="3096" y="2448"/>
              <a:ext cx="331" cy="211"/>
            </a:xfrm>
            <a:prstGeom prst="rect">
              <a:avLst/>
            </a:prstGeom>
            <a:noFill/>
            <a:ln w="9525">
              <a:noFill/>
              <a:miter lim="800000"/>
              <a:headEnd/>
              <a:tailEnd/>
            </a:ln>
          </p:spPr>
          <p:txBody>
            <a:bodyPr wrap="square">
              <a:spAutoFit/>
            </a:bodyPr>
            <a:lstStyle/>
            <a:p>
              <a:pPr algn="r" rtl="1">
                <a:spcBef>
                  <a:spcPct val="50000"/>
                </a:spcBef>
              </a:pPr>
              <a:r>
                <a:rPr lang="en-US" sz="2400" dirty="0">
                  <a:solidFill>
                    <a:srgbClr val="0000FF"/>
                  </a:solidFill>
                </a:rPr>
                <a:t>s</a:t>
              </a:r>
              <a:r>
                <a:rPr lang="ja-JP" altLang="en-US" sz="2400">
                  <a:solidFill>
                    <a:srgbClr val="0000FF"/>
                  </a:solidFill>
                </a:rPr>
                <a:t>’</a:t>
              </a:r>
              <a:endParaRPr lang="en-US" sz="2400"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Time-Limited Values</a:t>
            </a:r>
          </a:p>
        </p:txBody>
      </p:sp>
      <p:sp>
        <p:nvSpPr>
          <p:cNvPr id="3" name="Content Placeholder 2"/>
          <p:cNvSpPr>
            <a:spLocks noGrp="1"/>
          </p:cNvSpPr>
          <p:nvPr>
            <p:ph idx="1"/>
          </p:nvPr>
        </p:nvSpPr>
        <p:spPr>
          <a:xfrm>
            <a:off x="406400" y="1397001"/>
            <a:ext cx="7823200" cy="4729164"/>
          </a:xfrm>
        </p:spPr>
        <p:txBody>
          <a:bodyPr/>
          <a:lstStyle/>
          <a:p>
            <a:r>
              <a:rPr lang="en-US" sz="2400" dirty="0"/>
              <a:t>Key idea: time-limited values</a:t>
            </a:r>
          </a:p>
          <a:p>
            <a:pPr lvl="4"/>
            <a:endParaRPr lang="en-US" sz="1200" dirty="0"/>
          </a:p>
          <a:p>
            <a:r>
              <a:rPr lang="en-US" sz="2400" dirty="0"/>
              <a:t>Define </a:t>
            </a:r>
            <a:r>
              <a:rPr lang="en-US" sz="2400" dirty="0" err="1"/>
              <a:t>V</a:t>
            </a:r>
            <a:r>
              <a:rPr lang="en-US" sz="2400" baseline="-25000" dirty="0" err="1"/>
              <a:t>k</a:t>
            </a:r>
            <a:r>
              <a:rPr lang="en-US" sz="2400" dirty="0"/>
              <a:t>(s) to be the optimal value of s if the game ends in k more time steps</a:t>
            </a:r>
          </a:p>
          <a:p>
            <a:pPr lvl="1"/>
            <a:r>
              <a:rPr lang="en-US" sz="2000" dirty="0"/>
              <a:t>Equivalently, it’s what a depth-k </a:t>
            </a:r>
            <a:r>
              <a:rPr lang="en-US" sz="2000" dirty="0" err="1"/>
              <a:t>expectimax</a:t>
            </a:r>
            <a:r>
              <a:rPr lang="en-US" sz="2000" dirty="0"/>
              <a:t> would give from s</a:t>
            </a:r>
          </a:p>
          <a:p>
            <a:endParaRPr lang="en-US" sz="24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29020" y="1264178"/>
            <a:ext cx="2248579" cy="2164822"/>
          </a:xfrm>
          <a:prstGeom prst="rect">
            <a:avLst/>
          </a:prstGeom>
          <a:noFill/>
        </p:spPr>
      </p:pic>
      <p:grpSp>
        <p:nvGrpSpPr>
          <p:cNvPr id="7" name="Group 6"/>
          <p:cNvGrpSpPr/>
          <p:nvPr/>
        </p:nvGrpSpPr>
        <p:grpSpPr>
          <a:xfrm>
            <a:off x="1524350" y="3962400"/>
            <a:ext cx="4492280" cy="1731062"/>
            <a:chOff x="460604" y="1295400"/>
            <a:chExt cx="11348754" cy="4373146"/>
          </a:xfrm>
        </p:grpSpPr>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743362" y="1295400"/>
              <a:ext cx="928190" cy="610286"/>
            </a:xfrm>
            <a:prstGeom prst="rect">
              <a:avLst/>
            </a:prstGeom>
            <a:noFill/>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654641" y="3124199"/>
              <a:ext cx="1014612" cy="639346"/>
            </a:xfrm>
            <a:prstGeom prst="rect">
              <a:avLst/>
            </a:prstGeom>
            <a:noFill/>
          </p:spPr>
        </p:pic>
        <p:pic>
          <p:nvPicPr>
            <p:cNvPr id="10"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0824561" y="4941331"/>
              <a:ext cx="984797" cy="697468"/>
            </a:xfrm>
            <a:prstGeom prst="rect">
              <a:avLst/>
            </a:prstGeom>
            <a:noFill/>
          </p:spPr>
        </p:pic>
        <p:sp>
          <p:nvSpPr>
            <p:cNvPr id="11" name="Oval 10"/>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7904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8" idx="2"/>
              <a:endCxn id="12" idx="1"/>
            </p:cNvCxnSpPr>
            <p:nvPr/>
          </p:nvCxnSpPr>
          <p:spPr>
            <a:xfrm>
              <a:off x="5207457" y="1905685"/>
              <a:ext cx="2627658" cy="3487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1" idx="7"/>
            </p:cNvCxnSpPr>
            <p:nvPr/>
          </p:nvCxnSpPr>
          <p:spPr>
            <a:xfrm flipH="1">
              <a:off x="2030841" y="1905685"/>
              <a:ext cx="3176616" cy="3487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5566005" y="3124199"/>
              <a:ext cx="928190" cy="610286"/>
            </a:xfrm>
            <a:prstGeom prst="rect">
              <a:avLst/>
            </a:prstGeom>
            <a:noFill/>
          </p:spPr>
        </p:pic>
        <p:cxnSp>
          <p:nvCxnSpPr>
            <p:cNvPr id="16" name="Straight Arrow Connector 15"/>
            <p:cNvCxnSpPr>
              <a:stCxn id="12" idx="4"/>
              <a:endCxn id="15" idx="0"/>
            </p:cNvCxnSpPr>
            <p:nvPr/>
          </p:nvCxnSpPr>
          <p:spPr>
            <a:xfrm flipH="1">
              <a:off x="6030099" y="2514600"/>
              <a:ext cx="1912779"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2" idx="4"/>
              <a:endCxn id="9" idx="0"/>
            </p:cNvCxnSpPr>
            <p:nvPr/>
          </p:nvCxnSpPr>
          <p:spPr>
            <a:xfrm>
              <a:off x="7942878" y="2514600"/>
              <a:ext cx="2219072" cy="609600"/>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1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451204" y="3123514"/>
              <a:ext cx="928190" cy="610286"/>
            </a:xfrm>
            <a:prstGeom prst="rect">
              <a:avLst/>
            </a:prstGeom>
            <a:noFill/>
          </p:spPr>
        </p:pic>
        <p:cxnSp>
          <p:nvCxnSpPr>
            <p:cNvPr id="19" name="Straight Arrow Connector 18"/>
            <p:cNvCxnSpPr>
              <a:stCxn id="11" idx="4"/>
              <a:endCxn id="18" idx="0"/>
            </p:cNvCxnSpPr>
            <p:nvPr/>
          </p:nvCxnSpPr>
          <p:spPr>
            <a:xfrm flipH="1">
              <a:off x="1915299" y="2514600"/>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872842" y="5029200"/>
              <a:ext cx="1014612" cy="639346"/>
            </a:xfrm>
            <a:prstGeom prst="rect">
              <a:avLst/>
            </a:prstGeom>
            <a:noFill/>
          </p:spPr>
        </p:pic>
        <p:sp>
          <p:nvSpPr>
            <p:cNvPr id="21" name="Oval 20"/>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7800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8" idx="2"/>
              <a:endCxn id="22" idx="1"/>
            </p:cNvCxnSpPr>
            <p:nvPr/>
          </p:nvCxnSpPr>
          <p:spPr>
            <a:xfrm>
              <a:off x="1915299" y="3733800"/>
              <a:ext cx="909378" cy="424952"/>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2"/>
              <a:endCxn id="21" idx="7"/>
            </p:cNvCxnSpPr>
            <p:nvPr/>
          </p:nvCxnSpPr>
          <p:spPr>
            <a:xfrm flipH="1">
              <a:off x="1024683"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5"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060805" y="5029200"/>
              <a:ext cx="928190" cy="610286"/>
            </a:xfrm>
            <a:prstGeom prst="rect">
              <a:avLst/>
            </a:prstGeom>
            <a:noFill/>
          </p:spPr>
        </p:pic>
        <p:cxnSp>
          <p:nvCxnSpPr>
            <p:cNvPr id="26" name="Straight Arrow Connector 25"/>
            <p:cNvCxnSpPr>
              <a:stCxn id="22" idx="4"/>
              <a:endCxn id="25" idx="0"/>
            </p:cNvCxnSpPr>
            <p:nvPr/>
          </p:nvCxnSpPr>
          <p:spPr>
            <a:xfrm flipH="1">
              <a:off x="25248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22" idx="4"/>
              <a:endCxn id="20" idx="0"/>
            </p:cNvCxnSpPr>
            <p:nvPr/>
          </p:nvCxnSpPr>
          <p:spPr>
            <a:xfrm>
              <a:off x="29324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60604" y="5027831"/>
              <a:ext cx="928190" cy="610286"/>
            </a:xfrm>
            <a:prstGeom prst="rect">
              <a:avLst/>
            </a:prstGeom>
            <a:noFill/>
          </p:spPr>
        </p:pic>
        <p:cxnSp>
          <p:nvCxnSpPr>
            <p:cNvPr id="29" name="Straight Arrow Connector 28"/>
            <p:cNvCxnSpPr>
              <a:stCxn id="21" idx="4"/>
              <a:endCxn id="28"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endCxn id="30" idx="7"/>
            </p:cNvCxnSpPr>
            <p:nvPr/>
          </p:nvCxnSpPr>
          <p:spPr>
            <a:xfrm flipH="1">
              <a:off x="5123925" y="3733800"/>
              <a:ext cx="890616" cy="42495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59846" y="5027831"/>
              <a:ext cx="928190" cy="610286"/>
            </a:xfrm>
            <a:prstGeom prst="rect">
              <a:avLst/>
            </a:prstGeom>
            <a:noFill/>
          </p:spPr>
        </p:pic>
        <p:cxnSp>
          <p:nvCxnSpPr>
            <p:cNvPr id="33" name="Straight Arrow Connector 32"/>
            <p:cNvCxnSpPr>
              <a:stCxn id="30" idx="4"/>
              <a:endCxn id="32"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987643" y="5029200"/>
              <a:ext cx="1014612" cy="639346"/>
            </a:xfrm>
            <a:prstGeom prst="rect">
              <a:avLst/>
            </a:prstGeom>
            <a:noFill/>
          </p:spPr>
        </p:pic>
        <p:sp>
          <p:nvSpPr>
            <p:cNvPr id="35" name="Oval 34"/>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p:cNvCxnSpPr>
              <a:stCxn id="15" idx="2"/>
              <a:endCxn id="35" idx="1"/>
            </p:cNvCxnSpPr>
            <p:nvPr/>
          </p:nvCxnSpPr>
          <p:spPr>
            <a:xfrm>
              <a:off x="6030099" y="3734485"/>
              <a:ext cx="909378" cy="42426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175604" y="5029200"/>
              <a:ext cx="928190" cy="610286"/>
            </a:xfrm>
            <a:prstGeom prst="rect">
              <a:avLst/>
            </a:prstGeom>
            <a:noFill/>
          </p:spPr>
        </p:pic>
        <p:cxnSp>
          <p:nvCxnSpPr>
            <p:cNvPr id="38" name="Straight Arrow Connector 37"/>
            <p:cNvCxnSpPr>
              <a:stCxn id="35" idx="4"/>
              <a:endCxn id="37" idx="0"/>
            </p:cNvCxnSpPr>
            <p:nvPr/>
          </p:nvCxnSpPr>
          <p:spPr>
            <a:xfrm flipH="1">
              <a:off x="6639699" y="4418915"/>
              <a:ext cx="407541"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35" idx="4"/>
              <a:endCxn id="34" idx="0"/>
            </p:cNvCxnSpPr>
            <p:nvPr/>
          </p:nvCxnSpPr>
          <p:spPr>
            <a:xfrm>
              <a:off x="7047240" y="4418915"/>
              <a:ext cx="44771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0" name="Picture 2"/>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045042" y="5028516"/>
              <a:ext cx="1014612" cy="639346"/>
            </a:xfrm>
            <a:prstGeom prst="rect">
              <a:avLst/>
            </a:prstGeom>
            <a:noFill/>
          </p:spPr>
        </p:pic>
        <p:sp>
          <p:nvSpPr>
            <p:cNvPr id="41" name="Oval 40"/>
            <p:cNvSpPr/>
            <p:nvPr/>
          </p:nvSpPr>
          <p:spPr>
            <a:xfrm>
              <a:off x="8952240"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Arrow Connector 41"/>
            <p:cNvCxnSpPr>
              <a:stCxn id="9" idx="2"/>
              <a:endCxn id="41" idx="7"/>
            </p:cNvCxnSpPr>
            <p:nvPr/>
          </p:nvCxnSpPr>
          <p:spPr>
            <a:xfrm flipH="1">
              <a:off x="9212403" y="3763546"/>
              <a:ext cx="949547" cy="394521"/>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4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233005" y="5028516"/>
              <a:ext cx="928190" cy="610286"/>
            </a:xfrm>
            <a:prstGeom prst="rect">
              <a:avLst/>
            </a:prstGeom>
            <a:noFill/>
          </p:spPr>
        </p:pic>
        <p:cxnSp>
          <p:nvCxnSpPr>
            <p:cNvPr id="44" name="Straight Arrow Connector 43"/>
            <p:cNvCxnSpPr>
              <a:stCxn id="41" idx="4"/>
              <a:endCxn id="43" idx="0"/>
            </p:cNvCxnSpPr>
            <p:nvPr/>
          </p:nvCxnSpPr>
          <p:spPr>
            <a:xfrm flipH="1">
              <a:off x="8697099" y="4418230"/>
              <a:ext cx="407541"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41" idx="4"/>
              <a:endCxn id="40" idx="0"/>
            </p:cNvCxnSpPr>
            <p:nvPr/>
          </p:nvCxnSpPr>
          <p:spPr>
            <a:xfrm>
              <a:off x="9104640" y="4418230"/>
              <a:ext cx="447710"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1119941"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a:stCxn id="9" idx="2"/>
              <a:endCxn id="46" idx="1"/>
            </p:cNvCxnSpPr>
            <p:nvPr/>
          </p:nvCxnSpPr>
          <p:spPr>
            <a:xfrm>
              <a:off x="10161950" y="3763546"/>
              <a:ext cx="1002628" cy="39520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46" idx="4"/>
            </p:cNvCxnSpPr>
            <p:nvPr/>
          </p:nvCxnSpPr>
          <p:spPr>
            <a:xfrm>
              <a:off x="11272341" y="4418915"/>
              <a:ext cx="7779" cy="60891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49" name="Right Arrow 48"/>
          <p:cNvSpPr/>
          <p:nvPr/>
        </p:nvSpPr>
        <p:spPr>
          <a:xfrm>
            <a:off x="6629400" y="4343400"/>
            <a:ext cx="990600" cy="91440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a:off x="8229600" y="4267200"/>
            <a:ext cx="2057400" cy="1447800"/>
          </a:xfrm>
          <a:prstGeom prst="triangle">
            <a:avLst/>
          </a:prstGeom>
          <a:solidFill>
            <a:srgbClr val="8FAA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TP_tmp.png"/>
          <p:cNvPicPr>
            <a:picLocks noChangeAspect="1"/>
          </p:cNvPicPr>
          <p:nvPr>
            <p:custDataLst>
              <p:tags r:id="rId1"/>
            </p:custDataLst>
          </p:nvPr>
        </p:nvPicPr>
        <p:blipFill>
          <a:blip r:embed="rId8" cstate="print"/>
          <a:stretch>
            <a:fillRect/>
          </a:stretch>
        </p:blipFill>
        <p:spPr>
          <a:xfrm>
            <a:off x="8763000" y="3962400"/>
            <a:ext cx="864110" cy="278892"/>
          </a:xfrm>
          <a:prstGeom prst="rect">
            <a:avLst/>
          </a:prstGeom>
        </p:spPr>
      </p:pic>
      <p:pic>
        <p:nvPicPr>
          <p:cNvPr id="53"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144350" y="3962400"/>
            <a:ext cx="367414" cy="241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7.4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791" y="1143000"/>
            <a:ext cx="6206418"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7.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545" y="1143000"/>
            <a:ext cx="6176910"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k=2</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7.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2400" y="1143000"/>
            <a:ext cx="6207201"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k=3</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179" y="1143000"/>
            <a:ext cx="6177643"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Online Media 1" descr="GAE-demo-short-v2">
            <a:hlinkClick r:id="" action="ppaction://media"/>
            <a:extLst>
              <a:ext uri="{FF2B5EF4-FFF2-40B4-BE49-F238E27FC236}">
                <a16:creationId xmlns:a16="http://schemas.microsoft.com/office/drawing/2014/main" id="{E5553B55-43C2-8445-8594-964CA52B03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600109" y="1189490"/>
            <a:ext cx="6540315" cy="4868901"/>
          </a:xfrm>
          <a:prstGeom prst="rect">
            <a:avLst/>
          </a:prstGeom>
        </p:spPr>
      </p:pic>
      <p:sp>
        <p:nvSpPr>
          <p:cNvPr id="43" name="TextBox 42">
            <a:extLst>
              <a:ext uri="{FF2B5EF4-FFF2-40B4-BE49-F238E27FC236}">
                <a16:creationId xmlns:a16="http://schemas.microsoft.com/office/drawing/2014/main" id="{5FC3E6CC-2DA7-EE4E-A101-9985CBEB24D8}"/>
              </a:ext>
            </a:extLst>
          </p:cNvPr>
          <p:cNvSpPr txBox="1"/>
          <p:nvPr/>
        </p:nvSpPr>
        <p:spPr>
          <a:xfrm>
            <a:off x="4775201" y="6358880"/>
            <a:ext cx="6869358" cy="451300"/>
          </a:xfrm>
          <a:prstGeom prst="rect">
            <a:avLst/>
          </a:prstGeom>
          <a:noFill/>
        </p:spPr>
        <p:txBody>
          <a:bodyPr wrap="none" lIns="121877" tIns="60939" rIns="121877" bIns="60939" rtlCol="0">
            <a:spAutoFit/>
          </a:bodyPr>
          <a:lstStyle/>
          <a:p>
            <a:r>
              <a:rPr lang="en-US" sz="2133">
                <a:latin typeface="Palatino" pitchFamily="2" charset="77"/>
                <a:ea typeface="Palatino" pitchFamily="2" charset="77"/>
                <a:cs typeface="Calibri"/>
              </a:rPr>
              <a:t>[Schulman, Moritz, Levine, Jordan, Abbeel, ICLR 2016]</a:t>
            </a:r>
          </a:p>
        </p:txBody>
      </p:sp>
      <p:cxnSp>
        <p:nvCxnSpPr>
          <p:cNvPr id="17" name="Straight Connector 16">
            <a:extLst>
              <a:ext uri="{FF2B5EF4-FFF2-40B4-BE49-F238E27FC236}">
                <a16:creationId xmlns:a16="http://schemas.microsoft.com/office/drawing/2014/main" id="{27BAB3E3-FA50-F445-9668-DDCDEFA66FBC}"/>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24" name="TextBox 23">
            <a:extLst>
              <a:ext uri="{FF2B5EF4-FFF2-40B4-BE49-F238E27FC236}">
                <a16:creationId xmlns:a16="http://schemas.microsoft.com/office/drawing/2014/main" id="{EACDAA04-21D7-5446-B05C-6B1FB11C30AC}"/>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25" name="TextBox 24">
            <a:extLst>
              <a:ext uri="{FF2B5EF4-FFF2-40B4-BE49-F238E27FC236}">
                <a16:creationId xmlns:a16="http://schemas.microsoft.com/office/drawing/2014/main" id="{D6F10E1D-99D8-4145-91A8-D5A526566C09}"/>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6" name="TextBox 25">
            <a:extLst>
              <a:ext uri="{FF2B5EF4-FFF2-40B4-BE49-F238E27FC236}">
                <a16:creationId xmlns:a16="http://schemas.microsoft.com/office/drawing/2014/main" id="{A70D8C1F-23D8-FD4E-A9C7-B4897EE2D97D}"/>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7" name="TextBox 26">
            <a:extLst>
              <a:ext uri="{FF2B5EF4-FFF2-40B4-BE49-F238E27FC236}">
                <a16:creationId xmlns:a16="http://schemas.microsoft.com/office/drawing/2014/main" id="{06778CD3-A2C6-6B4D-A906-3130CF0CEC75}"/>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8" name="TextBox 27">
            <a:extLst>
              <a:ext uri="{FF2B5EF4-FFF2-40B4-BE49-F238E27FC236}">
                <a16:creationId xmlns:a16="http://schemas.microsoft.com/office/drawing/2014/main" id="{0C6DF0DD-ED9D-F548-8510-2C184C36039D}"/>
              </a:ext>
            </a:extLst>
          </p:cNvPr>
          <p:cNvSpPr txBox="1"/>
          <p:nvPr/>
        </p:nvSpPr>
        <p:spPr>
          <a:xfrm>
            <a:off x="167218" y="36262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2016</a:t>
            </a:r>
          </a:p>
        </p:txBody>
      </p:sp>
      <p:sp>
        <p:nvSpPr>
          <p:cNvPr id="29" name="TextBox 28">
            <a:extLst>
              <a:ext uri="{FF2B5EF4-FFF2-40B4-BE49-F238E27FC236}">
                <a16:creationId xmlns:a16="http://schemas.microsoft.com/office/drawing/2014/main" id="{98E5A4EC-A579-3843-8A74-586D60C46C32}"/>
              </a:ext>
            </a:extLst>
          </p:cNvPr>
          <p:cNvSpPr txBox="1"/>
          <p:nvPr/>
        </p:nvSpPr>
        <p:spPr>
          <a:xfrm>
            <a:off x="1016000" y="3626247"/>
            <a:ext cx="2973891" cy="584775"/>
          </a:xfrm>
          <a:prstGeom prst="rect">
            <a:avLst/>
          </a:prstGeom>
          <a:noFill/>
        </p:spPr>
        <p:txBody>
          <a:bodyPr wrap="none" rtlCol="0">
            <a:spAutoFit/>
          </a:bodyPr>
          <a:lstStyle/>
          <a:p>
            <a:r>
              <a:rPr lang="en-US" sz="1600" b="1">
                <a:latin typeface="Palatino" pitchFamily="2" charset="77"/>
                <a:ea typeface="Palatino" pitchFamily="2" charset="77"/>
                <a:cs typeface="Calibri"/>
              </a:rPr>
              <a:t>3D locomotion (TRPO+GAE)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[Berkeley]</a:t>
            </a:r>
          </a:p>
        </p:txBody>
      </p:sp>
      <p:sp>
        <p:nvSpPr>
          <p:cNvPr id="14" name="Title 1">
            <a:extLst>
              <a:ext uri="{FF2B5EF4-FFF2-40B4-BE49-F238E27FC236}">
                <a16:creationId xmlns:a16="http://schemas.microsoft.com/office/drawing/2014/main" id="{21E27CAB-1AFA-CB40-8514-E3311007C391}"/>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72531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00"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k=4</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57098"/>
            <a:ext cx="6172200" cy="5700901"/>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k=5</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644" y="1143000"/>
            <a:ext cx="6186713" cy="5714999"/>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k=6</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972" y="1173166"/>
            <a:ext cx="6154057" cy="5684833"/>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k=7</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48034"/>
            <a:ext cx="6172200" cy="5709965"/>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k=8</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75224"/>
            <a:ext cx="6172200" cy="5682775"/>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k=9</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6198" y="1157224"/>
            <a:ext cx="6179605" cy="5700776"/>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25" y="1143000"/>
            <a:ext cx="6196550"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k=11</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00" y="1138306"/>
            <a:ext cx="6172200" cy="5719693"/>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k=12</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8.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725" y="1143000"/>
            <a:ext cx="6196550" cy="5715000"/>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k=100</a:t>
            </a:r>
          </a:p>
        </p:txBody>
      </p:sp>
      <p:sp>
        <p:nvSpPr>
          <p:cNvPr id="5" name="TextBox 4"/>
          <p:cNvSpPr txBox="1"/>
          <p:nvPr/>
        </p:nvSpPr>
        <p:spPr>
          <a:xfrm>
            <a:off x="9906001" y="5934670"/>
            <a:ext cx="2286000" cy="923330"/>
          </a:xfrm>
          <a:prstGeom prst="rect">
            <a:avLst/>
          </a:prstGeom>
          <a:noFill/>
        </p:spPr>
        <p:txBody>
          <a:bodyPr wrap="square" rtlCol="0">
            <a:spAutoFit/>
          </a:bodyPr>
          <a:lstStyle/>
          <a:p>
            <a:r>
              <a:rPr lang="en-US" dirty="0">
                <a:latin typeface="Calibri"/>
                <a:cs typeface="Calibri"/>
              </a:rPr>
              <a:t>Noise = 0.2</a:t>
            </a:r>
          </a:p>
          <a:p>
            <a:r>
              <a:rPr lang="en-US" dirty="0">
                <a:latin typeface="Calibri"/>
                <a:cs typeface="Calibri"/>
              </a:rPr>
              <a:t>Discount = 0.9</a:t>
            </a:r>
          </a:p>
          <a:p>
            <a:r>
              <a:rPr lang="en-US" dirty="0">
                <a:latin typeface="Calibri"/>
                <a:cs typeface="Calibri"/>
              </a:rPr>
              <a:t>Living reward = 0</a:t>
            </a:r>
          </a:p>
        </p:txBody>
      </p:sp>
      <p:pic>
        <p:nvPicPr>
          <p:cNvPr id="3" name="Picture 2" descr="Screen Shot 2014-08-10 at 7.49.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746" y="1130418"/>
            <a:ext cx="6190508" cy="5727581"/>
          </a:xfrm>
          <a:prstGeom prst="rect">
            <a:avLst/>
          </a:prstGeom>
        </p:spPr>
      </p:pic>
    </p:spTree>
    <p:extLst>
      <p:ext uri="{BB962C8B-B14F-4D97-AF65-F5344CB8AC3E}">
        <p14:creationId xmlns:p14="http://schemas.microsoft.com/office/powerpoint/2010/main" val="1622819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shape_cube_learning.mp4">
            <a:hlinkClick r:id="" action="ppaction://media"/>
            <a:extLst>
              <a:ext uri="{FF2B5EF4-FFF2-40B4-BE49-F238E27FC236}">
                <a16:creationId xmlns:a16="http://schemas.microsoft.com/office/drawing/2014/main" id="{09F2B81A-8B24-074E-93AB-618919988DD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08592" y="1175677"/>
            <a:ext cx="7823200" cy="4346223"/>
          </a:xfrm>
          <a:prstGeom prst="rect">
            <a:avLst/>
          </a:prstGeom>
        </p:spPr>
      </p:pic>
      <p:sp>
        <p:nvSpPr>
          <p:cNvPr id="43" name="TextBox 42">
            <a:extLst>
              <a:ext uri="{FF2B5EF4-FFF2-40B4-BE49-F238E27FC236}">
                <a16:creationId xmlns:a16="http://schemas.microsoft.com/office/drawing/2014/main" id="{9B13736D-0512-3B40-BF54-9A1E42A79812}"/>
              </a:ext>
            </a:extLst>
          </p:cNvPr>
          <p:cNvSpPr txBox="1"/>
          <p:nvPr/>
        </p:nvSpPr>
        <p:spPr>
          <a:xfrm>
            <a:off x="5357098" y="5808575"/>
            <a:ext cx="5126191" cy="410391"/>
          </a:xfrm>
          <a:prstGeom prst="rect">
            <a:avLst/>
          </a:prstGeom>
          <a:noFill/>
        </p:spPr>
        <p:txBody>
          <a:bodyPr wrap="square" lIns="121877" tIns="60939" rIns="121877" bIns="60939" rtlCol="0">
            <a:spAutoFit/>
          </a:bodyPr>
          <a:lstStyle/>
          <a:p>
            <a:pPr algn="ctr"/>
            <a:r>
              <a:rPr lang="en-US" sz="1867">
                <a:latin typeface="Palatino" pitchFamily="2" charset="77"/>
                <a:ea typeface="Palatino" pitchFamily="2" charset="77"/>
                <a:cs typeface="Calibri"/>
              </a:rPr>
              <a:t>[Levine*, Finn*, Darrell, Abbeel, JMLR 2016]</a:t>
            </a:r>
          </a:p>
        </p:txBody>
      </p:sp>
      <p:cxnSp>
        <p:nvCxnSpPr>
          <p:cNvPr id="17" name="Straight Connector 16">
            <a:extLst>
              <a:ext uri="{FF2B5EF4-FFF2-40B4-BE49-F238E27FC236}">
                <a16:creationId xmlns:a16="http://schemas.microsoft.com/office/drawing/2014/main" id="{4465C015-C2D1-9343-B7F8-CE8D6C9D1CFD}"/>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26" name="TextBox 25">
            <a:extLst>
              <a:ext uri="{FF2B5EF4-FFF2-40B4-BE49-F238E27FC236}">
                <a16:creationId xmlns:a16="http://schemas.microsoft.com/office/drawing/2014/main" id="{2ECA953C-5A0E-5840-B88E-933608B60C2C}"/>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27" name="TextBox 26">
            <a:extLst>
              <a:ext uri="{FF2B5EF4-FFF2-40B4-BE49-F238E27FC236}">
                <a16:creationId xmlns:a16="http://schemas.microsoft.com/office/drawing/2014/main" id="{1DAECE3D-7420-5248-A58E-6C94CD5B2618}"/>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8" name="TextBox 27">
            <a:extLst>
              <a:ext uri="{FF2B5EF4-FFF2-40B4-BE49-F238E27FC236}">
                <a16:creationId xmlns:a16="http://schemas.microsoft.com/office/drawing/2014/main" id="{4D2CEC7C-E6FB-F343-BB37-A0C00D2073E7}"/>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9" name="TextBox 28">
            <a:extLst>
              <a:ext uri="{FF2B5EF4-FFF2-40B4-BE49-F238E27FC236}">
                <a16:creationId xmlns:a16="http://schemas.microsoft.com/office/drawing/2014/main" id="{1C87BE99-D1A2-924E-AAA1-5EFE8C432E5D}"/>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30" name="TextBox 29">
            <a:extLst>
              <a:ext uri="{FF2B5EF4-FFF2-40B4-BE49-F238E27FC236}">
                <a16:creationId xmlns:a16="http://schemas.microsoft.com/office/drawing/2014/main" id="{C4AD1A20-5513-1349-8607-766C390E5A33}"/>
              </a:ext>
            </a:extLst>
          </p:cNvPr>
          <p:cNvSpPr txBox="1"/>
          <p:nvPr/>
        </p:nvSpPr>
        <p:spPr>
          <a:xfrm>
            <a:off x="167218" y="36262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31" name="TextBox 30">
            <a:extLst>
              <a:ext uri="{FF2B5EF4-FFF2-40B4-BE49-F238E27FC236}">
                <a16:creationId xmlns:a16="http://schemas.microsoft.com/office/drawing/2014/main" id="{51B43A35-3A42-FA4C-B458-88D3BF11AA7B}"/>
              </a:ext>
            </a:extLst>
          </p:cNvPr>
          <p:cNvSpPr txBox="1"/>
          <p:nvPr/>
        </p:nvSpPr>
        <p:spPr>
          <a:xfrm>
            <a:off x="1016000" y="3626247"/>
            <a:ext cx="2880917" cy="584775"/>
          </a:xfrm>
          <a:prstGeom prst="rect">
            <a:avLst/>
          </a:prstGeom>
          <a:noFill/>
        </p:spPr>
        <p:txBody>
          <a:bodyPr wrap="none" rtlCol="0">
            <a:spAutoFit/>
          </a:bodyPr>
          <a:lstStyle/>
          <a:p>
            <a:r>
              <a:rPr lang="en-US" sz="1600">
                <a:latin typeface="Palatino" pitchFamily="2" charset="77"/>
                <a:ea typeface="Palatino" pitchFamily="2" charset="77"/>
                <a:cs typeface="Calibri"/>
              </a:rPr>
              <a:t>3D locomotion (TRPO+GAE)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[Berkeley]</a:t>
            </a:r>
          </a:p>
        </p:txBody>
      </p:sp>
      <p:sp>
        <p:nvSpPr>
          <p:cNvPr id="32" name="TextBox 31">
            <a:extLst>
              <a:ext uri="{FF2B5EF4-FFF2-40B4-BE49-F238E27FC236}">
                <a16:creationId xmlns:a16="http://schemas.microsoft.com/office/drawing/2014/main" id="{64F61CA3-9BC4-8C4C-B335-0B8369A2D3BE}"/>
              </a:ext>
            </a:extLst>
          </p:cNvPr>
          <p:cNvSpPr txBox="1"/>
          <p:nvPr/>
        </p:nvSpPr>
        <p:spPr>
          <a:xfrm>
            <a:off x="178189" y="4845447"/>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2016</a:t>
            </a:r>
          </a:p>
        </p:txBody>
      </p:sp>
      <p:sp>
        <p:nvSpPr>
          <p:cNvPr id="33" name="TextBox 32">
            <a:extLst>
              <a:ext uri="{FF2B5EF4-FFF2-40B4-BE49-F238E27FC236}">
                <a16:creationId xmlns:a16="http://schemas.microsoft.com/office/drawing/2014/main" id="{FFE503E9-0955-8E4F-A4B4-31758B98272E}"/>
              </a:ext>
            </a:extLst>
          </p:cNvPr>
          <p:cNvSpPr txBox="1"/>
          <p:nvPr/>
        </p:nvSpPr>
        <p:spPr>
          <a:xfrm>
            <a:off x="1019064" y="4845447"/>
            <a:ext cx="3171933" cy="584775"/>
          </a:xfrm>
          <a:prstGeom prst="rect">
            <a:avLst/>
          </a:prstGeom>
          <a:noFill/>
        </p:spPr>
        <p:txBody>
          <a:bodyPr wrap="square" rtlCol="0">
            <a:spAutoFit/>
          </a:bodyPr>
          <a:lstStyle/>
          <a:p>
            <a:r>
              <a:rPr lang="en-US" sz="1600" b="1" dirty="0">
                <a:latin typeface="Palatino" pitchFamily="2" charset="77"/>
                <a:ea typeface="Palatino" pitchFamily="2" charset="77"/>
                <a:cs typeface="Calibri"/>
              </a:rPr>
              <a:t>Real Robot Manipulation (GPS) [Berkeley]</a:t>
            </a:r>
          </a:p>
        </p:txBody>
      </p:sp>
      <p:sp>
        <p:nvSpPr>
          <p:cNvPr id="16" name="Title 1">
            <a:extLst>
              <a:ext uri="{FF2B5EF4-FFF2-40B4-BE49-F238E27FC236}">
                <a16:creationId xmlns:a16="http://schemas.microsoft.com/office/drawing/2014/main" id="{EE0F8265-257C-5C40-8F7A-FDC4B3A239B7}"/>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69352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26"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acingSubTree.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29200" y="3657600"/>
            <a:ext cx="5803005" cy="2822260"/>
          </a:xfrm>
          <a:prstGeom prst="rect">
            <a:avLst/>
          </a:prstGeom>
        </p:spPr>
      </p:pic>
      <p:cxnSp>
        <p:nvCxnSpPr>
          <p:cNvPr id="951" name="Straight Arrow Connector 10"/>
          <p:cNvCxnSpPr>
            <a:stCxn id="309" idx="2"/>
            <a:endCxn id="313" idx="1"/>
          </p:cNvCxnSpPr>
          <p:nvPr/>
        </p:nvCxnSpPr>
        <p:spPr>
          <a:xfrm>
            <a:off x="7749492" y="1843018"/>
            <a:ext cx="1563311" cy="41090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Computing Time-Limited Values</a:t>
            </a:r>
          </a:p>
        </p:txBody>
      </p:sp>
      <p:grpSp>
        <p:nvGrpSpPr>
          <p:cNvPr id="308" name="Group 43"/>
          <p:cNvGrpSpPr/>
          <p:nvPr/>
        </p:nvGrpSpPr>
        <p:grpSpPr>
          <a:xfrm>
            <a:off x="5268141" y="1524000"/>
            <a:ext cx="6237200" cy="2514600"/>
            <a:chOff x="460604" y="858084"/>
            <a:chExt cx="11931837" cy="4810462"/>
          </a:xfrm>
        </p:grpSpPr>
        <p:pic>
          <p:nvPicPr>
            <p:cNvPr id="30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743363" y="858084"/>
              <a:ext cx="928189" cy="610286"/>
            </a:xfrm>
            <a:prstGeom prst="rect">
              <a:avLst/>
            </a:prstGeom>
            <a:noFill/>
          </p:spPr>
        </p:pic>
        <p:pic>
          <p:nvPicPr>
            <p:cNvPr id="310"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10212034" y="3044658"/>
              <a:ext cx="1014614" cy="639346"/>
            </a:xfrm>
            <a:prstGeom prst="rect">
              <a:avLst/>
            </a:prstGeom>
            <a:noFill/>
          </p:spPr>
        </p:pic>
        <p:pic>
          <p:nvPicPr>
            <p:cNvPr id="311" name="Picture 2"/>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a:off x="11407647" y="4941331"/>
              <a:ext cx="984794" cy="697467"/>
            </a:xfrm>
            <a:prstGeom prst="rect">
              <a:avLst/>
            </a:prstGeom>
            <a:noFill/>
          </p:spPr>
        </p:pic>
        <p:sp>
          <p:nvSpPr>
            <p:cNvPr id="312" name="Oval 7"/>
            <p:cNvSpPr/>
            <p:nvPr/>
          </p:nvSpPr>
          <p:spPr>
            <a:xfrm>
              <a:off x="1770678" y="220980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8"/>
            <p:cNvSpPr/>
            <p:nvPr/>
          </p:nvSpPr>
          <p:spPr>
            <a:xfrm>
              <a:off x="8153453" y="2209801"/>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5" name="Straight Arrow Connector 12"/>
            <p:cNvCxnSpPr>
              <a:stCxn id="309" idx="2"/>
            </p:cNvCxnSpPr>
            <p:nvPr/>
          </p:nvCxnSpPr>
          <p:spPr>
            <a:xfrm flipH="1">
              <a:off x="2030842" y="1468370"/>
              <a:ext cx="3176615" cy="78606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566004" y="3044658"/>
              <a:ext cx="928189" cy="610286"/>
            </a:xfrm>
            <a:prstGeom prst="rect">
              <a:avLst/>
            </a:prstGeom>
            <a:noFill/>
          </p:spPr>
        </p:pic>
        <p:cxnSp>
          <p:nvCxnSpPr>
            <p:cNvPr id="317" name="Straight Arrow Connector 16"/>
            <p:cNvCxnSpPr/>
            <p:nvPr/>
          </p:nvCxnSpPr>
          <p:spPr>
            <a:xfrm flipH="1">
              <a:off x="6030098" y="2514601"/>
              <a:ext cx="2275755"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18" name="Straight Arrow Connector 17"/>
            <p:cNvCxnSpPr/>
            <p:nvPr/>
          </p:nvCxnSpPr>
          <p:spPr>
            <a:xfrm>
              <a:off x="8305854" y="2514601"/>
              <a:ext cx="2413488" cy="609599"/>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1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451203" y="3044658"/>
              <a:ext cx="928189" cy="610286"/>
            </a:xfrm>
            <a:prstGeom prst="rect">
              <a:avLst/>
            </a:prstGeom>
            <a:noFill/>
          </p:spPr>
        </p:pic>
        <p:cxnSp>
          <p:nvCxnSpPr>
            <p:cNvPr id="320" name="Straight Arrow Connector 319"/>
            <p:cNvCxnSpPr>
              <a:endCxn id="319" idx="0"/>
            </p:cNvCxnSpPr>
            <p:nvPr/>
          </p:nvCxnSpPr>
          <p:spPr>
            <a:xfrm flipH="1">
              <a:off x="1915298" y="2435743"/>
              <a:ext cx="7778" cy="608916"/>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3088129" y="5029200"/>
              <a:ext cx="1014614" cy="639346"/>
            </a:xfrm>
            <a:prstGeom prst="rect">
              <a:avLst/>
            </a:prstGeom>
            <a:noFill/>
          </p:spPr>
        </p:pic>
        <p:sp>
          <p:nvSpPr>
            <p:cNvPr id="322" name="Oval 321"/>
            <p:cNvSpPr/>
            <p:nvPr/>
          </p:nvSpPr>
          <p:spPr>
            <a:xfrm>
              <a:off x="76452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p:cNvSpPr/>
            <p:nvPr/>
          </p:nvSpPr>
          <p:spPr>
            <a:xfrm>
              <a:off x="2778807"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4" name="Straight Arrow Connector 323"/>
            <p:cNvCxnSpPr>
              <a:stCxn id="319" idx="2"/>
              <a:endCxn id="323" idx="1"/>
            </p:cNvCxnSpPr>
            <p:nvPr/>
          </p:nvCxnSpPr>
          <p:spPr>
            <a:xfrm>
              <a:off x="1915298" y="3654944"/>
              <a:ext cx="908145"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5" name="Straight Arrow Connector 324"/>
            <p:cNvCxnSpPr>
              <a:stCxn id="319" idx="2"/>
              <a:endCxn id="322" idx="7"/>
            </p:cNvCxnSpPr>
            <p:nvPr/>
          </p:nvCxnSpPr>
          <p:spPr>
            <a:xfrm flipH="1">
              <a:off x="1024684" y="3654944"/>
              <a:ext cx="890614"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1772547" y="5029200"/>
              <a:ext cx="928189" cy="610286"/>
            </a:xfrm>
            <a:prstGeom prst="rect">
              <a:avLst/>
            </a:prstGeom>
            <a:noFill/>
          </p:spPr>
        </p:pic>
        <p:cxnSp>
          <p:nvCxnSpPr>
            <p:cNvPr id="327" name="Straight Arrow Connector 326"/>
            <p:cNvCxnSpPr>
              <a:stCxn id="323" idx="4"/>
              <a:endCxn id="326" idx="0"/>
            </p:cNvCxnSpPr>
            <p:nvPr/>
          </p:nvCxnSpPr>
          <p:spPr>
            <a:xfrm flipH="1">
              <a:off x="2236642" y="4418915"/>
              <a:ext cx="694565"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a:stCxn id="323" idx="4"/>
              <a:endCxn id="321" idx="0"/>
            </p:cNvCxnSpPr>
            <p:nvPr/>
          </p:nvCxnSpPr>
          <p:spPr>
            <a:xfrm>
              <a:off x="2931207" y="4418915"/>
              <a:ext cx="66423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29"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60604" y="5027830"/>
              <a:ext cx="928189" cy="610286"/>
            </a:xfrm>
            <a:prstGeom prst="rect">
              <a:avLst/>
            </a:prstGeom>
            <a:noFill/>
          </p:spPr>
        </p:pic>
        <p:cxnSp>
          <p:nvCxnSpPr>
            <p:cNvPr id="330" name="Straight Arrow Connector 329"/>
            <p:cNvCxnSpPr>
              <a:stCxn id="322" idx="4"/>
              <a:endCxn id="329" idx="0"/>
            </p:cNvCxnSpPr>
            <p:nvPr/>
          </p:nvCxnSpPr>
          <p:spPr>
            <a:xfrm>
              <a:off x="916920"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4863762"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2" name="Straight Arrow Connector 331"/>
            <p:cNvCxnSpPr>
              <a:stCxn id="316" idx="2"/>
              <a:endCxn id="331" idx="7"/>
            </p:cNvCxnSpPr>
            <p:nvPr/>
          </p:nvCxnSpPr>
          <p:spPr>
            <a:xfrm flipH="1">
              <a:off x="5123926" y="3654944"/>
              <a:ext cx="906173" cy="503807"/>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3"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4559846" y="5027830"/>
              <a:ext cx="928189" cy="610286"/>
            </a:xfrm>
            <a:prstGeom prst="rect">
              <a:avLst/>
            </a:prstGeom>
            <a:noFill/>
          </p:spPr>
        </p:pic>
        <p:cxnSp>
          <p:nvCxnSpPr>
            <p:cNvPr id="334" name="Straight Arrow Connector 333"/>
            <p:cNvCxnSpPr>
              <a:stCxn id="331" idx="4"/>
              <a:endCxn id="333" idx="0"/>
            </p:cNvCxnSpPr>
            <p:nvPr/>
          </p:nvCxnSpPr>
          <p:spPr>
            <a:xfrm>
              <a:off x="5016162" y="4418915"/>
              <a:ext cx="7779" cy="60891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5"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7169733" y="5029200"/>
              <a:ext cx="1014614" cy="639346"/>
            </a:xfrm>
            <a:prstGeom prst="rect">
              <a:avLst/>
            </a:prstGeom>
            <a:noFill/>
          </p:spPr>
        </p:pic>
        <p:sp>
          <p:nvSpPr>
            <p:cNvPr id="336" name="Oval 335"/>
            <p:cNvSpPr/>
            <p:nvPr/>
          </p:nvSpPr>
          <p:spPr>
            <a:xfrm>
              <a:off x="6894840"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7" name="Straight Arrow Connector 336"/>
            <p:cNvCxnSpPr>
              <a:stCxn id="316" idx="2"/>
              <a:endCxn id="336" idx="1"/>
            </p:cNvCxnSpPr>
            <p:nvPr/>
          </p:nvCxnSpPr>
          <p:spPr>
            <a:xfrm>
              <a:off x="6030098" y="3654944"/>
              <a:ext cx="909379" cy="50380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38"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5999923" y="5029200"/>
              <a:ext cx="928189" cy="610286"/>
            </a:xfrm>
            <a:prstGeom prst="rect">
              <a:avLst/>
            </a:prstGeom>
            <a:noFill/>
          </p:spPr>
        </p:pic>
        <p:cxnSp>
          <p:nvCxnSpPr>
            <p:cNvPr id="339" name="Straight Arrow Connector 338"/>
            <p:cNvCxnSpPr>
              <a:stCxn id="336" idx="4"/>
              <a:endCxn id="338" idx="0"/>
            </p:cNvCxnSpPr>
            <p:nvPr/>
          </p:nvCxnSpPr>
          <p:spPr>
            <a:xfrm flipH="1">
              <a:off x="6464016" y="4418915"/>
              <a:ext cx="583224"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336" idx="4"/>
              <a:endCxn id="335" idx="0"/>
            </p:cNvCxnSpPr>
            <p:nvPr/>
          </p:nvCxnSpPr>
          <p:spPr>
            <a:xfrm>
              <a:off x="7047240" y="4418915"/>
              <a:ext cx="629800" cy="610285"/>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1" name="Picture 2"/>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a:off x="9920493" y="5028515"/>
              <a:ext cx="1014614" cy="639346"/>
            </a:xfrm>
            <a:prstGeom prst="rect">
              <a:avLst/>
            </a:prstGeom>
            <a:noFill/>
          </p:spPr>
        </p:pic>
        <p:sp>
          <p:nvSpPr>
            <p:cNvPr id="342" name="Oval 341"/>
            <p:cNvSpPr/>
            <p:nvPr/>
          </p:nvSpPr>
          <p:spPr>
            <a:xfrm>
              <a:off x="9478656" y="4113430"/>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3" name="Straight Arrow Connector 342"/>
            <p:cNvCxnSpPr>
              <a:stCxn id="310" idx="2"/>
              <a:endCxn id="342" idx="7"/>
            </p:cNvCxnSpPr>
            <p:nvPr/>
          </p:nvCxnSpPr>
          <p:spPr>
            <a:xfrm flipH="1">
              <a:off x="9738820" y="3684004"/>
              <a:ext cx="980522" cy="474062"/>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344" name="Picture 2"/>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8549581" y="5028515"/>
              <a:ext cx="928189" cy="610286"/>
            </a:xfrm>
            <a:prstGeom prst="rect">
              <a:avLst/>
            </a:prstGeom>
            <a:noFill/>
          </p:spPr>
        </p:pic>
        <p:cxnSp>
          <p:nvCxnSpPr>
            <p:cNvPr id="345" name="Straight Arrow Connector 344"/>
            <p:cNvCxnSpPr>
              <a:stCxn id="342" idx="4"/>
              <a:endCxn id="344" idx="0"/>
            </p:cNvCxnSpPr>
            <p:nvPr/>
          </p:nvCxnSpPr>
          <p:spPr>
            <a:xfrm flipH="1">
              <a:off x="9013677" y="4418230"/>
              <a:ext cx="617379"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6" name="Straight Arrow Connector 345"/>
            <p:cNvCxnSpPr>
              <a:stCxn id="342" idx="4"/>
              <a:endCxn id="341" idx="0"/>
            </p:cNvCxnSpPr>
            <p:nvPr/>
          </p:nvCxnSpPr>
          <p:spPr>
            <a:xfrm>
              <a:off x="9631056" y="4418230"/>
              <a:ext cx="796745" cy="610285"/>
            </a:xfrm>
            <a:prstGeom prst="straightConnector1">
              <a:avLst/>
            </a:prstGeom>
            <a:ln w="12700">
              <a:solidFill>
                <a:schemeClr val="accent2"/>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47" name="Oval 346"/>
            <p:cNvSpPr/>
            <p:nvPr/>
          </p:nvSpPr>
          <p:spPr>
            <a:xfrm>
              <a:off x="11651969" y="4114115"/>
              <a:ext cx="304800" cy="304800"/>
            </a:xfrm>
            <a:prstGeom prst="ellipse">
              <a:avLst/>
            </a:prstGeom>
            <a:solidFill>
              <a:srgbClr val="B8EA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8" name="Straight Arrow Connector 347"/>
            <p:cNvCxnSpPr>
              <a:stCxn id="310" idx="2"/>
              <a:endCxn id="347" idx="1"/>
            </p:cNvCxnSpPr>
            <p:nvPr/>
          </p:nvCxnSpPr>
          <p:spPr>
            <a:xfrm>
              <a:off x="10719342" y="3684004"/>
              <a:ext cx="977264" cy="474747"/>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49" name="Straight Arrow Connector 348"/>
            <p:cNvCxnSpPr>
              <a:stCxn id="347" idx="4"/>
            </p:cNvCxnSpPr>
            <p:nvPr/>
          </p:nvCxnSpPr>
          <p:spPr>
            <a:xfrm>
              <a:off x="11804369" y="4418915"/>
              <a:ext cx="7778" cy="608916"/>
            </a:xfrm>
            <a:prstGeom prst="straightConnector1">
              <a:avLst/>
            </a:prstGeom>
            <a:ln w="12700">
              <a:solidFill>
                <a:srgbClr val="C0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sp>
        <p:nvSpPr>
          <p:cNvPr id="350" name="Rounded Rectangle 349"/>
          <p:cNvSpPr/>
          <p:nvPr/>
        </p:nvSpPr>
        <p:spPr>
          <a:xfrm>
            <a:off x="4953000" y="5867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ight Arrow 350"/>
          <p:cNvSpPr/>
          <p:nvPr/>
        </p:nvSpPr>
        <p:spPr>
          <a:xfrm flipH="1">
            <a:off x="4038600" y="6025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4" name="Picture 353" descr="TP_tmp.png"/>
          <p:cNvPicPr>
            <a:picLocks noChangeAspect="1"/>
          </p:cNvPicPr>
          <p:nvPr>
            <p:custDataLst>
              <p:tags r:id="rId1"/>
            </p:custDataLst>
          </p:nvPr>
        </p:nvPicPr>
        <p:blipFill>
          <a:blip r:embed="rId21" cstate="print"/>
          <a:stretch>
            <a:fillRect/>
          </a:stretch>
        </p:blipFill>
        <p:spPr bwMode="auto">
          <a:xfrm>
            <a:off x="533400" y="6096000"/>
            <a:ext cx="864620" cy="279057"/>
          </a:xfrm>
          <a:prstGeom prst="rect">
            <a:avLst/>
          </a:prstGeom>
          <a:noFill/>
          <a:ln/>
          <a:effectLst/>
        </p:spPr>
      </p:pic>
      <p:pic>
        <p:nvPicPr>
          <p:cNvPr id="35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6096000"/>
            <a:ext cx="367414" cy="241575"/>
          </a:xfrm>
          <a:prstGeom prst="rect">
            <a:avLst/>
          </a:prstGeom>
          <a:noFill/>
        </p:spPr>
      </p:pic>
      <p:pic>
        <p:nvPicPr>
          <p:cNvPr id="355" name="Picture 354" descr="TP_tmp.png"/>
          <p:cNvPicPr>
            <a:picLocks noChangeAspect="1"/>
          </p:cNvPicPr>
          <p:nvPr>
            <p:custDataLst>
              <p:tags r:id="rId2"/>
            </p:custDataLst>
          </p:nvPr>
        </p:nvPicPr>
        <p:blipFill>
          <a:blip r:embed="rId21" cstate="print"/>
          <a:stretch>
            <a:fillRect/>
          </a:stretch>
        </p:blipFill>
        <p:spPr bwMode="auto">
          <a:xfrm>
            <a:off x="1649980" y="6096000"/>
            <a:ext cx="864620" cy="279057"/>
          </a:xfrm>
          <a:prstGeom prst="rect">
            <a:avLst/>
          </a:prstGeom>
          <a:noFill/>
          <a:ln/>
          <a:effectLst/>
        </p:spPr>
      </p:pic>
      <p:pic>
        <p:nvPicPr>
          <p:cNvPr id="357" name="Picture 356" descr="TP_tmp.png"/>
          <p:cNvPicPr>
            <a:picLocks noChangeAspect="1"/>
          </p:cNvPicPr>
          <p:nvPr>
            <p:custDataLst>
              <p:tags r:id="rId3"/>
            </p:custDataLst>
          </p:nvPr>
        </p:nvPicPr>
        <p:blipFill>
          <a:blip r:embed="rId21" cstate="print"/>
          <a:stretch>
            <a:fillRect/>
          </a:stretch>
        </p:blipFill>
        <p:spPr bwMode="auto">
          <a:xfrm>
            <a:off x="2792980" y="6096000"/>
            <a:ext cx="864620" cy="279057"/>
          </a:xfrm>
          <a:prstGeom prst="rect">
            <a:avLst/>
          </a:prstGeom>
          <a:noFill/>
          <a:ln/>
          <a:effectLst/>
        </p:spPr>
      </p:pic>
      <p:pic>
        <p:nvPicPr>
          <p:cNvPr id="359"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6051604"/>
            <a:ext cx="389821" cy="276085"/>
          </a:xfrm>
          <a:prstGeom prst="rect">
            <a:avLst/>
          </a:prstGeom>
          <a:noFill/>
        </p:spPr>
      </p:pic>
      <p:pic>
        <p:nvPicPr>
          <p:cNvPr id="360"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6087424"/>
            <a:ext cx="401623" cy="253078"/>
          </a:xfrm>
          <a:prstGeom prst="rect">
            <a:avLst/>
          </a:prstGeom>
          <a:noFill/>
        </p:spPr>
      </p:pic>
      <p:sp>
        <p:nvSpPr>
          <p:cNvPr id="361" name="Rounded Rectangle 360"/>
          <p:cNvSpPr/>
          <p:nvPr/>
        </p:nvSpPr>
        <p:spPr>
          <a:xfrm>
            <a:off x="381000" y="5867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ounded Rectangle 361"/>
          <p:cNvSpPr/>
          <p:nvPr/>
        </p:nvSpPr>
        <p:spPr>
          <a:xfrm>
            <a:off x="4953000" y="47244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ight Arrow 362"/>
          <p:cNvSpPr/>
          <p:nvPr/>
        </p:nvSpPr>
        <p:spPr>
          <a:xfrm flipH="1">
            <a:off x="4038600" y="48826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1" name="Picture 370" descr="TP_tmp.png"/>
          <p:cNvPicPr>
            <a:picLocks noChangeAspect="1"/>
          </p:cNvPicPr>
          <p:nvPr>
            <p:custDataLst>
              <p:tags r:id="rId4"/>
            </p:custDataLst>
          </p:nvPr>
        </p:nvPicPr>
        <p:blipFill>
          <a:blip r:embed="rId25" cstate="print"/>
          <a:stretch>
            <a:fillRect/>
          </a:stretch>
        </p:blipFill>
        <p:spPr bwMode="auto">
          <a:xfrm>
            <a:off x="533144" y="4953000"/>
            <a:ext cx="865130" cy="279221"/>
          </a:xfrm>
          <a:prstGeom prst="rect">
            <a:avLst/>
          </a:prstGeom>
          <a:noFill/>
          <a:ln/>
          <a:effectLst/>
        </p:spPr>
      </p:pic>
      <p:pic>
        <p:nvPicPr>
          <p:cNvPr id="365"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4953000"/>
            <a:ext cx="367414" cy="241575"/>
          </a:xfrm>
          <a:prstGeom prst="rect">
            <a:avLst/>
          </a:prstGeom>
          <a:noFill/>
        </p:spPr>
      </p:pic>
      <p:pic>
        <p:nvPicPr>
          <p:cNvPr id="372" name="Picture 371" descr="TP_tmp.png"/>
          <p:cNvPicPr>
            <a:picLocks noChangeAspect="1"/>
          </p:cNvPicPr>
          <p:nvPr>
            <p:custDataLst>
              <p:tags r:id="rId5"/>
            </p:custDataLst>
          </p:nvPr>
        </p:nvPicPr>
        <p:blipFill>
          <a:blip r:embed="rId25" cstate="print"/>
          <a:stretch>
            <a:fillRect/>
          </a:stretch>
        </p:blipFill>
        <p:spPr bwMode="auto">
          <a:xfrm>
            <a:off x="1649724" y="4953000"/>
            <a:ext cx="865130" cy="279221"/>
          </a:xfrm>
          <a:prstGeom prst="rect">
            <a:avLst/>
          </a:prstGeom>
          <a:noFill/>
          <a:ln/>
          <a:effectLst/>
        </p:spPr>
      </p:pic>
      <p:pic>
        <p:nvPicPr>
          <p:cNvPr id="373" name="Picture 372" descr="TP_tmp.png"/>
          <p:cNvPicPr>
            <a:picLocks noChangeAspect="1"/>
          </p:cNvPicPr>
          <p:nvPr>
            <p:custDataLst>
              <p:tags r:id="rId6"/>
            </p:custDataLst>
          </p:nvPr>
        </p:nvPicPr>
        <p:blipFill>
          <a:blip r:embed="rId25" cstate="print"/>
          <a:stretch>
            <a:fillRect/>
          </a:stretch>
        </p:blipFill>
        <p:spPr bwMode="auto">
          <a:xfrm>
            <a:off x="2792724" y="4953000"/>
            <a:ext cx="865130" cy="279221"/>
          </a:xfrm>
          <a:prstGeom prst="rect">
            <a:avLst/>
          </a:prstGeom>
          <a:noFill/>
          <a:ln/>
          <a:effectLst/>
        </p:spPr>
      </p:pic>
      <p:pic>
        <p:nvPicPr>
          <p:cNvPr id="36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4908604"/>
            <a:ext cx="389821" cy="276085"/>
          </a:xfrm>
          <a:prstGeom prst="rect">
            <a:avLst/>
          </a:prstGeom>
          <a:noFill/>
        </p:spPr>
      </p:pic>
      <p:pic>
        <p:nvPicPr>
          <p:cNvPr id="36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4944424"/>
            <a:ext cx="401623" cy="253078"/>
          </a:xfrm>
          <a:prstGeom prst="rect">
            <a:avLst/>
          </a:prstGeom>
          <a:noFill/>
        </p:spPr>
      </p:pic>
      <p:sp>
        <p:nvSpPr>
          <p:cNvPr id="370" name="Rounded Rectangle 369"/>
          <p:cNvSpPr/>
          <p:nvPr/>
        </p:nvSpPr>
        <p:spPr>
          <a:xfrm>
            <a:off x="381000" y="47244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ounded Rectangle 373"/>
          <p:cNvSpPr/>
          <p:nvPr/>
        </p:nvSpPr>
        <p:spPr>
          <a:xfrm>
            <a:off x="4953000" y="3597302"/>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ight Arrow 374"/>
          <p:cNvSpPr/>
          <p:nvPr/>
        </p:nvSpPr>
        <p:spPr>
          <a:xfrm flipH="1">
            <a:off x="4038600" y="3755564"/>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3" name="Picture 382" descr="TP_tmp.png"/>
          <p:cNvPicPr>
            <a:picLocks noChangeAspect="1"/>
          </p:cNvPicPr>
          <p:nvPr>
            <p:custDataLst>
              <p:tags r:id="rId7"/>
            </p:custDataLst>
          </p:nvPr>
        </p:nvPicPr>
        <p:blipFill>
          <a:blip r:embed="rId26" cstate="print"/>
          <a:stretch>
            <a:fillRect/>
          </a:stretch>
        </p:blipFill>
        <p:spPr bwMode="auto">
          <a:xfrm>
            <a:off x="532889" y="3825902"/>
            <a:ext cx="865640" cy="279386"/>
          </a:xfrm>
          <a:prstGeom prst="rect">
            <a:avLst/>
          </a:prstGeom>
          <a:noFill/>
          <a:ln/>
          <a:effectLst/>
        </p:spPr>
      </p:pic>
      <p:pic>
        <p:nvPicPr>
          <p:cNvPr id="377"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3825902"/>
            <a:ext cx="367414" cy="241575"/>
          </a:xfrm>
          <a:prstGeom prst="rect">
            <a:avLst/>
          </a:prstGeom>
          <a:noFill/>
        </p:spPr>
      </p:pic>
      <p:pic>
        <p:nvPicPr>
          <p:cNvPr id="384" name="Picture 383" descr="TP_tmp.png"/>
          <p:cNvPicPr>
            <a:picLocks noChangeAspect="1"/>
          </p:cNvPicPr>
          <p:nvPr>
            <p:custDataLst>
              <p:tags r:id="rId8"/>
            </p:custDataLst>
          </p:nvPr>
        </p:nvPicPr>
        <p:blipFill>
          <a:blip r:embed="rId26" cstate="print"/>
          <a:stretch>
            <a:fillRect/>
          </a:stretch>
        </p:blipFill>
        <p:spPr bwMode="auto">
          <a:xfrm>
            <a:off x="1649469" y="3825902"/>
            <a:ext cx="865640" cy="279386"/>
          </a:xfrm>
          <a:prstGeom prst="rect">
            <a:avLst/>
          </a:prstGeom>
          <a:noFill/>
          <a:ln/>
          <a:effectLst/>
        </p:spPr>
      </p:pic>
      <p:pic>
        <p:nvPicPr>
          <p:cNvPr id="385" name="Picture 384" descr="TP_tmp.png"/>
          <p:cNvPicPr>
            <a:picLocks noChangeAspect="1"/>
          </p:cNvPicPr>
          <p:nvPr>
            <p:custDataLst>
              <p:tags r:id="rId9"/>
            </p:custDataLst>
          </p:nvPr>
        </p:nvPicPr>
        <p:blipFill>
          <a:blip r:embed="rId26" cstate="print"/>
          <a:stretch>
            <a:fillRect/>
          </a:stretch>
        </p:blipFill>
        <p:spPr bwMode="auto">
          <a:xfrm>
            <a:off x="2792468" y="3825902"/>
            <a:ext cx="865640" cy="279386"/>
          </a:xfrm>
          <a:prstGeom prst="rect">
            <a:avLst/>
          </a:prstGeom>
          <a:noFill/>
          <a:ln/>
          <a:effectLst/>
        </p:spPr>
      </p:pic>
      <p:pic>
        <p:nvPicPr>
          <p:cNvPr id="380"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3781506"/>
            <a:ext cx="389821" cy="276085"/>
          </a:xfrm>
          <a:prstGeom prst="rect">
            <a:avLst/>
          </a:prstGeom>
          <a:noFill/>
        </p:spPr>
      </p:pic>
      <p:pic>
        <p:nvPicPr>
          <p:cNvPr id="381"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3817326"/>
            <a:ext cx="401623" cy="253078"/>
          </a:xfrm>
          <a:prstGeom prst="rect">
            <a:avLst/>
          </a:prstGeom>
          <a:noFill/>
        </p:spPr>
      </p:pic>
      <p:sp>
        <p:nvSpPr>
          <p:cNvPr id="382" name="Rounded Rectangle 381"/>
          <p:cNvSpPr/>
          <p:nvPr/>
        </p:nvSpPr>
        <p:spPr>
          <a:xfrm>
            <a:off x="381000" y="3597302"/>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ounded Rectangle 385"/>
          <p:cNvSpPr/>
          <p:nvPr/>
        </p:nvSpPr>
        <p:spPr>
          <a:xfrm>
            <a:off x="4953000" y="2474845"/>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ight Arrow 386"/>
          <p:cNvSpPr/>
          <p:nvPr/>
        </p:nvSpPr>
        <p:spPr>
          <a:xfrm flipH="1">
            <a:off x="4038600" y="2633107"/>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9" name="Picture 398" descr="TP_tmp.png"/>
          <p:cNvPicPr>
            <a:picLocks noChangeAspect="1"/>
          </p:cNvPicPr>
          <p:nvPr>
            <p:custDataLst>
              <p:tags r:id="rId10"/>
            </p:custDataLst>
          </p:nvPr>
        </p:nvPicPr>
        <p:blipFill>
          <a:blip r:embed="rId27" cstate="print"/>
          <a:stretch>
            <a:fillRect/>
          </a:stretch>
        </p:blipFill>
        <p:spPr bwMode="auto">
          <a:xfrm>
            <a:off x="532633" y="2703445"/>
            <a:ext cx="866151" cy="279551"/>
          </a:xfrm>
          <a:prstGeom prst="rect">
            <a:avLst/>
          </a:prstGeom>
          <a:noFill/>
          <a:ln/>
          <a:effectLst/>
        </p:spPr>
      </p:pic>
      <p:pic>
        <p:nvPicPr>
          <p:cNvPr id="389" name="Picture 2"/>
          <p:cNvPicPr>
            <a:picLocks noChangeAspect="1" noChangeArrowheads="1"/>
          </p:cNvPicPr>
          <p:nvPr/>
        </p:nvPicPr>
        <p:blipFill>
          <a:blip r:embed="rId22" cstate="print">
            <a:extLst>
              <a:ext uri="{28A0092B-C50C-407E-A947-70E740481C1C}">
                <a14:useLocalDpi xmlns:a14="http://schemas.microsoft.com/office/drawing/2010/main" val="0"/>
              </a:ext>
            </a:extLst>
          </a:blip>
          <a:stretch>
            <a:fillRect/>
          </a:stretch>
        </p:blipFill>
        <p:spPr bwMode="auto">
          <a:xfrm>
            <a:off x="915006" y="2703445"/>
            <a:ext cx="367414" cy="241575"/>
          </a:xfrm>
          <a:prstGeom prst="rect">
            <a:avLst/>
          </a:prstGeom>
          <a:noFill/>
        </p:spPr>
      </p:pic>
      <p:pic>
        <p:nvPicPr>
          <p:cNvPr id="400" name="Picture 399" descr="TP_tmp.png"/>
          <p:cNvPicPr>
            <a:picLocks noChangeAspect="1"/>
          </p:cNvPicPr>
          <p:nvPr>
            <p:custDataLst>
              <p:tags r:id="rId11"/>
            </p:custDataLst>
          </p:nvPr>
        </p:nvPicPr>
        <p:blipFill>
          <a:blip r:embed="rId27" cstate="print"/>
          <a:stretch>
            <a:fillRect/>
          </a:stretch>
        </p:blipFill>
        <p:spPr bwMode="auto">
          <a:xfrm>
            <a:off x="1649213" y="2703445"/>
            <a:ext cx="866151" cy="279551"/>
          </a:xfrm>
          <a:prstGeom prst="rect">
            <a:avLst/>
          </a:prstGeom>
          <a:noFill/>
          <a:ln/>
          <a:effectLst/>
        </p:spPr>
      </p:pic>
      <p:pic>
        <p:nvPicPr>
          <p:cNvPr id="401" name="Picture 400" descr="TP_tmp.png"/>
          <p:cNvPicPr>
            <a:picLocks noChangeAspect="1"/>
          </p:cNvPicPr>
          <p:nvPr>
            <p:custDataLst>
              <p:tags r:id="rId12"/>
            </p:custDataLst>
          </p:nvPr>
        </p:nvPicPr>
        <p:blipFill>
          <a:blip r:embed="rId27" cstate="print"/>
          <a:stretch>
            <a:fillRect/>
          </a:stretch>
        </p:blipFill>
        <p:spPr bwMode="auto">
          <a:xfrm>
            <a:off x="2792212" y="2703445"/>
            <a:ext cx="866151" cy="279551"/>
          </a:xfrm>
          <a:prstGeom prst="rect">
            <a:avLst/>
          </a:prstGeom>
          <a:noFill/>
          <a:ln/>
          <a:effectLst/>
        </p:spPr>
      </p:pic>
      <p:pic>
        <p:nvPicPr>
          <p:cNvPr id="392"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2659049"/>
            <a:ext cx="389821" cy="276085"/>
          </a:xfrm>
          <a:prstGeom prst="rect">
            <a:avLst/>
          </a:prstGeom>
          <a:noFill/>
        </p:spPr>
      </p:pic>
      <p:pic>
        <p:nvPicPr>
          <p:cNvPr id="393"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2694869"/>
            <a:ext cx="401623" cy="253078"/>
          </a:xfrm>
          <a:prstGeom prst="rect">
            <a:avLst/>
          </a:prstGeom>
          <a:noFill/>
        </p:spPr>
      </p:pic>
      <p:sp>
        <p:nvSpPr>
          <p:cNvPr id="394" name="Rounded Rectangle 393"/>
          <p:cNvSpPr/>
          <p:nvPr/>
        </p:nvSpPr>
        <p:spPr>
          <a:xfrm>
            <a:off x="381000" y="2474845"/>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Rounded Rectangle 401"/>
          <p:cNvSpPr/>
          <p:nvPr/>
        </p:nvSpPr>
        <p:spPr>
          <a:xfrm>
            <a:off x="4953000" y="1371600"/>
            <a:ext cx="67818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Arrow 402"/>
          <p:cNvSpPr/>
          <p:nvPr/>
        </p:nvSpPr>
        <p:spPr>
          <a:xfrm flipH="1">
            <a:off x="4038600" y="1529862"/>
            <a:ext cx="685800" cy="422030"/>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4" name="Picture 953" descr="TP_tmp.png"/>
          <p:cNvPicPr>
            <a:picLocks noChangeAspect="1"/>
          </p:cNvPicPr>
          <p:nvPr>
            <p:custDataLst>
              <p:tags r:id="rId13"/>
            </p:custDataLst>
          </p:nvPr>
        </p:nvPicPr>
        <p:blipFill>
          <a:blip r:embed="rId28" cstate="print"/>
          <a:stretch>
            <a:fillRect/>
          </a:stretch>
        </p:blipFill>
        <p:spPr bwMode="auto">
          <a:xfrm>
            <a:off x="532377" y="1600200"/>
            <a:ext cx="866662" cy="279716"/>
          </a:xfrm>
          <a:prstGeom prst="rect">
            <a:avLst/>
          </a:prstGeom>
          <a:noFill/>
          <a:ln/>
          <a:effectLst/>
        </p:spPr>
      </p:pic>
      <p:pic>
        <p:nvPicPr>
          <p:cNvPr id="405" name="Picture 2"/>
          <p:cNvPicPr>
            <a:picLocks noChangeAspect="1" noChangeArrowheads="1"/>
          </p:cNvPicPr>
          <p:nvPr/>
        </p:nvPicPr>
        <p:blipFill>
          <a:blip r:embed="rId29" cstate="print">
            <a:extLst>
              <a:ext uri="{28A0092B-C50C-407E-A947-70E740481C1C}">
                <a14:useLocalDpi xmlns:a14="http://schemas.microsoft.com/office/drawing/2010/main" val="0"/>
              </a:ext>
            </a:extLst>
          </a:blip>
          <a:stretch>
            <a:fillRect/>
          </a:stretch>
        </p:blipFill>
        <p:spPr bwMode="auto">
          <a:xfrm>
            <a:off x="915006" y="1600200"/>
            <a:ext cx="367414" cy="241575"/>
          </a:xfrm>
          <a:prstGeom prst="rect">
            <a:avLst/>
          </a:prstGeom>
          <a:noFill/>
        </p:spPr>
      </p:pic>
      <p:pic>
        <p:nvPicPr>
          <p:cNvPr id="955" name="Picture 954" descr="TP_tmp.png"/>
          <p:cNvPicPr>
            <a:picLocks noChangeAspect="1"/>
          </p:cNvPicPr>
          <p:nvPr>
            <p:custDataLst>
              <p:tags r:id="rId14"/>
            </p:custDataLst>
          </p:nvPr>
        </p:nvPicPr>
        <p:blipFill>
          <a:blip r:embed="rId28" cstate="print"/>
          <a:stretch>
            <a:fillRect/>
          </a:stretch>
        </p:blipFill>
        <p:spPr bwMode="auto">
          <a:xfrm>
            <a:off x="1648957" y="1600200"/>
            <a:ext cx="866662" cy="279716"/>
          </a:xfrm>
          <a:prstGeom prst="rect">
            <a:avLst/>
          </a:prstGeom>
          <a:noFill/>
          <a:ln/>
          <a:effectLst/>
        </p:spPr>
      </p:pic>
      <p:pic>
        <p:nvPicPr>
          <p:cNvPr id="956" name="Picture 955" descr="TP_tmp.png"/>
          <p:cNvPicPr>
            <a:picLocks noChangeAspect="1"/>
          </p:cNvPicPr>
          <p:nvPr>
            <p:custDataLst>
              <p:tags r:id="rId15"/>
            </p:custDataLst>
          </p:nvPr>
        </p:nvPicPr>
        <p:blipFill>
          <a:blip r:embed="rId28" cstate="print"/>
          <a:stretch>
            <a:fillRect/>
          </a:stretch>
        </p:blipFill>
        <p:spPr bwMode="auto">
          <a:xfrm>
            <a:off x="2791956" y="1600200"/>
            <a:ext cx="866662" cy="279716"/>
          </a:xfrm>
          <a:prstGeom prst="rect">
            <a:avLst/>
          </a:prstGeom>
          <a:noFill/>
          <a:ln/>
          <a:effectLst/>
        </p:spPr>
      </p:pic>
      <p:pic>
        <p:nvPicPr>
          <p:cNvPr id="408" name="Picture 2"/>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3175027" y="1555804"/>
            <a:ext cx="389821" cy="276085"/>
          </a:xfrm>
          <a:prstGeom prst="rect">
            <a:avLst/>
          </a:prstGeom>
          <a:noFill/>
        </p:spPr>
      </p:pic>
      <p:pic>
        <p:nvPicPr>
          <p:cNvPr id="409" name="Picture 2"/>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2041998" y="1591624"/>
            <a:ext cx="401623" cy="253078"/>
          </a:xfrm>
          <a:prstGeom prst="rect">
            <a:avLst/>
          </a:prstGeom>
          <a:noFill/>
        </p:spPr>
      </p:pic>
      <p:sp>
        <p:nvSpPr>
          <p:cNvPr id="410" name="Rounded Rectangle 409"/>
          <p:cNvSpPr/>
          <p:nvPr/>
        </p:nvSpPr>
        <p:spPr>
          <a:xfrm>
            <a:off x="381000" y="1371600"/>
            <a:ext cx="3429000" cy="6858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6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8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8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8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8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9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9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0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3"/>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95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40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5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56"/>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0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0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51" grpId="0" animBg="1"/>
      <p:bldP spid="361" grpId="0" animBg="1"/>
      <p:bldP spid="362" grpId="0" animBg="1"/>
      <p:bldP spid="363" grpId="0" animBg="1"/>
      <p:bldP spid="370" grpId="0" animBg="1"/>
      <p:bldP spid="374" grpId="0" animBg="1"/>
      <p:bldP spid="375" grpId="0" animBg="1"/>
      <p:bldP spid="382" grpId="0" animBg="1"/>
      <p:bldP spid="386" grpId="0" animBg="1"/>
      <p:bldP spid="387" grpId="0" animBg="1"/>
      <p:bldP spid="394" grpId="0" animBg="1"/>
      <p:bldP spid="402" grpId="0" animBg="1"/>
      <p:bldP spid="403" grpId="0" animBg="1"/>
      <p:bldP spid="4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Iteration</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0" y="1600200"/>
            <a:ext cx="6067425" cy="4200525"/>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r>
              <a:rPr lang="en-US">
                <a:ea typeface="ＭＳ Ｐゴシック" pitchFamily="34" charset="-128"/>
                <a:sym typeface="Symbol" pitchFamily="18" charset="2"/>
              </a:rPr>
              <a:t>Value Iteration</a:t>
            </a:r>
          </a:p>
        </p:txBody>
      </p:sp>
      <p:sp>
        <p:nvSpPr>
          <p:cNvPr id="1757187" name="Rectangle 3"/>
          <p:cNvSpPr>
            <a:spLocks noGrp="1" noChangeArrowheads="1"/>
          </p:cNvSpPr>
          <p:nvPr>
            <p:ph idx="1"/>
          </p:nvPr>
        </p:nvSpPr>
        <p:spPr>
          <a:xfrm>
            <a:off x="457200" y="1447800"/>
            <a:ext cx="11277600" cy="4800600"/>
          </a:xfrm>
        </p:spPr>
        <p:txBody>
          <a:bodyPr/>
          <a:lstStyle/>
          <a:p>
            <a:pPr>
              <a:lnSpc>
                <a:spcPct val="80000"/>
              </a:lnSpc>
            </a:pPr>
            <a:r>
              <a:rPr lang="en-US" sz="2400" dirty="0">
                <a:ea typeface="ＭＳ Ｐゴシック" pitchFamily="34" charset="-128"/>
              </a:rPr>
              <a:t>Start with V</a:t>
            </a:r>
            <a:r>
              <a:rPr lang="en-US" sz="2400" baseline="-25000" dirty="0">
                <a:ea typeface="ＭＳ Ｐゴシック" pitchFamily="34" charset="-128"/>
              </a:rPr>
              <a:t>0</a:t>
            </a:r>
            <a:r>
              <a:rPr lang="en-US" sz="2400" dirty="0">
                <a:ea typeface="ＭＳ Ｐゴシック" pitchFamily="34" charset="-128"/>
              </a:rPr>
              <a:t>(s) = 0: no time steps left means an expected reward sum of zero</a:t>
            </a:r>
          </a:p>
          <a:p>
            <a:pPr lvl="2">
              <a:lnSpc>
                <a:spcPct val="80000"/>
              </a:lnSpc>
            </a:pPr>
            <a:endParaRPr lang="en-US" sz="1600" dirty="0">
              <a:ea typeface="ＭＳ Ｐゴシック" pitchFamily="34" charset="-128"/>
            </a:endParaRPr>
          </a:p>
          <a:p>
            <a:pPr>
              <a:lnSpc>
                <a:spcPct val="80000"/>
              </a:lnSpc>
            </a:pPr>
            <a:r>
              <a:rPr lang="en-US" sz="2400" dirty="0">
                <a:ea typeface="ＭＳ Ｐゴシック" pitchFamily="34" charset="-128"/>
              </a:rPr>
              <a:t>Given vector of </a:t>
            </a:r>
            <a:r>
              <a:rPr lang="en-US" sz="2400" dirty="0" err="1">
                <a:ea typeface="ＭＳ Ｐゴシック" pitchFamily="34" charset="-128"/>
              </a:rPr>
              <a:t>V</a:t>
            </a:r>
            <a:r>
              <a:rPr lang="en-US" sz="2400" baseline="-25000" dirty="0" err="1">
                <a:ea typeface="ＭＳ Ｐゴシック" pitchFamily="34" charset="-128"/>
              </a:rPr>
              <a:t>k</a:t>
            </a:r>
            <a:r>
              <a:rPr lang="en-US" sz="2400" dirty="0">
                <a:ea typeface="ＭＳ Ｐゴシック" pitchFamily="34" charset="-128"/>
              </a:rPr>
              <a:t>(s) values, do one ply of </a:t>
            </a:r>
            <a:r>
              <a:rPr lang="en-US" sz="2400" dirty="0" err="1">
                <a:ea typeface="ＭＳ Ｐゴシック" pitchFamily="34" charset="-128"/>
              </a:rPr>
              <a:t>expectimax</a:t>
            </a:r>
            <a:r>
              <a:rPr lang="en-US" sz="2400" dirty="0">
                <a:ea typeface="ＭＳ Ｐゴシック" pitchFamily="34" charset="-128"/>
              </a:rPr>
              <a:t> from each state:</a:t>
            </a: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Repeat until convergence</a:t>
            </a:r>
          </a:p>
          <a:p>
            <a:pPr lvl="1">
              <a:lnSpc>
                <a:spcPct val="80000"/>
              </a:lnSpc>
            </a:pPr>
            <a:endParaRPr lang="en-US" sz="2000" dirty="0">
              <a:ea typeface="ＭＳ Ｐゴシック" pitchFamily="34" charset="-128"/>
            </a:endParaRP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Complexity of each iteration: O(S</a:t>
            </a:r>
            <a:r>
              <a:rPr lang="en-US" sz="2400" baseline="30000" dirty="0">
                <a:ea typeface="ＭＳ Ｐゴシック" pitchFamily="34" charset="-128"/>
              </a:rPr>
              <a:t>2</a:t>
            </a:r>
            <a:r>
              <a:rPr lang="en-US" sz="2400" dirty="0">
                <a:ea typeface="ＭＳ Ｐゴシック" pitchFamily="34" charset="-128"/>
              </a:rPr>
              <a:t>A)</a:t>
            </a:r>
          </a:p>
          <a:p>
            <a:pPr lvl="1">
              <a:lnSpc>
                <a:spcPct val="80000"/>
              </a:lnSpc>
            </a:pPr>
            <a:endParaRPr lang="en-US" sz="2000" dirty="0">
              <a:ea typeface="ＭＳ Ｐゴシック" pitchFamily="34" charset="-128"/>
            </a:endParaRPr>
          </a:p>
          <a:p>
            <a:pPr>
              <a:lnSpc>
                <a:spcPct val="80000"/>
              </a:lnSpc>
            </a:pPr>
            <a:r>
              <a:rPr lang="en-US" sz="2400" dirty="0">
                <a:ea typeface="ＭＳ Ｐゴシック" pitchFamily="34" charset="-128"/>
              </a:rPr>
              <a:t>Theorem: will converge to unique optimal values</a:t>
            </a:r>
          </a:p>
          <a:p>
            <a:pPr lvl="1">
              <a:lnSpc>
                <a:spcPct val="80000"/>
              </a:lnSpc>
            </a:pPr>
            <a:r>
              <a:rPr lang="en-US" sz="2000" dirty="0">
                <a:ea typeface="ＭＳ Ｐゴシック" pitchFamily="34" charset="-128"/>
              </a:rPr>
              <a:t>Basic idea: approximations get refined towards optimal values</a:t>
            </a:r>
          </a:p>
          <a:p>
            <a:pPr lvl="1">
              <a:lnSpc>
                <a:spcPct val="80000"/>
              </a:lnSpc>
            </a:pPr>
            <a:r>
              <a:rPr lang="en-US" sz="2000" dirty="0">
                <a:ea typeface="ＭＳ Ｐゴシック" pitchFamily="34" charset="-128"/>
              </a:rPr>
              <a:t>Policy may converge long before values do</a:t>
            </a:r>
          </a:p>
        </p:txBody>
      </p:sp>
      <p:pic>
        <p:nvPicPr>
          <p:cNvPr id="29" name="Picture 28" descr="txp_fig"/>
          <p:cNvPicPr>
            <a:picLocks noChangeAspect="1"/>
          </p:cNvPicPr>
          <p:nvPr>
            <p:custDataLst>
              <p:tags r:id="rId1"/>
            </p:custDataLst>
          </p:nvPr>
        </p:nvPicPr>
        <p:blipFill>
          <a:blip r:embed="rId4" cstate="print"/>
          <a:stretch>
            <a:fillRect/>
          </a:stretch>
        </p:blipFill>
        <p:spPr bwMode="auto">
          <a:xfrm>
            <a:off x="1142684" y="2667000"/>
            <a:ext cx="7266933" cy="690930"/>
          </a:xfrm>
          <a:prstGeom prst="rect">
            <a:avLst/>
          </a:prstGeom>
          <a:noFill/>
          <a:ln/>
          <a:effectLst/>
        </p:spPr>
      </p:pic>
      <p:grpSp>
        <p:nvGrpSpPr>
          <p:cNvPr id="8" name="Group 10"/>
          <p:cNvGrpSpPr>
            <a:grpSpLocks/>
          </p:cNvGrpSpPr>
          <p:nvPr/>
        </p:nvGrpSpPr>
        <p:grpSpPr bwMode="auto">
          <a:xfrm>
            <a:off x="9220200" y="2286000"/>
            <a:ext cx="2286000" cy="2122488"/>
            <a:chOff x="2400" y="1401"/>
            <a:chExt cx="1440" cy="1337"/>
          </a:xfrm>
        </p:grpSpPr>
        <p:sp>
          <p:nvSpPr>
            <p:cNvPr id="9" name="AutoShape 11"/>
            <p:cNvSpPr>
              <a:spLocks noChangeArrowheads="1"/>
            </p:cNvSpPr>
            <p:nvPr/>
          </p:nvSpPr>
          <p:spPr bwMode="auto">
            <a:xfrm>
              <a:off x="3070" y="1488"/>
              <a:ext cx="155" cy="124"/>
            </a:xfrm>
            <a:prstGeom prst="triangle">
              <a:avLst>
                <a:gd name="adj" fmla="val 50000"/>
              </a:avLst>
            </a:prstGeom>
            <a:solidFill>
              <a:srgbClr val="0000FF"/>
            </a:solidFill>
            <a:ln w="9525">
              <a:solidFill>
                <a:schemeClr val="tx1"/>
              </a:solidFill>
              <a:miter lim="800000"/>
              <a:headEnd/>
              <a:tailEnd/>
            </a:ln>
          </p:spPr>
          <p:txBody>
            <a:bodyPr wrap="none" anchor="ctr"/>
            <a:lstStyle/>
            <a:p>
              <a:pPr algn="ctr"/>
              <a:endParaRPr lang="en-US">
                <a:latin typeface="Calibri"/>
                <a:cs typeface="Calibri"/>
              </a:endParaRPr>
            </a:p>
          </p:txBody>
        </p:sp>
        <p:grpSp>
          <p:nvGrpSpPr>
            <p:cNvPr id="10" name="Group 12"/>
            <p:cNvGrpSpPr>
              <a:grpSpLocks/>
            </p:cNvGrpSpPr>
            <p:nvPr/>
          </p:nvGrpSpPr>
          <p:grpSpPr bwMode="auto">
            <a:xfrm>
              <a:off x="2529" y="1617"/>
              <a:ext cx="1263" cy="361"/>
              <a:chOff x="1584" y="1680"/>
              <a:chExt cx="2352" cy="336"/>
            </a:xfrm>
          </p:grpSpPr>
          <p:sp>
            <p:nvSpPr>
              <p:cNvPr id="23" name="Line 13"/>
              <p:cNvSpPr>
                <a:spLocks noChangeShapeType="1"/>
              </p:cNvSpPr>
              <p:nvPr/>
            </p:nvSpPr>
            <p:spPr bwMode="auto">
              <a:xfrm flipH="1">
                <a:off x="1584" y="1680"/>
                <a:ext cx="1152" cy="336"/>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4" name="Line 14"/>
              <p:cNvSpPr>
                <a:spLocks noChangeShapeType="1"/>
              </p:cNvSpPr>
              <p:nvPr/>
            </p:nvSpPr>
            <p:spPr bwMode="auto">
              <a:xfrm>
                <a:off x="2736" y="1680"/>
                <a:ext cx="1200"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5" name="Line 15"/>
              <p:cNvSpPr>
                <a:spLocks noChangeShapeType="1"/>
              </p:cNvSpPr>
              <p:nvPr/>
            </p:nvSpPr>
            <p:spPr bwMode="auto">
              <a:xfrm flipH="1">
                <a:off x="2304" y="1680"/>
                <a:ext cx="432" cy="336"/>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sp>
            <p:nvSpPr>
              <p:cNvPr id="26" name="Line 16"/>
              <p:cNvSpPr>
                <a:spLocks noChangeShapeType="1"/>
              </p:cNvSpPr>
              <p:nvPr/>
            </p:nvSpPr>
            <p:spPr bwMode="auto">
              <a:xfrm>
                <a:off x="2736" y="1680"/>
                <a:ext cx="432" cy="288"/>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grpSp>
        <p:sp>
          <p:nvSpPr>
            <p:cNvPr id="11" name="Oval 17"/>
            <p:cNvSpPr>
              <a:spLocks noChangeArrowheads="1"/>
            </p:cNvSpPr>
            <p:nvPr/>
          </p:nvSpPr>
          <p:spPr bwMode="auto">
            <a:xfrm>
              <a:off x="2864" y="1978"/>
              <a:ext cx="129" cy="129"/>
            </a:xfrm>
            <a:prstGeom prst="ellipse">
              <a:avLst/>
            </a:prstGeom>
            <a:solidFill>
              <a:srgbClr val="008000"/>
            </a:solidFill>
            <a:ln w="9525">
              <a:solidFill>
                <a:schemeClr val="tx1"/>
              </a:solidFill>
              <a:round/>
              <a:headEnd/>
              <a:tailEnd/>
            </a:ln>
          </p:spPr>
          <p:txBody>
            <a:bodyPr wrap="none" anchor="ctr"/>
            <a:lstStyle/>
            <a:p>
              <a:endParaRPr lang="en-US">
                <a:latin typeface="Calibri"/>
                <a:cs typeface="Calibri"/>
              </a:endParaRPr>
            </a:p>
          </p:txBody>
        </p:sp>
        <p:grpSp>
          <p:nvGrpSpPr>
            <p:cNvPr id="12" name="Group 18"/>
            <p:cNvGrpSpPr>
              <a:grpSpLocks/>
            </p:cNvGrpSpPr>
            <p:nvPr/>
          </p:nvGrpSpPr>
          <p:grpSpPr bwMode="auto">
            <a:xfrm>
              <a:off x="2400" y="2107"/>
              <a:ext cx="1057" cy="386"/>
              <a:chOff x="1536" y="2400"/>
              <a:chExt cx="1584" cy="624"/>
            </a:xfrm>
          </p:grpSpPr>
          <p:sp>
            <p:nvSpPr>
              <p:cNvPr id="19" name="Line 19"/>
              <p:cNvSpPr>
                <a:spLocks noChangeShapeType="1"/>
              </p:cNvSpPr>
              <p:nvPr/>
            </p:nvSpPr>
            <p:spPr bwMode="auto">
              <a:xfrm flipH="1">
                <a:off x="1536" y="2400"/>
                <a:ext cx="776"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0" name="Line 20"/>
              <p:cNvSpPr>
                <a:spLocks noChangeShapeType="1"/>
              </p:cNvSpPr>
              <p:nvPr/>
            </p:nvSpPr>
            <p:spPr bwMode="auto">
              <a:xfrm>
                <a:off x="2312" y="2400"/>
                <a:ext cx="808" cy="624"/>
              </a:xfrm>
              <a:prstGeom prst="line">
                <a:avLst/>
              </a:prstGeom>
              <a:noFill/>
              <a:ln w="9525">
                <a:solidFill>
                  <a:schemeClr val="tx1"/>
                </a:solidFill>
                <a:prstDash val="dash"/>
                <a:round/>
                <a:headEnd/>
                <a:tailEnd type="triangle" w="med" len="med"/>
              </a:ln>
            </p:spPr>
            <p:txBody>
              <a:bodyPr/>
              <a:lstStyle/>
              <a:p>
                <a:endParaRPr lang="en-US">
                  <a:latin typeface="Calibri"/>
                  <a:cs typeface="Calibri"/>
                </a:endParaRPr>
              </a:p>
            </p:txBody>
          </p:sp>
          <p:sp>
            <p:nvSpPr>
              <p:cNvPr id="21" name="Line 21"/>
              <p:cNvSpPr>
                <a:spLocks noChangeShapeType="1"/>
              </p:cNvSpPr>
              <p:nvPr/>
            </p:nvSpPr>
            <p:spPr bwMode="auto">
              <a:xfrm flipH="1">
                <a:off x="2021" y="2400"/>
                <a:ext cx="291" cy="624"/>
              </a:xfrm>
              <a:prstGeom prst="line">
                <a:avLst/>
              </a:prstGeom>
              <a:noFill/>
              <a:ln w="9525">
                <a:solidFill>
                  <a:schemeClr val="bg1"/>
                </a:solidFill>
                <a:prstDash val="dash"/>
                <a:round/>
                <a:headEnd/>
                <a:tailEnd type="triangle" w="med" len="med"/>
              </a:ln>
            </p:spPr>
            <p:txBody>
              <a:bodyPr/>
              <a:lstStyle/>
              <a:p>
                <a:endParaRPr lang="en-US">
                  <a:latin typeface="Calibri"/>
                  <a:cs typeface="Calibri"/>
                </a:endParaRPr>
              </a:p>
            </p:txBody>
          </p:sp>
          <p:sp>
            <p:nvSpPr>
              <p:cNvPr id="22" name="Line 22"/>
              <p:cNvSpPr>
                <a:spLocks noChangeShapeType="1"/>
              </p:cNvSpPr>
              <p:nvPr/>
            </p:nvSpPr>
            <p:spPr bwMode="auto">
              <a:xfrm>
                <a:off x="2312" y="2400"/>
                <a:ext cx="280" cy="624"/>
              </a:xfrm>
              <a:prstGeom prst="line">
                <a:avLst/>
              </a:prstGeom>
              <a:noFill/>
              <a:ln w="28575">
                <a:solidFill>
                  <a:schemeClr val="tx1"/>
                </a:solidFill>
                <a:round/>
                <a:headEnd/>
                <a:tailEnd type="triangle" w="med" len="med"/>
              </a:ln>
            </p:spPr>
            <p:txBody>
              <a:bodyPr/>
              <a:lstStyle/>
              <a:p>
                <a:endParaRPr lang="en-US">
                  <a:latin typeface="Calibri"/>
                  <a:cs typeface="Calibri"/>
                </a:endParaRPr>
              </a:p>
            </p:txBody>
          </p:sp>
        </p:grpSp>
        <p:sp>
          <p:nvSpPr>
            <p:cNvPr id="13" name="Text Box 23"/>
            <p:cNvSpPr txBox="1">
              <a:spLocks noChangeArrowheads="1"/>
            </p:cNvSpPr>
            <p:nvPr/>
          </p:nvSpPr>
          <p:spPr bwMode="auto">
            <a:xfrm>
              <a:off x="3024" y="1680"/>
              <a:ext cx="129" cy="231"/>
            </a:xfrm>
            <a:prstGeom prst="rect">
              <a:avLst/>
            </a:prstGeom>
            <a:noFill/>
            <a:ln w="9525">
              <a:noFill/>
              <a:miter lim="800000"/>
              <a:headEnd/>
              <a:tailEnd/>
            </a:ln>
          </p:spPr>
          <p:txBody>
            <a:bodyPr>
              <a:spAutoFit/>
            </a:bodyPr>
            <a:lstStyle/>
            <a:p>
              <a:pPr>
                <a:spcBef>
                  <a:spcPct val="50000"/>
                </a:spcBef>
              </a:pPr>
              <a:r>
                <a:rPr lang="en-US">
                  <a:latin typeface="Calibri"/>
                  <a:cs typeface="Calibri"/>
                </a:rPr>
                <a:t>a</a:t>
              </a:r>
            </a:p>
          </p:txBody>
        </p:sp>
        <p:sp>
          <p:nvSpPr>
            <p:cNvPr id="14" name="Text Box 24"/>
            <p:cNvSpPr txBox="1">
              <a:spLocks noChangeArrowheads="1"/>
            </p:cNvSpPr>
            <p:nvPr/>
          </p:nvSpPr>
          <p:spPr bwMode="auto">
            <a:xfrm>
              <a:off x="3216" y="1401"/>
              <a:ext cx="624" cy="233"/>
            </a:xfrm>
            <a:prstGeom prst="rect">
              <a:avLst/>
            </a:prstGeom>
            <a:noFill/>
            <a:ln w="9525">
              <a:noFill/>
              <a:miter lim="800000"/>
              <a:headEnd/>
              <a:tailEnd/>
            </a:ln>
          </p:spPr>
          <p:txBody>
            <a:bodyPr wrap="square">
              <a:spAutoFit/>
            </a:bodyPr>
            <a:lstStyle/>
            <a:p>
              <a:pPr>
                <a:spcBef>
                  <a:spcPct val="50000"/>
                </a:spcBef>
              </a:pPr>
              <a:r>
                <a:rPr lang="en-US" dirty="0">
                  <a:solidFill>
                    <a:srgbClr val="0000FF"/>
                  </a:solidFill>
                  <a:latin typeface="Calibri"/>
                  <a:cs typeface="Calibri"/>
                </a:rPr>
                <a:t>V</a:t>
              </a:r>
              <a:r>
                <a:rPr lang="en-US" baseline="-25000" dirty="0">
                  <a:solidFill>
                    <a:srgbClr val="0000FF"/>
                  </a:solidFill>
                  <a:latin typeface="Calibri"/>
                  <a:cs typeface="Calibri"/>
                </a:rPr>
                <a:t>k+1</a:t>
              </a:r>
              <a:r>
                <a:rPr lang="en-US" dirty="0">
                  <a:solidFill>
                    <a:srgbClr val="0000FF"/>
                  </a:solidFill>
                  <a:latin typeface="Calibri"/>
                  <a:cs typeface="Calibri"/>
                </a:rPr>
                <a:t>(s)</a:t>
              </a:r>
            </a:p>
          </p:txBody>
        </p:sp>
        <p:sp>
          <p:nvSpPr>
            <p:cNvPr id="15" name="Text Box 25"/>
            <p:cNvSpPr txBox="1">
              <a:spLocks noChangeArrowheads="1"/>
            </p:cNvSpPr>
            <p:nvPr/>
          </p:nvSpPr>
          <p:spPr bwMode="auto">
            <a:xfrm>
              <a:off x="2976" y="1920"/>
              <a:ext cx="559" cy="231"/>
            </a:xfrm>
            <a:prstGeom prst="rect">
              <a:avLst/>
            </a:prstGeom>
            <a:noFill/>
            <a:ln w="9525">
              <a:noFill/>
              <a:miter lim="800000"/>
              <a:headEnd/>
              <a:tailEnd/>
            </a:ln>
          </p:spPr>
          <p:txBody>
            <a:bodyPr>
              <a:spAutoFit/>
            </a:bodyPr>
            <a:lstStyle/>
            <a:p>
              <a:pPr>
                <a:spcBef>
                  <a:spcPct val="50000"/>
                </a:spcBef>
              </a:pPr>
              <a:r>
                <a:rPr lang="en-US" dirty="0">
                  <a:solidFill>
                    <a:srgbClr val="008000"/>
                  </a:solidFill>
                  <a:latin typeface="Calibri"/>
                  <a:cs typeface="Calibri"/>
                </a:rPr>
                <a:t>s, a</a:t>
              </a:r>
            </a:p>
          </p:txBody>
        </p:sp>
        <p:sp>
          <p:nvSpPr>
            <p:cNvPr id="16" name="Text Box 26"/>
            <p:cNvSpPr txBox="1">
              <a:spLocks noChangeArrowheads="1"/>
            </p:cNvSpPr>
            <p:nvPr/>
          </p:nvSpPr>
          <p:spPr bwMode="auto">
            <a:xfrm>
              <a:off x="2592" y="2265"/>
              <a:ext cx="504" cy="231"/>
            </a:xfrm>
            <a:prstGeom prst="rect">
              <a:avLst/>
            </a:prstGeom>
            <a:noFill/>
            <a:ln w="9525">
              <a:noFill/>
              <a:miter lim="800000"/>
              <a:headEnd/>
              <a:tailEnd/>
            </a:ln>
          </p:spPr>
          <p:txBody>
            <a:bodyPr>
              <a:spAutoFit/>
            </a:bodyPr>
            <a:lstStyle/>
            <a:p>
              <a:pPr>
                <a:spcBef>
                  <a:spcPct val="50000"/>
                </a:spcBef>
              </a:pPr>
              <a:r>
                <a:rPr lang="en-US" dirty="0" err="1">
                  <a:latin typeface="Calibri"/>
                  <a:cs typeface="Calibri"/>
                </a:rPr>
                <a:t>s,a,s</a:t>
              </a:r>
              <a:r>
                <a:rPr lang="ja-JP" altLang="en-US">
                  <a:latin typeface="Calibri"/>
                  <a:cs typeface="Calibri"/>
                </a:rPr>
                <a:t>’</a:t>
              </a:r>
              <a:endParaRPr lang="en-US" dirty="0">
                <a:latin typeface="Calibri"/>
                <a:cs typeface="Calibri"/>
              </a:endParaRPr>
            </a:p>
          </p:txBody>
        </p:sp>
        <p:sp>
          <p:nvSpPr>
            <p:cNvPr id="18" name="Text Box 28"/>
            <p:cNvSpPr txBox="1">
              <a:spLocks noChangeArrowheads="1"/>
            </p:cNvSpPr>
            <p:nvPr/>
          </p:nvSpPr>
          <p:spPr bwMode="auto">
            <a:xfrm>
              <a:off x="2789" y="2505"/>
              <a:ext cx="667" cy="233"/>
            </a:xfrm>
            <a:prstGeom prst="rect">
              <a:avLst/>
            </a:prstGeom>
            <a:noFill/>
            <a:ln w="9525">
              <a:noFill/>
              <a:miter lim="800000"/>
              <a:headEnd/>
              <a:tailEnd/>
            </a:ln>
          </p:spPr>
          <p:txBody>
            <a:bodyPr wrap="square">
              <a:spAutoFit/>
            </a:bodyPr>
            <a:lstStyle/>
            <a:p>
              <a:pPr algn="r" rtl="1">
                <a:spcBef>
                  <a:spcPct val="50000"/>
                </a:spcBef>
              </a:pPr>
              <a:r>
                <a:rPr lang="en-US" dirty="0" err="1">
                  <a:solidFill>
                    <a:srgbClr val="0000FF"/>
                  </a:solidFill>
                  <a:latin typeface="Calibri"/>
                  <a:cs typeface="Calibri"/>
                </a:rPr>
                <a:t>V</a:t>
              </a:r>
              <a:r>
                <a:rPr lang="en-US" baseline="-25000" dirty="0" err="1">
                  <a:solidFill>
                    <a:srgbClr val="0000FF"/>
                  </a:solidFill>
                  <a:latin typeface="Calibri"/>
                  <a:cs typeface="Calibri"/>
                </a:rPr>
                <a:t>k</a:t>
              </a:r>
              <a:r>
                <a:rPr lang="en-US" dirty="0">
                  <a:solidFill>
                    <a:srgbClr val="0000FF"/>
                  </a:solidFill>
                  <a:latin typeface="Calibri"/>
                  <a:cs typeface="Calibri"/>
                </a:rPr>
                <a:t>(s’</a:t>
              </a:r>
              <a:r>
                <a:rPr lang="en-US" altLang="ja-JP" dirty="0">
                  <a:solidFill>
                    <a:srgbClr val="0000FF"/>
                  </a:solidFill>
                  <a:latin typeface="Calibri"/>
                  <a:cs typeface="Calibri"/>
                </a:rPr>
                <a:t>)</a:t>
              </a:r>
              <a:endParaRPr lang="en-US" dirty="0">
                <a:solidFill>
                  <a:srgbClr val="0000FF"/>
                </a:solidFill>
                <a:latin typeface="Calibri"/>
                <a:cs typeface="Calibri"/>
              </a:endParaRPr>
            </a:p>
          </p:txBody>
        </p:sp>
      </p:grpSp>
      <p:sp>
        <p:nvSpPr>
          <p:cNvPr id="27" name="Isosceles Triangle 26"/>
          <p:cNvSpPr/>
          <p:nvPr/>
        </p:nvSpPr>
        <p:spPr>
          <a:xfrm>
            <a:off x="9601200" y="4495800"/>
            <a:ext cx="1600200" cy="1752600"/>
          </a:xfrm>
          <a:prstGeom prst="triangle">
            <a:avLst/>
          </a:prstGeom>
          <a:solidFill>
            <a:srgbClr val="8FAA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a:cs typeface="Calibri"/>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571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5718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57187">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57187">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757187">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57187">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5718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370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371600" y="3564988"/>
            <a:ext cx="709069" cy="397412"/>
          </a:xfrm>
          <a:prstGeom prst="rect">
            <a:avLst/>
          </a:prstGeom>
          <a:noFill/>
        </p:spPr>
        <p:txBody>
          <a:bodyPr wrap="square" rtlCol="0">
            <a:spAutoFit/>
          </a:bodyPr>
          <a:lstStyle/>
          <a:p>
            <a:r>
              <a:rPr lang="en-US" sz="2000" dirty="0">
                <a:latin typeface="Palatino"/>
                <a:cs typeface="Palatino"/>
              </a:rPr>
              <a:t>S: 1</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1371600" y="3917327"/>
            <a:ext cx="3505200" cy="400110"/>
          </a:xfrm>
          <a:prstGeom prst="rect">
            <a:avLst/>
          </a:prstGeom>
          <a:noFill/>
        </p:spPr>
        <p:txBody>
          <a:bodyPr wrap="square" rtlCol="0">
            <a:spAutoFit/>
          </a:bodyPr>
          <a:lstStyle/>
          <a:p>
            <a:r>
              <a:rPr lang="en-US" sz="2000" dirty="0">
                <a:latin typeface="Palatino"/>
                <a:cs typeface="Palatino"/>
              </a:rPr>
              <a:t>F: .5*2+.5*2=2</a:t>
            </a:r>
          </a:p>
        </p:txBody>
      </p:sp>
    </p:spTree>
    <p:extLst>
      <p:ext uri="{BB962C8B-B14F-4D97-AF65-F5344CB8AC3E}">
        <p14:creationId xmlns:p14="http://schemas.microsoft.com/office/powerpoint/2010/main" val="739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7"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370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20" name="TextBox 19"/>
          <p:cNvSpPr txBox="1"/>
          <p:nvPr/>
        </p:nvSpPr>
        <p:spPr>
          <a:xfrm>
            <a:off x="2106181" y="3595137"/>
            <a:ext cx="2118025" cy="400110"/>
          </a:xfrm>
          <a:prstGeom prst="rect">
            <a:avLst/>
          </a:prstGeom>
          <a:noFill/>
        </p:spPr>
        <p:txBody>
          <a:bodyPr wrap="square" rtlCol="0">
            <a:spAutoFit/>
          </a:bodyPr>
          <a:lstStyle/>
          <a:p>
            <a:r>
              <a:rPr lang="en-US" sz="2000" dirty="0">
                <a:latin typeface="Palatino"/>
                <a:cs typeface="Palatino"/>
              </a:rPr>
              <a:t>S</a:t>
            </a:r>
            <a:r>
              <a:rPr lang="en-US" sz="2000">
                <a:latin typeface="Palatino"/>
                <a:cs typeface="Palatino"/>
              </a:rPr>
              <a:t>: .5*1+.5*1=1</a:t>
            </a:r>
            <a:endParaRPr lang="en-US" sz="2000" dirty="0">
              <a:latin typeface="Palatino"/>
              <a:cs typeface="Palatino"/>
            </a:endParaRPr>
          </a:p>
        </p:txBody>
      </p:sp>
      <p:sp>
        <p:nvSpPr>
          <p:cNvPr id="21" name="TextBox 20"/>
          <p:cNvSpPr txBox="1"/>
          <p:nvPr/>
        </p:nvSpPr>
        <p:spPr>
          <a:xfrm>
            <a:off x="2106180" y="3960633"/>
            <a:ext cx="2118025" cy="400110"/>
          </a:xfrm>
          <a:prstGeom prst="rect">
            <a:avLst/>
          </a:prstGeom>
          <a:noFill/>
        </p:spPr>
        <p:txBody>
          <a:bodyPr wrap="square" rtlCol="0">
            <a:spAutoFit/>
          </a:bodyPr>
          <a:lstStyle/>
          <a:p>
            <a:r>
              <a:rPr lang="en-US" sz="2000" dirty="0">
                <a:latin typeface="Palatino"/>
                <a:cs typeface="Palatino"/>
              </a:rPr>
              <a:t>F: -10</a:t>
            </a:r>
          </a:p>
        </p:txBody>
      </p:sp>
    </p:spTree>
    <p:extLst>
      <p:ext uri="{BB962C8B-B14F-4D97-AF65-F5344CB8AC3E}">
        <p14:creationId xmlns:p14="http://schemas.microsoft.com/office/powerpoint/2010/main" val="18382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Tree>
    <p:extLst>
      <p:ext uri="{BB962C8B-B14F-4D97-AF65-F5344CB8AC3E}">
        <p14:creationId xmlns:p14="http://schemas.microsoft.com/office/powerpoint/2010/main" val="1540955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
        <p:nvSpPr>
          <p:cNvPr id="20" name="TextBox 19"/>
          <p:cNvSpPr txBox="1"/>
          <p:nvPr/>
        </p:nvSpPr>
        <p:spPr>
          <a:xfrm>
            <a:off x="1234440" y="2223496"/>
            <a:ext cx="2118025" cy="400110"/>
          </a:xfrm>
          <a:prstGeom prst="rect">
            <a:avLst/>
          </a:prstGeom>
          <a:noFill/>
        </p:spPr>
        <p:txBody>
          <a:bodyPr wrap="square" rtlCol="0">
            <a:spAutoFit/>
          </a:bodyPr>
          <a:lstStyle/>
          <a:p>
            <a:r>
              <a:rPr lang="en-US" sz="2000" dirty="0">
                <a:latin typeface="Palatino"/>
                <a:cs typeface="Palatino"/>
              </a:rPr>
              <a:t>S: 1+2=3</a:t>
            </a:r>
          </a:p>
        </p:txBody>
      </p:sp>
      <p:sp>
        <p:nvSpPr>
          <p:cNvPr id="21" name="TextBox 20"/>
          <p:cNvSpPr txBox="1"/>
          <p:nvPr/>
        </p:nvSpPr>
        <p:spPr>
          <a:xfrm>
            <a:off x="1219200" y="2544365"/>
            <a:ext cx="2758115" cy="707886"/>
          </a:xfrm>
          <a:prstGeom prst="rect">
            <a:avLst/>
          </a:prstGeom>
          <a:noFill/>
        </p:spPr>
        <p:txBody>
          <a:bodyPr wrap="square" rtlCol="0">
            <a:spAutoFit/>
          </a:bodyPr>
          <a:lstStyle/>
          <a:p>
            <a:r>
              <a:rPr lang="en-US" sz="2000" dirty="0">
                <a:latin typeface="Palatino"/>
                <a:cs typeface="Palatino"/>
              </a:rPr>
              <a:t>F: .5*(2+2)+.5*(2+1)=3.5</a:t>
            </a:r>
          </a:p>
        </p:txBody>
      </p:sp>
    </p:spTree>
    <p:extLst>
      <p:ext uri="{BB962C8B-B14F-4D97-AF65-F5344CB8AC3E}">
        <p14:creationId xmlns:p14="http://schemas.microsoft.com/office/powerpoint/2010/main" val="19013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Value Iteration</a:t>
            </a:r>
          </a:p>
        </p:txBody>
      </p:sp>
      <p:pic>
        <p:nvPicPr>
          <p:cNvPr id="39" name="Content Placeholder 38" descr="TP_tmp.png"/>
          <p:cNvPicPr>
            <a:picLocks noGrp="1" noChangeAspect="1"/>
          </p:cNvPicPr>
          <p:nvPr>
            <p:ph idx="1"/>
            <p:custDataLst>
              <p:tags r:id="rId1"/>
            </p:custDataLst>
          </p:nvPr>
        </p:nvPicPr>
        <p:blipFill>
          <a:blip r:embed="rId6" cstate="print"/>
          <a:stretch>
            <a:fillRect/>
          </a:stretch>
        </p:blipFill>
        <p:spPr bwMode="auto">
          <a:xfrm>
            <a:off x="685800" y="5231592"/>
            <a:ext cx="254808" cy="254808"/>
          </a:xfrm>
          <a:noFill/>
          <a:ln>
            <a:noFill/>
          </a:ln>
          <a:effectLst/>
        </p:spPr>
      </p:pic>
      <p:pic>
        <p:nvPicPr>
          <p:cNvPr id="5"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1488191" y="1644596"/>
            <a:ext cx="668678" cy="439656"/>
          </a:xfrm>
          <a:prstGeom prst="rect">
            <a:avLst/>
          </a:prstGeom>
          <a:noFill/>
        </p:spPr>
      </p:pic>
      <p:pic>
        <p:nvPicPr>
          <p:cNvPr id="8" name="Picture 2"/>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977315" y="1600200"/>
            <a:ext cx="709457" cy="502463"/>
          </a:xfrm>
          <a:prstGeom prst="rect">
            <a:avLst/>
          </a:prstGeom>
          <a:noFill/>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2736907" y="1636019"/>
            <a:ext cx="730937" cy="460591"/>
          </a:xfrm>
          <a:prstGeom prst="rect">
            <a:avLst/>
          </a:prstGeom>
          <a:noFill/>
        </p:spPr>
      </p:pic>
      <p:sp>
        <p:nvSpPr>
          <p:cNvPr id="10" name="Rounded Rectangle 9"/>
          <p:cNvSpPr/>
          <p:nvPr/>
        </p:nvSpPr>
        <p:spPr>
          <a:xfrm>
            <a:off x="1219200" y="496757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17" name="Rounded Rectangle 16"/>
          <p:cNvSpPr/>
          <p:nvPr/>
        </p:nvSpPr>
        <p:spPr>
          <a:xfrm>
            <a:off x="1219200" y="3565498"/>
            <a:ext cx="3657600" cy="85410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sp>
        <p:nvSpPr>
          <p:cNvPr id="24" name="Rounded Rectangle 23"/>
          <p:cNvSpPr/>
          <p:nvPr/>
        </p:nvSpPr>
        <p:spPr>
          <a:xfrm>
            <a:off x="1219200" y="2209800"/>
            <a:ext cx="3657600" cy="8382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alatino"/>
              <a:cs typeface="Palatino"/>
            </a:endParaRPr>
          </a:p>
        </p:txBody>
      </p:sp>
      <p:pic>
        <p:nvPicPr>
          <p:cNvPr id="41" name="Picture 40" descr="TP_tmp.png"/>
          <p:cNvPicPr>
            <a:picLocks noChangeAspect="1"/>
          </p:cNvPicPr>
          <p:nvPr>
            <p:custDataLst>
              <p:tags r:id="rId2"/>
            </p:custDataLst>
          </p:nvPr>
        </p:nvPicPr>
        <p:blipFill>
          <a:blip r:embed="rId10" cstate="print"/>
          <a:stretch>
            <a:fillRect/>
          </a:stretch>
        </p:blipFill>
        <p:spPr bwMode="auto">
          <a:xfrm>
            <a:off x="698540" y="3875895"/>
            <a:ext cx="229327" cy="255317"/>
          </a:xfrm>
          <a:prstGeom prst="rect">
            <a:avLst/>
          </a:prstGeom>
          <a:noFill/>
          <a:ln/>
          <a:effectLst/>
        </p:spPr>
      </p:pic>
      <p:pic>
        <p:nvPicPr>
          <p:cNvPr id="43" name="Picture 42" descr="TP_tmp.png"/>
          <p:cNvPicPr>
            <a:picLocks noChangeAspect="1"/>
          </p:cNvPicPr>
          <p:nvPr>
            <p:custDataLst>
              <p:tags r:id="rId3"/>
            </p:custDataLst>
          </p:nvPr>
        </p:nvPicPr>
        <p:blipFill>
          <a:blip r:embed="rId11" cstate="print"/>
          <a:stretch>
            <a:fillRect/>
          </a:stretch>
        </p:blipFill>
        <p:spPr bwMode="auto">
          <a:xfrm>
            <a:off x="672805" y="2504295"/>
            <a:ext cx="255317" cy="255317"/>
          </a:xfrm>
          <a:prstGeom prst="rect">
            <a:avLst/>
          </a:prstGeom>
          <a:noFill/>
          <a:ln/>
          <a:effectLst/>
        </p:spPr>
      </p:pic>
      <p:sp>
        <p:nvSpPr>
          <p:cNvPr id="76" name="TextBox 75"/>
          <p:cNvSpPr txBox="1"/>
          <p:nvPr/>
        </p:nvSpPr>
        <p:spPr>
          <a:xfrm>
            <a:off x="1447800" y="5105400"/>
            <a:ext cx="3276600" cy="523220"/>
          </a:xfrm>
          <a:prstGeom prst="rect">
            <a:avLst/>
          </a:prstGeom>
          <a:noFill/>
        </p:spPr>
        <p:txBody>
          <a:bodyPr wrap="square" rtlCol="0">
            <a:spAutoFit/>
          </a:bodyPr>
          <a:lstStyle/>
          <a:p>
            <a:r>
              <a:rPr lang="en-US" sz="2800" dirty="0">
                <a:latin typeface="Palatino"/>
                <a:cs typeface="Palatino"/>
              </a:rPr>
              <a:t>  0             0             0</a:t>
            </a:r>
          </a:p>
        </p:txBody>
      </p:sp>
      <p:sp>
        <p:nvSpPr>
          <p:cNvPr id="77" name="TextBox 76"/>
          <p:cNvSpPr txBox="1"/>
          <p:nvPr/>
        </p:nvSpPr>
        <p:spPr>
          <a:xfrm>
            <a:off x="1524000" y="3730939"/>
            <a:ext cx="709069" cy="523220"/>
          </a:xfrm>
          <a:prstGeom prst="rect">
            <a:avLst/>
          </a:prstGeom>
          <a:noFill/>
        </p:spPr>
        <p:txBody>
          <a:bodyPr wrap="square" rtlCol="0">
            <a:spAutoFit/>
          </a:bodyPr>
          <a:lstStyle/>
          <a:p>
            <a:r>
              <a:rPr lang="en-US" sz="2800" dirty="0">
                <a:latin typeface="Palatino"/>
                <a:cs typeface="Palatino"/>
              </a:rPr>
              <a:t>2</a:t>
            </a:r>
          </a:p>
        </p:txBody>
      </p:sp>
      <p:sp>
        <p:nvSpPr>
          <p:cNvPr id="79" name="TextBox 78"/>
          <p:cNvSpPr txBox="1"/>
          <p:nvPr/>
        </p:nvSpPr>
        <p:spPr>
          <a:xfrm>
            <a:off x="7162800" y="4572000"/>
            <a:ext cx="3429000" cy="369332"/>
          </a:xfrm>
          <a:prstGeom prst="rect">
            <a:avLst/>
          </a:prstGeom>
          <a:noFill/>
        </p:spPr>
        <p:txBody>
          <a:bodyPr wrap="square" rtlCol="0">
            <a:spAutoFit/>
          </a:bodyPr>
          <a:lstStyle/>
          <a:p>
            <a:pPr algn="ctr"/>
            <a:r>
              <a:rPr lang="en-US" i="1" dirty="0">
                <a:latin typeface="Palatino"/>
                <a:cs typeface="Palatino"/>
              </a:rPr>
              <a:t>Assume no discount!</a:t>
            </a:r>
          </a:p>
        </p:txBody>
      </p:sp>
      <p:pic>
        <p:nvPicPr>
          <p:cNvPr id="1536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5458981" y="1876171"/>
            <a:ext cx="6428219" cy="2343658"/>
          </a:xfrm>
          <a:prstGeom prst="rect">
            <a:avLst/>
          </a:prstGeom>
          <a:noFill/>
          <a:ln w="9525">
            <a:noFill/>
            <a:miter lim="800000"/>
            <a:headEnd/>
            <a:tailEnd/>
          </a:ln>
        </p:spPr>
      </p:pic>
      <p:pic>
        <p:nvPicPr>
          <p:cNvPr id="18" name="Picture 17" descr="txp_fig"/>
          <p:cNvPicPr>
            <a:picLocks noChangeAspect="1"/>
          </p:cNvPicPr>
          <p:nvPr>
            <p:custDataLst>
              <p:tags r:id="rId4"/>
            </p:custDataLst>
          </p:nvPr>
        </p:nvPicPr>
        <p:blipFill>
          <a:blip r:embed="rId13" cstate="print"/>
          <a:stretch>
            <a:fillRect/>
          </a:stretch>
        </p:blipFill>
        <p:spPr bwMode="auto">
          <a:xfrm>
            <a:off x="5715000" y="5334000"/>
            <a:ext cx="5971533" cy="567765"/>
          </a:xfrm>
          <a:prstGeom prst="rect">
            <a:avLst/>
          </a:prstGeom>
          <a:noFill/>
          <a:ln/>
          <a:effectLst/>
        </p:spPr>
      </p:pic>
      <p:sp>
        <p:nvSpPr>
          <p:cNvPr id="19" name="TextBox 18"/>
          <p:cNvSpPr txBox="1"/>
          <p:nvPr/>
        </p:nvSpPr>
        <p:spPr>
          <a:xfrm>
            <a:off x="2819400" y="3733800"/>
            <a:ext cx="709069" cy="523220"/>
          </a:xfrm>
          <a:prstGeom prst="rect">
            <a:avLst/>
          </a:prstGeom>
          <a:noFill/>
        </p:spPr>
        <p:txBody>
          <a:bodyPr wrap="square" rtlCol="0">
            <a:spAutoFit/>
          </a:bodyPr>
          <a:lstStyle/>
          <a:p>
            <a:r>
              <a:rPr lang="en-US" sz="2800" dirty="0">
                <a:latin typeface="Palatino"/>
                <a:cs typeface="Palatino"/>
              </a:rPr>
              <a:t>1</a:t>
            </a:r>
          </a:p>
        </p:txBody>
      </p:sp>
      <p:sp>
        <p:nvSpPr>
          <p:cNvPr id="22" name="TextBox 21"/>
          <p:cNvSpPr txBox="1"/>
          <p:nvPr/>
        </p:nvSpPr>
        <p:spPr>
          <a:xfrm>
            <a:off x="4091531" y="3741943"/>
            <a:ext cx="709069" cy="523220"/>
          </a:xfrm>
          <a:prstGeom prst="rect">
            <a:avLst/>
          </a:prstGeom>
          <a:noFill/>
        </p:spPr>
        <p:txBody>
          <a:bodyPr wrap="square" rtlCol="0">
            <a:spAutoFit/>
          </a:bodyPr>
          <a:lstStyle/>
          <a:p>
            <a:r>
              <a:rPr lang="en-US" sz="2800" dirty="0">
                <a:latin typeface="Palatino"/>
                <a:cs typeface="Palatino"/>
              </a:rPr>
              <a:t>0</a:t>
            </a:r>
          </a:p>
        </p:txBody>
      </p:sp>
      <p:sp>
        <p:nvSpPr>
          <p:cNvPr id="23" name="TextBox 22"/>
          <p:cNvSpPr txBox="1"/>
          <p:nvPr/>
        </p:nvSpPr>
        <p:spPr>
          <a:xfrm>
            <a:off x="1447800" y="2376112"/>
            <a:ext cx="709069" cy="523220"/>
          </a:xfrm>
          <a:prstGeom prst="rect">
            <a:avLst/>
          </a:prstGeom>
          <a:noFill/>
        </p:spPr>
        <p:txBody>
          <a:bodyPr wrap="square" rtlCol="0">
            <a:spAutoFit/>
          </a:bodyPr>
          <a:lstStyle/>
          <a:p>
            <a:r>
              <a:rPr lang="en-US" sz="2800" dirty="0">
                <a:latin typeface="Palatino"/>
                <a:cs typeface="Palatino"/>
              </a:rPr>
              <a:t>3.5</a:t>
            </a:r>
          </a:p>
        </p:txBody>
      </p:sp>
      <p:sp>
        <p:nvSpPr>
          <p:cNvPr id="25" name="TextBox 24"/>
          <p:cNvSpPr txBox="1"/>
          <p:nvPr/>
        </p:nvSpPr>
        <p:spPr>
          <a:xfrm>
            <a:off x="2719931" y="2372380"/>
            <a:ext cx="709069" cy="523220"/>
          </a:xfrm>
          <a:prstGeom prst="rect">
            <a:avLst/>
          </a:prstGeom>
          <a:noFill/>
        </p:spPr>
        <p:txBody>
          <a:bodyPr wrap="square" rtlCol="0">
            <a:spAutoFit/>
          </a:bodyPr>
          <a:lstStyle/>
          <a:p>
            <a:r>
              <a:rPr lang="en-US" sz="2800" dirty="0">
                <a:latin typeface="Palatino"/>
                <a:cs typeface="Palatino"/>
              </a:rPr>
              <a:t>2.5</a:t>
            </a:r>
          </a:p>
        </p:txBody>
      </p:sp>
      <p:sp>
        <p:nvSpPr>
          <p:cNvPr id="26" name="TextBox 25"/>
          <p:cNvSpPr txBox="1"/>
          <p:nvPr/>
        </p:nvSpPr>
        <p:spPr>
          <a:xfrm>
            <a:off x="4091530" y="2359700"/>
            <a:ext cx="709069" cy="523220"/>
          </a:xfrm>
          <a:prstGeom prst="rect">
            <a:avLst/>
          </a:prstGeom>
          <a:noFill/>
        </p:spPr>
        <p:txBody>
          <a:bodyPr wrap="square" rtlCol="0">
            <a:spAutoFit/>
          </a:bodyPr>
          <a:lstStyle/>
          <a:p>
            <a:r>
              <a:rPr lang="en-US" sz="2800" dirty="0">
                <a:latin typeface="Palatino"/>
                <a:cs typeface="Palatino"/>
              </a:rPr>
              <a:t>0</a:t>
            </a:r>
          </a:p>
        </p:txBody>
      </p:sp>
    </p:spTree>
    <p:extLst>
      <p:ext uri="{BB962C8B-B14F-4D97-AF65-F5344CB8AC3E}">
        <p14:creationId xmlns:p14="http://schemas.microsoft.com/office/powerpoint/2010/main" val="1882537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Time: Policy-Based Methods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EE3F4031-8896-ED42-A614-C5F84F497864}"/>
              </a:ext>
            </a:extLst>
          </p:cNvPr>
          <p:cNvCxnSpPr>
            <a:cxnSpLocks/>
          </p:cNvCxnSpPr>
          <p:nvPr/>
        </p:nvCxnSpPr>
        <p:spPr bwMode="auto">
          <a:xfrm>
            <a:off x="914400" y="1031237"/>
            <a:ext cx="0" cy="5283200"/>
          </a:xfrm>
          <a:prstGeom prst="line">
            <a:avLst/>
          </a:prstGeom>
          <a:noFill/>
          <a:ln w="12700" cap="flat" cmpd="sng" algn="ctr">
            <a:solidFill>
              <a:schemeClr val="tx1"/>
            </a:solidFill>
            <a:prstDash val="solid"/>
            <a:round/>
            <a:headEnd type="none" w="med" len="med"/>
            <a:tailEnd type="none" w="med" len="med"/>
          </a:ln>
          <a:effectLst/>
        </p:spPr>
      </p:cxnSp>
      <p:sp>
        <p:nvSpPr>
          <p:cNvPr id="15" name="TextBox 14">
            <a:extLst>
              <a:ext uri="{FF2B5EF4-FFF2-40B4-BE49-F238E27FC236}">
                <a16:creationId xmlns:a16="http://schemas.microsoft.com/office/drawing/2014/main" id="{90D5C96B-3B32-E640-8882-5661B2111BE3}"/>
              </a:ext>
            </a:extLst>
          </p:cNvPr>
          <p:cNvSpPr txBox="1"/>
          <p:nvPr/>
        </p:nvSpPr>
        <p:spPr>
          <a:xfrm>
            <a:off x="203201" y="1132838"/>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2013</a:t>
            </a:r>
          </a:p>
        </p:txBody>
      </p:sp>
      <p:sp>
        <p:nvSpPr>
          <p:cNvPr id="16" name="TextBox 15">
            <a:extLst>
              <a:ext uri="{FF2B5EF4-FFF2-40B4-BE49-F238E27FC236}">
                <a16:creationId xmlns:a16="http://schemas.microsoft.com/office/drawing/2014/main" id="{B6A26185-8C3B-314C-9EAC-B8B6FC15C0A1}"/>
              </a:ext>
            </a:extLst>
          </p:cNvPr>
          <p:cNvSpPr txBox="1"/>
          <p:nvPr/>
        </p:nvSpPr>
        <p:spPr>
          <a:xfrm>
            <a:off x="1051577" y="1092201"/>
            <a:ext cx="1386918" cy="584775"/>
          </a:xfrm>
          <a:prstGeom prst="rect">
            <a:avLst/>
          </a:prstGeom>
          <a:noFill/>
        </p:spPr>
        <p:txBody>
          <a:bodyPr wrap="none" rtlCol="0">
            <a:spAutoFit/>
          </a:bodyPr>
          <a:lstStyle/>
          <a:p>
            <a:r>
              <a:rPr lang="en-US" sz="1600">
                <a:latin typeface="Palatino" pitchFamily="2" charset="77"/>
                <a:ea typeface="Palatino" pitchFamily="2" charset="77"/>
                <a:cs typeface="Calibri"/>
              </a:rPr>
              <a:t>Atari (DQN)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0" name="TextBox 19">
            <a:extLst>
              <a:ext uri="{FF2B5EF4-FFF2-40B4-BE49-F238E27FC236}">
                <a16:creationId xmlns:a16="http://schemas.microsoft.com/office/drawing/2014/main" id="{531CBC0B-EA6A-054C-BF53-78FCAF3D2511}"/>
              </a:ext>
            </a:extLst>
          </p:cNvPr>
          <p:cNvSpPr txBox="1"/>
          <p:nvPr/>
        </p:nvSpPr>
        <p:spPr>
          <a:xfrm>
            <a:off x="203201" y="24070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2015</a:t>
            </a:r>
          </a:p>
        </p:txBody>
      </p:sp>
      <p:sp>
        <p:nvSpPr>
          <p:cNvPr id="21" name="TextBox 20">
            <a:extLst>
              <a:ext uri="{FF2B5EF4-FFF2-40B4-BE49-F238E27FC236}">
                <a16:creationId xmlns:a16="http://schemas.microsoft.com/office/drawing/2014/main" id="{6BF04991-F6A5-E640-BD9C-6CCA4AD74962}"/>
              </a:ext>
            </a:extLst>
          </p:cNvPr>
          <p:cNvSpPr txBox="1"/>
          <p:nvPr/>
        </p:nvSpPr>
        <p:spPr>
          <a:xfrm>
            <a:off x="1044077" y="2407047"/>
            <a:ext cx="1285929" cy="584775"/>
          </a:xfrm>
          <a:prstGeom prst="rect">
            <a:avLst/>
          </a:prstGeom>
          <a:noFill/>
        </p:spPr>
        <p:txBody>
          <a:bodyPr wrap="none" rtlCol="0">
            <a:spAutoFit/>
          </a:bodyPr>
          <a:lstStyle/>
          <a:p>
            <a:r>
              <a:rPr lang="en-US" sz="1600">
                <a:latin typeface="Palatino" pitchFamily="2" charset="77"/>
                <a:ea typeface="Palatino" pitchFamily="2" charset="77"/>
                <a:cs typeface="Calibri"/>
              </a:rPr>
              <a:t>AlphaGo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a:t>
            </a:r>
            <a:r>
              <a:rPr lang="en-US" sz="1600" err="1">
                <a:latin typeface="Palatino" pitchFamily="2" charset="77"/>
                <a:ea typeface="Palatino" pitchFamily="2" charset="77"/>
                <a:cs typeface="Calibri"/>
              </a:rPr>
              <a:t>Deepmind</a:t>
            </a:r>
            <a:r>
              <a:rPr lang="en-US" sz="1600">
                <a:latin typeface="Palatino" pitchFamily="2" charset="77"/>
                <a:ea typeface="Palatino" pitchFamily="2" charset="77"/>
                <a:cs typeface="Calibri"/>
              </a:rPr>
              <a:t>]</a:t>
            </a:r>
          </a:p>
        </p:txBody>
      </p:sp>
      <p:sp>
        <p:nvSpPr>
          <p:cNvPr id="22" name="TextBox 21">
            <a:extLst>
              <a:ext uri="{FF2B5EF4-FFF2-40B4-BE49-F238E27FC236}">
                <a16:creationId xmlns:a16="http://schemas.microsoft.com/office/drawing/2014/main" id="{A705232B-ADBB-5C4E-9851-B390A376CCE8}"/>
              </a:ext>
            </a:extLst>
          </p:cNvPr>
          <p:cNvSpPr txBox="1"/>
          <p:nvPr/>
        </p:nvSpPr>
        <p:spPr>
          <a:xfrm>
            <a:off x="167218" y="36262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23" name="TextBox 22">
            <a:extLst>
              <a:ext uri="{FF2B5EF4-FFF2-40B4-BE49-F238E27FC236}">
                <a16:creationId xmlns:a16="http://schemas.microsoft.com/office/drawing/2014/main" id="{65F4018C-241A-C248-9DC9-DA9CD006190B}"/>
              </a:ext>
            </a:extLst>
          </p:cNvPr>
          <p:cNvSpPr txBox="1"/>
          <p:nvPr/>
        </p:nvSpPr>
        <p:spPr>
          <a:xfrm>
            <a:off x="1016000" y="3626247"/>
            <a:ext cx="2880917" cy="584775"/>
          </a:xfrm>
          <a:prstGeom prst="rect">
            <a:avLst/>
          </a:prstGeom>
          <a:noFill/>
        </p:spPr>
        <p:txBody>
          <a:bodyPr wrap="none" rtlCol="0">
            <a:spAutoFit/>
          </a:bodyPr>
          <a:lstStyle/>
          <a:p>
            <a:r>
              <a:rPr lang="en-US" sz="1600">
                <a:latin typeface="Palatino" pitchFamily="2" charset="77"/>
                <a:ea typeface="Palatino" pitchFamily="2" charset="77"/>
                <a:cs typeface="Calibri"/>
              </a:rPr>
              <a:t>3D locomotion (TRPO+GAE) </a:t>
            </a:r>
            <a:br>
              <a:rPr lang="en-US" sz="1600">
                <a:latin typeface="Palatino" pitchFamily="2" charset="77"/>
                <a:ea typeface="Palatino" pitchFamily="2" charset="77"/>
                <a:cs typeface="Calibri"/>
              </a:rPr>
            </a:br>
            <a:r>
              <a:rPr lang="en-US" sz="1600">
                <a:latin typeface="Palatino" pitchFamily="2" charset="77"/>
                <a:ea typeface="Palatino" pitchFamily="2" charset="77"/>
                <a:cs typeface="Calibri"/>
              </a:rPr>
              <a:t>[Berkeley]</a:t>
            </a:r>
          </a:p>
        </p:txBody>
      </p:sp>
      <p:sp>
        <p:nvSpPr>
          <p:cNvPr id="24" name="TextBox 23">
            <a:extLst>
              <a:ext uri="{FF2B5EF4-FFF2-40B4-BE49-F238E27FC236}">
                <a16:creationId xmlns:a16="http://schemas.microsoft.com/office/drawing/2014/main" id="{9FF7C990-C66E-1F4E-B971-AB13A6CC3B53}"/>
              </a:ext>
            </a:extLst>
          </p:cNvPr>
          <p:cNvSpPr txBox="1"/>
          <p:nvPr/>
        </p:nvSpPr>
        <p:spPr>
          <a:xfrm>
            <a:off x="178189" y="4845447"/>
            <a:ext cx="601447" cy="338554"/>
          </a:xfrm>
          <a:prstGeom prst="rect">
            <a:avLst/>
          </a:prstGeom>
          <a:noFill/>
        </p:spPr>
        <p:txBody>
          <a:bodyPr wrap="none" rtlCol="0">
            <a:spAutoFit/>
          </a:bodyPr>
          <a:lstStyle/>
          <a:p>
            <a:r>
              <a:rPr lang="en-US" sz="1600">
                <a:latin typeface="Palatino" pitchFamily="2" charset="77"/>
                <a:ea typeface="Palatino" pitchFamily="2" charset="77"/>
                <a:cs typeface="Calibri"/>
              </a:rPr>
              <a:t>2016</a:t>
            </a:r>
          </a:p>
        </p:txBody>
      </p:sp>
      <p:sp>
        <p:nvSpPr>
          <p:cNvPr id="25" name="TextBox 24">
            <a:extLst>
              <a:ext uri="{FF2B5EF4-FFF2-40B4-BE49-F238E27FC236}">
                <a16:creationId xmlns:a16="http://schemas.microsoft.com/office/drawing/2014/main" id="{19FB6F85-F0F7-7049-9000-BB0689AD4832}"/>
              </a:ext>
            </a:extLst>
          </p:cNvPr>
          <p:cNvSpPr txBox="1"/>
          <p:nvPr/>
        </p:nvSpPr>
        <p:spPr>
          <a:xfrm>
            <a:off x="1019064" y="4845447"/>
            <a:ext cx="3095733" cy="584775"/>
          </a:xfrm>
          <a:prstGeom prst="rect">
            <a:avLst/>
          </a:prstGeom>
          <a:noFill/>
        </p:spPr>
        <p:txBody>
          <a:bodyPr wrap="square" rtlCol="0">
            <a:spAutoFit/>
          </a:bodyPr>
          <a:lstStyle/>
          <a:p>
            <a:r>
              <a:rPr lang="en-US" sz="1600" dirty="0">
                <a:latin typeface="Palatino" pitchFamily="2" charset="77"/>
                <a:ea typeface="Palatino" pitchFamily="2" charset="77"/>
                <a:cs typeface="Calibri"/>
              </a:rPr>
              <a:t>Real Robot Manipulation (GPS) [Berkeley]</a:t>
            </a:r>
          </a:p>
        </p:txBody>
      </p:sp>
      <p:sp>
        <p:nvSpPr>
          <p:cNvPr id="30" name="TextBox 29">
            <a:extLst>
              <a:ext uri="{FF2B5EF4-FFF2-40B4-BE49-F238E27FC236}">
                <a16:creationId xmlns:a16="http://schemas.microsoft.com/office/drawing/2014/main" id="{5D824798-1A47-D94D-9C52-5C8E79DBF1BD}"/>
              </a:ext>
            </a:extLst>
          </p:cNvPr>
          <p:cNvSpPr txBox="1"/>
          <p:nvPr/>
        </p:nvSpPr>
        <p:spPr>
          <a:xfrm>
            <a:off x="203201" y="5982574"/>
            <a:ext cx="601447" cy="338554"/>
          </a:xfrm>
          <a:prstGeom prst="rect">
            <a:avLst/>
          </a:prstGeom>
          <a:noFill/>
        </p:spPr>
        <p:txBody>
          <a:bodyPr wrap="none" rtlCol="0">
            <a:spAutoFit/>
          </a:bodyPr>
          <a:lstStyle/>
          <a:p>
            <a:r>
              <a:rPr lang="en-US" sz="1600" b="1">
                <a:latin typeface="Palatino" pitchFamily="2" charset="77"/>
                <a:ea typeface="Palatino" pitchFamily="2" charset="77"/>
                <a:cs typeface="Calibri"/>
              </a:rPr>
              <a:t>2019</a:t>
            </a:r>
          </a:p>
        </p:txBody>
      </p:sp>
      <p:sp>
        <p:nvSpPr>
          <p:cNvPr id="31" name="TextBox 30">
            <a:extLst>
              <a:ext uri="{FF2B5EF4-FFF2-40B4-BE49-F238E27FC236}">
                <a16:creationId xmlns:a16="http://schemas.microsoft.com/office/drawing/2014/main" id="{217E9881-43F8-394D-A944-B1669A6DC4BC}"/>
              </a:ext>
            </a:extLst>
          </p:cNvPr>
          <p:cNvSpPr txBox="1"/>
          <p:nvPr/>
        </p:nvSpPr>
        <p:spPr>
          <a:xfrm>
            <a:off x="1044076" y="5982574"/>
            <a:ext cx="2571538" cy="584775"/>
          </a:xfrm>
          <a:prstGeom prst="rect">
            <a:avLst/>
          </a:prstGeom>
          <a:noFill/>
        </p:spPr>
        <p:txBody>
          <a:bodyPr wrap="none" rtlCol="0">
            <a:spAutoFit/>
          </a:bodyPr>
          <a:lstStyle/>
          <a:p>
            <a:r>
              <a:rPr lang="en-US" sz="1600" b="1">
                <a:latin typeface="Palatino" pitchFamily="2" charset="77"/>
                <a:ea typeface="Palatino" pitchFamily="2" charset="77"/>
                <a:cs typeface="Calibri"/>
              </a:rPr>
              <a:t>Rubik’s Cube (PPO+DR) </a:t>
            </a:r>
            <a:br>
              <a:rPr lang="en-US" sz="1600" b="1">
                <a:latin typeface="Palatino" pitchFamily="2" charset="77"/>
                <a:ea typeface="Palatino" pitchFamily="2" charset="77"/>
                <a:cs typeface="Calibri"/>
              </a:rPr>
            </a:br>
            <a:r>
              <a:rPr lang="en-US" sz="1600" b="1">
                <a:latin typeface="Palatino" pitchFamily="2" charset="77"/>
                <a:ea typeface="Palatino" pitchFamily="2" charset="77"/>
                <a:cs typeface="Calibri"/>
              </a:rPr>
              <a:t>[</a:t>
            </a:r>
            <a:r>
              <a:rPr lang="en-US" sz="1600" b="1" err="1">
                <a:latin typeface="Palatino" pitchFamily="2" charset="77"/>
                <a:ea typeface="Palatino" pitchFamily="2" charset="77"/>
                <a:cs typeface="Calibri"/>
              </a:rPr>
              <a:t>OpenAI</a:t>
            </a:r>
            <a:r>
              <a:rPr lang="en-US" sz="1600" b="1">
                <a:latin typeface="Palatino" pitchFamily="2" charset="77"/>
                <a:ea typeface="Palatino" pitchFamily="2" charset="77"/>
                <a:cs typeface="Calibri"/>
              </a:rPr>
              <a:t>]</a:t>
            </a:r>
          </a:p>
        </p:txBody>
      </p:sp>
      <p:pic>
        <p:nvPicPr>
          <p:cNvPr id="2" name="Online Media 1" descr="openairubikscube">
            <a:hlinkClick r:id="" action="ppaction://media"/>
            <a:extLst>
              <a:ext uri="{FF2B5EF4-FFF2-40B4-BE49-F238E27FC236}">
                <a16:creationId xmlns:a16="http://schemas.microsoft.com/office/drawing/2014/main" id="{D3F295EE-7958-E24B-81DB-43DD1BCDA59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70400" y="1604830"/>
            <a:ext cx="7187259" cy="4042833"/>
          </a:xfrm>
          <a:prstGeom prst="rect">
            <a:avLst/>
          </a:prstGeom>
        </p:spPr>
      </p:pic>
      <p:sp>
        <p:nvSpPr>
          <p:cNvPr id="4" name="TextBox 3">
            <a:extLst>
              <a:ext uri="{FF2B5EF4-FFF2-40B4-BE49-F238E27FC236}">
                <a16:creationId xmlns:a16="http://schemas.microsoft.com/office/drawing/2014/main" id="{1D4380CC-9B34-6545-A301-D12D1FDAAAA0}"/>
              </a:ext>
            </a:extLst>
          </p:cNvPr>
          <p:cNvSpPr txBox="1"/>
          <p:nvPr/>
        </p:nvSpPr>
        <p:spPr>
          <a:xfrm>
            <a:off x="7297093" y="5884752"/>
            <a:ext cx="1008609" cy="369332"/>
          </a:xfrm>
          <a:prstGeom prst="rect">
            <a:avLst/>
          </a:prstGeom>
          <a:noFill/>
        </p:spPr>
        <p:txBody>
          <a:bodyPr wrap="none" rtlCol="0">
            <a:spAutoFit/>
          </a:bodyPr>
          <a:lstStyle/>
          <a:p>
            <a:r>
              <a:rPr lang="en-US" dirty="0" err="1">
                <a:latin typeface="Palatino" pitchFamily="2" charset="77"/>
                <a:ea typeface="Palatino" pitchFamily="2" charset="77"/>
                <a:cs typeface="Calibri"/>
              </a:rPr>
              <a:t>OpenAI</a:t>
            </a:r>
            <a:endParaRPr lang="en-US" dirty="0">
              <a:latin typeface="Palatino" pitchFamily="2" charset="77"/>
              <a:ea typeface="Palatino" pitchFamily="2" charset="77"/>
              <a:cs typeface="Calibri"/>
            </a:endParaRPr>
          </a:p>
        </p:txBody>
      </p:sp>
      <p:sp>
        <p:nvSpPr>
          <p:cNvPr id="18" name="Title 1">
            <a:extLst>
              <a:ext uri="{FF2B5EF4-FFF2-40B4-BE49-F238E27FC236}">
                <a16:creationId xmlns:a16="http://schemas.microsoft.com/office/drawing/2014/main" id="{3123FE03-5263-C24F-AB29-7546A708391A}"/>
              </a:ext>
            </a:extLst>
          </p:cNvPr>
          <p:cNvSpPr txBox="1">
            <a:spLocks/>
          </p:cNvSpPr>
          <p:nvPr/>
        </p:nvSpPr>
        <p:spPr bwMode="auto">
          <a:xfrm>
            <a:off x="0" y="-43076"/>
            <a:ext cx="12192000" cy="1143000"/>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Palatino"/>
                <a:ea typeface="+mj-ea"/>
                <a:cs typeface="Palatino"/>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178" algn="ctr" rtl="0" eaLnBrk="1" fontAlgn="base" hangingPunct="1">
              <a:spcBef>
                <a:spcPct val="0"/>
              </a:spcBef>
              <a:spcAft>
                <a:spcPct val="0"/>
              </a:spcAft>
              <a:defRPr sz="4400">
                <a:solidFill>
                  <a:schemeClr val="tx2"/>
                </a:solidFill>
                <a:latin typeface="Arial" charset="0"/>
              </a:defRPr>
            </a:lvl6pPr>
            <a:lvl7pPr marL="914354" algn="ctr" rtl="0" eaLnBrk="1" fontAlgn="base" hangingPunct="1">
              <a:spcBef>
                <a:spcPct val="0"/>
              </a:spcBef>
              <a:spcAft>
                <a:spcPct val="0"/>
              </a:spcAft>
              <a:defRPr sz="4400">
                <a:solidFill>
                  <a:schemeClr val="tx2"/>
                </a:solidFill>
                <a:latin typeface="Arial" charset="0"/>
              </a:defRPr>
            </a:lvl7pPr>
            <a:lvl8pPr marL="1371532" algn="ctr" rtl="0" eaLnBrk="1" fontAlgn="base" hangingPunct="1">
              <a:spcBef>
                <a:spcPct val="0"/>
              </a:spcBef>
              <a:spcAft>
                <a:spcPct val="0"/>
              </a:spcAft>
              <a:defRPr sz="4400">
                <a:solidFill>
                  <a:schemeClr val="tx2"/>
                </a:solidFill>
                <a:latin typeface="Arial" charset="0"/>
              </a:defRPr>
            </a:lvl8pPr>
            <a:lvl9pPr marL="1828709" algn="ctr" rtl="0" eaLnBrk="1" fontAlgn="base" hangingPunct="1">
              <a:spcBef>
                <a:spcPct val="0"/>
              </a:spcBef>
              <a:spcAft>
                <a:spcPct val="0"/>
              </a:spcAft>
              <a:defRPr sz="4400">
                <a:solidFill>
                  <a:schemeClr val="tx2"/>
                </a:solidFill>
                <a:latin typeface="Arial" charset="0"/>
              </a:defRPr>
            </a:lvl9pPr>
          </a:lstStyle>
          <a:p>
            <a:r>
              <a:rPr lang="en-US" kern="0" dirty="0">
                <a:ea typeface="ＭＳ Ｐゴシック" pitchFamily="34" charset="-128"/>
              </a:rPr>
              <a:t>Deep Reinforcement Learning</a:t>
            </a:r>
          </a:p>
        </p:txBody>
      </p:sp>
    </p:spTree>
    <p:extLst>
      <p:ext uri="{BB962C8B-B14F-4D97-AF65-F5344CB8AC3E}">
        <p14:creationId xmlns:p14="http://schemas.microsoft.com/office/powerpoint/2010/main" val="46464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r>
              <a:rPr lang="en-US">
                <a:ea typeface="ＭＳ Ｐゴシック" pitchFamily="34" charset="-128"/>
              </a:rPr>
              <a:t>Non-Deterministic Search</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48095" y="1219200"/>
            <a:ext cx="6150138" cy="532765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dirty="0">
                <a:ea typeface="ＭＳ Ｐゴシック" pitchFamily="34" charset="-128"/>
              </a:rPr>
              <a:t>Example: Grid World</a:t>
            </a:r>
          </a:p>
        </p:txBody>
      </p:sp>
      <p:pic>
        <p:nvPicPr>
          <p:cNvPr id="18434" name="Picture 4"/>
          <p:cNvPicPr>
            <a:picLocks noChangeAspect="1" noChangeArrowheads="1"/>
          </p:cNvPicPr>
          <p:nvPr/>
        </p:nvPicPr>
        <p:blipFill>
          <a:blip r:embed="rId3" cstate="print"/>
          <a:srcRect/>
          <a:stretch>
            <a:fillRect/>
          </a:stretch>
        </p:blipFill>
        <p:spPr bwMode="auto">
          <a:xfrm>
            <a:off x="6990735" y="1371600"/>
            <a:ext cx="4495800" cy="3484999"/>
          </a:xfrm>
          <a:prstGeom prst="rect">
            <a:avLst/>
          </a:prstGeom>
          <a:noFill/>
          <a:ln w="9525">
            <a:noFill/>
            <a:miter lim="800000"/>
            <a:headEnd/>
            <a:tailEnd/>
          </a:ln>
        </p:spPr>
      </p:pic>
      <p:sp>
        <p:nvSpPr>
          <p:cNvPr id="18436" name="Rectangle 3"/>
          <p:cNvSpPr txBox="1">
            <a:spLocks noChangeArrowheads="1"/>
          </p:cNvSpPr>
          <p:nvPr/>
        </p:nvSpPr>
        <p:spPr bwMode="auto">
          <a:xfrm>
            <a:off x="228600" y="1493838"/>
            <a:ext cx="6477000" cy="4525962"/>
          </a:xfrm>
          <a:prstGeom prst="rect">
            <a:avLst/>
          </a:prstGeom>
          <a:noFill/>
          <a:ln w="9525">
            <a:noFill/>
            <a:miter lim="800000"/>
            <a:headEnd/>
            <a:tailEnd/>
          </a:ln>
        </p:spPr>
        <p:txBody>
          <a:bodyPr/>
          <a:lstStyle/>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Calibri" pitchFamily="34" charset="0"/>
              </a:rPr>
              <a:t>A maze-like problem</a:t>
            </a:r>
          </a:p>
          <a:p>
            <a:pPr marL="800100" lvl="1" indent="-342900" eaLnBrk="0" hangingPunct="0">
              <a:spcBef>
                <a:spcPct val="20000"/>
              </a:spcBef>
              <a:buFont typeface="Wingdings" pitchFamily="2" charset="2"/>
              <a:buChar char="§"/>
            </a:pPr>
            <a:r>
              <a:rPr lang="en-US" dirty="0">
                <a:latin typeface="Calibri" pitchFamily="34" charset="0"/>
              </a:rPr>
              <a:t>The agent lives in a grid</a:t>
            </a:r>
          </a:p>
          <a:p>
            <a:pPr marL="800100" lvl="1" indent="-342900" eaLnBrk="0" hangingPunct="0">
              <a:spcBef>
                <a:spcPct val="20000"/>
              </a:spcBef>
              <a:buFont typeface="Wingdings" pitchFamily="2" charset="2"/>
              <a:buChar char="§"/>
            </a:pPr>
            <a:r>
              <a:rPr lang="en-US" dirty="0">
                <a:latin typeface="Calibri" pitchFamily="34" charset="0"/>
              </a:rPr>
              <a:t>Walls block the agent’</a:t>
            </a:r>
            <a:r>
              <a:rPr lang="en-US" altLang="ja-JP" dirty="0">
                <a:latin typeface="Calibri" pitchFamily="34" charset="0"/>
              </a:rPr>
              <a:t>s path</a:t>
            </a:r>
          </a:p>
          <a:p>
            <a:pPr marL="800100" lvl="1" indent="-342900" eaLnBrk="0" hangingPunct="0">
              <a:spcBef>
                <a:spcPct val="20000"/>
              </a:spcBef>
              <a:buFont typeface="Wingdings" pitchFamily="2" charset="2"/>
              <a:buChar char="§"/>
            </a:pPr>
            <a:endParaRPr lang="en-US" altLang="ja-JP"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Calibri" pitchFamily="34" charset="0"/>
              </a:rPr>
              <a:t>Noisy movement: </a:t>
            </a:r>
            <a:r>
              <a:rPr lang="en-US" altLang="ja-JP" sz="2000" dirty="0">
                <a:solidFill>
                  <a:schemeClr val="accent2"/>
                </a:solidFill>
                <a:latin typeface="Calibri" pitchFamily="34" charset="0"/>
              </a:rPr>
              <a:t>actions do not always go as planned</a:t>
            </a:r>
          </a:p>
          <a:p>
            <a:pPr marL="800100" lvl="1" indent="-342900" eaLnBrk="0" hangingPunct="0">
              <a:spcBef>
                <a:spcPct val="20000"/>
              </a:spcBef>
              <a:buClr>
                <a:schemeClr val="accent2"/>
              </a:buClr>
              <a:buFont typeface="Wingdings" pitchFamily="2" charset="2"/>
              <a:buChar char="§"/>
            </a:pPr>
            <a:r>
              <a:rPr lang="en-US" dirty="0">
                <a:latin typeface="Calibri" pitchFamily="34" charset="0"/>
              </a:rPr>
              <a:t>80% of the time, the action North takes the agent North </a:t>
            </a:r>
            <a:br>
              <a:rPr lang="en-US" dirty="0">
                <a:latin typeface="Calibri" pitchFamily="34" charset="0"/>
              </a:rPr>
            </a:br>
            <a:r>
              <a:rPr lang="en-US" dirty="0">
                <a:latin typeface="Calibri" pitchFamily="34" charset="0"/>
              </a:rPr>
              <a:t>(if there is no wall there)</a:t>
            </a:r>
          </a:p>
          <a:p>
            <a:pPr marL="800100" lvl="1" indent="-342900" eaLnBrk="0" hangingPunct="0">
              <a:spcBef>
                <a:spcPct val="20000"/>
              </a:spcBef>
              <a:buClr>
                <a:schemeClr val="accent2"/>
              </a:buClr>
              <a:buFont typeface="Wingdings" pitchFamily="2" charset="2"/>
              <a:buChar char="§"/>
            </a:pPr>
            <a:r>
              <a:rPr lang="en-US" dirty="0">
                <a:latin typeface="Calibri" pitchFamily="34" charset="0"/>
              </a:rPr>
              <a:t>10% of the time, North takes the agent West; 10% East</a:t>
            </a:r>
          </a:p>
          <a:p>
            <a:pPr marL="800100" lvl="1" indent="-342900" eaLnBrk="0" hangingPunct="0">
              <a:spcBef>
                <a:spcPct val="20000"/>
              </a:spcBef>
              <a:buClr>
                <a:schemeClr val="accent2"/>
              </a:buClr>
              <a:buFont typeface="Wingdings" pitchFamily="2" charset="2"/>
              <a:buChar char="§"/>
            </a:pPr>
            <a:r>
              <a:rPr lang="en-US" dirty="0">
                <a:latin typeface="Calibri" pitchFamily="34" charset="0"/>
              </a:rPr>
              <a:t>If there is a wall in the direction the agent would have been taken, the agent stays put</a:t>
            </a:r>
          </a:p>
          <a:p>
            <a:pPr marL="800100" lvl="1" indent="-342900" eaLnBrk="0" hangingPunct="0">
              <a:spcBef>
                <a:spcPct val="20000"/>
              </a:spcBef>
              <a:buClr>
                <a:schemeClr val="accent2"/>
              </a:buClr>
              <a:buFont typeface="Wingdings" pitchFamily="2" charset="2"/>
              <a:buChar char="§"/>
            </a:pPr>
            <a:endParaRPr lang="en-US"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Calibri" pitchFamily="34" charset="0"/>
              </a:rPr>
              <a:t>The agent receives rewards each time step</a:t>
            </a:r>
          </a:p>
          <a:p>
            <a:pPr marL="800100" lvl="1" indent="-342900" eaLnBrk="0" hangingPunct="0">
              <a:spcBef>
                <a:spcPct val="20000"/>
              </a:spcBef>
              <a:buFont typeface="Wingdings" pitchFamily="2" charset="2"/>
              <a:buChar char="§"/>
            </a:pPr>
            <a:r>
              <a:rPr lang="en-US" dirty="0">
                <a:latin typeface="Calibri" pitchFamily="34" charset="0"/>
              </a:rPr>
              <a:t>Small </a:t>
            </a:r>
            <a:r>
              <a:rPr lang="en-US" altLang="ja-JP" dirty="0">
                <a:latin typeface="Calibri" pitchFamily="34" charset="0"/>
              </a:rPr>
              <a:t>“living” reward each step (can be negative)</a:t>
            </a:r>
          </a:p>
          <a:p>
            <a:pPr marL="800100" lvl="1" indent="-342900" eaLnBrk="0" hangingPunct="0">
              <a:spcBef>
                <a:spcPct val="20000"/>
              </a:spcBef>
              <a:buFont typeface="Wingdings" pitchFamily="2" charset="2"/>
              <a:buChar char="§"/>
            </a:pPr>
            <a:r>
              <a:rPr lang="en-US" dirty="0">
                <a:latin typeface="Calibri" pitchFamily="34" charset="0"/>
              </a:rPr>
              <a:t>Big rewards come at the end (good or bad)</a:t>
            </a:r>
          </a:p>
          <a:p>
            <a:pPr marL="800100" lvl="1" indent="-342900" eaLnBrk="0" hangingPunct="0">
              <a:spcBef>
                <a:spcPct val="20000"/>
              </a:spcBef>
              <a:buFont typeface="Wingdings" pitchFamily="2" charset="2"/>
              <a:buChar char="§"/>
            </a:pPr>
            <a:endParaRPr lang="en-US" sz="600" dirty="0">
              <a:latin typeface="Calibri" pitchFamily="34" charset="0"/>
            </a:endParaRPr>
          </a:p>
          <a:p>
            <a:pPr marL="342900" indent="-342900" eaLnBrk="0" hangingPunct="0">
              <a:spcBef>
                <a:spcPct val="20000"/>
              </a:spcBef>
              <a:buClr>
                <a:schemeClr val="accent2"/>
              </a:buClr>
              <a:buFont typeface="Wingdings" pitchFamily="2" charset="2"/>
              <a:buChar char="§"/>
            </a:pPr>
            <a:r>
              <a:rPr lang="en-US" sz="2000" dirty="0">
                <a:solidFill>
                  <a:schemeClr val="accent2"/>
                </a:solidFill>
                <a:latin typeface="Calibri" pitchFamily="34" charset="0"/>
              </a:rPr>
              <a:t>Goal: maximize sum of rewards</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143135" y="1373299"/>
            <a:ext cx="4439265" cy="3197001"/>
          </a:xfrm>
          <a:prstGeom prst="rect">
            <a:avLst/>
          </a:prstGeom>
          <a:noFill/>
        </p:spPr>
      </p:pic>
      <p:pic>
        <p:nvPicPr>
          <p:cNvPr id="11"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10210800" y="3896549"/>
            <a:ext cx="457200" cy="244617"/>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067801" y="3886200"/>
            <a:ext cx="509618" cy="218854"/>
          </a:xfrm>
          <a:prstGeom prst="rect">
            <a:avLst/>
          </a:prstGeom>
          <a:noFill/>
          <a:ln w="9525">
            <a:noFill/>
            <a:miter lim="800000"/>
            <a:headEnd/>
            <a:tailEnd/>
          </a:ln>
        </p:spPr>
      </p:pic>
      <p:pic>
        <p:nvPicPr>
          <p:cNvPr id="13" name="Picture 5"/>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9677400" y="2895600"/>
            <a:ext cx="433322" cy="781050"/>
          </a:xfrm>
          <a:prstGeom prst="rect">
            <a:avLst/>
          </a:prstGeom>
          <a:noFill/>
          <a:ln w="9525">
            <a:noFill/>
            <a:miter lim="800000"/>
            <a:headEnd/>
            <a:tailEnd/>
          </a:ln>
        </p:spPr>
      </p:pic>
      <p:pic>
        <p:nvPicPr>
          <p:cNvPr id="14" name="Picture 2" descr="C:\Users\Dan\Dropbox\Office\CS 188\Ketrina Art\MDPs\AgentTopDown.png"/>
          <p:cNvPicPr>
            <a:picLocks noChangeAspect="1" noChangeArrowheads="1"/>
          </p:cNvPicPr>
          <p:nvPr/>
        </p:nvPicPr>
        <p:blipFill>
          <a:blip r:embed="rId8" cstate="print"/>
          <a:srcRect/>
          <a:stretch>
            <a:fillRect/>
          </a:stretch>
        </p:blipFill>
        <p:spPr bwMode="auto">
          <a:xfrm>
            <a:off x="9471422" y="3581400"/>
            <a:ext cx="815578" cy="762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43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6">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36">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36">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436">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43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 World Actions</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6308" y="1728787"/>
            <a:ext cx="2067596" cy="3113557"/>
          </a:xfrm>
          <a:prstGeom prst="rect">
            <a:avLst/>
          </a:prstGeom>
          <a:noFill/>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50953" y="1805405"/>
            <a:ext cx="6607647" cy="4518777"/>
          </a:xfrm>
          <a:prstGeom prst="rect">
            <a:avLst/>
          </a:prstGeom>
          <a:noFill/>
        </p:spPr>
      </p:pic>
      <p:sp>
        <p:nvSpPr>
          <p:cNvPr id="6" name="TextBox 5"/>
          <p:cNvSpPr txBox="1">
            <a:spLocks noChangeArrowheads="1"/>
          </p:cNvSpPr>
          <p:nvPr/>
        </p:nvSpPr>
        <p:spPr bwMode="auto">
          <a:xfrm>
            <a:off x="914400" y="1214735"/>
            <a:ext cx="3276600" cy="461665"/>
          </a:xfrm>
          <a:prstGeom prst="rect">
            <a:avLst/>
          </a:prstGeom>
          <a:noFill/>
          <a:ln w="9525">
            <a:noFill/>
            <a:miter lim="800000"/>
            <a:headEnd/>
            <a:tailEnd/>
          </a:ln>
        </p:spPr>
        <p:txBody>
          <a:bodyPr>
            <a:spAutoFit/>
          </a:bodyPr>
          <a:lstStyle/>
          <a:p>
            <a:pPr algn="ctr"/>
            <a:r>
              <a:rPr lang="en-US" sz="2400" dirty="0">
                <a:latin typeface="Calibri" pitchFamily="34" charset="0"/>
              </a:rPr>
              <a:t>Deterministic Grid World</a:t>
            </a:r>
          </a:p>
        </p:txBody>
      </p:sp>
      <p:sp>
        <p:nvSpPr>
          <p:cNvPr id="7" name="TextBox 6"/>
          <p:cNvSpPr txBox="1">
            <a:spLocks noChangeArrowheads="1"/>
          </p:cNvSpPr>
          <p:nvPr/>
        </p:nvSpPr>
        <p:spPr bwMode="auto">
          <a:xfrm>
            <a:off x="6858000" y="1214735"/>
            <a:ext cx="3276600" cy="461665"/>
          </a:xfrm>
          <a:prstGeom prst="rect">
            <a:avLst/>
          </a:prstGeom>
          <a:noFill/>
          <a:ln w="9525">
            <a:noFill/>
            <a:miter lim="800000"/>
            <a:headEnd/>
            <a:tailEnd/>
          </a:ln>
        </p:spPr>
        <p:txBody>
          <a:bodyPr>
            <a:spAutoFit/>
          </a:bodyPr>
          <a:lstStyle/>
          <a:p>
            <a:pPr algn="ctr"/>
            <a:r>
              <a:rPr lang="en-US" sz="2400" dirty="0">
                <a:latin typeface="Calibri" pitchFamily="34" charset="0"/>
              </a:rPr>
              <a:t>Stochastic Grid World</a:t>
            </a:r>
          </a:p>
        </p:txBody>
      </p:sp>
      <p:cxnSp>
        <p:nvCxnSpPr>
          <p:cNvPr id="8" name="Straight Connector 7"/>
          <p:cNvCxnSpPr/>
          <p:nvPr/>
        </p:nvCxnSpPr>
        <p:spPr>
          <a:xfrm rot="16200000" flipH="1">
            <a:off x="2171700" y="3924301"/>
            <a:ext cx="5181600" cy="7620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371600" y="4877716"/>
            <a:ext cx="2057400" cy="14426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85"/>
  <p:tag name="DEFAULTHEIGHT" val="283"/>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U([r_0,\ldots r_{\infty}]) = \sum_{t=0}^{\infty} \gamma^t r_t \leq R_{{\rm max}}/(1-\gamma)}&#10;\]&#10;\end{document}&#10;"/>
  <p:tag name="FILENAME" val="txp_fig"/>
  <p:tag name="FORMAT" val="png16m"/>
  <p:tag name="RES" val="1200"/>
  <p:tag name="BLEND" val="0"/>
  <p:tag name="TRANSPARENT" val="0"/>
  <p:tag name="TBUG" val="0"/>
  <p:tag name="ALLOWFS" val="0"/>
  <p:tag name="ORIGWIDTH" val="395"/>
  <p:tag name="PICTUREFILESIZE" val="43739"/>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V^*(s) = \max_a Q^*(s,a)}&#10;\]&#10;\end{document}&#10;"/>
  <p:tag name="FILENAME" val="txp_fig"/>
  <p:tag name="FORMAT" val="png16m"/>
  <p:tag name="RES" val="1200"/>
  <p:tag name="BLEND" val="0"/>
  <p:tag name="TRANSPARENT" val="0"/>
  <p:tag name="TBUG" val="0"/>
  <p:tag name="ALLOWFS" val="0"/>
  <p:tag name="ORIGWIDTH" val="205"/>
  <p:tag name="PICTUREFILESIZE" val="19269"/>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ue}{V^*(s) = \max_a \sum_{s'} T(s,a,s') \,\left[ R(s, a, s') + \gamma\, V^*(s')\right]}&#10;\]&#10;\end{document}&#10;"/>
  <p:tag name="FILENAME" val="txp_fig"/>
  <p:tag name="FORMAT" val="png16m"/>
  <p:tag name="RES" val="1200"/>
  <p:tag name="BLEND" val="0"/>
  <p:tag name="TRANSPARENT" val="0"/>
  <p:tag name="TBUG" val="0"/>
  <p:tag name="ALLOWFS" val="0"/>
  <p:tag name="ORIGWIDTH" val="463"/>
  <p:tag name="PICTUREFILESIZE" val="46392"/>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OliveGreen}{Q^*(s,a) = \sum_{s'} T(s,a,s') \left[ R(s,a,s') + \gamma V^*(s') \right]}&#10;\]&#10;\end{document}&#10;"/>
  <p:tag name="FILENAME" val="txp_fig"/>
  <p:tag name="FORMAT" val="png16m"/>
  <p:tag name="RES" val="1200"/>
  <p:tag name="BLEND" val="0"/>
  <p:tag name="TRANSPARENT" val="0"/>
  <p:tag name="TBUG" val="0"/>
  <p:tag name="ALLOWFS" val="0"/>
  <p:tag name="ORIGWIDTH" val="431"/>
  <p:tag name="PICTUREFILESIZE" val="43230"/>
</p:tagLst>
</file>

<file path=ppt/tags/tag15.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16.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17.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18.xml><?xml version="1.0" encoding="utf-8"?>
<p:tagLst xmlns:a="http://schemas.openxmlformats.org/drawingml/2006/main" xmlns:r="http://schemas.openxmlformats.org/officeDocument/2006/relationships" xmlns:p="http://schemas.openxmlformats.org/presentationml/2006/main">
  <p:tag name="TEXPOINT" val="template"/>
  <p:tag name="SOURCE" val="TPT1  equation V_0(\phantom{xxx})  template TPT1  env TPENV1  fore 0  back 16777215  eqnno 1"/>
  <p:tag name="FILENAME" val="TP_tmp"/>
  <p:tag name="ORIGWIDTH" val="34"/>
  <p:tag name="PICTUREFILESIZE" val="2278"/>
</p:tagLst>
</file>

<file path=ppt/tags/tag19.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xml><?xml version="1.0" encoding="utf-8"?>
<p:tagLst xmlns:a="http://schemas.openxmlformats.org/drawingml/2006/main" xmlns:r="http://schemas.openxmlformats.org/officeDocument/2006/relationships" xmlns:p="http://schemas.openxmlformats.org/presentationml/2006/main">
  <p:tag name="TEXPOINT" val="template"/>
  <p:tag name="SOURCE" val="TPT1  equation =  template TPT1  env TPENV1  fore 0  back 16777215  eqnno 1"/>
  <p:tag name="FILENAME" val="TP_tmp"/>
  <p:tag name="ORIGWIDTH" val="7"/>
  <p:tag name="PICTUREFILESIZE" val="164"/>
</p:tagLst>
</file>

<file path=ppt/tags/tag20.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1.xml><?xml version="1.0" encoding="utf-8"?>
<p:tagLst xmlns:a="http://schemas.openxmlformats.org/drawingml/2006/main" xmlns:r="http://schemas.openxmlformats.org/officeDocument/2006/relationships" xmlns:p="http://schemas.openxmlformats.org/presentationml/2006/main">
  <p:tag name="TEXPOINT" val="template"/>
  <p:tag name="SOURCE" val="TPT1  equation V_1(\phantom{xxx})  template TPT1  env TPENV1  fore 0  back 16777215  eqnno 1"/>
  <p:tag name="FILENAME" val="TP_tmp"/>
  <p:tag name="ORIGWIDTH" val="34"/>
  <p:tag name="PICTUREFILESIZE" val="2084"/>
</p:tagLst>
</file>

<file path=ppt/tags/tag22.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3.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4.xml><?xml version="1.0" encoding="utf-8"?>
<p:tagLst xmlns:a="http://schemas.openxmlformats.org/drawingml/2006/main" xmlns:r="http://schemas.openxmlformats.org/officeDocument/2006/relationships" xmlns:p="http://schemas.openxmlformats.org/presentationml/2006/main">
  <p:tag name="TEXPOINT" val="template"/>
  <p:tag name="SOURCE" val="TPT1  equation V_2(\phantom{xxx})  template TPT1  env TPENV1  fore 0  back 16777215  eqnno 1"/>
  <p:tag name="FILENAME" val="TP_tmp"/>
  <p:tag name="ORIGWIDTH" val="34"/>
  <p:tag name="PICTUREFILESIZE" val="2364"/>
</p:tagLst>
</file>

<file path=ppt/tags/tag25.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26.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27.xml><?xml version="1.0" encoding="utf-8"?>
<p:tagLst xmlns:a="http://schemas.openxmlformats.org/drawingml/2006/main" xmlns:r="http://schemas.openxmlformats.org/officeDocument/2006/relationships" xmlns:p="http://schemas.openxmlformats.org/presentationml/2006/main">
  <p:tag name="TEXPOINT" val="template"/>
  <p:tag name="SOURCE" val="TPT1  equation V_3(\phantom{xxx})  template TPT1  env TPENV1  fore 0  back 16777215  eqnno 1"/>
  <p:tag name="FILENAME" val="TP_tmp"/>
  <p:tag name="ORIGWIDTH" val="34"/>
  <p:tag name="PICTUREFILESIZE" val="2417"/>
</p:tagLst>
</file>

<file path=ppt/tags/tag28.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29.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S_{t-1}=s_{t-1},A_{t-1}, \ldots S_0 = s_0)  template TPT1  env TPENV1  fore 0  back 16777215  eqnno 1"/>
  <p:tag name="FILENAME" val="TP_tmp"/>
  <p:tag name="ORIGWIDTH" val="259"/>
  <p:tag name="PICTUREFILESIZE" val="8247"/>
</p:tagLst>
</file>

<file path=ppt/tags/tag30.xml><?xml version="1.0" encoding="utf-8"?>
<p:tagLst xmlns:a="http://schemas.openxmlformats.org/drawingml/2006/main" xmlns:r="http://schemas.openxmlformats.org/officeDocument/2006/relationships" xmlns:p="http://schemas.openxmlformats.org/presentationml/2006/main">
  <p:tag name="TEXPOINT" val="template"/>
  <p:tag name="SOURCE" val="TPT1  equation V_4(\phantom{xxx})  template TPT1  env TPENV1  fore 0  back 16777215  eqnno 1"/>
  <p:tag name="FILENAME" val="TP_tmp"/>
  <p:tag name="ORIGWIDTH" val="34"/>
  <p:tag name="PICTUREFILESIZE" val="2228"/>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32.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33.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34.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36.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37.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38.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xml><?xml version="1.0" encoding="utf-8"?>
<p:tagLst xmlns:a="http://schemas.openxmlformats.org/drawingml/2006/main" xmlns:r="http://schemas.openxmlformats.org/officeDocument/2006/relationships" xmlns:p="http://schemas.openxmlformats.org/presentationml/2006/main">
  <p:tag name="TEXPOINT" val="template"/>
  <p:tag name="SOURCE" val="TPT1  equation P(S_{t+1} = s' | S_t = s_t, A_t = a_t)  template TPT1  env TPENV1  fore 0  back 16777215  eqnno 1"/>
  <p:tag name="FILENAME" val="TP_tmp"/>
  <p:tag name="ORIGWIDTH" val="126"/>
  <p:tag name="PICTUREFILESIZE" val="4726"/>
</p:tagLst>
</file>

<file path=ppt/tags/tag40.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1.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2.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4.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5.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46.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48.xml><?xml version="1.0" encoding="utf-8"?>
<p:tagLst xmlns:a="http://schemas.openxmlformats.org/drawingml/2006/main" xmlns:r="http://schemas.openxmlformats.org/officeDocument/2006/relationships" xmlns:p="http://schemas.openxmlformats.org/presentationml/2006/main">
  <p:tag name="TEXPOINT" val="template"/>
  <p:tag name="SOURCE" val="TPT1  equation V_0  template TPT1  env TPENV1  fore 0  back 16777215  eqnno 1"/>
  <p:tag name="FILENAME" val="TP_tmp"/>
  <p:tag name="ORIGWIDTH" val="10"/>
  <p:tag name="PICTUREFILESIZE" val="1346"/>
</p:tagLst>
</file>

<file path=ppt/tags/tag49.xml><?xml version="1.0" encoding="utf-8"?>
<p:tagLst xmlns:a="http://schemas.openxmlformats.org/drawingml/2006/main" xmlns:r="http://schemas.openxmlformats.org/officeDocument/2006/relationships" xmlns:p="http://schemas.openxmlformats.org/presentationml/2006/main">
  <p:tag name="TEXPOINT" val="template"/>
  <p:tag name="SOURCE" val="TPT1  equation V_1  template TPT1  env TPENV1  fore 0  back 16777215  eqnno 1"/>
  <p:tag name="FILENAME" val="TP_tmp"/>
  <p:tag name="ORIGWIDTH" val="9"/>
  <p:tag name="PICTUREFILESIZE" val="1157"/>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50.xml><?xml version="1.0" encoding="utf-8"?>
<p:tagLst xmlns:a="http://schemas.openxmlformats.org/drawingml/2006/main" xmlns:r="http://schemas.openxmlformats.org/officeDocument/2006/relationships" xmlns:p="http://schemas.openxmlformats.org/presentationml/2006/main">
  <p:tag name="TEXPOINT" val="template"/>
  <p:tag name="SOURCE" val="TPT1  equation V_2  template TPT1  env TPENV1  fore 0  back 16777215  eqnno 1"/>
  <p:tag name="FILENAME" val="TP_tmp"/>
  <p:tag name="ORIGWIDTH" val="10"/>
  <p:tag name="PICTUREFILESIZE" val="1396"/>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lack}{V_{k+1}(s) \leftarrow \max_a \sum_{s'} T(s,a,s') \,\left[ R(s, a, s') + \gamma\, V_k(s')\right]}&#10;\]&#10;\end{document}&#10;"/>
  <p:tag name="FILENAME" val="txp_fig"/>
  <p:tag name="FORMAT" val="png16m"/>
  <p:tag name="RES" val="1200"/>
  <p:tag name="BLEND" val="0"/>
  <p:tag name="TRANSPARENT" val="0"/>
  <p:tag name="TBUG" val="0"/>
  <p:tag name="ALLOWFS" val="0"/>
  <p:tag name="ORIGWIDTH" val="484"/>
  <p:tag name="PICTUREFILESIZE" val="48339"/>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2}&#10;\]&#10;\end{document}&#10;"/>
  <p:tag name="FILENAME" val="txp_fig"/>
  <p:tag name="FORMAT" val="png16m"/>
  <p:tag name="RES" val="1200"/>
  <p:tag name="BLEND" val="0"/>
  <p:tag name="TRANSPARENT" val="0"/>
  <p:tag name="TBUG" val="0"/>
  <p:tag name="ALLOWFS" val="0"/>
  <p:tag name="ORIGWIDTH" val="22"/>
  <p:tag name="PICTUREFILESIZE" val="3201"/>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1}&#10;\]&#10;\end{document}&#10;"/>
  <p:tag name="FILENAME" val="txp_fig"/>
  <p:tag name="FORMAT" val="png16m"/>
  <p:tag name="RES" val="1200"/>
  <p:tag name="BLEND" val="0"/>
  <p:tag name="TRANSPARENT" val="0"/>
  <p:tag name="TBUG" val="0"/>
  <p:tag name="ALLOWFS" val="0"/>
  <p:tag name="ORIGWIDTH" val="9"/>
  <p:tag name="PICTUREFILESIZE" val="984"/>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usenames]{color}&#10;\def\argmax{\mathop{\rm arg\,max}}&#10;\begin{document}&#10;\[&#10;\textcolor{BrickRed}{\gamma}&#10;\]&#10;\end{document}&#10;"/>
  <p:tag name="FILENAME" val="txp_fig"/>
  <p:tag name="FORMAT" val="png16m"/>
  <p:tag name="RES" val="1200"/>
  <p:tag name="BLEND" val="0"/>
  <p:tag name="TRANSPARENT" val="0"/>
  <p:tag name="TBUG" val="0"/>
  <p:tag name="ALLOWFS" val="0"/>
  <p:tag name="ORIGWIDTH" val="12"/>
  <p:tag name="PICTUREFILESIZE" val="1703"/>
</p:tagLst>
</file>

<file path=ppt/theme/theme1.xml><?xml version="1.0" encoding="utf-8"?>
<a:theme xmlns:a="http://schemas.openxmlformats.org/drawingml/2006/main" name="dan-berkeley-nlp-v1">
  <a:themeElements>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an-berkeley-nlp-v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Calibri"/>
            <a:cs typeface="Calibri"/>
          </a:defRPr>
        </a:defPPr>
      </a:lstStyle>
    </a:txDef>
  </a:objectDefaults>
  <a:extraClrSchemeLst>
    <a:extraClrScheme>
      <a:clrScheme name="dan-berkeley-nlp-v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an-berkeley-nlp-v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an-berkeley-nlp-v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an-berkeley-nlp-v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an-berkeley-nlp-v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an-berkeley-nlp-v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an-berkeley-nlp-v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an-berkeley-nlp-v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an-berkeley-nlp-v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an-berkeley-nlp-v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an-berkeley-nlp-v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an-berkeley-nlp-v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FA12 cs188 lecture 3 -- a-star search</Template>
  <TotalTime>50751</TotalTime>
  <Words>2776</Words>
  <Application>Microsoft Macintosh PowerPoint</Application>
  <PresentationFormat>Widescreen</PresentationFormat>
  <Paragraphs>513</Paragraphs>
  <Slides>58</Slides>
  <Notes>34</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Arial</vt:lpstr>
      <vt:lpstr>Calibri</vt:lpstr>
      <vt:lpstr>cmmi10</vt:lpstr>
      <vt:lpstr>Palatino</vt:lpstr>
      <vt:lpstr>Times New Roman</vt:lpstr>
      <vt:lpstr>Wingdings</vt:lpstr>
      <vt:lpstr>dan-berkeley-nlp-v1</vt:lpstr>
      <vt:lpstr>CS 580: Introduction to Artificial Intelligence </vt:lpstr>
      <vt:lpstr>PowerPoint Presentation</vt:lpstr>
      <vt:lpstr>PowerPoint Presentation</vt:lpstr>
      <vt:lpstr>PowerPoint Presentation</vt:lpstr>
      <vt:lpstr>PowerPoint Presentation</vt:lpstr>
      <vt:lpstr>PowerPoint Presentation</vt:lpstr>
      <vt:lpstr>Non-Deterministic Search</vt:lpstr>
      <vt:lpstr>Example: Grid World</vt:lpstr>
      <vt:lpstr>Grid World Actions</vt:lpstr>
      <vt:lpstr>Markov Decision Processes</vt:lpstr>
      <vt:lpstr>Video of Demo Gridworld Manual Intro</vt:lpstr>
      <vt:lpstr>What is Markov about MDPs?</vt:lpstr>
      <vt:lpstr>Policies</vt:lpstr>
      <vt:lpstr>Optimal Policies</vt:lpstr>
      <vt:lpstr>Example: Racing</vt:lpstr>
      <vt:lpstr>Example: Racing</vt:lpstr>
      <vt:lpstr>Racing Search Tree</vt:lpstr>
      <vt:lpstr>MDP Search Trees</vt:lpstr>
      <vt:lpstr>Utilities of Sequences</vt:lpstr>
      <vt:lpstr>Utilities of Sequences</vt:lpstr>
      <vt:lpstr>Discounting</vt:lpstr>
      <vt:lpstr>Discounting</vt:lpstr>
      <vt:lpstr>Quiz: Discounting</vt:lpstr>
      <vt:lpstr>Infinite Utilities?!</vt:lpstr>
      <vt:lpstr>Recap: Defining MDPs</vt:lpstr>
      <vt:lpstr>Solving MDPs</vt:lpstr>
      <vt:lpstr>Recall: Racing MDP</vt:lpstr>
      <vt:lpstr>Racing Search Tree</vt:lpstr>
      <vt:lpstr>Racing Search Tree</vt:lpstr>
      <vt:lpstr>Racing Search Tree</vt:lpstr>
      <vt:lpstr>Optimal Quantities</vt:lpstr>
      <vt:lpstr>Snapshot of Demo – Gridworld V Values</vt:lpstr>
      <vt:lpstr>Snapshot of Demo – Gridworld Q Values</vt:lpstr>
      <vt:lpstr>Values of States</vt:lpstr>
      <vt:lpstr>Time-Limited Values</vt:lpstr>
      <vt:lpstr>k=0</vt:lpstr>
      <vt:lpstr>k=1</vt:lpstr>
      <vt:lpstr>k=2</vt:lpstr>
      <vt:lpstr>k=3</vt:lpstr>
      <vt:lpstr>k=4</vt:lpstr>
      <vt:lpstr>k=5</vt:lpstr>
      <vt:lpstr>k=6</vt:lpstr>
      <vt:lpstr>k=7</vt:lpstr>
      <vt:lpstr>k=8</vt:lpstr>
      <vt:lpstr>k=9</vt:lpstr>
      <vt:lpstr>k=10</vt:lpstr>
      <vt:lpstr>k=11</vt:lpstr>
      <vt:lpstr>k=12</vt:lpstr>
      <vt:lpstr>k=100</vt:lpstr>
      <vt:lpstr>Computing Time-Limited Values</vt:lpstr>
      <vt:lpstr>Value Iteration</vt:lpstr>
      <vt:lpstr>Value Iteration</vt:lpstr>
      <vt:lpstr>Example: Value Iteration</vt:lpstr>
      <vt:lpstr>Example: Value Iteration</vt:lpstr>
      <vt:lpstr>Example: Value Iteration</vt:lpstr>
      <vt:lpstr>Example: Value Iteration</vt:lpstr>
      <vt:lpstr>Example: Value Iteration</vt:lpstr>
      <vt:lpstr>Next Time: Policy-Based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294-5: Statistical Natural Language Processing</dc:title>
  <dc:creator>Preferred Customer</dc:creator>
  <cp:lastModifiedBy>Xuesu Xiao</cp:lastModifiedBy>
  <cp:revision>2725</cp:revision>
  <cp:lastPrinted>2014-02-13T17:51:45Z</cp:lastPrinted>
  <dcterms:created xsi:type="dcterms:W3CDTF">2004-08-27T04:16:05Z</dcterms:created>
  <dcterms:modified xsi:type="dcterms:W3CDTF">2022-09-02T03:54:41Z</dcterms:modified>
</cp:coreProperties>
</file>