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3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notesSlides/notesSlide4.xml" ContentType="application/vnd.openxmlformats-officedocument.presentationml.notesSlide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notesSlides/notesSlide5.xml" ContentType="application/vnd.openxmlformats-officedocument.presentationml.notesSlide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7" r:id="rId1"/>
  </p:sldMasterIdLst>
  <p:notesMasterIdLst>
    <p:notesMasterId r:id="rId37"/>
  </p:notesMasterIdLst>
  <p:handoutMasterIdLst>
    <p:handoutMasterId r:id="rId38"/>
  </p:handoutMasterIdLst>
  <p:sldIdLst>
    <p:sldId id="794" r:id="rId2"/>
    <p:sldId id="756" r:id="rId3"/>
    <p:sldId id="799" r:id="rId4"/>
    <p:sldId id="766" r:id="rId5"/>
    <p:sldId id="770" r:id="rId6"/>
    <p:sldId id="795" r:id="rId7"/>
    <p:sldId id="822" r:id="rId8"/>
    <p:sldId id="796" r:id="rId9"/>
    <p:sldId id="797" r:id="rId10"/>
    <p:sldId id="823" r:id="rId11"/>
    <p:sldId id="825" r:id="rId12"/>
    <p:sldId id="798" r:id="rId13"/>
    <p:sldId id="826" r:id="rId14"/>
    <p:sldId id="800" r:id="rId15"/>
    <p:sldId id="810" r:id="rId16"/>
    <p:sldId id="775" r:id="rId17"/>
    <p:sldId id="776" r:id="rId18"/>
    <p:sldId id="827" r:id="rId19"/>
    <p:sldId id="828" r:id="rId20"/>
    <p:sldId id="829" r:id="rId21"/>
    <p:sldId id="777" r:id="rId22"/>
    <p:sldId id="778" r:id="rId23"/>
    <p:sldId id="779" r:id="rId24"/>
    <p:sldId id="780" r:id="rId25"/>
    <p:sldId id="830" r:id="rId26"/>
    <p:sldId id="807" r:id="rId27"/>
    <p:sldId id="782" r:id="rId28"/>
    <p:sldId id="783" r:id="rId29"/>
    <p:sldId id="784" r:id="rId30"/>
    <p:sldId id="785" r:id="rId31"/>
    <p:sldId id="809" r:id="rId32"/>
    <p:sldId id="787" r:id="rId33"/>
    <p:sldId id="788" r:id="rId34"/>
    <p:sldId id="786" r:id="rId35"/>
    <p:sldId id="811" r:id="rId36"/>
  </p:sldIdLst>
  <p:sldSz cx="12192000" cy="6858000"/>
  <p:notesSz cx="7099300" cy="10234613"/>
  <p:custDataLst>
    <p:tags r:id="rId39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clrMru>
    <a:srgbClr val="CCECFF"/>
    <a:srgbClr val="3333FF"/>
    <a:srgbClr val="FFFF00"/>
    <a:srgbClr val="FF3300"/>
    <a:srgbClr val="CC00CC"/>
    <a:srgbClr val="FFCC00"/>
    <a:srgbClr val="FF9999"/>
    <a:srgbClr val="CC0000"/>
    <a:srgbClr val="FF75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749" autoAdjust="0"/>
    <p:restoredTop sz="94592" autoAdjust="0"/>
  </p:normalViewPr>
  <p:slideViewPr>
    <p:cSldViewPr>
      <p:cViewPr varScale="1">
        <p:scale>
          <a:sx n="196" d="100"/>
          <a:sy n="196" d="100"/>
        </p:scale>
        <p:origin x="496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366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gs" Target="tags/tag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672" cy="511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088" y="0"/>
            <a:ext cx="3076672" cy="511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68"/>
            <a:ext cx="3076672" cy="511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088" y="9721868"/>
            <a:ext cx="3076672" cy="511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fld id="{67BAD947-BB31-456D-A2F8-2D0CBCE725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3717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672" cy="511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088" y="0"/>
            <a:ext cx="3076672" cy="511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38113" y="768350"/>
            <a:ext cx="6823075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30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10239" y="4861781"/>
            <a:ext cx="5678824" cy="4604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30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68"/>
            <a:ext cx="3076672" cy="511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088" y="9721868"/>
            <a:ext cx="3076672" cy="511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fld id="{07A86CA3-876B-4777-9BC7-218EB90757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72137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Please retain proper</a:t>
            </a:r>
            <a:r>
              <a:rPr lang="en-US" baseline="0" dirty="0"/>
              <a:t> attribution and the reference to </a:t>
            </a:r>
            <a:r>
              <a:rPr lang="en-US" baseline="0" dirty="0" err="1"/>
              <a:t>ai.berkeley.edu</a:t>
            </a:r>
            <a:r>
              <a:rPr lang="en-US" baseline="0" dirty="0"/>
              <a:t>.  </a:t>
            </a:r>
            <a:r>
              <a:rPr lang="en-US" baseline="0"/>
              <a:t>Thanks!</a:t>
            </a:r>
            <a:endParaRPr lang="en-US" sz="1200">
              <a:latin typeface="Calibri"/>
              <a:cs typeface="Calibri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A86CA3-876B-4777-9BC7-218EB9075704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0563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B44AFB6-BBB0-4A1F-B30B-98094C83B369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N(s, a) is the number of times action a has been tried in state 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7A86CA3-876B-4777-9BC7-218EB9075704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0877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9E71FF5-1E58-4BF1-A395-323151E69486}" type="slidenum">
              <a:rPr lang="en-US" smtClean="0">
                <a:latin typeface="Arial" charset="0"/>
              </a:rPr>
              <a:pPr/>
              <a:t>27</a:t>
            </a:fld>
            <a:endParaRPr lang="en-US">
              <a:latin typeface="Arial" charset="0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>
                <a:latin typeface="Arial" charset="0"/>
              </a:rPr>
              <a:t>Figure 1: scatter(1:20,10+(1:20)+2*randn(1,20),'k','filled'); a=axis; a(3)=0; axis(a);</a:t>
            </a:r>
          </a:p>
          <a:p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7A340F1-87EB-42C4-9B92-D21398C38303}" type="slidenum">
              <a:rPr lang="en-US" smtClean="0">
                <a:latin typeface="Arial" charset="0"/>
              </a:rPr>
              <a:pPr/>
              <a:t>28</a:t>
            </a:fld>
            <a:endParaRPr lang="en-US">
              <a:latin typeface="Arial" charset="0"/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>
                <a:latin typeface="Arial" charset="0"/>
              </a:rPr>
              <a:t>Figure 1: scatter(1:20,10+(1:20)+2*randn(1,20),'k','filled'); a=axis; a(3)=0; axis(a);</a:t>
            </a:r>
          </a:p>
          <a:p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044578"/>
            <a:ext cx="12192000" cy="14700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657600"/>
            <a:ext cx="12192000" cy="1524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1EFBD2-A148-48AD-9D47-CD4286BBDCF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6EB40C-E905-43FA-A787-E5AE665DFB4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6B6014-538B-4104-B2A7-56E8D9CAEB1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5A4B49-A051-4FAA-9AEC-835F91AA8D3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8" indent="0">
              <a:buNone/>
              <a:defRPr sz="1900"/>
            </a:lvl2pPr>
            <a:lvl3pPr marL="914354" indent="0">
              <a:buNone/>
              <a:defRPr sz="1600"/>
            </a:lvl3pPr>
            <a:lvl4pPr marL="1371532" indent="0">
              <a:buNone/>
              <a:defRPr sz="1500"/>
            </a:lvl4pPr>
            <a:lvl5pPr marL="1828709" indent="0">
              <a:buNone/>
              <a:defRPr sz="1500"/>
            </a:lvl5pPr>
            <a:lvl6pPr marL="2285886" indent="0">
              <a:buNone/>
              <a:defRPr sz="1500"/>
            </a:lvl6pPr>
            <a:lvl7pPr marL="2743062" indent="0">
              <a:buNone/>
              <a:defRPr sz="1500"/>
            </a:lvl7pPr>
            <a:lvl8pPr marL="3200240" indent="0">
              <a:buNone/>
              <a:defRPr sz="1500"/>
            </a:lvl8pPr>
            <a:lvl9pPr marL="3657418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B7AC01-D2CB-4540-93D1-D7C3B9A542A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5C4967-531B-45F1-B9E5-EE8E1016A64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EEB04B-40E3-4769-81A4-173CB0767A2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0E7C30-ADED-4EC1-A9AA-3F7255F7564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0927E0-E593-4C6F-8C86-8B3BC09663A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3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68602E-2215-4921-BE3E-EDA24D8B5B3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055ADB-135F-4CEB-998C-ADFAC69A3EE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-25400"/>
            <a:ext cx="1219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" y="1397001"/>
            <a:ext cx="11379200" cy="4729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 sz="1500"/>
            </a:lvl1pPr>
          </a:lstStyle>
          <a:p>
            <a:pPr>
              <a:defRPr/>
            </a:pPr>
            <a:fld id="{067BA683-6345-485C-9433-128238328C1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0" y="1031242"/>
            <a:ext cx="12192000" cy="60959"/>
          </a:xfrm>
          <a:prstGeom prst="rect">
            <a:avLst/>
          </a:prstGeom>
          <a:gradFill rotWithShape="1">
            <a:gsLst>
              <a:gs pos="0">
                <a:srgbClr val="0000CC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36" tIns="45718" rIns="91436" bIns="45718" anchor="ctr"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78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54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532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709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82" indent="-34288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3200">
          <a:solidFill>
            <a:schemeClr val="accent2"/>
          </a:solidFill>
          <a:latin typeface="Calibri" pitchFamily="34" charset="0"/>
          <a:ea typeface="+mn-ea"/>
          <a:cs typeface="+mn-cs"/>
        </a:defRPr>
      </a:lvl1pPr>
      <a:lvl2pPr marL="742913" indent="-285737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800">
          <a:solidFill>
            <a:schemeClr val="tx1"/>
          </a:solidFill>
          <a:latin typeface="Calibri" pitchFamily="34" charset="0"/>
        </a:defRPr>
      </a:lvl2pPr>
      <a:lvl3pPr marL="114294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400">
          <a:solidFill>
            <a:schemeClr val="tx1"/>
          </a:solidFill>
          <a:latin typeface="Calibri" pitchFamily="34" charset="0"/>
        </a:defRPr>
      </a:lvl3pPr>
      <a:lvl4pPr marL="1600120" indent="-228589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4pPr>
      <a:lvl5pPr marL="2057298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5pPr>
      <a:lvl6pPr marL="2514474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65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8829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006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tags" Target="../tags/tag9.xml"/><Relationship Id="rId7" Type="http://schemas.openxmlformats.org/officeDocument/2006/relationships/image" Target="../media/image13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12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tags" Target="../tags/tag14.xml"/><Relationship Id="rId7" Type="http://schemas.openxmlformats.org/officeDocument/2006/relationships/image" Target="../media/image26.png"/><Relationship Id="rId12" Type="http://schemas.openxmlformats.org/officeDocument/2006/relationships/image" Target="../media/image30.png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29.png"/><Relationship Id="rId5" Type="http://schemas.openxmlformats.org/officeDocument/2006/relationships/tags" Target="../tags/tag16.xml"/><Relationship Id="rId10" Type="http://schemas.openxmlformats.org/officeDocument/2006/relationships/image" Target="../media/image28.png"/><Relationship Id="rId4" Type="http://schemas.openxmlformats.org/officeDocument/2006/relationships/tags" Target="../tags/tag15.xml"/><Relationship Id="rId9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13" Type="http://schemas.openxmlformats.org/officeDocument/2006/relationships/tags" Target="../tags/tag29.xml"/><Relationship Id="rId18" Type="http://schemas.openxmlformats.org/officeDocument/2006/relationships/image" Target="../media/image33.png"/><Relationship Id="rId26" Type="http://schemas.openxmlformats.org/officeDocument/2006/relationships/image" Target="../media/image22.png"/><Relationship Id="rId3" Type="http://schemas.openxmlformats.org/officeDocument/2006/relationships/tags" Target="../tags/tag19.xml"/><Relationship Id="rId21" Type="http://schemas.openxmlformats.org/officeDocument/2006/relationships/image" Target="../media/image36.png"/><Relationship Id="rId7" Type="http://schemas.openxmlformats.org/officeDocument/2006/relationships/tags" Target="../tags/tag23.xml"/><Relationship Id="rId12" Type="http://schemas.openxmlformats.org/officeDocument/2006/relationships/tags" Target="../tags/tag28.xml"/><Relationship Id="rId17" Type="http://schemas.openxmlformats.org/officeDocument/2006/relationships/image" Target="../media/image32.png"/><Relationship Id="rId25" Type="http://schemas.openxmlformats.org/officeDocument/2006/relationships/image" Target="../media/image21.png"/><Relationship Id="rId33" Type="http://schemas.openxmlformats.org/officeDocument/2006/relationships/image" Target="../media/image44.png"/><Relationship Id="rId2" Type="http://schemas.openxmlformats.org/officeDocument/2006/relationships/tags" Target="../tags/tag18.xml"/><Relationship Id="rId16" Type="http://schemas.openxmlformats.org/officeDocument/2006/relationships/image" Target="../media/image31.png"/><Relationship Id="rId20" Type="http://schemas.openxmlformats.org/officeDocument/2006/relationships/image" Target="../media/image35.png"/><Relationship Id="rId29" Type="http://schemas.openxmlformats.org/officeDocument/2006/relationships/image" Target="../media/image40.png"/><Relationship Id="rId1" Type="http://schemas.openxmlformats.org/officeDocument/2006/relationships/tags" Target="../tags/tag17.xml"/><Relationship Id="rId6" Type="http://schemas.openxmlformats.org/officeDocument/2006/relationships/tags" Target="../tags/tag22.xml"/><Relationship Id="rId11" Type="http://schemas.openxmlformats.org/officeDocument/2006/relationships/tags" Target="../tags/tag27.xml"/><Relationship Id="rId24" Type="http://schemas.openxmlformats.org/officeDocument/2006/relationships/image" Target="../media/image20.png"/><Relationship Id="rId32" Type="http://schemas.openxmlformats.org/officeDocument/2006/relationships/image" Target="../media/image43.png"/><Relationship Id="rId5" Type="http://schemas.openxmlformats.org/officeDocument/2006/relationships/tags" Target="../tags/tag21.xml"/><Relationship Id="rId15" Type="http://schemas.openxmlformats.org/officeDocument/2006/relationships/slideLayout" Target="../slideLayouts/slideLayout2.xml"/><Relationship Id="rId23" Type="http://schemas.openxmlformats.org/officeDocument/2006/relationships/image" Target="../media/image38.png"/><Relationship Id="rId28" Type="http://schemas.openxmlformats.org/officeDocument/2006/relationships/image" Target="../media/image39.png"/><Relationship Id="rId10" Type="http://schemas.openxmlformats.org/officeDocument/2006/relationships/tags" Target="../tags/tag26.xml"/><Relationship Id="rId19" Type="http://schemas.openxmlformats.org/officeDocument/2006/relationships/image" Target="../media/image34.png"/><Relationship Id="rId31" Type="http://schemas.openxmlformats.org/officeDocument/2006/relationships/image" Target="../media/image42.png"/><Relationship Id="rId4" Type="http://schemas.openxmlformats.org/officeDocument/2006/relationships/tags" Target="../tags/tag20.xml"/><Relationship Id="rId9" Type="http://schemas.openxmlformats.org/officeDocument/2006/relationships/tags" Target="../tags/tag25.xml"/><Relationship Id="rId14" Type="http://schemas.openxmlformats.org/officeDocument/2006/relationships/tags" Target="../tags/tag30.xml"/><Relationship Id="rId22" Type="http://schemas.openxmlformats.org/officeDocument/2006/relationships/image" Target="../media/image37.png"/><Relationship Id="rId27" Type="http://schemas.openxmlformats.org/officeDocument/2006/relationships/image" Target="../media/image23.png"/><Relationship Id="rId30" Type="http://schemas.openxmlformats.org/officeDocument/2006/relationships/image" Target="../media/image41.png"/><Relationship Id="rId8" Type="http://schemas.openxmlformats.org/officeDocument/2006/relationships/tags" Target="../tags/tag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tags" Target="../tags/tag33.xml"/><Relationship Id="rId7" Type="http://schemas.openxmlformats.org/officeDocument/2006/relationships/image" Target="../media/image46.png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49.png"/><Relationship Id="rId4" Type="http://schemas.openxmlformats.org/officeDocument/2006/relationships/tags" Target="../tags/tag34.xml"/><Relationship Id="rId9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tags" Target="../tags/tag37.xml"/><Relationship Id="rId7" Type="http://schemas.openxmlformats.org/officeDocument/2006/relationships/notesSlide" Target="../notesSlides/notesSlide5.xml"/><Relationship Id="rId12" Type="http://schemas.openxmlformats.org/officeDocument/2006/relationships/image" Target="../media/image54.png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53.png"/><Relationship Id="rId5" Type="http://schemas.openxmlformats.org/officeDocument/2006/relationships/tags" Target="../tags/tag39.xml"/><Relationship Id="rId10" Type="http://schemas.openxmlformats.org/officeDocument/2006/relationships/image" Target="../media/image52.png"/><Relationship Id="rId4" Type="http://schemas.openxmlformats.org/officeDocument/2006/relationships/tags" Target="../tags/tag38.xml"/><Relationship Id="rId9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tags" Target="../tags/tag42.xml"/><Relationship Id="rId7" Type="http://schemas.openxmlformats.org/officeDocument/2006/relationships/image" Target="../media/image56.png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6" Type="http://schemas.openxmlformats.org/officeDocument/2006/relationships/image" Target="../media/image55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5.png"/><Relationship Id="rId4" Type="http://schemas.openxmlformats.org/officeDocument/2006/relationships/tags" Target="../tags/tag43.xml"/><Relationship Id="rId9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61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6.xml"/><Relationship Id="rId7" Type="http://schemas.openxmlformats.org/officeDocument/2006/relationships/image" Target="../media/image7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81400" y="1600200"/>
            <a:ext cx="4997888" cy="4203117"/>
          </a:xfrm>
          <a:prstGeom prst="rect">
            <a:avLst/>
          </a:prstGeom>
          <a:noFill/>
        </p:spPr>
      </p:pic>
      <p:sp>
        <p:nvSpPr>
          <p:cNvPr id="5122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152400"/>
            <a:ext cx="12192000" cy="1470025"/>
          </a:xfrm>
        </p:spPr>
        <p:txBody>
          <a:bodyPr/>
          <a:lstStyle/>
          <a:p>
            <a:pPr eaLnBrk="1" hangingPunct="1"/>
            <a:r>
              <a:rPr lang="en-US" dirty="0"/>
              <a:t>CS 580: Introduction to Artificial Intelligence</a:t>
            </a:r>
            <a:br>
              <a:rPr lang="en-US" dirty="0"/>
            </a:br>
            <a:endParaRPr lang="en-US" sz="3600" dirty="0"/>
          </a:p>
        </p:txBody>
      </p:sp>
      <p:sp>
        <p:nvSpPr>
          <p:cNvPr id="5123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0" y="914400"/>
            <a:ext cx="12192000" cy="1524000"/>
          </a:xfrm>
          <a:effectLst/>
        </p:spPr>
        <p:txBody>
          <a:bodyPr/>
          <a:lstStyle/>
          <a:p>
            <a:pPr eaLnBrk="1" hangingPunct="1"/>
            <a:r>
              <a:rPr lang="en-US" sz="3600" dirty="0"/>
              <a:t>Reinforcement Learning II</a:t>
            </a:r>
          </a:p>
        </p:txBody>
      </p:sp>
      <p:sp>
        <p:nvSpPr>
          <p:cNvPr id="5124" name="Text Box 7"/>
          <p:cNvSpPr txBox="1">
            <a:spLocks noChangeArrowheads="1"/>
          </p:cNvSpPr>
          <p:nvPr/>
        </p:nvSpPr>
        <p:spPr bwMode="auto">
          <a:xfrm>
            <a:off x="1524000" y="6248403"/>
            <a:ext cx="58674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2" name="Text Box 8">
            <a:extLst>
              <a:ext uri="{FF2B5EF4-FFF2-40B4-BE49-F238E27FC236}">
                <a16:creationId xmlns:a16="http://schemas.microsoft.com/office/drawing/2014/main" id="{6D0C3EF2-E121-F28C-33F9-8183962ADE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715000"/>
            <a:ext cx="12192000" cy="1161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9" tIns="34289" rIns="68579" bIns="3428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dirty="0">
                <a:latin typeface="Calibri"/>
                <a:cs typeface="Calibri"/>
              </a:rPr>
              <a:t>Prof. </a:t>
            </a:r>
            <a:r>
              <a:rPr lang="en-US" sz="2000" dirty="0" err="1">
                <a:latin typeface="Calibri"/>
                <a:cs typeface="Calibri"/>
              </a:rPr>
              <a:t>Xuesu</a:t>
            </a:r>
            <a:r>
              <a:rPr lang="en-US" sz="2000" dirty="0">
                <a:latin typeface="Calibri"/>
                <a:cs typeface="Calibri"/>
              </a:rPr>
              <a:t> Xiao</a:t>
            </a:r>
          </a:p>
          <a:p>
            <a:pPr algn="ctr">
              <a:spcBef>
                <a:spcPct val="50000"/>
              </a:spcBef>
            </a:pPr>
            <a:r>
              <a:rPr lang="en-US" sz="2000" dirty="0">
                <a:latin typeface="Calibri"/>
                <a:cs typeface="Calibri"/>
              </a:rPr>
              <a:t>George Mason University</a:t>
            </a:r>
            <a:endParaRPr lang="en-US" sz="2000" dirty="0">
              <a:solidFill>
                <a:schemeClr val="bg1"/>
              </a:solidFill>
              <a:latin typeface="Calibri"/>
              <a:cs typeface="Calibri"/>
            </a:endParaRPr>
          </a:p>
          <a:p>
            <a:pPr algn="ctr">
              <a:spcBef>
                <a:spcPct val="50000"/>
              </a:spcBef>
            </a:pPr>
            <a:r>
              <a:rPr lang="en-US" sz="1400" dirty="0">
                <a:latin typeface="Calibri"/>
                <a:cs typeface="Calibri"/>
              </a:rPr>
              <a:t>[Based on slides created by Dan Klein and Pieter </a:t>
            </a:r>
            <a:r>
              <a:rPr lang="en-US" sz="1400" dirty="0" err="1">
                <a:latin typeface="Calibri"/>
                <a:cs typeface="Calibri"/>
              </a:rPr>
              <a:t>Abbeel</a:t>
            </a:r>
            <a:r>
              <a:rPr lang="en-US" sz="1400" dirty="0">
                <a:latin typeface="Calibri"/>
                <a:cs typeface="Calibri"/>
              </a:rPr>
              <a:t> for CS188 Intro to AI at UC Berkeley. All original materials available at http://</a:t>
            </a:r>
            <a:r>
              <a:rPr lang="en-US" sz="1400" dirty="0" err="1">
                <a:latin typeface="Calibri"/>
                <a:cs typeface="Calibri"/>
              </a:rPr>
              <a:t>ai.berkeley.edu</a:t>
            </a:r>
            <a:r>
              <a:rPr lang="en-US" sz="1400" dirty="0">
                <a:latin typeface="Calibri"/>
                <a:cs typeface="Calibri"/>
              </a:rPr>
              <a:t>.]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Video of Demo Q-learning – Manual Exploration – Bridge Grid </a:t>
            </a:r>
          </a:p>
        </p:txBody>
      </p:sp>
      <p:pic>
        <p:nvPicPr>
          <p:cNvPr id="5" name="Qlearning--manual exploration--bridge grid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43894" y="1142999"/>
            <a:ext cx="8304213" cy="519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570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Video of Demo Q-learning – Epsilon-Greedy – Crawler </a:t>
            </a:r>
          </a:p>
        </p:txBody>
      </p:sp>
      <p:pic>
        <p:nvPicPr>
          <p:cNvPr id="3" name="Qlearning--epsilon greedy--crawler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1143001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032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Exploration Functions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219200"/>
            <a:ext cx="11506200" cy="4729164"/>
          </a:xfrm>
        </p:spPr>
        <p:txBody>
          <a:bodyPr/>
          <a:lstStyle/>
          <a:p>
            <a:r>
              <a:rPr lang="en-US" sz="2800" dirty="0"/>
              <a:t>When to explore?</a:t>
            </a:r>
          </a:p>
          <a:p>
            <a:pPr lvl="1"/>
            <a:r>
              <a:rPr lang="en-US" sz="2400" dirty="0"/>
              <a:t>Random actions: explore a fixed amount</a:t>
            </a:r>
          </a:p>
          <a:p>
            <a:pPr lvl="1"/>
            <a:r>
              <a:rPr lang="en-US" sz="2400" dirty="0"/>
              <a:t>Better idea: explore areas whose badness is not</a:t>
            </a:r>
          </a:p>
          <a:p>
            <a:pPr lvl="1">
              <a:spcBef>
                <a:spcPts val="76"/>
              </a:spcBef>
              <a:buNone/>
            </a:pPr>
            <a:r>
              <a:rPr lang="en-US" sz="2400" dirty="0"/>
              <a:t>	(yet) established, eventually stop exploring</a:t>
            </a:r>
          </a:p>
          <a:p>
            <a:pPr lvl="4"/>
            <a:endParaRPr lang="en-US" sz="1600" dirty="0"/>
          </a:p>
          <a:p>
            <a:r>
              <a:rPr lang="en-US" sz="2800" dirty="0"/>
              <a:t>Exploration function</a:t>
            </a:r>
          </a:p>
          <a:p>
            <a:pPr lvl="1"/>
            <a:r>
              <a:rPr lang="en-US" sz="2400" dirty="0"/>
              <a:t>Takes a value estimate u and a visit count n, and</a:t>
            </a:r>
          </a:p>
          <a:p>
            <a:pPr lvl="1">
              <a:spcBef>
                <a:spcPts val="76"/>
              </a:spcBef>
              <a:buNone/>
            </a:pPr>
            <a:r>
              <a:rPr lang="en-US" sz="2400" dirty="0"/>
              <a:t>	returns an optimistic utility, e.g.</a:t>
            </a:r>
          </a:p>
          <a:p>
            <a:pPr lvl="1">
              <a:buNone/>
            </a:pPr>
            <a:endParaRPr lang="en-US" sz="2400" dirty="0"/>
          </a:p>
          <a:p>
            <a:pPr lvl="1"/>
            <a:endParaRPr lang="en-US" dirty="0"/>
          </a:p>
          <a:p>
            <a:pPr lvl="1"/>
            <a:endParaRPr lang="en-US" sz="2400" dirty="0"/>
          </a:p>
          <a:p>
            <a:pPr lvl="1"/>
            <a:r>
              <a:rPr lang="en-US" sz="2400" dirty="0"/>
              <a:t>Note: this propagates the “bonus” back to states that lead to unknown states as well!</a:t>
            </a:r>
          </a:p>
          <a:p>
            <a:pPr lvl="1">
              <a:buNone/>
            </a:pPr>
            <a:r>
              <a:rPr lang="en-US" sz="2400" dirty="0"/>
              <a:t>				</a:t>
            </a:r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41512" y="1219564"/>
            <a:ext cx="4621888" cy="3352072"/>
          </a:xfrm>
          <a:prstGeom prst="rect">
            <a:avLst/>
          </a:prstGeom>
          <a:noFill/>
        </p:spPr>
      </p:pic>
      <p:pic>
        <p:nvPicPr>
          <p:cNvPr id="15" name="Picture 14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/>
          <a:stretch>
            <a:fillRect/>
          </a:stretch>
        </p:blipFill>
        <p:spPr bwMode="auto">
          <a:xfrm>
            <a:off x="5190978" y="4261336"/>
            <a:ext cx="2495069" cy="304596"/>
          </a:xfrm>
          <a:prstGeom prst="rect">
            <a:avLst/>
          </a:prstGeom>
          <a:noFill/>
          <a:ln/>
          <a:effectLst/>
        </p:spPr>
      </p:pic>
      <p:pic>
        <p:nvPicPr>
          <p:cNvPr id="9" name="Picture 8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/>
          <a:stretch>
            <a:fillRect/>
          </a:stretch>
        </p:blipFill>
        <p:spPr bwMode="auto">
          <a:xfrm>
            <a:off x="4175618" y="5422668"/>
            <a:ext cx="6339982" cy="444732"/>
          </a:xfrm>
          <a:prstGeom prst="rect">
            <a:avLst/>
          </a:prstGeom>
          <a:noFill/>
          <a:ln/>
          <a:effectLst/>
        </p:spPr>
      </p:pic>
      <p:sp>
        <p:nvSpPr>
          <p:cNvPr id="11" name="TextBox 10"/>
          <p:cNvSpPr txBox="1"/>
          <p:nvPr/>
        </p:nvSpPr>
        <p:spPr>
          <a:xfrm>
            <a:off x="1447800" y="5348056"/>
            <a:ext cx="304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itchFamily="34" charset="0"/>
              </a:rPr>
              <a:t>Modified Q-Update:</a:t>
            </a:r>
          </a:p>
        </p:txBody>
      </p:sp>
      <p:pic>
        <p:nvPicPr>
          <p:cNvPr id="16" name="Picture 15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/>
          <a:stretch>
            <a:fillRect/>
          </a:stretch>
        </p:blipFill>
        <p:spPr bwMode="auto">
          <a:xfrm>
            <a:off x="4171950" y="4813068"/>
            <a:ext cx="4771074" cy="444715"/>
          </a:xfrm>
          <a:prstGeom prst="rect">
            <a:avLst/>
          </a:prstGeom>
          <a:noFill/>
          <a:ln/>
          <a:effectLst/>
        </p:spPr>
      </p:pic>
      <p:sp>
        <p:nvSpPr>
          <p:cNvPr id="14" name="TextBox 13"/>
          <p:cNvSpPr txBox="1"/>
          <p:nvPr/>
        </p:nvSpPr>
        <p:spPr>
          <a:xfrm>
            <a:off x="1447800" y="4738456"/>
            <a:ext cx="304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itchFamily="34" charset="0"/>
              </a:rPr>
              <a:t>Regular Q-Update: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Video of Demo Q-learning – Exploration Function – Crawler </a:t>
            </a:r>
          </a:p>
        </p:txBody>
      </p:sp>
      <p:pic>
        <p:nvPicPr>
          <p:cNvPr id="3" name="Qlearning--exploration function--crawler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62100" y="1143000"/>
            <a:ext cx="9067800" cy="566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872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49758" y="1447800"/>
            <a:ext cx="6889574" cy="4572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Regret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366836"/>
            <a:ext cx="4927600" cy="4729164"/>
          </a:xfrm>
        </p:spPr>
        <p:txBody>
          <a:bodyPr/>
          <a:lstStyle/>
          <a:p>
            <a:r>
              <a:rPr lang="en-US" sz="2200" dirty="0"/>
              <a:t>Even if you learn the optimal policy, you still make mistakes along the way!</a:t>
            </a:r>
          </a:p>
          <a:p>
            <a:r>
              <a:rPr lang="en-US" sz="2200" dirty="0"/>
              <a:t>Regret is a measure of your total mistake cost: the difference between your (expected) rewards, including youthful suboptimality, and optimal (expected) rewards </a:t>
            </a:r>
            <a:r>
              <a:rPr lang="en-US" sz="2200" b="1" dirty="0"/>
              <a:t>in hindsight</a:t>
            </a:r>
          </a:p>
          <a:p>
            <a:r>
              <a:rPr lang="en-US" sz="2200" dirty="0"/>
              <a:t>Minimizing regret goes beyond learning to be optimal – it requires optimally learning to be optimal</a:t>
            </a:r>
          </a:p>
          <a:p>
            <a:r>
              <a:rPr lang="en-US" sz="2200" dirty="0"/>
              <a:t>While both </a:t>
            </a:r>
            <a:r>
              <a:rPr lang="en-US" sz="2400" dirty="0"/>
              <a:t>ending up optimal, </a:t>
            </a:r>
            <a:r>
              <a:rPr lang="en-US" sz="2200" dirty="0"/>
              <a:t>which one has lower regret? </a:t>
            </a:r>
          </a:p>
          <a:p>
            <a:pPr lvl="1"/>
            <a:r>
              <a:rPr lang="en-US" sz="1800" dirty="0"/>
              <a:t>Random exploration </a:t>
            </a:r>
          </a:p>
          <a:p>
            <a:pPr lvl="1"/>
            <a:r>
              <a:rPr lang="en-US" sz="1800" dirty="0"/>
              <a:t>Exploration functions</a:t>
            </a: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78465AAC-8DD1-D07E-7D7B-FDA31F9688C9}"/>
              </a:ext>
            </a:extLst>
          </p:cNvPr>
          <p:cNvSpPr>
            <a:spLocks/>
          </p:cNvSpPr>
          <p:nvPr/>
        </p:nvSpPr>
        <p:spPr bwMode="auto">
          <a:xfrm>
            <a:off x="3352800" y="6096000"/>
            <a:ext cx="238125" cy="171450"/>
          </a:xfrm>
          <a:custGeom>
            <a:avLst/>
            <a:gdLst>
              <a:gd name="T0" fmla="*/ 2147483647 w 248"/>
              <a:gd name="T1" fmla="*/ 2147483647 h 144"/>
              <a:gd name="T2" fmla="*/ 2147483647 w 248"/>
              <a:gd name="T3" fmla="*/ 0 h 144"/>
              <a:gd name="T4" fmla="*/ 2147483647 w 248"/>
              <a:gd name="T5" fmla="*/ 2147483647 h 144"/>
              <a:gd name="T6" fmla="*/ 0 w 248"/>
              <a:gd name="T7" fmla="*/ 2147483647 h 144"/>
              <a:gd name="T8" fmla="*/ 2147483647 w 248"/>
              <a:gd name="T9" fmla="*/ 2147483647 h 14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48"/>
              <a:gd name="T16" fmla="*/ 0 h 144"/>
              <a:gd name="T17" fmla="*/ 248 w 248"/>
              <a:gd name="T18" fmla="*/ 144 h 14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48" h="144">
                <a:moveTo>
                  <a:pt x="77" y="144"/>
                </a:moveTo>
                <a:lnTo>
                  <a:pt x="248" y="0"/>
                </a:lnTo>
                <a:lnTo>
                  <a:pt x="86" y="94"/>
                </a:lnTo>
                <a:lnTo>
                  <a:pt x="0" y="51"/>
                </a:lnTo>
                <a:lnTo>
                  <a:pt x="77" y="144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68579" tIns="34289" rIns="68579" bIns="34289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Approximate Q-Learning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05200" y="1295401"/>
            <a:ext cx="5105400" cy="49419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Generalizing Across States</a:t>
            </a:r>
          </a:p>
        </p:txBody>
      </p:sp>
      <p:sp>
        <p:nvSpPr>
          <p:cNvPr id="1799171" name="Rectangle 3"/>
          <p:cNvSpPr>
            <a:spLocks noGrp="1" noChangeArrowheads="1"/>
          </p:cNvSpPr>
          <p:nvPr>
            <p:ph idx="1"/>
          </p:nvPr>
        </p:nvSpPr>
        <p:spPr>
          <a:xfrm>
            <a:off x="406400" y="1397001"/>
            <a:ext cx="6985000" cy="4729164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/>
              <a:t>Basic Q-Learning keeps a table of all q-values</a:t>
            </a:r>
          </a:p>
          <a:p>
            <a:pPr lvl="2">
              <a:lnSpc>
                <a:spcPct val="90000"/>
              </a:lnSpc>
            </a:pPr>
            <a:endParaRPr lang="en-US" sz="1800" dirty="0"/>
          </a:p>
          <a:p>
            <a:pPr>
              <a:lnSpc>
                <a:spcPct val="90000"/>
              </a:lnSpc>
            </a:pPr>
            <a:r>
              <a:rPr lang="en-US" sz="2400" dirty="0"/>
              <a:t>In realistic situations, we cannot possibly learn about every single state!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Too many states to visit them all in training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Too many states to hold the q-tables in memory</a:t>
            </a:r>
          </a:p>
          <a:p>
            <a:pPr lvl="2">
              <a:lnSpc>
                <a:spcPct val="90000"/>
              </a:lnSpc>
            </a:pPr>
            <a:endParaRPr lang="en-US" sz="1800" dirty="0"/>
          </a:p>
          <a:p>
            <a:pPr>
              <a:lnSpc>
                <a:spcPct val="90000"/>
              </a:lnSpc>
            </a:pPr>
            <a:r>
              <a:rPr lang="en-US" sz="2400" dirty="0"/>
              <a:t>Instead, we want to generalize: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Learn about some small number of training states from experience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Generalize that experience to new, similar situations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This is a fundamental idea in machine learning, and we’ll see it over and over again</a:t>
            </a:r>
          </a:p>
          <a:p>
            <a:pPr lvl="1">
              <a:lnSpc>
                <a:spcPct val="90000"/>
              </a:lnSpc>
            </a:pPr>
            <a:endParaRPr lang="en-US" sz="2000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15200" y="3657918"/>
            <a:ext cx="4677116" cy="2914014"/>
          </a:xfrm>
          <a:prstGeom prst="rect">
            <a:avLst/>
          </a:prstGeom>
          <a:noFill/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62192" y="1320003"/>
            <a:ext cx="2971800" cy="21087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9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9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9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9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91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91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91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Example: Pacman</a:t>
            </a:r>
          </a:p>
        </p:txBody>
      </p:sp>
      <p:grpSp>
        <p:nvGrpSpPr>
          <p:cNvPr id="14340" name="Group 4"/>
          <p:cNvGrpSpPr>
            <a:grpSpLocks/>
          </p:cNvGrpSpPr>
          <p:nvPr/>
        </p:nvGrpSpPr>
        <p:grpSpPr bwMode="auto">
          <a:xfrm>
            <a:off x="914400" y="2971800"/>
            <a:ext cx="2895600" cy="2835275"/>
            <a:chOff x="3408" y="912"/>
            <a:chExt cx="1584" cy="1551"/>
          </a:xfrm>
        </p:grpSpPr>
        <p:grpSp>
          <p:nvGrpSpPr>
            <p:cNvPr id="14358" name="Group 5"/>
            <p:cNvGrpSpPr>
              <a:grpSpLocks/>
            </p:cNvGrpSpPr>
            <p:nvPr/>
          </p:nvGrpSpPr>
          <p:grpSpPr bwMode="auto">
            <a:xfrm>
              <a:off x="3408" y="912"/>
              <a:ext cx="1584" cy="1551"/>
              <a:chOff x="3360" y="1008"/>
              <a:chExt cx="1584" cy="1551"/>
            </a:xfrm>
          </p:grpSpPr>
          <p:pic>
            <p:nvPicPr>
              <p:cNvPr id="14362" name="Picture 6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r="73026"/>
              <a:stretch>
                <a:fillRect/>
              </a:stretch>
            </p:blipFill>
            <p:spPr bwMode="auto">
              <a:xfrm>
                <a:off x="3360" y="1008"/>
                <a:ext cx="768" cy="15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4363" name="Picture 7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72498" r="-1158"/>
              <a:stretch>
                <a:fillRect/>
              </a:stretch>
            </p:blipFill>
            <p:spPr bwMode="auto">
              <a:xfrm>
                <a:off x="4128" y="1008"/>
                <a:ext cx="816" cy="15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4359" name="Picture 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480" y="1872"/>
              <a:ext cx="216" cy="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60" name="Picture 9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792" y="2160"/>
              <a:ext cx="197" cy="1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61" name="Picture 10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504" y="2160"/>
              <a:ext cx="216" cy="1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4648200" y="2971800"/>
            <a:ext cx="2895600" cy="2835275"/>
            <a:chOff x="3456" y="2592"/>
            <a:chExt cx="1584" cy="1551"/>
          </a:xfrm>
        </p:grpSpPr>
        <p:grpSp>
          <p:nvGrpSpPr>
            <p:cNvPr id="14352" name="Group 12"/>
            <p:cNvGrpSpPr>
              <a:grpSpLocks/>
            </p:cNvGrpSpPr>
            <p:nvPr/>
          </p:nvGrpSpPr>
          <p:grpSpPr bwMode="auto">
            <a:xfrm>
              <a:off x="3456" y="2592"/>
              <a:ext cx="1584" cy="1551"/>
              <a:chOff x="3360" y="1008"/>
              <a:chExt cx="1584" cy="1551"/>
            </a:xfrm>
          </p:grpSpPr>
          <p:pic>
            <p:nvPicPr>
              <p:cNvPr id="14356" name="Picture 13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r="73026"/>
              <a:stretch>
                <a:fillRect/>
              </a:stretch>
            </p:blipFill>
            <p:spPr bwMode="auto">
              <a:xfrm>
                <a:off x="3360" y="1008"/>
                <a:ext cx="768" cy="15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4357" name="Picture 1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72498" r="-1158"/>
              <a:stretch>
                <a:fillRect/>
              </a:stretch>
            </p:blipFill>
            <p:spPr bwMode="auto">
              <a:xfrm>
                <a:off x="4128" y="1008"/>
                <a:ext cx="816" cy="15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4353" name="Picture 1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272" y="2832"/>
              <a:ext cx="216" cy="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54" name="Picture 1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704" y="2976"/>
              <a:ext cx="197" cy="1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55" name="Picture 1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704" y="2688"/>
              <a:ext cx="216" cy="1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6" name="Group 18"/>
          <p:cNvGrpSpPr>
            <a:grpSpLocks/>
          </p:cNvGrpSpPr>
          <p:nvPr/>
        </p:nvGrpSpPr>
        <p:grpSpPr bwMode="auto">
          <a:xfrm>
            <a:off x="8458200" y="2971800"/>
            <a:ext cx="2895600" cy="2835275"/>
            <a:chOff x="3744" y="3190"/>
            <a:chExt cx="1056" cy="1034"/>
          </a:xfrm>
        </p:grpSpPr>
        <p:grpSp>
          <p:nvGrpSpPr>
            <p:cNvPr id="14345" name="Group 19"/>
            <p:cNvGrpSpPr>
              <a:grpSpLocks/>
            </p:cNvGrpSpPr>
            <p:nvPr/>
          </p:nvGrpSpPr>
          <p:grpSpPr bwMode="auto">
            <a:xfrm>
              <a:off x="3744" y="3190"/>
              <a:ext cx="1056" cy="1034"/>
              <a:chOff x="3360" y="1008"/>
              <a:chExt cx="1584" cy="1551"/>
            </a:xfrm>
          </p:grpSpPr>
          <p:pic>
            <p:nvPicPr>
              <p:cNvPr id="14350" name="Picture 20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r="73026"/>
              <a:stretch>
                <a:fillRect/>
              </a:stretch>
            </p:blipFill>
            <p:spPr bwMode="auto">
              <a:xfrm>
                <a:off x="3360" y="1008"/>
                <a:ext cx="768" cy="15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4351" name="Picture 21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72498" r="-1158"/>
              <a:stretch>
                <a:fillRect/>
              </a:stretch>
            </p:blipFill>
            <p:spPr bwMode="auto">
              <a:xfrm>
                <a:off x="4128" y="1008"/>
                <a:ext cx="816" cy="15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4346" name="Picture 2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792" y="3830"/>
              <a:ext cx="144" cy="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47" name="Picture 2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000" y="4022"/>
              <a:ext cx="131" cy="1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48" name="Picture 2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808" y="4022"/>
              <a:ext cx="144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349" name="Rectangle 25"/>
            <p:cNvSpPr>
              <a:spLocks noChangeArrowheads="1"/>
            </p:cNvSpPr>
            <p:nvPr/>
          </p:nvSpPr>
          <p:spPr bwMode="auto">
            <a:xfrm>
              <a:off x="4512" y="3264"/>
              <a:ext cx="96" cy="9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838200" y="1524000"/>
            <a:ext cx="2819400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>
                <a:latin typeface="Calibri" pitchFamily="34" charset="0"/>
              </a:rPr>
              <a:t>Let’s say we discover through experience that this state is bad: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648200" y="1524000"/>
            <a:ext cx="2819400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>
                <a:latin typeface="Calibri" pitchFamily="34" charset="0"/>
              </a:rPr>
              <a:t>In naïve q-learning, we know nothing about this state: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458200" y="1524000"/>
            <a:ext cx="28194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>
                <a:latin typeface="Calibri" pitchFamily="34" charset="0"/>
              </a:rPr>
              <a:t>Or even this one!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Video of Demo Q-Learning </a:t>
            </a:r>
            <a:r>
              <a:rPr lang="en-US" sz="4000" dirty="0" err="1"/>
              <a:t>Pacman</a:t>
            </a:r>
            <a:r>
              <a:rPr lang="en-US" sz="4000" dirty="0"/>
              <a:t> – Tiny – Watch All</a:t>
            </a:r>
          </a:p>
        </p:txBody>
      </p:sp>
      <p:pic>
        <p:nvPicPr>
          <p:cNvPr id="5" name="Qlearning--pacman--tiny--watch all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37544" y="1143000"/>
            <a:ext cx="8316913" cy="5198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551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Video of Demo Q-Learning </a:t>
            </a:r>
            <a:r>
              <a:rPr lang="en-US" sz="4000" dirty="0" err="1"/>
              <a:t>Pacman</a:t>
            </a:r>
            <a:r>
              <a:rPr lang="en-US" sz="4000" dirty="0"/>
              <a:t> – Tiny – Silent Train</a:t>
            </a:r>
          </a:p>
        </p:txBody>
      </p:sp>
      <p:pic>
        <p:nvPicPr>
          <p:cNvPr id="3" name="Qlearning--pacman--tiny--silent trai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50721" y="1143000"/>
            <a:ext cx="8290559" cy="5181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200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Reinforcement Learning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We still assume an MDP:</a:t>
            </a:r>
          </a:p>
          <a:p>
            <a:pPr lvl="1"/>
            <a:r>
              <a:rPr lang="en-US" sz="2400" dirty="0"/>
              <a:t>A </a:t>
            </a:r>
            <a:r>
              <a:rPr lang="en-US" sz="2400" dirty="0">
                <a:solidFill>
                  <a:srgbClr val="C00000"/>
                </a:solidFill>
              </a:rPr>
              <a:t>set of states s </a:t>
            </a:r>
            <a:r>
              <a:rPr lang="en-US" sz="2400" dirty="0">
                <a:solidFill>
                  <a:srgbClr val="C00000"/>
                </a:solidFill>
                <a:sym typeface="Symbol" pitchFamily="18" charset="2"/>
              </a:rPr>
              <a:t> </a:t>
            </a:r>
            <a:r>
              <a:rPr lang="en-US" sz="2400" dirty="0">
                <a:solidFill>
                  <a:srgbClr val="C00000"/>
                </a:solidFill>
              </a:rPr>
              <a:t>S</a:t>
            </a:r>
          </a:p>
          <a:p>
            <a:pPr lvl="1"/>
            <a:r>
              <a:rPr lang="en-US" sz="2400" dirty="0"/>
              <a:t>A </a:t>
            </a:r>
            <a:r>
              <a:rPr lang="en-US" sz="2400" dirty="0">
                <a:solidFill>
                  <a:srgbClr val="C00000"/>
                </a:solidFill>
              </a:rPr>
              <a:t>set of actions (per state) A</a:t>
            </a:r>
          </a:p>
          <a:p>
            <a:pPr lvl="1"/>
            <a:r>
              <a:rPr lang="en-US" sz="2400" dirty="0"/>
              <a:t>A </a:t>
            </a:r>
            <a:r>
              <a:rPr lang="en-US" sz="2400" dirty="0">
                <a:solidFill>
                  <a:srgbClr val="C00000"/>
                </a:solidFill>
              </a:rPr>
              <a:t>model T(</a:t>
            </a:r>
            <a:r>
              <a:rPr lang="en-US" sz="2400" dirty="0" err="1">
                <a:solidFill>
                  <a:srgbClr val="C00000"/>
                </a:solidFill>
              </a:rPr>
              <a:t>s,a,s</a:t>
            </a:r>
            <a:r>
              <a:rPr lang="en-US" sz="2400" dirty="0">
                <a:solidFill>
                  <a:srgbClr val="C00000"/>
                </a:solidFill>
              </a:rPr>
              <a:t>’)</a:t>
            </a:r>
          </a:p>
          <a:p>
            <a:pPr lvl="1"/>
            <a:r>
              <a:rPr lang="en-US" sz="2400" dirty="0"/>
              <a:t>A </a:t>
            </a:r>
            <a:r>
              <a:rPr lang="en-US" sz="2400" dirty="0">
                <a:solidFill>
                  <a:srgbClr val="C00000"/>
                </a:solidFill>
              </a:rPr>
              <a:t>reward function R(</a:t>
            </a:r>
            <a:r>
              <a:rPr lang="en-US" sz="2400" dirty="0" err="1">
                <a:solidFill>
                  <a:srgbClr val="C00000"/>
                </a:solidFill>
              </a:rPr>
              <a:t>s,a,s</a:t>
            </a:r>
            <a:r>
              <a:rPr lang="en-US" sz="2400" dirty="0">
                <a:solidFill>
                  <a:srgbClr val="C00000"/>
                </a:solidFill>
              </a:rPr>
              <a:t>’)</a:t>
            </a:r>
          </a:p>
          <a:p>
            <a:r>
              <a:rPr lang="en-US" sz="2800" dirty="0"/>
              <a:t>Still looking for a policy </a:t>
            </a:r>
            <a:r>
              <a:rPr lang="en-US" sz="2800" dirty="0">
                <a:solidFill>
                  <a:srgbClr val="CC0000"/>
                </a:solidFill>
                <a:sym typeface="Symbol" pitchFamily="18" charset="2"/>
              </a:rPr>
              <a:t>(s)</a:t>
            </a:r>
          </a:p>
          <a:p>
            <a:pPr lvl="1"/>
            <a:endParaRPr lang="en-US" sz="2400" dirty="0">
              <a:sym typeface="Symbol" pitchFamily="18" charset="2"/>
            </a:endParaRPr>
          </a:p>
          <a:p>
            <a:r>
              <a:rPr lang="en-US" sz="2800" dirty="0">
                <a:sym typeface="Symbol" pitchFamily="18" charset="2"/>
              </a:rPr>
              <a:t>New twist: </a:t>
            </a:r>
            <a:r>
              <a:rPr lang="en-US" sz="2800" dirty="0">
                <a:solidFill>
                  <a:srgbClr val="C00000"/>
                </a:solidFill>
                <a:sym typeface="Symbol" pitchFamily="18" charset="2"/>
              </a:rPr>
              <a:t>don’t know T or R</a:t>
            </a:r>
            <a:r>
              <a:rPr lang="en-US" sz="2800" dirty="0">
                <a:sym typeface="Symbol" pitchFamily="18" charset="2"/>
              </a:rPr>
              <a:t>, so must try out actions</a:t>
            </a:r>
          </a:p>
          <a:p>
            <a:pPr lvl="1"/>
            <a:endParaRPr lang="en-US" sz="2400" dirty="0">
              <a:solidFill>
                <a:srgbClr val="CC0000"/>
              </a:solidFill>
              <a:sym typeface="Symbol" pitchFamily="18" charset="2"/>
            </a:endParaRPr>
          </a:p>
          <a:p>
            <a:r>
              <a:rPr lang="en-US" sz="2800" dirty="0">
                <a:sym typeface="Symbol" pitchFamily="18" charset="2"/>
              </a:rPr>
              <a:t>Big idea: </a:t>
            </a:r>
            <a:r>
              <a:rPr lang="en-US" sz="2800" dirty="0">
                <a:solidFill>
                  <a:srgbClr val="C00000"/>
                </a:solidFill>
                <a:sym typeface="Symbol" pitchFamily="18" charset="2"/>
              </a:rPr>
              <a:t>Compute all averages over T using sample outcomes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53877" y="1524000"/>
            <a:ext cx="4484846" cy="23977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Video of Demo Q-Learning </a:t>
            </a:r>
            <a:r>
              <a:rPr lang="en-US" sz="4000" dirty="0" err="1"/>
              <a:t>Pacman</a:t>
            </a:r>
            <a:r>
              <a:rPr lang="en-US" sz="4000" dirty="0"/>
              <a:t> – Tricky – Watch All</a:t>
            </a:r>
          </a:p>
        </p:txBody>
      </p:sp>
      <p:pic>
        <p:nvPicPr>
          <p:cNvPr id="3" name="Qlearning--pacman--tricky--watch all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20240" y="1143000"/>
            <a:ext cx="8351520" cy="5219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200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Feature-Based Representations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6858000" cy="452596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/>
              <a:t>Solution: describe a state using a vector of features (properties)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Features are functions from states to real numbers (often 0/1) that capture important properties of the state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Example features:</a:t>
            </a:r>
          </a:p>
          <a:p>
            <a:pPr lvl="2">
              <a:lnSpc>
                <a:spcPct val="80000"/>
              </a:lnSpc>
            </a:pPr>
            <a:r>
              <a:rPr lang="en-US" sz="1800" dirty="0"/>
              <a:t>Distance to closest ghost</a:t>
            </a:r>
          </a:p>
          <a:p>
            <a:pPr lvl="2">
              <a:lnSpc>
                <a:spcPct val="80000"/>
              </a:lnSpc>
            </a:pPr>
            <a:r>
              <a:rPr lang="en-US" sz="1800" dirty="0"/>
              <a:t>Distance to closest dot</a:t>
            </a:r>
          </a:p>
          <a:p>
            <a:pPr lvl="2">
              <a:lnSpc>
                <a:spcPct val="80000"/>
              </a:lnSpc>
            </a:pPr>
            <a:r>
              <a:rPr lang="en-US" sz="1800" dirty="0"/>
              <a:t>Number of ghosts</a:t>
            </a:r>
          </a:p>
          <a:p>
            <a:pPr lvl="2">
              <a:lnSpc>
                <a:spcPct val="80000"/>
              </a:lnSpc>
            </a:pPr>
            <a:r>
              <a:rPr lang="en-US" sz="1800" dirty="0"/>
              <a:t>1 / (dist to dot)</a:t>
            </a:r>
            <a:r>
              <a:rPr lang="en-US" sz="1800" baseline="30000" dirty="0"/>
              <a:t>2</a:t>
            </a:r>
          </a:p>
          <a:p>
            <a:pPr lvl="2">
              <a:lnSpc>
                <a:spcPct val="80000"/>
              </a:lnSpc>
            </a:pPr>
            <a:r>
              <a:rPr lang="en-US" sz="1800" dirty="0"/>
              <a:t>Is </a:t>
            </a:r>
            <a:r>
              <a:rPr lang="en-US" sz="1800" dirty="0" err="1"/>
              <a:t>Pacman</a:t>
            </a:r>
            <a:r>
              <a:rPr lang="en-US" sz="1800" dirty="0"/>
              <a:t> in a tunnel? (0/1)</a:t>
            </a:r>
          </a:p>
          <a:p>
            <a:pPr lvl="2">
              <a:lnSpc>
                <a:spcPct val="80000"/>
              </a:lnSpc>
            </a:pPr>
            <a:r>
              <a:rPr lang="en-US" sz="1800" dirty="0"/>
              <a:t>…… etc.</a:t>
            </a:r>
          </a:p>
          <a:p>
            <a:pPr lvl="2">
              <a:lnSpc>
                <a:spcPct val="80000"/>
              </a:lnSpc>
            </a:pPr>
            <a:r>
              <a:rPr lang="en-US" sz="1800" dirty="0"/>
              <a:t>Is it the exact state on this slide?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Can also describe a q-state (s, a) with features (e.g. action moves closer to food)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7543800" y="1752600"/>
            <a:ext cx="4038600" cy="3954463"/>
            <a:chOff x="5943600" y="1524000"/>
            <a:chExt cx="2514600" cy="2462213"/>
          </a:xfrm>
        </p:grpSpPr>
        <p:grpSp>
          <p:nvGrpSpPr>
            <p:cNvPr id="15364" name="Group 4"/>
            <p:cNvGrpSpPr>
              <a:grpSpLocks/>
            </p:cNvGrpSpPr>
            <p:nvPr/>
          </p:nvGrpSpPr>
          <p:grpSpPr bwMode="auto">
            <a:xfrm>
              <a:off x="5943600" y="1524000"/>
              <a:ext cx="2514600" cy="2462213"/>
              <a:chOff x="3744" y="960"/>
              <a:chExt cx="1584" cy="1551"/>
            </a:xfrm>
          </p:grpSpPr>
          <p:grpSp>
            <p:nvGrpSpPr>
              <p:cNvPr id="15367" name="Group 5"/>
              <p:cNvGrpSpPr>
                <a:grpSpLocks/>
              </p:cNvGrpSpPr>
              <p:nvPr/>
            </p:nvGrpSpPr>
            <p:grpSpPr bwMode="auto">
              <a:xfrm>
                <a:off x="3744" y="960"/>
                <a:ext cx="1584" cy="1551"/>
                <a:chOff x="3408" y="912"/>
                <a:chExt cx="1584" cy="1551"/>
              </a:xfrm>
            </p:grpSpPr>
            <p:grpSp>
              <p:nvGrpSpPr>
                <p:cNvPr id="15371" name="Group 6"/>
                <p:cNvGrpSpPr>
                  <a:grpSpLocks/>
                </p:cNvGrpSpPr>
                <p:nvPr/>
              </p:nvGrpSpPr>
              <p:grpSpPr bwMode="auto">
                <a:xfrm>
                  <a:off x="3408" y="912"/>
                  <a:ext cx="1584" cy="1551"/>
                  <a:chOff x="3360" y="1008"/>
                  <a:chExt cx="1584" cy="1551"/>
                </a:xfrm>
              </p:grpSpPr>
              <p:pic>
                <p:nvPicPr>
                  <p:cNvPr id="15375" name="Picture 7"/>
                  <p:cNvPicPr>
                    <a:picLocks noChangeAspect="1" noChangeArrowheads="1"/>
                  </p:cNvPicPr>
                  <p:nvPr/>
                </p:nvPicPr>
                <p:blipFill>
                  <a:blip r:embed="rId2" cstate="print"/>
                  <a:srcRect r="73026"/>
                  <a:stretch>
                    <a:fillRect/>
                  </a:stretch>
                </p:blipFill>
                <p:spPr bwMode="auto">
                  <a:xfrm>
                    <a:off x="3360" y="1008"/>
                    <a:ext cx="768" cy="155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15376" name="Picture 8"/>
                  <p:cNvPicPr>
                    <a:picLocks noChangeAspect="1" noChangeArrowheads="1"/>
                  </p:cNvPicPr>
                  <p:nvPr/>
                </p:nvPicPr>
                <p:blipFill>
                  <a:blip r:embed="rId2" cstate="print"/>
                  <a:srcRect l="72498" r="-1158"/>
                  <a:stretch>
                    <a:fillRect/>
                  </a:stretch>
                </p:blipFill>
                <p:spPr bwMode="auto">
                  <a:xfrm>
                    <a:off x="4128" y="1008"/>
                    <a:ext cx="816" cy="155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  <p:pic>
              <p:nvPicPr>
                <p:cNvPr id="15372" name="Picture 9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3480" y="1872"/>
                  <a:ext cx="216" cy="16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5373" name="Picture 10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3792" y="2160"/>
                  <a:ext cx="197" cy="17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5374" name="Picture 11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3504" y="2160"/>
                  <a:ext cx="216" cy="18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sp>
            <p:nvSpPr>
              <p:cNvPr id="15368" name="Rectangle 12"/>
              <p:cNvSpPr>
                <a:spLocks noChangeArrowheads="1"/>
              </p:cNvSpPr>
              <p:nvPr/>
            </p:nvSpPr>
            <p:spPr bwMode="auto">
              <a:xfrm>
                <a:off x="4032" y="2208"/>
                <a:ext cx="96" cy="144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369" name="Rectangle 13"/>
              <p:cNvSpPr>
                <a:spLocks noChangeArrowheads="1"/>
              </p:cNvSpPr>
              <p:nvPr/>
            </p:nvSpPr>
            <p:spPr bwMode="auto">
              <a:xfrm>
                <a:off x="4320" y="1968"/>
                <a:ext cx="96" cy="384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370" name="Rectangle 14"/>
              <p:cNvSpPr>
                <a:spLocks noChangeArrowheads="1"/>
              </p:cNvSpPr>
              <p:nvPr/>
            </p:nvSpPr>
            <p:spPr bwMode="auto">
              <a:xfrm>
                <a:off x="4320" y="1968"/>
                <a:ext cx="528" cy="96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5365" name="Rectangle 15"/>
            <p:cNvSpPr>
              <a:spLocks noChangeArrowheads="1"/>
            </p:cNvSpPr>
            <p:nvPr/>
          </p:nvSpPr>
          <p:spPr bwMode="auto">
            <a:xfrm>
              <a:off x="6096000" y="3352800"/>
              <a:ext cx="228600" cy="15240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Value Functions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10972800" cy="4876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/>
              <a:t>Using a feature representation, we can write a q function (or value function) for any state using a few weights:</a:t>
            </a:r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endParaRPr lang="en-US" sz="4000" dirty="0"/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400" dirty="0"/>
              <a:t>Advantage: our experience is summed up in a few powerful numbers</a:t>
            </a:r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400" dirty="0"/>
              <a:t>Disadvantage: states may share features but actually be very different in value!</a:t>
            </a:r>
          </a:p>
        </p:txBody>
      </p:sp>
      <p:pic>
        <p:nvPicPr>
          <p:cNvPr id="16388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45299" y="2636837"/>
            <a:ext cx="6929438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5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00200" y="3398837"/>
            <a:ext cx="7835900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600200" y="1371600"/>
            <a:ext cx="8991600" cy="762000"/>
          </a:xfrm>
          <a:prstGeom prst="roundRect">
            <a:avLst/>
          </a:prstGeom>
          <a:solidFill>
            <a:srgbClr val="CCECFF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Approximate Q-Learning</a:t>
            </a:r>
          </a:p>
        </p:txBody>
      </p:sp>
      <p:sp>
        <p:nvSpPr>
          <p:cNvPr id="180326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2286000"/>
            <a:ext cx="9296400" cy="42672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/>
              <a:t>Q-learning with linear Q-functions:</a:t>
            </a:r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r>
              <a:rPr lang="en-US" sz="2400" dirty="0"/>
              <a:t>Intuitive interpretation: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Adjust weights of active features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E.g., if something unexpectedly bad happens, blame the features that were on: </a:t>
            </a:r>
            <a:r>
              <a:rPr lang="en-US" sz="2000" dirty="0" err="1"/>
              <a:t>disprefer</a:t>
            </a:r>
            <a:r>
              <a:rPr lang="en-US" sz="2000" dirty="0"/>
              <a:t> all states with that state’s features</a:t>
            </a:r>
          </a:p>
          <a:p>
            <a:pPr lvl="4">
              <a:lnSpc>
                <a:spcPct val="80000"/>
              </a:lnSpc>
            </a:pPr>
            <a:endParaRPr lang="en-US" sz="1200" dirty="0"/>
          </a:p>
          <a:p>
            <a:pPr>
              <a:lnSpc>
                <a:spcPct val="80000"/>
              </a:lnSpc>
            </a:pPr>
            <a:r>
              <a:rPr lang="en-US" sz="2400" dirty="0"/>
              <a:t>Formal justification: online least squares</a:t>
            </a:r>
          </a:p>
        </p:txBody>
      </p:sp>
      <p:pic>
        <p:nvPicPr>
          <p:cNvPr id="18" name="Picture 17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381125" y="3798888"/>
            <a:ext cx="4791075" cy="31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8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035175" y="4332288"/>
            <a:ext cx="4518025" cy="31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Picture 6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09800" y="1600200"/>
            <a:ext cx="7835900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6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371600" y="3200400"/>
            <a:ext cx="43878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 descr="TP_tmp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 cstate="print"/>
          <a:stretch>
            <a:fillRect/>
          </a:stretch>
        </p:blipFill>
        <p:spPr bwMode="auto">
          <a:xfrm>
            <a:off x="1371600" y="2819400"/>
            <a:ext cx="2514617" cy="278893"/>
          </a:xfrm>
          <a:prstGeom prst="rect">
            <a:avLst/>
          </a:prstGeom>
          <a:noFill/>
          <a:ln/>
          <a:effectLst/>
        </p:spPr>
      </p:pic>
      <p:sp>
        <p:nvSpPr>
          <p:cNvPr id="18442" name="TextBox 16"/>
          <p:cNvSpPr txBox="1">
            <a:spLocks noChangeArrowheads="1"/>
          </p:cNvSpPr>
          <p:nvPr/>
        </p:nvSpPr>
        <p:spPr bwMode="auto">
          <a:xfrm>
            <a:off x="7010400" y="3733800"/>
            <a:ext cx="1600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/>
              <a:t>Exact Q’s</a:t>
            </a:r>
          </a:p>
        </p:txBody>
      </p:sp>
      <p:sp>
        <p:nvSpPr>
          <p:cNvPr id="18443" name="TextBox 17"/>
          <p:cNvSpPr txBox="1">
            <a:spLocks noChangeArrowheads="1"/>
          </p:cNvSpPr>
          <p:nvPr/>
        </p:nvSpPr>
        <p:spPr bwMode="auto">
          <a:xfrm>
            <a:off x="7010400" y="4267200"/>
            <a:ext cx="1981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Approximate Q’s</a:t>
            </a: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47150" y="2438400"/>
            <a:ext cx="2940050" cy="28459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3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32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32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326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326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42" grpId="0"/>
      <p:bldP spid="1844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ight Arrow 52"/>
          <p:cNvSpPr/>
          <p:nvPr/>
        </p:nvSpPr>
        <p:spPr>
          <a:xfrm>
            <a:off x="6324600" y="2057400"/>
            <a:ext cx="2362200" cy="1600200"/>
          </a:xfrm>
          <a:prstGeom prst="rightArrow">
            <a:avLst>
              <a:gd name="adj1" fmla="val 50000"/>
              <a:gd name="adj2" fmla="val 37912"/>
            </a:avLst>
          </a:prstGeom>
          <a:solidFill>
            <a:srgbClr val="CCECFF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Example: Q-Pacman</a:t>
            </a:r>
          </a:p>
        </p:txBody>
      </p:sp>
      <p:pic>
        <p:nvPicPr>
          <p:cNvPr id="1804315" name="Picture 27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971800" y="2209800"/>
            <a:ext cx="2970896" cy="264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04316" name="Picture 28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3023105" y="3200400"/>
            <a:ext cx="2920495" cy="264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" name="Picture 57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8" cstate="print"/>
          <a:stretch>
            <a:fillRect/>
          </a:stretch>
        </p:blipFill>
        <p:spPr bwMode="auto">
          <a:xfrm>
            <a:off x="2286000" y="4391048"/>
            <a:ext cx="4298086" cy="485752"/>
          </a:xfrm>
          <a:prstGeom prst="rect">
            <a:avLst/>
          </a:prstGeom>
          <a:noFill/>
          <a:ln/>
          <a:effectLst/>
        </p:spPr>
      </p:pic>
      <p:pic>
        <p:nvPicPr>
          <p:cNvPr id="18441" name="Picture 30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2590056" y="1219200"/>
            <a:ext cx="6906374" cy="380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" name="Picture 48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0" cstate="print"/>
          <a:stretch>
            <a:fillRect/>
          </a:stretch>
        </p:blipFill>
        <p:spPr bwMode="auto">
          <a:xfrm>
            <a:off x="1919288" y="5334000"/>
            <a:ext cx="2555662" cy="214185"/>
          </a:xfrm>
          <a:prstGeom prst="rect">
            <a:avLst/>
          </a:prstGeom>
          <a:noFill/>
          <a:ln/>
          <a:effectLst/>
        </p:spPr>
      </p:pic>
      <p:pic>
        <p:nvPicPr>
          <p:cNvPr id="64" name="Picture 63" descr="txp_fi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1" cstate="print"/>
          <a:stretch>
            <a:fillRect/>
          </a:stretch>
        </p:blipFill>
        <p:spPr bwMode="auto">
          <a:xfrm>
            <a:off x="6262684" y="5105400"/>
            <a:ext cx="4010033" cy="315396"/>
          </a:xfrm>
          <a:prstGeom prst="rect">
            <a:avLst/>
          </a:prstGeom>
          <a:noFill/>
          <a:ln/>
          <a:effectLst/>
        </p:spPr>
      </p:pic>
      <p:pic>
        <p:nvPicPr>
          <p:cNvPr id="65" name="Picture 64" descr="txp_fi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2" cstate="print"/>
          <a:stretch>
            <a:fillRect/>
          </a:stretch>
        </p:blipFill>
        <p:spPr bwMode="auto">
          <a:xfrm>
            <a:off x="6310159" y="5549165"/>
            <a:ext cx="4205595" cy="315398"/>
          </a:xfrm>
          <a:prstGeom prst="rect">
            <a:avLst/>
          </a:prstGeom>
          <a:noFill/>
          <a:ln/>
          <a:effectLst/>
        </p:spPr>
      </p:pic>
      <p:pic>
        <p:nvPicPr>
          <p:cNvPr id="1804323" name="Picture 35" descr="txp_fig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2667000" y="6248400"/>
            <a:ext cx="6906369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0" name="Group 49"/>
          <p:cNvGrpSpPr/>
          <p:nvPr/>
        </p:nvGrpSpPr>
        <p:grpSpPr>
          <a:xfrm>
            <a:off x="571500" y="1981200"/>
            <a:ext cx="2073910" cy="1752600"/>
            <a:chOff x="8534400" y="1279524"/>
            <a:chExt cx="2705100" cy="2286000"/>
          </a:xfrm>
        </p:grpSpPr>
        <p:grpSp>
          <p:nvGrpSpPr>
            <p:cNvPr id="18437" name="Group 14"/>
            <p:cNvGrpSpPr>
              <a:grpSpLocks/>
            </p:cNvGrpSpPr>
            <p:nvPr/>
          </p:nvGrpSpPr>
          <p:grpSpPr bwMode="auto">
            <a:xfrm>
              <a:off x="8904288" y="1279524"/>
              <a:ext cx="2335212" cy="2286000"/>
              <a:chOff x="3984" y="960"/>
              <a:chExt cx="1584" cy="1551"/>
            </a:xfrm>
          </p:grpSpPr>
          <p:grpSp>
            <p:nvGrpSpPr>
              <p:cNvPr id="18453" name="Group 15"/>
              <p:cNvGrpSpPr>
                <a:grpSpLocks/>
              </p:cNvGrpSpPr>
              <p:nvPr/>
            </p:nvGrpSpPr>
            <p:grpSpPr bwMode="auto">
              <a:xfrm>
                <a:off x="3984" y="960"/>
                <a:ext cx="1584" cy="1551"/>
                <a:chOff x="3744" y="960"/>
                <a:chExt cx="1584" cy="1551"/>
              </a:xfrm>
            </p:grpSpPr>
            <p:grpSp>
              <p:nvGrpSpPr>
                <p:cNvPr id="18455" name="Group 16"/>
                <p:cNvGrpSpPr>
                  <a:grpSpLocks/>
                </p:cNvGrpSpPr>
                <p:nvPr/>
              </p:nvGrpSpPr>
              <p:grpSpPr bwMode="auto">
                <a:xfrm>
                  <a:off x="3744" y="960"/>
                  <a:ext cx="1584" cy="1551"/>
                  <a:chOff x="3408" y="912"/>
                  <a:chExt cx="1584" cy="1551"/>
                </a:xfrm>
              </p:grpSpPr>
              <p:grpSp>
                <p:nvGrpSpPr>
                  <p:cNvPr id="18459" name="Group 17"/>
                  <p:cNvGrpSpPr>
                    <a:grpSpLocks/>
                  </p:cNvGrpSpPr>
                  <p:nvPr/>
                </p:nvGrpSpPr>
                <p:grpSpPr bwMode="auto">
                  <a:xfrm>
                    <a:off x="3408" y="912"/>
                    <a:ext cx="1584" cy="1551"/>
                    <a:chOff x="3360" y="1008"/>
                    <a:chExt cx="1584" cy="1551"/>
                  </a:xfrm>
                </p:grpSpPr>
                <p:pic>
                  <p:nvPicPr>
                    <p:cNvPr id="18463" name="Picture 18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4" cstate="print"/>
                    <a:srcRect r="73026"/>
                    <a:stretch>
                      <a:fillRect/>
                    </a:stretch>
                  </p:blipFill>
                  <p:spPr bwMode="auto">
                    <a:xfrm>
                      <a:off x="3360" y="1008"/>
                      <a:ext cx="768" cy="155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8464" name="Picture 19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4" cstate="print"/>
                    <a:srcRect l="72498" r="-1158"/>
                    <a:stretch>
                      <a:fillRect/>
                    </a:stretch>
                  </p:blipFill>
                  <p:spPr bwMode="auto">
                    <a:xfrm>
                      <a:off x="4128" y="1008"/>
                      <a:ext cx="816" cy="155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</p:grpSp>
              <p:pic>
                <p:nvPicPr>
                  <p:cNvPr id="18460" name="Picture 20"/>
                  <p:cNvPicPr>
                    <a:picLocks noChangeAspect="1" noChangeArrowheads="1"/>
                  </p:cNvPicPr>
                  <p:nvPr/>
                </p:nvPicPr>
                <p:blipFill>
                  <a:blip r:embed="rId25" cstate="print"/>
                  <a:srcRect/>
                  <a:stretch>
                    <a:fillRect/>
                  </a:stretch>
                </p:blipFill>
                <p:spPr bwMode="auto">
                  <a:xfrm>
                    <a:off x="3480" y="1872"/>
                    <a:ext cx="216" cy="16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18461" name="Picture 21"/>
                  <p:cNvPicPr>
                    <a:picLocks noChangeAspect="1" noChangeArrowheads="1"/>
                  </p:cNvPicPr>
                  <p:nvPr/>
                </p:nvPicPr>
                <p:blipFill>
                  <a:blip r:embed="rId26" cstate="print"/>
                  <a:srcRect/>
                  <a:stretch>
                    <a:fillRect/>
                  </a:stretch>
                </p:blipFill>
                <p:spPr bwMode="auto">
                  <a:xfrm>
                    <a:off x="3792" y="2160"/>
                    <a:ext cx="197" cy="17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18462" name="Picture 22"/>
                  <p:cNvPicPr>
                    <a:picLocks noChangeAspect="1" noChangeArrowheads="1"/>
                  </p:cNvPicPr>
                  <p:nvPr/>
                </p:nvPicPr>
                <p:blipFill>
                  <a:blip r:embed="rId27" cstate="print"/>
                  <a:srcRect/>
                  <a:stretch>
                    <a:fillRect/>
                  </a:stretch>
                </p:blipFill>
                <p:spPr bwMode="auto">
                  <a:xfrm>
                    <a:off x="3504" y="2160"/>
                    <a:ext cx="216" cy="18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  <p:sp>
              <p:nvSpPr>
                <p:cNvPr id="18456" name="Rectangle 23"/>
                <p:cNvSpPr>
                  <a:spLocks noChangeArrowheads="1"/>
                </p:cNvSpPr>
                <p:nvPr/>
              </p:nvSpPr>
              <p:spPr bwMode="auto">
                <a:xfrm>
                  <a:off x="4032" y="2208"/>
                  <a:ext cx="96" cy="144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457" name="Rectangle 24"/>
                <p:cNvSpPr>
                  <a:spLocks noChangeArrowheads="1"/>
                </p:cNvSpPr>
                <p:nvPr/>
              </p:nvSpPr>
              <p:spPr bwMode="auto">
                <a:xfrm>
                  <a:off x="4320" y="1968"/>
                  <a:ext cx="96" cy="384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458" name="Rectangle 25"/>
                <p:cNvSpPr>
                  <a:spLocks noChangeArrowheads="1"/>
                </p:cNvSpPr>
                <p:nvPr/>
              </p:nvSpPr>
              <p:spPr bwMode="auto">
                <a:xfrm>
                  <a:off x="4320" y="1968"/>
                  <a:ext cx="528" cy="96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8454" name="Rectangle 26"/>
              <p:cNvSpPr>
                <a:spLocks noChangeArrowheads="1"/>
              </p:cNvSpPr>
              <p:nvPr/>
            </p:nvSpPr>
            <p:spPr bwMode="auto">
              <a:xfrm>
                <a:off x="4080" y="2112"/>
                <a:ext cx="144" cy="96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pic>
          <p:nvPicPr>
            <p:cNvPr id="18449" name="Picture 40" descr="TP_tmp.png"/>
            <p:cNvPicPr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28" cstate="print"/>
            <a:srcRect/>
            <a:stretch>
              <a:fillRect/>
            </a:stretch>
          </p:blipFill>
          <p:spPr bwMode="auto">
            <a:xfrm>
              <a:off x="8534400" y="2193924"/>
              <a:ext cx="228600" cy="2833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60" name="Group 59"/>
          <p:cNvGrpSpPr/>
          <p:nvPr/>
        </p:nvGrpSpPr>
        <p:grpSpPr>
          <a:xfrm>
            <a:off x="8991600" y="1981200"/>
            <a:ext cx="2219960" cy="1752600"/>
            <a:chOff x="8610600" y="2057400"/>
            <a:chExt cx="2895600" cy="2286000"/>
          </a:xfrm>
        </p:grpSpPr>
        <p:grpSp>
          <p:nvGrpSpPr>
            <p:cNvPr id="2" name="Group 4"/>
            <p:cNvGrpSpPr>
              <a:grpSpLocks/>
            </p:cNvGrpSpPr>
            <p:nvPr/>
          </p:nvGrpSpPr>
          <p:grpSpPr bwMode="auto">
            <a:xfrm>
              <a:off x="9170988" y="2057400"/>
              <a:ext cx="2335212" cy="2286000"/>
              <a:chOff x="3984" y="2640"/>
              <a:chExt cx="1584" cy="1551"/>
            </a:xfrm>
          </p:grpSpPr>
          <p:grpSp>
            <p:nvGrpSpPr>
              <p:cNvPr id="18465" name="Group 5"/>
              <p:cNvGrpSpPr>
                <a:grpSpLocks/>
              </p:cNvGrpSpPr>
              <p:nvPr/>
            </p:nvGrpSpPr>
            <p:grpSpPr bwMode="auto">
              <a:xfrm>
                <a:off x="3984" y="2640"/>
                <a:ext cx="1584" cy="1551"/>
                <a:chOff x="3360" y="1008"/>
                <a:chExt cx="1584" cy="1551"/>
              </a:xfrm>
            </p:grpSpPr>
            <p:pic>
              <p:nvPicPr>
                <p:cNvPr id="18472" name="Picture 6"/>
                <p:cNvPicPr>
                  <a:picLocks noChangeAspect="1" noChangeArrowheads="1"/>
                </p:cNvPicPr>
                <p:nvPr/>
              </p:nvPicPr>
              <p:blipFill>
                <a:blip r:embed="rId24" cstate="print"/>
                <a:srcRect r="73026"/>
                <a:stretch>
                  <a:fillRect/>
                </a:stretch>
              </p:blipFill>
              <p:spPr bwMode="auto">
                <a:xfrm>
                  <a:off x="3360" y="1008"/>
                  <a:ext cx="768" cy="155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8473" name="Picture 7"/>
                <p:cNvPicPr>
                  <a:picLocks noChangeAspect="1" noChangeArrowheads="1"/>
                </p:cNvPicPr>
                <p:nvPr/>
              </p:nvPicPr>
              <p:blipFill>
                <a:blip r:embed="rId24" cstate="print"/>
                <a:srcRect l="72498" r="-1158"/>
                <a:stretch>
                  <a:fillRect/>
                </a:stretch>
              </p:blipFill>
              <p:spPr bwMode="auto">
                <a:xfrm>
                  <a:off x="4128" y="1008"/>
                  <a:ext cx="816" cy="155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pic>
            <p:nvPicPr>
              <p:cNvPr id="18466" name="Picture 8"/>
              <p:cNvPicPr>
                <a:picLocks noChangeAspect="1" noChangeArrowheads="1"/>
              </p:cNvPicPr>
              <p:nvPr/>
            </p:nvPicPr>
            <p:blipFill>
              <a:blip r:embed="rId26" cstate="print"/>
              <a:srcRect/>
              <a:stretch>
                <a:fillRect/>
              </a:stretch>
            </p:blipFill>
            <p:spPr bwMode="auto">
              <a:xfrm>
                <a:off x="4224" y="3888"/>
                <a:ext cx="197" cy="1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8467" name="Picture 9"/>
              <p:cNvPicPr>
                <a:picLocks noChangeAspect="1" noChangeArrowheads="1"/>
              </p:cNvPicPr>
              <p:nvPr/>
            </p:nvPicPr>
            <p:blipFill>
              <a:blip r:embed="rId25" cstate="print"/>
              <a:srcRect/>
              <a:stretch>
                <a:fillRect/>
              </a:stretch>
            </p:blipFill>
            <p:spPr bwMode="auto">
              <a:xfrm>
                <a:off x="4056" y="3744"/>
                <a:ext cx="216" cy="1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8468" name="Rectangle 10"/>
              <p:cNvSpPr>
                <a:spLocks noChangeArrowheads="1"/>
              </p:cNvSpPr>
              <p:nvPr/>
            </p:nvSpPr>
            <p:spPr bwMode="auto">
              <a:xfrm>
                <a:off x="4128" y="3936"/>
                <a:ext cx="96" cy="144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469" name="Rectangle 11"/>
              <p:cNvSpPr>
                <a:spLocks noChangeArrowheads="1"/>
              </p:cNvSpPr>
              <p:nvPr/>
            </p:nvSpPr>
            <p:spPr bwMode="auto">
              <a:xfrm>
                <a:off x="4416" y="3936"/>
                <a:ext cx="96" cy="144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470" name="Rectangle 12"/>
              <p:cNvSpPr>
                <a:spLocks noChangeArrowheads="1"/>
              </p:cNvSpPr>
              <p:nvPr/>
            </p:nvSpPr>
            <p:spPr bwMode="auto">
              <a:xfrm>
                <a:off x="4560" y="3648"/>
                <a:ext cx="96" cy="384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471" name="Rectangle 13"/>
              <p:cNvSpPr>
                <a:spLocks noChangeArrowheads="1"/>
              </p:cNvSpPr>
              <p:nvPr/>
            </p:nvSpPr>
            <p:spPr bwMode="auto">
              <a:xfrm>
                <a:off x="4560" y="3648"/>
                <a:ext cx="528" cy="96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pic>
          <p:nvPicPr>
            <p:cNvPr id="43" name="Picture 42" descr="TP_tmp.png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29" cstate="print"/>
            <a:srcRect/>
            <a:stretch>
              <a:fillRect/>
            </a:stretch>
          </p:blipFill>
          <p:spPr bwMode="auto">
            <a:xfrm>
              <a:off x="8610600" y="2895600"/>
              <a:ext cx="381000" cy="4354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45" name="Picture 44" descr="TP_tmp.png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3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629400" y="2578100"/>
            <a:ext cx="144780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Picture 46" descr="TP_tmp.png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3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43700" y="2940050"/>
            <a:ext cx="1104900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" name="Rounded Rectangle 50"/>
          <p:cNvSpPr/>
          <p:nvPr/>
        </p:nvSpPr>
        <p:spPr>
          <a:xfrm>
            <a:off x="457200" y="1828800"/>
            <a:ext cx="5867400" cy="2057400"/>
          </a:xfrm>
          <a:prstGeom prst="round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ounded Rectangle 51"/>
          <p:cNvSpPr/>
          <p:nvPr/>
        </p:nvSpPr>
        <p:spPr>
          <a:xfrm>
            <a:off x="8686800" y="1828800"/>
            <a:ext cx="2971800" cy="2057400"/>
          </a:xfrm>
          <a:prstGeom prst="round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2" name="Picture 61" descr="txp_fig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32" cstate="print"/>
          <a:stretch>
            <a:fillRect/>
          </a:stretch>
        </p:blipFill>
        <p:spPr bwMode="auto">
          <a:xfrm>
            <a:off x="2285995" y="4015663"/>
            <a:ext cx="2530484" cy="251538"/>
          </a:xfrm>
          <a:prstGeom prst="rect">
            <a:avLst/>
          </a:prstGeom>
          <a:noFill/>
          <a:ln/>
          <a:effectLst/>
        </p:spPr>
      </p:pic>
      <p:pic>
        <p:nvPicPr>
          <p:cNvPr id="59" name="Picture 58" descr="txp_fig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33" cstate="print"/>
          <a:stretch>
            <a:fillRect/>
          </a:stretch>
        </p:blipFill>
        <p:spPr bwMode="auto">
          <a:xfrm>
            <a:off x="9491953" y="3989926"/>
            <a:ext cx="1359927" cy="277274"/>
          </a:xfrm>
          <a:prstGeom prst="rect">
            <a:avLst/>
          </a:prstGeom>
          <a:noFill/>
          <a:ln/>
          <a:effectLst/>
        </p:spPr>
      </p:pic>
      <p:sp>
        <p:nvSpPr>
          <p:cNvPr id="63" name="Right Arrow 62"/>
          <p:cNvSpPr/>
          <p:nvPr/>
        </p:nvSpPr>
        <p:spPr>
          <a:xfrm>
            <a:off x="4793117" y="5181600"/>
            <a:ext cx="1012371" cy="533400"/>
          </a:xfrm>
          <a:prstGeom prst="rightArrow">
            <a:avLst>
              <a:gd name="adj1" fmla="val 50000"/>
              <a:gd name="adj2" fmla="val 37912"/>
            </a:avLst>
          </a:prstGeom>
          <a:solidFill>
            <a:srgbClr val="CCECFF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ounded Rectangle 65"/>
          <p:cNvSpPr/>
          <p:nvPr/>
        </p:nvSpPr>
        <p:spPr>
          <a:xfrm>
            <a:off x="1752600" y="5029200"/>
            <a:ext cx="8915400" cy="914400"/>
          </a:xfrm>
          <a:prstGeom prst="round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4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4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4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1" grpId="0" animBg="1"/>
      <p:bldP spid="52" grpId="0" animBg="1"/>
      <p:bldP spid="63" grpId="0" animBg="1"/>
      <p:bldP spid="6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Approximate Q-Learning -- </a:t>
            </a:r>
            <a:r>
              <a:rPr lang="en-US" dirty="0" err="1"/>
              <a:t>Pacman</a:t>
            </a:r>
            <a:endParaRPr lang="en-US" dirty="0"/>
          </a:p>
        </p:txBody>
      </p:sp>
      <p:pic>
        <p:nvPicPr>
          <p:cNvPr id="5" name="Approximate-Qlearning--pacma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50720" y="1143000"/>
            <a:ext cx="829056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98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Q-Learning and Least Squares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74750" y="1295800"/>
            <a:ext cx="9837738" cy="49617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Line 3"/>
          <p:cNvSpPr>
            <a:spLocks noChangeShapeType="1"/>
          </p:cNvSpPr>
          <p:nvPr/>
        </p:nvSpPr>
        <p:spPr bwMode="auto">
          <a:xfrm flipV="1">
            <a:off x="1398588" y="2198687"/>
            <a:ext cx="3781425" cy="1531938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60" name="Line 4"/>
          <p:cNvSpPr>
            <a:spLocks noChangeShapeType="1"/>
          </p:cNvSpPr>
          <p:nvPr/>
        </p:nvSpPr>
        <p:spPr bwMode="auto">
          <a:xfrm>
            <a:off x="1398588" y="4419600"/>
            <a:ext cx="3763962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61" name="Line 5"/>
          <p:cNvSpPr>
            <a:spLocks noChangeShapeType="1"/>
          </p:cNvSpPr>
          <p:nvPr/>
        </p:nvSpPr>
        <p:spPr bwMode="auto">
          <a:xfrm flipV="1">
            <a:off x="1398588" y="1676400"/>
            <a:ext cx="1587" cy="27432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62" name="Line 6"/>
          <p:cNvSpPr>
            <a:spLocks noChangeShapeType="1"/>
          </p:cNvSpPr>
          <p:nvPr/>
        </p:nvSpPr>
        <p:spPr bwMode="auto">
          <a:xfrm flipV="1">
            <a:off x="1398588" y="4378325"/>
            <a:ext cx="1587" cy="412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63" name="Rectangle 7"/>
          <p:cNvSpPr>
            <a:spLocks noChangeArrowheads="1"/>
          </p:cNvSpPr>
          <p:nvPr/>
        </p:nvSpPr>
        <p:spPr bwMode="auto">
          <a:xfrm>
            <a:off x="1393825" y="4443412"/>
            <a:ext cx="698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0</a:t>
            </a:r>
            <a:endParaRPr lang="en-US" sz="2400">
              <a:cs typeface="Arial" charset="0"/>
            </a:endParaRPr>
          </a:p>
        </p:txBody>
      </p:sp>
      <p:sp>
        <p:nvSpPr>
          <p:cNvPr id="19465" name="Rectangle 9"/>
          <p:cNvSpPr>
            <a:spLocks noChangeArrowheads="1"/>
          </p:cNvSpPr>
          <p:nvPr/>
        </p:nvSpPr>
        <p:spPr bwMode="auto">
          <a:xfrm>
            <a:off x="5118100" y="4443412"/>
            <a:ext cx="1397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20</a:t>
            </a:r>
            <a:endParaRPr lang="en-US" sz="2400">
              <a:cs typeface="Arial" charset="0"/>
            </a:endParaRPr>
          </a:p>
        </p:txBody>
      </p:sp>
      <p:sp>
        <p:nvSpPr>
          <p:cNvPr id="19466" name="Line 10"/>
          <p:cNvSpPr>
            <a:spLocks noChangeShapeType="1"/>
          </p:cNvSpPr>
          <p:nvPr/>
        </p:nvSpPr>
        <p:spPr bwMode="auto">
          <a:xfrm>
            <a:off x="1398588" y="4419600"/>
            <a:ext cx="33337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67" name="Rectangle 11"/>
          <p:cNvSpPr>
            <a:spLocks noChangeArrowheads="1"/>
          </p:cNvSpPr>
          <p:nvPr/>
        </p:nvSpPr>
        <p:spPr bwMode="auto">
          <a:xfrm>
            <a:off x="1323975" y="4352925"/>
            <a:ext cx="69850" cy="15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0</a:t>
            </a:r>
            <a:endParaRPr lang="en-US" sz="2400">
              <a:cs typeface="Arial" charset="0"/>
            </a:endParaRPr>
          </a:p>
        </p:txBody>
      </p:sp>
      <p:sp>
        <p:nvSpPr>
          <p:cNvPr id="19468" name="Line 12"/>
          <p:cNvSpPr>
            <a:spLocks noChangeShapeType="1"/>
          </p:cNvSpPr>
          <p:nvPr/>
        </p:nvSpPr>
        <p:spPr bwMode="auto">
          <a:xfrm>
            <a:off x="1398588" y="3048000"/>
            <a:ext cx="33337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69" name="Rectangle 13"/>
          <p:cNvSpPr>
            <a:spLocks noChangeArrowheads="1"/>
          </p:cNvSpPr>
          <p:nvPr/>
        </p:nvSpPr>
        <p:spPr bwMode="auto">
          <a:xfrm>
            <a:off x="1258888" y="2984500"/>
            <a:ext cx="1397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20</a:t>
            </a:r>
            <a:endParaRPr lang="en-US" sz="2400">
              <a:cs typeface="Arial" charset="0"/>
            </a:endParaRPr>
          </a:p>
        </p:txBody>
      </p:sp>
      <p:sp>
        <p:nvSpPr>
          <p:cNvPr id="19470" name="Line 14"/>
          <p:cNvSpPr>
            <a:spLocks noChangeShapeType="1"/>
          </p:cNvSpPr>
          <p:nvPr/>
        </p:nvSpPr>
        <p:spPr bwMode="auto">
          <a:xfrm>
            <a:off x="1398588" y="1676400"/>
            <a:ext cx="33337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71" name="Rectangle 15"/>
          <p:cNvSpPr>
            <a:spLocks noChangeArrowheads="1"/>
          </p:cNvSpPr>
          <p:nvPr/>
        </p:nvSpPr>
        <p:spPr bwMode="auto">
          <a:xfrm>
            <a:off x="1258888" y="1612900"/>
            <a:ext cx="1397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40</a:t>
            </a:r>
            <a:endParaRPr lang="en-US" sz="2400">
              <a:cs typeface="Arial" charset="0"/>
            </a:endParaRPr>
          </a:p>
        </p:txBody>
      </p:sp>
      <p:sp>
        <p:nvSpPr>
          <p:cNvPr id="19472" name="Oval 16"/>
          <p:cNvSpPr>
            <a:spLocks noChangeArrowheads="1"/>
          </p:cNvSpPr>
          <p:nvPr/>
        </p:nvSpPr>
        <p:spPr bwMode="auto">
          <a:xfrm>
            <a:off x="1544638" y="3633787"/>
            <a:ext cx="77787" cy="7302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73" name="Oval 17"/>
          <p:cNvSpPr>
            <a:spLocks noChangeArrowheads="1"/>
          </p:cNvSpPr>
          <p:nvPr/>
        </p:nvSpPr>
        <p:spPr bwMode="auto">
          <a:xfrm>
            <a:off x="1544638" y="3633787"/>
            <a:ext cx="77787" cy="73025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74" name="Oval 18"/>
          <p:cNvSpPr>
            <a:spLocks noChangeArrowheads="1"/>
          </p:cNvSpPr>
          <p:nvPr/>
        </p:nvSpPr>
        <p:spPr bwMode="auto">
          <a:xfrm>
            <a:off x="1736725" y="3208337"/>
            <a:ext cx="77788" cy="7302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75" name="Oval 19"/>
          <p:cNvSpPr>
            <a:spLocks noChangeArrowheads="1"/>
          </p:cNvSpPr>
          <p:nvPr/>
        </p:nvSpPr>
        <p:spPr bwMode="auto">
          <a:xfrm>
            <a:off x="1736725" y="3208337"/>
            <a:ext cx="77788" cy="73025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76" name="Oval 20"/>
          <p:cNvSpPr>
            <a:spLocks noChangeArrowheads="1"/>
          </p:cNvSpPr>
          <p:nvPr/>
        </p:nvSpPr>
        <p:spPr bwMode="auto">
          <a:xfrm>
            <a:off x="1925638" y="3586162"/>
            <a:ext cx="79375" cy="7143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77" name="Oval 21"/>
          <p:cNvSpPr>
            <a:spLocks noChangeArrowheads="1"/>
          </p:cNvSpPr>
          <p:nvPr/>
        </p:nvSpPr>
        <p:spPr bwMode="auto">
          <a:xfrm>
            <a:off x="1925638" y="3586162"/>
            <a:ext cx="79375" cy="7143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78" name="Oval 22"/>
          <p:cNvSpPr>
            <a:spLocks noChangeArrowheads="1"/>
          </p:cNvSpPr>
          <p:nvPr/>
        </p:nvSpPr>
        <p:spPr bwMode="auto">
          <a:xfrm>
            <a:off x="2108200" y="3641725"/>
            <a:ext cx="79375" cy="7302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79" name="Oval 23"/>
          <p:cNvSpPr>
            <a:spLocks noChangeArrowheads="1"/>
          </p:cNvSpPr>
          <p:nvPr/>
        </p:nvSpPr>
        <p:spPr bwMode="auto">
          <a:xfrm>
            <a:off x="2108200" y="3641725"/>
            <a:ext cx="79375" cy="73025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80" name="Oval 24"/>
          <p:cNvSpPr>
            <a:spLocks noChangeArrowheads="1"/>
          </p:cNvSpPr>
          <p:nvPr/>
        </p:nvSpPr>
        <p:spPr bwMode="auto">
          <a:xfrm>
            <a:off x="2300288" y="3441700"/>
            <a:ext cx="76200" cy="71437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81" name="Oval 25"/>
          <p:cNvSpPr>
            <a:spLocks noChangeArrowheads="1"/>
          </p:cNvSpPr>
          <p:nvPr/>
        </p:nvSpPr>
        <p:spPr bwMode="auto">
          <a:xfrm>
            <a:off x="2300288" y="3441700"/>
            <a:ext cx="76200" cy="71437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82" name="Oval 26"/>
          <p:cNvSpPr>
            <a:spLocks noChangeArrowheads="1"/>
          </p:cNvSpPr>
          <p:nvPr/>
        </p:nvSpPr>
        <p:spPr bwMode="auto">
          <a:xfrm>
            <a:off x="2490788" y="3232150"/>
            <a:ext cx="77787" cy="7302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83" name="Oval 27"/>
          <p:cNvSpPr>
            <a:spLocks noChangeArrowheads="1"/>
          </p:cNvSpPr>
          <p:nvPr/>
        </p:nvSpPr>
        <p:spPr bwMode="auto">
          <a:xfrm>
            <a:off x="2490788" y="3232150"/>
            <a:ext cx="77787" cy="73025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84" name="Oval 28"/>
          <p:cNvSpPr>
            <a:spLocks noChangeArrowheads="1"/>
          </p:cNvSpPr>
          <p:nvPr/>
        </p:nvSpPr>
        <p:spPr bwMode="auto">
          <a:xfrm>
            <a:off x="2673350" y="3040062"/>
            <a:ext cx="77788" cy="7302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85" name="Oval 29"/>
          <p:cNvSpPr>
            <a:spLocks noChangeArrowheads="1"/>
          </p:cNvSpPr>
          <p:nvPr/>
        </p:nvSpPr>
        <p:spPr bwMode="auto">
          <a:xfrm>
            <a:off x="2673350" y="3040062"/>
            <a:ext cx="77788" cy="73025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86" name="Oval 30"/>
          <p:cNvSpPr>
            <a:spLocks noChangeArrowheads="1"/>
          </p:cNvSpPr>
          <p:nvPr/>
        </p:nvSpPr>
        <p:spPr bwMode="auto">
          <a:xfrm>
            <a:off x="2863850" y="3232150"/>
            <a:ext cx="77788" cy="7302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87" name="Oval 31"/>
          <p:cNvSpPr>
            <a:spLocks noChangeArrowheads="1"/>
          </p:cNvSpPr>
          <p:nvPr/>
        </p:nvSpPr>
        <p:spPr bwMode="auto">
          <a:xfrm>
            <a:off x="2863850" y="3232150"/>
            <a:ext cx="77788" cy="73025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88" name="Oval 32"/>
          <p:cNvSpPr>
            <a:spLocks noChangeArrowheads="1"/>
          </p:cNvSpPr>
          <p:nvPr/>
        </p:nvSpPr>
        <p:spPr bwMode="auto">
          <a:xfrm>
            <a:off x="3054350" y="2774950"/>
            <a:ext cx="77788" cy="7302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89" name="Oval 33"/>
          <p:cNvSpPr>
            <a:spLocks noChangeArrowheads="1"/>
          </p:cNvSpPr>
          <p:nvPr/>
        </p:nvSpPr>
        <p:spPr bwMode="auto">
          <a:xfrm>
            <a:off x="3054350" y="2774950"/>
            <a:ext cx="77788" cy="73025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90" name="Oval 34"/>
          <p:cNvSpPr>
            <a:spLocks noChangeArrowheads="1"/>
          </p:cNvSpPr>
          <p:nvPr/>
        </p:nvSpPr>
        <p:spPr bwMode="auto">
          <a:xfrm>
            <a:off x="3244850" y="3016250"/>
            <a:ext cx="77788" cy="71437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91" name="Oval 35"/>
          <p:cNvSpPr>
            <a:spLocks noChangeArrowheads="1"/>
          </p:cNvSpPr>
          <p:nvPr/>
        </p:nvSpPr>
        <p:spPr bwMode="auto">
          <a:xfrm>
            <a:off x="3244850" y="3016250"/>
            <a:ext cx="77788" cy="71437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92" name="Oval 36"/>
          <p:cNvSpPr>
            <a:spLocks noChangeArrowheads="1"/>
          </p:cNvSpPr>
          <p:nvPr/>
        </p:nvSpPr>
        <p:spPr bwMode="auto">
          <a:xfrm>
            <a:off x="3427413" y="2840037"/>
            <a:ext cx="77787" cy="7143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93" name="Oval 37"/>
          <p:cNvSpPr>
            <a:spLocks noChangeArrowheads="1"/>
          </p:cNvSpPr>
          <p:nvPr/>
        </p:nvSpPr>
        <p:spPr bwMode="auto">
          <a:xfrm>
            <a:off x="3427413" y="2840037"/>
            <a:ext cx="77787" cy="7143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94" name="Oval 38"/>
          <p:cNvSpPr>
            <a:spLocks noChangeArrowheads="1"/>
          </p:cNvSpPr>
          <p:nvPr/>
        </p:nvSpPr>
        <p:spPr bwMode="auto">
          <a:xfrm>
            <a:off x="3619500" y="2959100"/>
            <a:ext cx="76200" cy="7302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95" name="Oval 39"/>
          <p:cNvSpPr>
            <a:spLocks noChangeArrowheads="1"/>
          </p:cNvSpPr>
          <p:nvPr/>
        </p:nvSpPr>
        <p:spPr bwMode="auto">
          <a:xfrm>
            <a:off x="3619500" y="2959100"/>
            <a:ext cx="76200" cy="73025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96" name="Oval 40"/>
          <p:cNvSpPr>
            <a:spLocks noChangeArrowheads="1"/>
          </p:cNvSpPr>
          <p:nvPr/>
        </p:nvSpPr>
        <p:spPr bwMode="auto">
          <a:xfrm>
            <a:off x="3808413" y="2606675"/>
            <a:ext cx="79375" cy="7302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97" name="Oval 41"/>
          <p:cNvSpPr>
            <a:spLocks noChangeArrowheads="1"/>
          </p:cNvSpPr>
          <p:nvPr/>
        </p:nvSpPr>
        <p:spPr bwMode="auto">
          <a:xfrm>
            <a:off x="3808413" y="2606675"/>
            <a:ext cx="79375" cy="73025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98" name="Oval 42"/>
          <p:cNvSpPr>
            <a:spLocks noChangeArrowheads="1"/>
          </p:cNvSpPr>
          <p:nvPr/>
        </p:nvSpPr>
        <p:spPr bwMode="auto">
          <a:xfrm>
            <a:off x="3990975" y="2895600"/>
            <a:ext cx="79375" cy="7302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99" name="Oval 43"/>
          <p:cNvSpPr>
            <a:spLocks noChangeArrowheads="1"/>
          </p:cNvSpPr>
          <p:nvPr/>
        </p:nvSpPr>
        <p:spPr bwMode="auto">
          <a:xfrm>
            <a:off x="3990975" y="2895600"/>
            <a:ext cx="79375" cy="73025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500" name="Oval 44"/>
          <p:cNvSpPr>
            <a:spLocks noChangeArrowheads="1"/>
          </p:cNvSpPr>
          <p:nvPr/>
        </p:nvSpPr>
        <p:spPr bwMode="auto">
          <a:xfrm>
            <a:off x="4181475" y="2574925"/>
            <a:ext cx="77788" cy="71437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501" name="Oval 45"/>
          <p:cNvSpPr>
            <a:spLocks noChangeArrowheads="1"/>
          </p:cNvSpPr>
          <p:nvPr/>
        </p:nvSpPr>
        <p:spPr bwMode="auto">
          <a:xfrm>
            <a:off x="4181475" y="2574925"/>
            <a:ext cx="77788" cy="71437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502" name="Oval 46"/>
          <p:cNvSpPr>
            <a:spLocks noChangeArrowheads="1"/>
          </p:cNvSpPr>
          <p:nvPr/>
        </p:nvSpPr>
        <p:spPr bwMode="auto">
          <a:xfrm>
            <a:off x="4373563" y="2501900"/>
            <a:ext cx="77787" cy="7302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503" name="Oval 47"/>
          <p:cNvSpPr>
            <a:spLocks noChangeArrowheads="1"/>
          </p:cNvSpPr>
          <p:nvPr/>
        </p:nvSpPr>
        <p:spPr bwMode="auto">
          <a:xfrm>
            <a:off x="4373563" y="2501900"/>
            <a:ext cx="77787" cy="73025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504" name="Oval 48"/>
          <p:cNvSpPr>
            <a:spLocks noChangeArrowheads="1"/>
          </p:cNvSpPr>
          <p:nvPr/>
        </p:nvSpPr>
        <p:spPr bwMode="auto">
          <a:xfrm>
            <a:off x="4554538" y="2462212"/>
            <a:ext cx="77787" cy="7302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505" name="Oval 49"/>
          <p:cNvSpPr>
            <a:spLocks noChangeArrowheads="1"/>
          </p:cNvSpPr>
          <p:nvPr/>
        </p:nvSpPr>
        <p:spPr bwMode="auto">
          <a:xfrm>
            <a:off x="4554538" y="2462212"/>
            <a:ext cx="77787" cy="73025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506" name="Oval 50"/>
          <p:cNvSpPr>
            <a:spLocks noChangeArrowheads="1"/>
          </p:cNvSpPr>
          <p:nvPr/>
        </p:nvSpPr>
        <p:spPr bwMode="auto">
          <a:xfrm>
            <a:off x="4745038" y="2230437"/>
            <a:ext cx="79375" cy="7143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507" name="Oval 51"/>
          <p:cNvSpPr>
            <a:spLocks noChangeArrowheads="1"/>
          </p:cNvSpPr>
          <p:nvPr/>
        </p:nvSpPr>
        <p:spPr bwMode="auto">
          <a:xfrm>
            <a:off x="4745038" y="2230437"/>
            <a:ext cx="79375" cy="7143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508" name="Oval 52"/>
          <p:cNvSpPr>
            <a:spLocks noChangeArrowheads="1"/>
          </p:cNvSpPr>
          <p:nvPr/>
        </p:nvSpPr>
        <p:spPr bwMode="auto">
          <a:xfrm>
            <a:off x="4937125" y="2486025"/>
            <a:ext cx="77788" cy="7302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509" name="Oval 53"/>
          <p:cNvSpPr>
            <a:spLocks noChangeArrowheads="1"/>
          </p:cNvSpPr>
          <p:nvPr/>
        </p:nvSpPr>
        <p:spPr bwMode="auto">
          <a:xfrm>
            <a:off x="4937125" y="2486025"/>
            <a:ext cx="77788" cy="73025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510" name="Oval 54"/>
          <p:cNvSpPr>
            <a:spLocks noChangeArrowheads="1"/>
          </p:cNvSpPr>
          <p:nvPr/>
        </p:nvSpPr>
        <p:spPr bwMode="auto">
          <a:xfrm>
            <a:off x="5127625" y="1862137"/>
            <a:ext cx="77788" cy="7143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511" name="Oval 55"/>
          <p:cNvSpPr>
            <a:spLocks noChangeArrowheads="1"/>
          </p:cNvSpPr>
          <p:nvPr/>
        </p:nvSpPr>
        <p:spPr bwMode="auto">
          <a:xfrm>
            <a:off x="5127625" y="1862137"/>
            <a:ext cx="77788" cy="7143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0176" name="Line 528"/>
          <p:cNvSpPr>
            <a:spLocks noChangeShapeType="1"/>
          </p:cNvSpPr>
          <p:nvPr/>
        </p:nvSpPr>
        <p:spPr bwMode="auto">
          <a:xfrm flipV="1">
            <a:off x="3692525" y="2795587"/>
            <a:ext cx="0" cy="1624013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pSp>
        <p:nvGrpSpPr>
          <p:cNvPr id="3" name="Group 529"/>
          <p:cNvGrpSpPr>
            <a:grpSpLocks/>
          </p:cNvGrpSpPr>
          <p:nvPr/>
        </p:nvGrpSpPr>
        <p:grpSpPr bwMode="auto">
          <a:xfrm>
            <a:off x="1311275" y="2701925"/>
            <a:ext cx="2381250" cy="174625"/>
            <a:chOff x="288" y="1897"/>
            <a:chExt cx="1500" cy="110"/>
          </a:xfrm>
        </p:grpSpPr>
        <p:sp>
          <p:nvSpPr>
            <p:cNvPr id="19798" name="Line 530"/>
            <p:cNvSpPr>
              <a:spLocks noChangeShapeType="1"/>
            </p:cNvSpPr>
            <p:nvPr/>
          </p:nvSpPr>
          <p:spPr bwMode="auto">
            <a:xfrm flipH="1">
              <a:off x="348" y="1956"/>
              <a:ext cx="144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9799" name="Oval 531"/>
            <p:cNvSpPr>
              <a:spLocks noChangeArrowheads="1"/>
            </p:cNvSpPr>
            <p:nvPr/>
          </p:nvSpPr>
          <p:spPr bwMode="auto">
            <a:xfrm>
              <a:off x="288" y="1897"/>
              <a:ext cx="110" cy="110"/>
            </a:xfrm>
            <a:prstGeom prst="ellipse">
              <a:avLst/>
            </a:prstGeom>
            <a:solidFill>
              <a:schemeClr val="tx1"/>
            </a:solidFill>
            <a:ln w="28575" algn="ctr">
              <a:solidFill>
                <a:schemeClr val="tx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545" name="Group 544"/>
          <p:cNvGrpSpPr/>
          <p:nvPr/>
        </p:nvGrpSpPr>
        <p:grpSpPr>
          <a:xfrm>
            <a:off x="6553200" y="1524000"/>
            <a:ext cx="4119563" cy="3743325"/>
            <a:chOff x="4308475" y="1228725"/>
            <a:chExt cx="4119563" cy="3743325"/>
          </a:xfrm>
        </p:grpSpPr>
        <p:sp>
          <p:nvSpPr>
            <p:cNvPr id="19458" name="Oval 2"/>
            <p:cNvSpPr>
              <a:spLocks noChangeArrowheads="1"/>
            </p:cNvSpPr>
            <p:nvPr/>
          </p:nvSpPr>
          <p:spPr bwMode="auto">
            <a:xfrm>
              <a:off x="6772275" y="2627313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64" name="Line 8"/>
            <p:cNvSpPr>
              <a:spLocks noChangeShapeType="1"/>
            </p:cNvSpPr>
            <p:nvPr/>
          </p:nvSpPr>
          <p:spPr bwMode="auto">
            <a:xfrm flipV="1">
              <a:off x="4308475" y="4338638"/>
              <a:ext cx="1588" cy="4127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9512" name="Group 56"/>
            <p:cNvGrpSpPr>
              <a:grpSpLocks/>
            </p:cNvGrpSpPr>
            <p:nvPr/>
          </p:nvGrpSpPr>
          <p:grpSpPr bwMode="auto">
            <a:xfrm>
              <a:off x="5175250" y="1228725"/>
              <a:ext cx="3252788" cy="3743325"/>
              <a:chOff x="2396" y="1789"/>
              <a:chExt cx="2049" cy="2358"/>
            </a:xfrm>
          </p:grpSpPr>
          <p:sp>
            <p:nvSpPr>
              <p:cNvPr id="19800" name="Freeform 57"/>
              <p:cNvSpPr>
                <a:spLocks/>
              </p:cNvSpPr>
              <p:nvPr/>
            </p:nvSpPr>
            <p:spPr bwMode="auto">
              <a:xfrm>
                <a:off x="3546" y="1789"/>
                <a:ext cx="789" cy="1649"/>
              </a:xfrm>
              <a:custGeom>
                <a:avLst/>
                <a:gdLst>
                  <a:gd name="T0" fmla="*/ 789 w 789"/>
                  <a:gd name="T1" fmla="*/ 1649 h 1649"/>
                  <a:gd name="T2" fmla="*/ 789 w 789"/>
                  <a:gd name="T3" fmla="*/ 515 h 1649"/>
                  <a:gd name="T4" fmla="*/ 0 w 789"/>
                  <a:gd name="T5" fmla="*/ 0 h 1649"/>
                  <a:gd name="T6" fmla="*/ 0 w 789"/>
                  <a:gd name="T7" fmla="*/ 1133 h 1649"/>
                  <a:gd name="T8" fmla="*/ 789 w 789"/>
                  <a:gd name="T9" fmla="*/ 1649 h 16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9"/>
                  <a:gd name="T16" fmla="*/ 0 h 1649"/>
                  <a:gd name="T17" fmla="*/ 789 w 789"/>
                  <a:gd name="T18" fmla="*/ 1649 h 164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9" h="1649">
                    <a:moveTo>
                      <a:pt x="789" y="1649"/>
                    </a:moveTo>
                    <a:lnTo>
                      <a:pt x="789" y="515"/>
                    </a:lnTo>
                    <a:lnTo>
                      <a:pt x="0" y="0"/>
                    </a:lnTo>
                    <a:lnTo>
                      <a:pt x="0" y="1133"/>
                    </a:lnTo>
                    <a:lnTo>
                      <a:pt x="789" y="164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01" name="Freeform 58"/>
              <p:cNvSpPr>
                <a:spLocks/>
              </p:cNvSpPr>
              <p:nvPr/>
            </p:nvSpPr>
            <p:spPr bwMode="auto">
              <a:xfrm>
                <a:off x="3546" y="1789"/>
                <a:ext cx="789" cy="1649"/>
              </a:xfrm>
              <a:custGeom>
                <a:avLst/>
                <a:gdLst>
                  <a:gd name="T0" fmla="*/ 789 w 789"/>
                  <a:gd name="T1" fmla="*/ 1649 h 1649"/>
                  <a:gd name="T2" fmla="*/ 789 w 789"/>
                  <a:gd name="T3" fmla="*/ 515 h 1649"/>
                  <a:gd name="T4" fmla="*/ 0 w 789"/>
                  <a:gd name="T5" fmla="*/ 0 h 1649"/>
                  <a:gd name="T6" fmla="*/ 0 w 789"/>
                  <a:gd name="T7" fmla="*/ 1133 h 1649"/>
                  <a:gd name="T8" fmla="*/ 789 w 789"/>
                  <a:gd name="T9" fmla="*/ 1649 h 16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9"/>
                  <a:gd name="T16" fmla="*/ 0 h 1649"/>
                  <a:gd name="T17" fmla="*/ 789 w 789"/>
                  <a:gd name="T18" fmla="*/ 1649 h 164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9" h="1649">
                    <a:moveTo>
                      <a:pt x="789" y="1649"/>
                    </a:moveTo>
                    <a:lnTo>
                      <a:pt x="789" y="515"/>
                    </a:lnTo>
                    <a:lnTo>
                      <a:pt x="0" y="0"/>
                    </a:lnTo>
                    <a:lnTo>
                      <a:pt x="0" y="1133"/>
                    </a:lnTo>
                    <a:lnTo>
                      <a:pt x="789" y="1649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02" name="Freeform 59"/>
              <p:cNvSpPr>
                <a:spLocks/>
              </p:cNvSpPr>
              <p:nvPr/>
            </p:nvSpPr>
            <p:spPr bwMode="auto">
              <a:xfrm>
                <a:off x="2511" y="2922"/>
                <a:ext cx="1824" cy="917"/>
              </a:xfrm>
              <a:custGeom>
                <a:avLst/>
                <a:gdLst>
                  <a:gd name="T0" fmla="*/ 790 w 1824"/>
                  <a:gd name="T1" fmla="*/ 917 h 917"/>
                  <a:gd name="T2" fmla="*/ 0 w 1824"/>
                  <a:gd name="T3" fmla="*/ 396 h 917"/>
                  <a:gd name="T4" fmla="*/ 1035 w 1824"/>
                  <a:gd name="T5" fmla="*/ 0 h 917"/>
                  <a:gd name="T6" fmla="*/ 1824 w 1824"/>
                  <a:gd name="T7" fmla="*/ 516 h 917"/>
                  <a:gd name="T8" fmla="*/ 790 w 1824"/>
                  <a:gd name="T9" fmla="*/ 917 h 9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24"/>
                  <a:gd name="T16" fmla="*/ 0 h 917"/>
                  <a:gd name="T17" fmla="*/ 1824 w 1824"/>
                  <a:gd name="T18" fmla="*/ 917 h 91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24" h="917">
                    <a:moveTo>
                      <a:pt x="790" y="917"/>
                    </a:moveTo>
                    <a:lnTo>
                      <a:pt x="0" y="396"/>
                    </a:lnTo>
                    <a:lnTo>
                      <a:pt x="1035" y="0"/>
                    </a:lnTo>
                    <a:lnTo>
                      <a:pt x="1824" y="516"/>
                    </a:lnTo>
                    <a:lnTo>
                      <a:pt x="790" y="9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03" name="Freeform 60"/>
              <p:cNvSpPr>
                <a:spLocks/>
              </p:cNvSpPr>
              <p:nvPr/>
            </p:nvSpPr>
            <p:spPr bwMode="auto">
              <a:xfrm>
                <a:off x="2511" y="2922"/>
                <a:ext cx="1824" cy="917"/>
              </a:xfrm>
              <a:custGeom>
                <a:avLst/>
                <a:gdLst>
                  <a:gd name="T0" fmla="*/ 790 w 1824"/>
                  <a:gd name="T1" fmla="*/ 917 h 917"/>
                  <a:gd name="T2" fmla="*/ 0 w 1824"/>
                  <a:gd name="T3" fmla="*/ 396 h 917"/>
                  <a:gd name="T4" fmla="*/ 1035 w 1824"/>
                  <a:gd name="T5" fmla="*/ 0 h 917"/>
                  <a:gd name="T6" fmla="*/ 1824 w 1824"/>
                  <a:gd name="T7" fmla="*/ 516 h 917"/>
                  <a:gd name="T8" fmla="*/ 790 w 1824"/>
                  <a:gd name="T9" fmla="*/ 917 h 9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24"/>
                  <a:gd name="T16" fmla="*/ 0 h 917"/>
                  <a:gd name="T17" fmla="*/ 1824 w 1824"/>
                  <a:gd name="T18" fmla="*/ 917 h 91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24" h="917">
                    <a:moveTo>
                      <a:pt x="790" y="917"/>
                    </a:moveTo>
                    <a:lnTo>
                      <a:pt x="0" y="396"/>
                    </a:lnTo>
                    <a:lnTo>
                      <a:pt x="1035" y="0"/>
                    </a:lnTo>
                    <a:lnTo>
                      <a:pt x="1824" y="516"/>
                    </a:lnTo>
                    <a:lnTo>
                      <a:pt x="790" y="917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04" name="Freeform 61"/>
              <p:cNvSpPr>
                <a:spLocks/>
              </p:cNvSpPr>
              <p:nvPr/>
            </p:nvSpPr>
            <p:spPr bwMode="auto">
              <a:xfrm>
                <a:off x="2511" y="1789"/>
                <a:ext cx="1035" cy="1529"/>
              </a:xfrm>
              <a:custGeom>
                <a:avLst/>
                <a:gdLst>
                  <a:gd name="T0" fmla="*/ 0 w 1035"/>
                  <a:gd name="T1" fmla="*/ 1529 h 1529"/>
                  <a:gd name="T2" fmla="*/ 0 w 1035"/>
                  <a:gd name="T3" fmla="*/ 396 h 1529"/>
                  <a:gd name="T4" fmla="*/ 1035 w 1035"/>
                  <a:gd name="T5" fmla="*/ 0 h 1529"/>
                  <a:gd name="T6" fmla="*/ 1035 w 1035"/>
                  <a:gd name="T7" fmla="*/ 1133 h 1529"/>
                  <a:gd name="T8" fmla="*/ 0 w 1035"/>
                  <a:gd name="T9" fmla="*/ 1529 h 152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35"/>
                  <a:gd name="T16" fmla="*/ 0 h 1529"/>
                  <a:gd name="T17" fmla="*/ 1035 w 1035"/>
                  <a:gd name="T18" fmla="*/ 1529 h 152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35" h="1529">
                    <a:moveTo>
                      <a:pt x="0" y="1529"/>
                    </a:moveTo>
                    <a:lnTo>
                      <a:pt x="0" y="396"/>
                    </a:lnTo>
                    <a:lnTo>
                      <a:pt x="1035" y="0"/>
                    </a:lnTo>
                    <a:lnTo>
                      <a:pt x="1035" y="1133"/>
                    </a:lnTo>
                    <a:lnTo>
                      <a:pt x="0" y="152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05" name="Freeform 62"/>
              <p:cNvSpPr>
                <a:spLocks/>
              </p:cNvSpPr>
              <p:nvPr/>
            </p:nvSpPr>
            <p:spPr bwMode="auto">
              <a:xfrm>
                <a:off x="2511" y="1789"/>
                <a:ext cx="1035" cy="1529"/>
              </a:xfrm>
              <a:custGeom>
                <a:avLst/>
                <a:gdLst>
                  <a:gd name="T0" fmla="*/ 0 w 1035"/>
                  <a:gd name="T1" fmla="*/ 1529 h 1529"/>
                  <a:gd name="T2" fmla="*/ 0 w 1035"/>
                  <a:gd name="T3" fmla="*/ 396 h 1529"/>
                  <a:gd name="T4" fmla="*/ 1035 w 1035"/>
                  <a:gd name="T5" fmla="*/ 0 h 1529"/>
                  <a:gd name="T6" fmla="*/ 1035 w 1035"/>
                  <a:gd name="T7" fmla="*/ 1133 h 1529"/>
                  <a:gd name="T8" fmla="*/ 0 w 1035"/>
                  <a:gd name="T9" fmla="*/ 1529 h 152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35"/>
                  <a:gd name="T16" fmla="*/ 0 h 1529"/>
                  <a:gd name="T17" fmla="*/ 1035 w 1035"/>
                  <a:gd name="T18" fmla="*/ 1529 h 152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35" h="1529">
                    <a:moveTo>
                      <a:pt x="0" y="1529"/>
                    </a:moveTo>
                    <a:lnTo>
                      <a:pt x="0" y="396"/>
                    </a:lnTo>
                    <a:lnTo>
                      <a:pt x="1035" y="0"/>
                    </a:lnTo>
                    <a:lnTo>
                      <a:pt x="1035" y="1133"/>
                    </a:lnTo>
                    <a:lnTo>
                      <a:pt x="0" y="1529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06" name="Freeform 63"/>
              <p:cNvSpPr>
                <a:spLocks/>
              </p:cNvSpPr>
              <p:nvPr/>
            </p:nvSpPr>
            <p:spPr bwMode="auto">
              <a:xfrm>
                <a:off x="2529" y="2179"/>
                <a:ext cx="790" cy="1648"/>
              </a:xfrm>
              <a:custGeom>
                <a:avLst/>
                <a:gdLst>
                  <a:gd name="T0" fmla="*/ 1013516 w 132"/>
                  <a:gd name="T1" fmla="*/ 2125464 h 275"/>
                  <a:gd name="T2" fmla="*/ 0 w 132"/>
                  <a:gd name="T3" fmla="*/ 1461326 h 275"/>
                  <a:gd name="T4" fmla="*/ 0 w 132"/>
                  <a:gd name="T5" fmla="*/ 0 h 275"/>
                  <a:gd name="T6" fmla="*/ 0 60000 65536"/>
                  <a:gd name="T7" fmla="*/ 0 60000 65536"/>
                  <a:gd name="T8" fmla="*/ 0 60000 65536"/>
                  <a:gd name="T9" fmla="*/ 0 w 132"/>
                  <a:gd name="T10" fmla="*/ 0 h 275"/>
                  <a:gd name="T11" fmla="*/ 132 w 132"/>
                  <a:gd name="T12" fmla="*/ 275 h 27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32" h="275">
                    <a:moveTo>
                      <a:pt x="132" y="275"/>
                    </a:moveTo>
                    <a:lnTo>
                      <a:pt x="0" y="189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07" name="Freeform 64"/>
              <p:cNvSpPr>
                <a:spLocks/>
              </p:cNvSpPr>
              <p:nvPr/>
            </p:nvSpPr>
            <p:spPr bwMode="auto">
              <a:xfrm>
                <a:off x="2768" y="2083"/>
                <a:ext cx="796" cy="1654"/>
              </a:xfrm>
              <a:custGeom>
                <a:avLst/>
                <a:gdLst>
                  <a:gd name="T0" fmla="*/ 1021292 w 133"/>
                  <a:gd name="T1" fmla="*/ 2133240 h 276"/>
                  <a:gd name="T2" fmla="*/ 0 w 133"/>
                  <a:gd name="T3" fmla="*/ 1461339 h 276"/>
                  <a:gd name="T4" fmla="*/ 0 w 133"/>
                  <a:gd name="T5" fmla="*/ 0 h 276"/>
                  <a:gd name="T6" fmla="*/ 0 60000 65536"/>
                  <a:gd name="T7" fmla="*/ 0 60000 65536"/>
                  <a:gd name="T8" fmla="*/ 0 60000 65536"/>
                  <a:gd name="T9" fmla="*/ 0 w 133"/>
                  <a:gd name="T10" fmla="*/ 0 h 276"/>
                  <a:gd name="T11" fmla="*/ 133 w 133"/>
                  <a:gd name="T12" fmla="*/ 276 h 27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33" h="276">
                    <a:moveTo>
                      <a:pt x="133" y="276"/>
                    </a:moveTo>
                    <a:lnTo>
                      <a:pt x="0" y="189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08" name="Freeform 65"/>
              <p:cNvSpPr>
                <a:spLocks/>
              </p:cNvSpPr>
              <p:nvPr/>
            </p:nvSpPr>
            <p:spPr bwMode="auto">
              <a:xfrm>
                <a:off x="3014" y="1987"/>
                <a:ext cx="795" cy="1654"/>
              </a:xfrm>
              <a:custGeom>
                <a:avLst/>
                <a:gdLst>
                  <a:gd name="T0" fmla="*/ 1014904 w 133"/>
                  <a:gd name="T1" fmla="*/ 2133240 h 276"/>
                  <a:gd name="T2" fmla="*/ 0 w 133"/>
                  <a:gd name="T3" fmla="*/ 1461339 h 276"/>
                  <a:gd name="T4" fmla="*/ 0 w 133"/>
                  <a:gd name="T5" fmla="*/ 0 h 276"/>
                  <a:gd name="T6" fmla="*/ 0 60000 65536"/>
                  <a:gd name="T7" fmla="*/ 0 60000 65536"/>
                  <a:gd name="T8" fmla="*/ 0 60000 65536"/>
                  <a:gd name="T9" fmla="*/ 0 w 133"/>
                  <a:gd name="T10" fmla="*/ 0 h 276"/>
                  <a:gd name="T11" fmla="*/ 133 w 133"/>
                  <a:gd name="T12" fmla="*/ 276 h 27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33" h="276">
                    <a:moveTo>
                      <a:pt x="133" y="276"/>
                    </a:moveTo>
                    <a:lnTo>
                      <a:pt x="0" y="189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09" name="Freeform 66"/>
              <p:cNvSpPr>
                <a:spLocks/>
              </p:cNvSpPr>
              <p:nvPr/>
            </p:nvSpPr>
            <p:spPr bwMode="auto">
              <a:xfrm>
                <a:off x="3259" y="1897"/>
                <a:ext cx="795" cy="1648"/>
              </a:xfrm>
              <a:custGeom>
                <a:avLst/>
                <a:gdLst>
                  <a:gd name="T0" fmla="*/ 1014904 w 133"/>
                  <a:gd name="T1" fmla="*/ 2125464 h 275"/>
                  <a:gd name="T2" fmla="*/ 0 w 133"/>
                  <a:gd name="T3" fmla="*/ 1461326 h 275"/>
                  <a:gd name="T4" fmla="*/ 0 w 133"/>
                  <a:gd name="T5" fmla="*/ 0 h 275"/>
                  <a:gd name="T6" fmla="*/ 0 60000 65536"/>
                  <a:gd name="T7" fmla="*/ 0 60000 65536"/>
                  <a:gd name="T8" fmla="*/ 0 60000 65536"/>
                  <a:gd name="T9" fmla="*/ 0 w 133"/>
                  <a:gd name="T10" fmla="*/ 0 h 275"/>
                  <a:gd name="T11" fmla="*/ 133 w 133"/>
                  <a:gd name="T12" fmla="*/ 275 h 27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33" h="275">
                    <a:moveTo>
                      <a:pt x="133" y="275"/>
                    </a:moveTo>
                    <a:lnTo>
                      <a:pt x="0" y="189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10" name="Freeform 67"/>
              <p:cNvSpPr>
                <a:spLocks/>
              </p:cNvSpPr>
              <p:nvPr/>
            </p:nvSpPr>
            <p:spPr bwMode="auto">
              <a:xfrm>
                <a:off x="3504" y="1801"/>
                <a:ext cx="789" cy="1655"/>
              </a:xfrm>
              <a:custGeom>
                <a:avLst/>
                <a:gdLst>
                  <a:gd name="T0" fmla="*/ 1007129 w 132"/>
                  <a:gd name="T1" fmla="*/ 2139699 h 276"/>
                  <a:gd name="T2" fmla="*/ 0 w 132"/>
                  <a:gd name="T3" fmla="*/ 1464831 h 276"/>
                  <a:gd name="T4" fmla="*/ 0 w 132"/>
                  <a:gd name="T5" fmla="*/ 0 h 276"/>
                  <a:gd name="T6" fmla="*/ 0 60000 65536"/>
                  <a:gd name="T7" fmla="*/ 0 60000 65536"/>
                  <a:gd name="T8" fmla="*/ 0 60000 65536"/>
                  <a:gd name="T9" fmla="*/ 0 w 132"/>
                  <a:gd name="T10" fmla="*/ 0 h 276"/>
                  <a:gd name="T11" fmla="*/ 132 w 132"/>
                  <a:gd name="T12" fmla="*/ 276 h 27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32" h="276">
                    <a:moveTo>
                      <a:pt x="132" y="276"/>
                    </a:moveTo>
                    <a:lnTo>
                      <a:pt x="0" y="189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11" name="Freeform 68"/>
              <p:cNvSpPr>
                <a:spLocks/>
              </p:cNvSpPr>
              <p:nvPr/>
            </p:nvSpPr>
            <p:spPr bwMode="auto">
              <a:xfrm>
                <a:off x="3277" y="2292"/>
                <a:ext cx="1040" cy="1529"/>
              </a:xfrm>
              <a:custGeom>
                <a:avLst/>
                <a:gdLst>
                  <a:gd name="T0" fmla="*/ 0 w 174"/>
                  <a:gd name="T1" fmla="*/ 1976404 h 255"/>
                  <a:gd name="T2" fmla="*/ 1327279 w 174"/>
                  <a:gd name="T3" fmla="*/ 1464614 h 255"/>
                  <a:gd name="T4" fmla="*/ 1327279 w 174"/>
                  <a:gd name="T5" fmla="*/ 0 h 255"/>
                  <a:gd name="T6" fmla="*/ 0 60000 65536"/>
                  <a:gd name="T7" fmla="*/ 0 60000 65536"/>
                  <a:gd name="T8" fmla="*/ 0 60000 65536"/>
                  <a:gd name="T9" fmla="*/ 0 w 174"/>
                  <a:gd name="T10" fmla="*/ 0 h 255"/>
                  <a:gd name="T11" fmla="*/ 174 w 174"/>
                  <a:gd name="T12" fmla="*/ 255 h 25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74" h="255">
                    <a:moveTo>
                      <a:pt x="0" y="255"/>
                    </a:moveTo>
                    <a:lnTo>
                      <a:pt x="174" y="189"/>
                    </a:lnTo>
                    <a:lnTo>
                      <a:pt x="174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12" name="Freeform 69"/>
              <p:cNvSpPr>
                <a:spLocks/>
              </p:cNvSpPr>
              <p:nvPr/>
            </p:nvSpPr>
            <p:spPr bwMode="auto">
              <a:xfrm>
                <a:off x="3044" y="2137"/>
                <a:ext cx="1040" cy="1528"/>
              </a:xfrm>
              <a:custGeom>
                <a:avLst/>
                <a:gdLst>
                  <a:gd name="T0" fmla="*/ 0 w 174"/>
                  <a:gd name="T1" fmla="*/ 1969946 h 255"/>
                  <a:gd name="T2" fmla="*/ 1327279 w 174"/>
                  <a:gd name="T3" fmla="*/ 1460690 h 255"/>
                  <a:gd name="T4" fmla="*/ 1327279 w 174"/>
                  <a:gd name="T5" fmla="*/ 0 h 255"/>
                  <a:gd name="T6" fmla="*/ 0 60000 65536"/>
                  <a:gd name="T7" fmla="*/ 0 60000 65536"/>
                  <a:gd name="T8" fmla="*/ 0 60000 65536"/>
                  <a:gd name="T9" fmla="*/ 0 w 174"/>
                  <a:gd name="T10" fmla="*/ 0 h 255"/>
                  <a:gd name="T11" fmla="*/ 174 w 174"/>
                  <a:gd name="T12" fmla="*/ 255 h 25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74" h="255">
                    <a:moveTo>
                      <a:pt x="0" y="255"/>
                    </a:moveTo>
                    <a:lnTo>
                      <a:pt x="174" y="189"/>
                    </a:lnTo>
                    <a:lnTo>
                      <a:pt x="174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13" name="Freeform 70"/>
              <p:cNvSpPr>
                <a:spLocks/>
              </p:cNvSpPr>
              <p:nvPr/>
            </p:nvSpPr>
            <p:spPr bwMode="auto">
              <a:xfrm>
                <a:off x="2810" y="1987"/>
                <a:ext cx="1035" cy="1528"/>
              </a:xfrm>
              <a:custGeom>
                <a:avLst/>
                <a:gdLst>
                  <a:gd name="T0" fmla="*/ 0 w 173"/>
                  <a:gd name="T1" fmla="*/ 1969946 h 255"/>
                  <a:gd name="T2" fmla="*/ 1325925 w 173"/>
                  <a:gd name="T3" fmla="*/ 1460690 h 255"/>
                  <a:gd name="T4" fmla="*/ 1325925 w 173"/>
                  <a:gd name="T5" fmla="*/ 0 h 255"/>
                  <a:gd name="T6" fmla="*/ 0 60000 65536"/>
                  <a:gd name="T7" fmla="*/ 0 60000 65536"/>
                  <a:gd name="T8" fmla="*/ 0 60000 65536"/>
                  <a:gd name="T9" fmla="*/ 0 w 173"/>
                  <a:gd name="T10" fmla="*/ 0 h 255"/>
                  <a:gd name="T11" fmla="*/ 173 w 173"/>
                  <a:gd name="T12" fmla="*/ 255 h 25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73" h="255">
                    <a:moveTo>
                      <a:pt x="0" y="255"/>
                    </a:moveTo>
                    <a:lnTo>
                      <a:pt x="173" y="189"/>
                    </a:lnTo>
                    <a:lnTo>
                      <a:pt x="173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14" name="Freeform 71"/>
              <p:cNvSpPr>
                <a:spLocks/>
              </p:cNvSpPr>
              <p:nvPr/>
            </p:nvSpPr>
            <p:spPr bwMode="auto">
              <a:xfrm>
                <a:off x="2577" y="1831"/>
                <a:ext cx="1035" cy="1535"/>
              </a:xfrm>
              <a:custGeom>
                <a:avLst/>
                <a:gdLst>
                  <a:gd name="T0" fmla="*/ 0 w 173"/>
                  <a:gd name="T1" fmla="*/ 1984179 h 256"/>
                  <a:gd name="T2" fmla="*/ 1325925 w 173"/>
                  <a:gd name="T3" fmla="*/ 1464624 h 256"/>
                  <a:gd name="T4" fmla="*/ 1325925 w 173"/>
                  <a:gd name="T5" fmla="*/ 0 h 256"/>
                  <a:gd name="T6" fmla="*/ 0 60000 65536"/>
                  <a:gd name="T7" fmla="*/ 0 60000 65536"/>
                  <a:gd name="T8" fmla="*/ 0 60000 65536"/>
                  <a:gd name="T9" fmla="*/ 0 w 173"/>
                  <a:gd name="T10" fmla="*/ 0 h 256"/>
                  <a:gd name="T11" fmla="*/ 173 w 173"/>
                  <a:gd name="T12" fmla="*/ 256 h 25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73" h="256">
                    <a:moveTo>
                      <a:pt x="0" y="256"/>
                    </a:moveTo>
                    <a:lnTo>
                      <a:pt x="173" y="189"/>
                    </a:lnTo>
                    <a:lnTo>
                      <a:pt x="173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15" name="Freeform 72"/>
              <p:cNvSpPr>
                <a:spLocks/>
              </p:cNvSpPr>
              <p:nvPr/>
            </p:nvSpPr>
            <p:spPr bwMode="auto">
              <a:xfrm>
                <a:off x="2511" y="2808"/>
                <a:ext cx="1824" cy="522"/>
              </a:xfrm>
              <a:custGeom>
                <a:avLst/>
                <a:gdLst>
                  <a:gd name="T0" fmla="*/ 0 w 305"/>
                  <a:gd name="T1" fmla="*/ 520992 h 87"/>
                  <a:gd name="T2" fmla="*/ 1323925 w 305"/>
                  <a:gd name="T3" fmla="*/ 0 h 87"/>
                  <a:gd name="T4" fmla="*/ 2333015 w 305"/>
                  <a:gd name="T5" fmla="*/ 676512 h 87"/>
                  <a:gd name="T6" fmla="*/ 0 60000 65536"/>
                  <a:gd name="T7" fmla="*/ 0 60000 65536"/>
                  <a:gd name="T8" fmla="*/ 0 60000 65536"/>
                  <a:gd name="T9" fmla="*/ 0 w 305"/>
                  <a:gd name="T10" fmla="*/ 0 h 87"/>
                  <a:gd name="T11" fmla="*/ 305 w 305"/>
                  <a:gd name="T12" fmla="*/ 87 h 8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05" h="87">
                    <a:moveTo>
                      <a:pt x="0" y="67"/>
                    </a:moveTo>
                    <a:lnTo>
                      <a:pt x="173" y="0"/>
                    </a:lnTo>
                    <a:lnTo>
                      <a:pt x="305" y="8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16" name="Freeform 73"/>
              <p:cNvSpPr>
                <a:spLocks/>
              </p:cNvSpPr>
              <p:nvPr/>
            </p:nvSpPr>
            <p:spPr bwMode="auto">
              <a:xfrm>
                <a:off x="2511" y="2544"/>
                <a:ext cx="1824" cy="516"/>
              </a:xfrm>
              <a:custGeom>
                <a:avLst/>
                <a:gdLst>
                  <a:gd name="T0" fmla="*/ 0 w 305"/>
                  <a:gd name="T1" fmla="*/ 513216 h 86"/>
                  <a:gd name="T2" fmla="*/ 1323925 w 305"/>
                  <a:gd name="T3" fmla="*/ 0 h 86"/>
                  <a:gd name="T4" fmla="*/ 2333015 w 305"/>
                  <a:gd name="T5" fmla="*/ 668736 h 86"/>
                  <a:gd name="T6" fmla="*/ 0 60000 65536"/>
                  <a:gd name="T7" fmla="*/ 0 60000 65536"/>
                  <a:gd name="T8" fmla="*/ 0 60000 65536"/>
                  <a:gd name="T9" fmla="*/ 0 w 305"/>
                  <a:gd name="T10" fmla="*/ 0 h 86"/>
                  <a:gd name="T11" fmla="*/ 305 w 305"/>
                  <a:gd name="T12" fmla="*/ 86 h 8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05" h="86">
                    <a:moveTo>
                      <a:pt x="0" y="66"/>
                    </a:moveTo>
                    <a:lnTo>
                      <a:pt x="173" y="0"/>
                    </a:lnTo>
                    <a:lnTo>
                      <a:pt x="305" y="8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17" name="Freeform 74"/>
              <p:cNvSpPr>
                <a:spLocks/>
              </p:cNvSpPr>
              <p:nvPr/>
            </p:nvSpPr>
            <p:spPr bwMode="auto">
              <a:xfrm>
                <a:off x="2511" y="2274"/>
                <a:ext cx="1824" cy="522"/>
              </a:xfrm>
              <a:custGeom>
                <a:avLst/>
                <a:gdLst>
                  <a:gd name="T0" fmla="*/ 0 w 305"/>
                  <a:gd name="T1" fmla="*/ 520992 h 87"/>
                  <a:gd name="T2" fmla="*/ 1323925 w 305"/>
                  <a:gd name="T3" fmla="*/ 0 h 87"/>
                  <a:gd name="T4" fmla="*/ 2333015 w 305"/>
                  <a:gd name="T5" fmla="*/ 676512 h 87"/>
                  <a:gd name="T6" fmla="*/ 0 60000 65536"/>
                  <a:gd name="T7" fmla="*/ 0 60000 65536"/>
                  <a:gd name="T8" fmla="*/ 0 60000 65536"/>
                  <a:gd name="T9" fmla="*/ 0 w 305"/>
                  <a:gd name="T10" fmla="*/ 0 h 87"/>
                  <a:gd name="T11" fmla="*/ 305 w 305"/>
                  <a:gd name="T12" fmla="*/ 87 h 8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05" h="87">
                    <a:moveTo>
                      <a:pt x="0" y="67"/>
                    </a:moveTo>
                    <a:lnTo>
                      <a:pt x="173" y="0"/>
                    </a:lnTo>
                    <a:lnTo>
                      <a:pt x="305" y="8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18" name="Freeform 75"/>
              <p:cNvSpPr>
                <a:spLocks/>
              </p:cNvSpPr>
              <p:nvPr/>
            </p:nvSpPr>
            <p:spPr bwMode="auto">
              <a:xfrm>
                <a:off x="2511" y="2011"/>
                <a:ext cx="1824" cy="515"/>
              </a:xfrm>
              <a:custGeom>
                <a:avLst/>
                <a:gdLst>
                  <a:gd name="T0" fmla="*/ 0 w 305"/>
                  <a:gd name="T1" fmla="*/ 507892 h 86"/>
                  <a:gd name="T2" fmla="*/ 1323925 w 305"/>
                  <a:gd name="T3" fmla="*/ 0 h 86"/>
                  <a:gd name="T4" fmla="*/ 2333015 w 305"/>
                  <a:gd name="T5" fmla="*/ 662272 h 86"/>
                  <a:gd name="T6" fmla="*/ 0 60000 65536"/>
                  <a:gd name="T7" fmla="*/ 0 60000 65536"/>
                  <a:gd name="T8" fmla="*/ 0 60000 65536"/>
                  <a:gd name="T9" fmla="*/ 0 w 305"/>
                  <a:gd name="T10" fmla="*/ 0 h 86"/>
                  <a:gd name="T11" fmla="*/ 305 w 305"/>
                  <a:gd name="T12" fmla="*/ 86 h 8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05" h="86">
                    <a:moveTo>
                      <a:pt x="0" y="66"/>
                    </a:moveTo>
                    <a:lnTo>
                      <a:pt x="173" y="0"/>
                    </a:lnTo>
                    <a:lnTo>
                      <a:pt x="305" y="8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19" name="Line 76"/>
              <p:cNvSpPr>
                <a:spLocks noChangeShapeType="1"/>
              </p:cNvSpPr>
              <p:nvPr/>
            </p:nvSpPr>
            <p:spPr bwMode="auto">
              <a:xfrm flipV="1">
                <a:off x="3301" y="3438"/>
                <a:ext cx="1034" cy="40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20" name="Freeform 77"/>
              <p:cNvSpPr>
                <a:spLocks/>
              </p:cNvSpPr>
              <p:nvPr/>
            </p:nvSpPr>
            <p:spPr bwMode="auto">
              <a:xfrm>
                <a:off x="2511" y="2185"/>
                <a:ext cx="790" cy="1654"/>
              </a:xfrm>
              <a:custGeom>
                <a:avLst/>
                <a:gdLst>
                  <a:gd name="T0" fmla="*/ 1013516 w 132"/>
                  <a:gd name="T1" fmla="*/ 2133240 h 276"/>
                  <a:gd name="T2" fmla="*/ 0 w 132"/>
                  <a:gd name="T3" fmla="*/ 1461339 h 276"/>
                  <a:gd name="T4" fmla="*/ 0 w 132"/>
                  <a:gd name="T5" fmla="*/ 0 h 276"/>
                  <a:gd name="T6" fmla="*/ 0 60000 65536"/>
                  <a:gd name="T7" fmla="*/ 0 60000 65536"/>
                  <a:gd name="T8" fmla="*/ 0 60000 65536"/>
                  <a:gd name="T9" fmla="*/ 0 w 132"/>
                  <a:gd name="T10" fmla="*/ 0 h 276"/>
                  <a:gd name="T11" fmla="*/ 132 w 132"/>
                  <a:gd name="T12" fmla="*/ 276 h 27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32" h="276">
                    <a:moveTo>
                      <a:pt x="132" y="276"/>
                    </a:moveTo>
                    <a:lnTo>
                      <a:pt x="0" y="189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21" name="Line 78"/>
              <p:cNvSpPr>
                <a:spLocks noChangeShapeType="1"/>
              </p:cNvSpPr>
              <p:nvPr/>
            </p:nvSpPr>
            <p:spPr bwMode="auto">
              <a:xfrm>
                <a:off x="3319" y="3827"/>
                <a:ext cx="24" cy="1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22" name="Rectangle 79"/>
              <p:cNvSpPr>
                <a:spLocks noChangeArrowheads="1"/>
              </p:cNvSpPr>
              <p:nvPr/>
            </p:nvSpPr>
            <p:spPr bwMode="auto">
              <a:xfrm>
                <a:off x="3384" y="3857"/>
                <a:ext cx="44" cy="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000">
                    <a:solidFill>
                      <a:srgbClr val="000000"/>
                    </a:solidFill>
                    <a:latin typeface="Helvetica" pitchFamily="34" charset="0"/>
                    <a:cs typeface="Arial" charset="0"/>
                  </a:rPr>
                  <a:t>0</a:t>
                </a:r>
                <a:endParaRPr lang="en-US" sz="2400">
                  <a:cs typeface="Arial" charset="0"/>
                </a:endParaRPr>
              </a:p>
            </p:txBody>
          </p:sp>
          <p:sp>
            <p:nvSpPr>
              <p:cNvPr id="19823" name="Line 80"/>
              <p:cNvSpPr>
                <a:spLocks noChangeShapeType="1"/>
              </p:cNvSpPr>
              <p:nvPr/>
            </p:nvSpPr>
            <p:spPr bwMode="auto">
              <a:xfrm>
                <a:off x="3564" y="3737"/>
                <a:ext cx="24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24" name="Rectangle 81"/>
              <p:cNvSpPr>
                <a:spLocks noChangeArrowheads="1"/>
              </p:cNvSpPr>
              <p:nvPr/>
            </p:nvSpPr>
            <p:spPr bwMode="auto">
              <a:xfrm>
                <a:off x="3622" y="3761"/>
                <a:ext cx="88" cy="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000">
                    <a:solidFill>
                      <a:srgbClr val="000000"/>
                    </a:solidFill>
                    <a:latin typeface="Helvetica" pitchFamily="34" charset="0"/>
                    <a:cs typeface="Arial" charset="0"/>
                  </a:rPr>
                  <a:t>10</a:t>
                </a:r>
                <a:endParaRPr lang="en-US" sz="2400">
                  <a:cs typeface="Arial" charset="0"/>
                </a:endParaRPr>
              </a:p>
            </p:txBody>
          </p:sp>
          <p:sp>
            <p:nvSpPr>
              <p:cNvPr id="19825" name="Line 82"/>
              <p:cNvSpPr>
                <a:spLocks noChangeShapeType="1"/>
              </p:cNvSpPr>
              <p:nvPr/>
            </p:nvSpPr>
            <p:spPr bwMode="auto">
              <a:xfrm>
                <a:off x="3809" y="3641"/>
                <a:ext cx="24" cy="1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26" name="Rectangle 83"/>
              <p:cNvSpPr>
                <a:spLocks noChangeArrowheads="1"/>
              </p:cNvSpPr>
              <p:nvPr/>
            </p:nvSpPr>
            <p:spPr bwMode="auto">
              <a:xfrm>
                <a:off x="3867" y="3671"/>
                <a:ext cx="88" cy="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000">
                    <a:solidFill>
                      <a:srgbClr val="000000"/>
                    </a:solidFill>
                    <a:latin typeface="Helvetica" pitchFamily="34" charset="0"/>
                    <a:cs typeface="Arial" charset="0"/>
                  </a:rPr>
                  <a:t>20</a:t>
                </a:r>
                <a:endParaRPr lang="en-US" sz="2400">
                  <a:cs typeface="Arial" charset="0"/>
                </a:endParaRPr>
              </a:p>
            </p:txBody>
          </p:sp>
          <p:sp>
            <p:nvSpPr>
              <p:cNvPr id="19827" name="Line 84"/>
              <p:cNvSpPr>
                <a:spLocks noChangeShapeType="1"/>
              </p:cNvSpPr>
              <p:nvPr/>
            </p:nvSpPr>
            <p:spPr bwMode="auto">
              <a:xfrm>
                <a:off x="4054" y="3545"/>
                <a:ext cx="24" cy="1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28" name="Rectangle 85"/>
              <p:cNvSpPr>
                <a:spLocks noChangeArrowheads="1"/>
              </p:cNvSpPr>
              <p:nvPr/>
            </p:nvSpPr>
            <p:spPr bwMode="auto">
              <a:xfrm>
                <a:off x="4112" y="3575"/>
                <a:ext cx="88" cy="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000">
                    <a:solidFill>
                      <a:srgbClr val="000000"/>
                    </a:solidFill>
                    <a:latin typeface="Helvetica" pitchFamily="34" charset="0"/>
                    <a:cs typeface="Arial" charset="0"/>
                  </a:rPr>
                  <a:t>30</a:t>
                </a:r>
                <a:endParaRPr lang="en-US" sz="2400">
                  <a:cs typeface="Arial" charset="0"/>
                </a:endParaRPr>
              </a:p>
            </p:txBody>
          </p:sp>
          <p:sp>
            <p:nvSpPr>
              <p:cNvPr id="19829" name="Line 86"/>
              <p:cNvSpPr>
                <a:spLocks noChangeShapeType="1"/>
              </p:cNvSpPr>
              <p:nvPr/>
            </p:nvSpPr>
            <p:spPr bwMode="auto">
              <a:xfrm>
                <a:off x="4293" y="3456"/>
                <a:ext cx="24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30" name="Rectangle 87"/>
              <p:cNvSpPr>
                <a:spLocks noChangeArrowheads="1"/>
              </p:cNvSpPr>
              <p:nvPr/>
            </p:nvSpPr>
            <p:spPr bwMode="auto">
              <a:xfrm>
                <a:off x="4357" y="3480"/>
                <a:ext cx="88" cy="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000">
                    <a:solidFill>
                      <a:srgbClr val="000000"/>
                    </a:solidFill>
                    <a:latin typeface="Helvetica" pitchFamily="34" charset="0"/>
                    <a:cs typeface="Arial" charset="0"/>
                  </a:rPr>
                  <a:t>40</a:t>
                </a:r>
                <a:endParaRPr lang="en-US" sz="2400">
                  <a:cs typeface="Arial" charset="0"/>
                </a:endParaRPr>
              </a:p>
            </p:txBody>
          </p:sp>
          <p:sp>
            <p:nvSpPr>
              <p:cNvPr id="19831" name="Line 88"/>
              <p:cNvSpPr>
                <a:spLocks noChangeShapeType="1"/>
              </p:cNvSpPr>
              <p:nvPr/>
            </p:nvSpPr>
            <p:spPr bwMode="auto">
              <a:xfrm flipH="1">
                <a:off x="3253" y="3821"/>
                <a:ext cx="24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32" name="Rectangle 89"/>
              <p:cNvSpPr>
                <a:spLocks noChangeArrowheads="1"/>
              </p:cNvSpPr>
              <p:nvPr/>
            </p:nvSpPr>
            <p:spPr bwMode="auto">
              <a:xfrm>
                <a:off x="3204" y="3839"/>
                <a:ext cx="44" cy="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000">
                    <a:solidFill>
                      <a:srgbClr val="000000"/>
                    </a:solidFill>
                    <a:latin typeface="Helvetica" pitchFamily="34" charset="0"/>
                    <a:cs typeface="Arial" charset="0"/>
                  </a:rPr>
                  <a:t>0</a:t>
                </a:r>
                <a:endParaRPr lang="en-US" sz="2400">
                  <a:cs typeface="Arial" charset="0"/>
                </a:endParaRPr>
              </a:p>
            </p:txBody>
          </p:sp>
          <p:sp>
            <p:nvSpPr>
              <p:cNvPr id="19833" name="Line 90"/>
              <p:cNvSpPr>
                <a:spLocks noChangeShapeType="1"/>
              </p:cNvSpPr>
              <p:nvPr/>
            </p:nvSpPr>
            <p:spPr bwMode="auto">
              <a:xfrm flipH="1">
                <a:off x="3020" y="3665"/>
                <a:ext cx="24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34" name="Rectangle 91"/>
              <p:cNvSpPr>
                <a:spLocks noChangeArrowheads="1"/>
              </p:cNvSpPr>
              <p:nvPr/>
            </p:nvSpPr>
            <p:spPr bwMode="auto">
              <a:xfrm>
                <a:off x="2928" y="3689"/>
                <a:ext cx="88" cy="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000">
                    <a:solidFill>
                      <a:srgbClr val="000000"/>
                    </a:solidFill>
                    <a:latin typeface="Helvetica" pitchFamily="34" charset="0"/>
                    <a:cs typeface="Arial" charset="0"/>
                  </a:rPr>
                  <a:t>10</a:t>
                </a:r>
                <a:endParaRPr lang="en-US" sz="2400">
                  <a:cs typeface="Arial" charset="0"/>
                </a:endParaRPr>
              </a:p>
            </p:txBody>
          </p:sp>
          <p:sp>
            <p:nvSpPr>
              <p:cNvPr id="19835" name="Line 92"/>
              <p:cNvSpPr>
                <a:spLocks noChangeShapeType="1"/>
              </p:cNvSpPr>
              <p:nvPr/>
            </p:nvSpPr>
            <p:spPr bwMode="auto">
              <a:xfrm flipH="1">
                <a:off x="2786" y="3515"/>
                <a:ext cx="24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36" name="Rectangle 93"/>
              <p:cNvSpPr>
                <a:spLocks noChangeArrowheads="1"/>
              </p:cNvSpPr>
              <p:nvPr/>
            </p:nvSpPr>
            <p:spPr bwMode="auto">
              <a:xfrm>
                <a:off x="2695" y="3533"/>
                <a:ext cx="88" cy="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000">
                    <a:solidFill>
                      <a:srgbClr val="000000"/>
                    </a:solidFill>
                    <a:latin typeface="Helvetica" pitchFamily="34" charset="0"/>
                    <a:cs typeface="Arial" charset="0"/>
                  </a:rPr>
                  <a:t>20</a:t>
                </a:r>
                <a:endParaRPr lang="en-US" sz="2400">
                  <a:cs typeface="Arial" charset="0"/>
                </a:endParaRPr>
              </a:p>
            </p:txBody>
          </p:sp>
          <p:sp>
            <p:nvSpPr>
              <p:cNvPr id="19837" name="Line 94"/>
              <p:cNvSpPr>
                <a:spLocks noChangeShapeType="1"/>
              </p:cNvSpPr>
              <p:nvPr/>
            </p:nvSpPr>
            <p:spPr bwMode="auto">
              <a:xfrm flipH="1">
                <a:off x="2553" y="3366"/>
                <a:ext cx="24" cy="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38" name="Rectangle 95"/>
              <p:cNvSpPr>
                <a:spLocks noChangeArrowheads="1"/>
              </p:cNvSpPr>
              <p:nvPr/>
            </p:nvSpPr>
            <p:spPr bwMode="auto">
              <a:xfrm>
                <a:off x="2462" y="3384"/>
                <a:ext cx="88" cy="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000">
                    <a:solidFill>
                      <a:srgbClr val="000000"/>
                    </a:solidFill>
                    <a:latin typeface="Helvetica" pitchFamily="34" charset="0"/>
                    <a:cs typeface="Arial" charset="0"/>
                  </a:rPr>
                  <a:t>30</a:t>
                </a:r>
                <a:endParaRPr lang="en-US" sz="2400">
                  <a:cs typeface="Arial" charset="0"/>
                </a:endParaRPr>
              </a:p>
            </p:txBody>
          </p:sp>
          <p:sp>
            <p:nvSpPr>
              <p:cNvPr id="19839" name="Line 96"/>
              <p:cNvSpPr>
                <a:spLocks noChangeShapeType="1"/>
              </p:cNvSpPr>
              <p:nvPr/>
            </p:nvSpPr>
            <p:spPr bwMode="auto">
              <a:xfrm flipH="1" flipV="1">
                <a:off x="2487" y="3192"/>
                <a:ext cx="24" cy="1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40" name="Rectangle 97"/>
              <p:cNvSpPr>
                <a:spLocks noChangeArrowheads="1"/>
              </p:cNvSpPr>
              <p:nvPr/>
            </p:nvSpPr>
            <p:spPr bwMode="auto">
              <a:xfrm>
                <a:off x="2396" y="3132"/>
                <a:ext cx="88" cy="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000">
                    <a:solidFill>
                      <a:srgbClr val="000000"/>
                    </a:solidFill>
                    <a:latin typeface="Helvetica" pitchFamily="34" charset="0"/>
                    <a:cs typeface="Arial" charset="0"/>
                  </a:rPr>
                  <a:t>20</a:t>
                </a:r>
                <a:endParaRPr lang="en-US" sz="2400">
                  <a:cs typeface="Arial" charset="0"/>
                </a:endParaRPr>
              </a:p>
            </p:txBody>
          </p:sp>
          <p:sp>
            <p:nvSpPr>
              <p:cNvPr id="19841" name="Line 98"/>
              <p:cNvSpPr>
                <a:spLocks noChangeShapeType="1"/>
              </p:cNvSpPr>
              <p:nvPr/>
            </p:nvSpPr>
            <p:spPr bwMode="auto">
              <a:xfrm flipH="1" flipV="1">
                <a:off x="2487" y="2922"/>
                <a:ext cx="24" cy="1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42" name="Rectangle 99"/>
              <p:cNvSpPr>
                <a:spLocks noChangeArrowheads="1"/>
              </p:cNvSpPr>
              <p:nvPr/>
            </p:nvSpPr>
            <p:spPr bwMode="auto">
              <a:xfrm>
                <a:off x="2396" y="2862"/>
                <a:ext cx="88" cy="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000">
                    <a:solidFill>
                      <a:srgbClr val="000000"/>
                    </a:solidFill>
                    <a:latin typeface="Helvetica" pitchFamily="34" charset="0"/>
                    <a:cs typeface="Arial" charset="0"/>
                  </a:rPr>
                  <a:t>22</a:t>
                </a:r>
                <a:endParaRPr lang="en-US" sz="2400">
                  <a:cs typeface="Arial" charset="0"/>
                </a:endParaRPr>
              </a:p>
            </p:txBody>
          </p:sp>
          <p:sp>
            <p:nvSpPr>
              <p:cNvPr id="19843" name="Line 100"/>
              <p:cNvSpPr>
                <a:spLocks noChangeShapeType="1"/>
              </p:cNvSpPr>
              <p:nvPr/>
            </p:nvSpPr>
            <p:spPr bwMode="auto">
              <a:xfrm flipH="1" flipV="1">
                <a:off x="2487" y="2658"/>
                <a:ext cx="24" cy="1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44" name="Rectangle 101"/>
              <p:cNvSpPr>
                <a:spLocks noChangeArrowheads="1"/>
              </p:cNvSpPr>
              <p:nvPr/>
            </p:nvSpPr>
            <p:spPr bwMode="auto">
              <a:xfrm>
                <a:off x="2396" y="2598"/>
                <a:ext cx="88" cy="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000">
                    <a:solidFill>
                      <a:srgbClr val="000000"/>
                    </a:solidFill>
                    <a:latin typeface="Helvetica" pitchFamily="34" charset="0"/>
                    <a:cs typeface="Arial" charset="0"/>
                  </a:rPr>
                  <a:t>24</a:t>
                </a:r>
                <a:endParaRPr lang="en-US" sz="2400">
                  <a:cs typeface="Arial" charset="0"/>
                </a:endParaRPr>
              </a:p>
            </p:txBody>
          </p:sp>
          <p:sp>
            <p:nvSpPr>
              <p:cNvPr id="19845" name="Line 102"/>
              <p:cNvSpPr>
                <a:spLocks noChangeShapeType="1"/>
              </p:cNvSpPr>
              <p:nvPr/>
            </p:nvSpPr>
            <p:spPr bwMode="auto">
              <a:xfrm flipH="1" flipV="1">
                <a:off x="2487" y="2394"/>
                <a:ext cx="24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46" name="Rectangle 103"/>
              <p:cNvSpPr>
                <a:spLocks noChangeArrowheads="1"/>
              </p:cNvSpPr>
              <p:nvPr/>
            </p:nvSpPr>
            <p:spPr bwMode="auto">
              <a:xfrm>
                <a:off x="2396" y="2328"/>
                <a:ext cx="88" cy="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000">
                    <a:solidFill>
                      <a:srgbClr val="000000"/>
                    </a:solidFill>
                    <a:latin typeface="Helvetica" pitchFamily="34" charset="0"/>
                    <a:cs typeface="Arial" charset="0"/>
                  </a:rPr>
                  <a:t>26</a:t>
                </a:r>
                <a:endParaRPr lang="en-US" sz="2400">
                  <a:cs typeface="Arial" charset="0"/>
                </a:endParaRPr>
              </a:p>
            </p:txBody>
          </p:sp>
          <p:sp>
            <p:nvSpPr>
              <p:cNvPr id="19847" name="Freeform 104"/>
              <p:cNvSpPr>
                <a:spLocks/>
              </p:cNvSpPr>
              <p:nvPr/>
            </p:nvSpPr>
            <p:spPr bwMode="auto">
              <a:xfrm>
                <a:off x="4156" y="3246"/>
                <a:ext cx="108" cy="162"/>
              </a:xfrm>
              <a:custGeom>
                <a:avLst/>
                <a:gdLst>
                  <a:gd name="T0" fmla="*/ 0 w 108"/>
                  <a:gd name="T1" fmla="*/ 162 h 162"/>
                  <a:gd name="T2" fmla="*/ 108 w 108"/>
                  <a:gd name="T3" fmla="*/ 144 h 162"/>
                  <a:gd name="T4" fmla="*/ 30 w 108"/>
                  <a:gd name="T5" fmla="*/ 0 h 162"/>
                  <a:gd name="T6" fmla="*/ 0 w 108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62"/>
                  <a:gd name="T14" fmla="*/ 108 w 108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62">
                    <a:moveTo>
                      <a:pt x="0" y="162"/>
                    </a:moveTo>
                    <a:lnTo>
                      <a:pt x="108" y="144"/>
                    </a:lnTo>
                    <a:lnTo>
                      <a:pt x="30" y="0"/>
                    </a:lnTo>
                    <a:lnTo>
                      <a:pt x="0" y="162"/>
                    </a:lnTo>
                    <a:close/>
                  </a:path>
                </a:pathLst>
              </a:custGeom>
              <a:solidFill>
                <a:srgbClr val="00009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48" name="Freeform 105"/>
              <p:cNvSpPr>
                <a:spLocks/>
              </p:cNvSpPr>
              <p:nvPr/>
            </p:nvSpPr>
            <p:spPr bwMode="auto">
              <a:xfrm>
                <a:off x="4156" y="3246"/>
                <a:ext cx="108" cy="162"/>
              </a:xfrm>
              <a:custGeom>
                <a:avLst/>
                <a:gdLst>
                  <a:gd name="T0" fmla="*/ 0 w 18"/>
                  <a:gd name="T1" fmla="*/ 209952 h 27"/>
                  <a:gd name="T2" fmla="*/ 139968 w 18"/>
                  <a:gd name="T3" fmla="*/ 186624 h 27"/>
                  <a:gd name="T4" fmla="*/ 38880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0" y="27"/>
                    </a:moveTo>
                    <a:lnTo>
                      <a:pt x="18" y="24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49" name="Oval 106"/>
              <p:cNvSpPr>
                <a:spLocks noChangeArrowheads="1"/>
              </p:cNvSpPr>
              <p:nvPr/>
            </p:nvSpPr>
            <p:spPr bwMode="auto">
              <a:xfrm>
                <a:off x="4186" y="3078"/>
                <a:ext cx="54" cy="54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50" name="Oval 107"/>
              <p:cNvSpPr>
                <a:spLocks noChangeArrowheads="1"/>
              </p:cNvSpPr>
              <p:nvPr/>
            </p:nvSpPr>
            <p:spPr bwMode="auto">
              <a:xfrm>
                <a:off x="4186" y="3078"/>
                <a:ext cx="54" cy="54"/>
              </a:xfrm>
              <a:prstGeom prst="ellips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51" name="Freeform 108"/>
              <p:cNvSpPr>
                <a:spLocks/>
              </p:cNvSpPr>
              <p:nvPr/>
            </p:nvSpPr>
            <p:spPr bwMode="auto">
              <a:xfrm>
                <a:off x="4078" y="3246"/>
                <a:ext cx="108" cy="162"/>
              </a:xfrm>
              <a:custGeom>
                <a:avLst/>
                <a:gdLst>
                  <a:gd name="T0" fmla="*/ 78 w 108"/>
                  <a:gd name="T1" fmla="*/ 162 h 162"/>
                  <a:gd name="T2" fmla="*/ 0 w 108"/>
                  <a:gd name="T3" fmla="*/ 24 h 162"/>
                  <a:gd name="T4" fmla="*/ 108 w 108"/>
                  <a:gd name="T5" fmla="*/ 0 h 162"/>
                  <a:gd name="T6" fmla="*/ 78 w 108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62"/>
                  <a:gd name="T14" fmla="*/ 108 w 108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62">
                    <a:moveTo>
                      <a:pt x="78" y="162"/>
                    </a:moveTo>
                    <a:lnTo>
                      <a:pt x="0" y="24"/>
                    </a:lnTo>
                    <a:lnTo>
                      <a:pt x="108" y="0"/>
                    </a:lnTo>
                    <a:lnTo>
                      <a:pt x="78" y="162"/>
                    </a:lnTo>
                    <a:close/>
                  </a:path>
                </a:pathLst>
              </a:custGeom>
              <a:solidFill>
                <a:srgbClr val="00009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52" name="Freeform 109"/>
              <p:cNvSpPr>
                <a:spLocks/>
              </p:cNvSpPr>
              <p:nvPr/>
            </p:nvSpPr>
            <p:spPr bwMode="auto">
              <a:xfrm>
                <a:off x="4078" y="3246"/>
                <a:ext cx="108" cy="162"/>
              </a:xfrm>
              <a:custGeom>
                <a:avLst/>
                <a:gdLst>
                  <a:gd name="T0" fmla="*/ 101088 w 18"/>
                  <a:gd name="T1" fmla="*/ 209952 h 27"/>
                  <a:gd name="T2" fmla="*/ 0 w 18"/>
                  <a:gd name="T3" fmla="*/ 31104 h 27"/>
                  <a:gd name="T4" fmla="*/ 139968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13" y="27"/>
                    </a:moveTo>
                    <a:lnTo>
                      <a:pt x="0" y="4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53" name="Freeform 110"/>
              <p:cNvSpPr>
                <a:spLocks/>
              </p:cNvSpPr>
              <p:nvPr/>
            </p:nvSpPr>
            <p:spPr bwMode="auto">
              <a:xfrm>
                <a:off x="4078" y="3108"/>
                <a:ext cx="108" cy="162"/>
              </a:xfrm>
              <a:custGeom>
                <a:avLst/>
                <a:gdLst>
                  <a:gd name="T0" fmla="*/ 0 w 108"/>
                  <a:gd name="T1" fmla="*/ 162 h 162"/>
                  <a:gd name="T2" fmla="*/ 108 w 108"/>
                  <a:gd name="T3" fmla="*/ 138 h 162"/>
                  <a:gd name="T4" fmla="*/ 30 w 108"/>
                  <a:gd name="T5" fmla="*/ 0 h 162"/>
                  <a:gd name="T6" fmla="*/ 0 w 108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62"/>
                  <a:gd name="T14" fmla="*/ 108 w 108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62">
                    <a:moveTo>
                      <a:pt x="0" y="162"/>
                    </a:moveTo>
                    <a:lnTo>
                      <a:pt x="108" y="138"/>
                    </a:lnTo>
                    <a:lnTo>
                      <a:pt x="30" y="0"/>
                    </a:lnTo>
                    <a:lnTo>
                      <a:pt x="0" y="162"/>
                    </a:lnTo>
                    <a:close/>
                  </a:path>
                </a:pathLst>
              </a:cu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54" name="Freeform 111"/>
              <p:cNvSpPr>
                <a:spLocks/>
              </p:cNvSpPr>
              <p:nvPr/>
            </p:nvSpPr>
            <p:spPr bwMode="auto">
              <a:xfrm>
                <a:off x="4078" y="3108"/>
                <a:ext cx="108" cy="162"/>
              </a:xfrm>
              <a:custGeom>
                <a:avLst/>
                <a:gdLst>
                  <a:gd name="T0" fmla="*/ 0 w 18"/>
                  <a:gd name="T1" fmla="*/ 209952 h 27"/>
                  <a:gd name="T2" fmla="*/ 139968 w 18"/>
                  <a:gd name="T3" fmla="*/ 178848 h 27"/>
                  <a:gd name="T4" fmla="*/ 38880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0" y="27"/>
                    </a:moveTo>
                    <a:lnTo>
                      <a:pt x="18" y="23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55" name="Freeform 112"/>
              <p:cNvSpPr>
                <a:spLocks/>
              </p:cNvSpPr>
              <p:nvPr/>
            </p:nvSpPr>
            <p:spPr bwMode="auto">
              <a:xfrm>
                <a:off x="4042" y="3270"/>
                <a:ext cx="114" cy="156"/>
              </a:xfrm>
              <a:custGeom>
                <a:avLst/>
                <a:gdLst>
                  <a:gd name="T0" fmla="*/ 0 w 114"/>
                  <a:gd name="T1" fmla="*/ 156 h 156"/>
                  <a:gd name="T2" fmla="*/ 114 w 114"/>
                  <a:gd name="T3" fmla="*/ 138 h 156"/>
                  <a:gd name="T4" fmla="*/ 36 w 114"/>
                  <a:gd name="T5" fmla="*/ 0 h 156"/>
                  <a:gd name="T6" fmla="*/ 0 w 114"/>
                  <a:gd name="T7" fmla="*/ 156 h 1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4"/>
                  <a:gd name="T13" fmla="*/ 0 h 156"/>
                  <a:gd name="T14" fmla="*/ 114 w 114"/>
                  <a:gd name="T15" fmla="*/ 156 h 1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4" h="156">
                    <a:moveTo>
                      <a:pt x="0" y="156"/>
                    </a:moveTo>
                    <a:lnTo>
                      <a:pt x="114" y="138"/>
                    </a:lnTo>
                    <a:lnTo>
                      <a:pt x="36" y="0"/>
                    </a:lnTo>
                    <a:lnTo>
                      <a:pt x="0" y="156"/>
                    </a:lnTo>
                    <a:close/>
                  </a:path>
                </a:pathLst>
              </a:custGeom>
              <a:solidFill>
                <a:srgbClr val="0000A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56" name="Freeform 113"/>
              <p:cNvSpPr>
                <a:spLocks/>
              </p:cNvSpPr>
              <p:nvPr/>
            </p:nvSpPr>
            <p:spPr bwMode="auto">
              <a:xfrm>
                <a:off x="4042" y="3270"/>
                <a:ext cx="114" cy="156"/>
              </a:xfrm>
              <a:custGeom>
                <a:avLst/>
                <a:gdLst>
                  <a:gd name="T0" fmla="*/ 0 w 19"/>
                  <a:gd name="T1" fmla="*/ 202176 h 26"/>
                  <a:gd name="T2" fmla="*/ 147744 w 19"/>
                  <a:gd name="T3" fmla="*/ 178848 h 26"/>
                  <a:gd name="T4" fmla="*/ 46656 w 19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9"/>
                  <a:gd name="T10" fmla="*/ 0 h 26"/>
                  <a:gd name="T11" fmla="*/ 19 w 19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" h="26">
                    <a:moveTo>
                      <a:pt x="0" y="26"/>
                    </a:moveTo>
                    <a:lnTo>
                      <a:pt x="19" y="23"/>
                    </a:lnTo>
                    <a:lnTo>
                      <a:pt x="6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57" name="Oval 114"/>
              <p:cNvSpPr>
                <a:spLocks noChangeArrowheads="1"/>
              </p:cNvSpPr>
              <p:nvPr/>
            </p:nvSpPr>
            <p:spPr bwMode="auto">
              <a:xfrm>
                <a:off x="4096" y="2958"/>
                <a:ext cx="54" cy="54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58" name="Oval 115"/>
              <p:cNvSpPr>
                <a:spLocks noChangeArrowheads="1"/>
              </p:cNvSpPr>
              <p:nvPr/>
            </p:nvSpPr>
            <p:spPr bwMode="auto">
              <a:xfrm>
                <a:off x="4096" y="2958"/>
                <a:ext cx="54" cy="54"/>
              </a:xfrm>
              <a:prstGeom prst="ellips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59" name="Freeform 116"/>
              <p:cNvSpPr>
                <a:spLocks/>
              </p:cNvSpPr>
              <p:nvPr/>
            </p:nvSpPr>
            <p:spPr bwMode="auto">
              <a:xfrm>
                <a:off x="3994" y="2970"/>
                <a:ext cx="114" cy="156"/>
              </a:xfrm>
              <a:custGeom>
                <a:avLst/>
                <a:gdLst>
                  <a:gd name="T0" fmla="*/ 0 w 114"/>
                  <a:gd name="T1" fmla="*/ 156 h 156"/>
                  <a:gd name="T2" fmla="*/ 114 w 114"/>
                  <a:gd name="T3" fmla="*/ 138 h 156"/>
                  <a:gd name="T4" fmla="*/ 36 w 114"/>
                  <a:gd name="T5" fmla="*/ 0 h 156"/>
                  <a:gd name="T6" fmla="*/ 0 w 114"/>
                  <a:gd name="T7" fmla="*/ 156 h 1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4"/>
                  <a:gd name="T13" fmla="*/ 0 h 156"/>
                  <a:gd name="T14" fmla="*/ 114 w 114"/>
                  <a:gd name="T15" fmla="*/ 156 h 1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4" h="156">
                    <a:moveTo>
                      <a:pt x="0" y="156"/>
                    </a:moveTo>
                    <a:lnTo>
                      <a:pt x="114" y="138"/>
                    </a:lnTo>
                    <a:lnTo>
                      <a:pt x="36" y="0"/>
                    </a:lnTo>
                    <a:lnTo>
                      <a:pt x="0" y="156"/>
                    </a:lnTo>
                    <a:close/>
                  </a:path>
                </a:pathLst>
              </a:custGeom>
              <a:solidFill>
                <a:srgbClr val="005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60" name="Freeform 117"/>
              <p:cNvSpPr>
                <a:spLocks/>
              </p:cNvSpPr>
              <p:nvPr/>
            </p:nvSpPr>
            <p:spPr bwMode="auto">
              <a:xfrm>
                <a:off x="3994" y="2970"/>
                <a:ext cx="114" cy="156"/>
              </a:xfrm>
              <a:custGeom>
                <a:avLst/>
                <a:gdLst>
                  <a:gd name="T0" fmla="*/ 0 w 19"/>
                  <a:gd name="T1" fmla="*/ 202176 h 26"/>
                  <a:gd name="T2" fmla="*/ 147744 w 19"/>
                  <a:gd name="T3" fmla="*/ 178848 h 26"/>
                  <a:gd name="T4" fmla="*/ 46656 w 19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9"/>
                  <a:gd name="T10" fmla="*/ 0 h 26"/>
                  <a:gd name="T11" fmla="*/ 19 w 19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" h="26">
                    <a:moveTo>
                      <a:pt x="0" y="26"/>
                    </a:moveTo>
                    <a:lnTo>
                      <a:pt x="19" y="23"/>
                    </a:lnTo>
                    <a:lnTo>
                      <a:pt x="6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61" name="Freeform 118"/>
              <p:cNvSpPr>
                <a:spLocks/>
              </p:cNvSpPr>
              <p:nvPr/>
            </p:nvSpPr>
            <p:spPr bwMode="auto">
              <a:xfrm>
                <a:off x="3917" y="2970"/>
                <a:ext cx="113" cy="156"/>
              </a:xfrm>
              <a:custGeom>
                <a:avLst/>
                <a:gdLst>
                  <a:gd name="T0" fmla="*/ 77 w 113"/>
                  <a:gd name="T1" fmla="*/ 156 h 156"/>
                  <a:gd name="T2" fmla="*/ 0 w 113"/>
                  <a:gd name="T3" fmla="*/ 18 h 156"/>
                  <a:gd name="T4" fmla="*/ 113 w 113"/>
                  <a:gd name="T5" fmla="*/ 0 h 156"/>
                  <a:gd name="T6" fmla="*/ 77 w 113"/>
                  <a:gd name="T7" fmla="*/ 156 h 1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3"/>
                  <a:gd name="T13" fmla="*/ 0 h 156"/>
                  <a:gd name="T14" fmla="*/ 113 w 113"/>
                  <a:gd name="T15" fmla="*/ 156 h 1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3" h="156">
                    <a:moveTo>
                      <a:pt x="77" y="156"/>
                    </a:moveTo>
                    <a:lnTo>
                      <a:pt x="0" y="18"/>
                    </a:lnTo>
                    <a:lnTo>
                      <a:pt x="113" y="0"/>
                    </a:lnTo>
                    <a:lnTo>
                      <a:pt x="77" y="156"/>
                    </a:lnTo>
                    <a:close/>
                  </a:path>
                </a:pathLst>
              </a:custGeom>
              <a:solidFill>
                <a:srgbClr val="005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62" name="Freeform 119"/>
              <p:cNvSpPr>
                <a:spLocks/>
              </p:cNvSpPr>
              <p:nvPr/>
            </p:nvSpPr>
            <p:spPr bwMode="auto">
              <a:xfrm>
                <a:off x="3917" y="2970"/>
                <a:ext cx="113" cy="156"/>
              </a:xfrm>
              <a:custGeom>
                <a:avLst/>
                <a:gdLst>
                  <a:gd name="T0" fmla="*/ 96353 w 19"/>
                  <a:gd name="T1" fmla="*/ 202176 h 26"/>
                  <a:gd name="T2" fmla="*/ 0 w 19"/>
                  <a:gd name="T3" fmla="*/ 23328 h 26"/>
                  <a:gd name="T4" fmla="*/ 141381 w 19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9"/>
                  <a:gd name="T10" fmla="*/ 0 h 26"/>
                  <a:gd name="T11" fmla="*/ 19 w 19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" h="26">
                    <a:moveTo>
                      <a:pt x="13" y="26"/>
                    </a:moveTo>
                    <a:lnTo>
                      <a:pt x="0" y="3"/>
                    </a:lnTo>
                    <a:lnTo>
                      <a:pt x="19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63" name="Freeform 120"/>
              <p:cNvSpPr>
                <a:spLocks/>
              </p:cNvSpPr>
              <p:nvPr/>
            </p:nvSpPr>
            <p:spPr bwMode="auto">
              <a:xfrm>
                <a:off x="3994" y="3108"/>
                <a:ext cx="114" cy="162"/>
              </a:xfrm>
              <a:custGeom>
                <a:avLst/>
                <a:gdLst>
                  <a:gd name="T0" fmla="*/ 84 w 114"/>
                  <a:gd name="T1" fmla="*/ 162 h 162"/>
                  <a:gd name="T2" fmla="*/ 0 w 114"/>
                  <a:gd name="T3" fmla="*/ 18 h 162"/>
                  <a:gd name="T4" fmla="*/ 114 w 114"/>
                  <a:gd name="T5" fmla="*/ 0 h 162"/>
                  <a:gd name="T6" fmla="*/ 84 w 114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4"/>
                  <a:gd name="T13" fmla="*/ 0 h 162"/>
                  <a:gd name="T14" fmla="*/ 114 w 114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4" h="162">
                    <a:moveTo>
                      <a:pt x="84" y="162"/>
                    </a:moveTo>
                    <a:lnTo>
                      <a:pt x="0" y="18"/>
                    </a:lnTo>
                    <a:lnTo>
                      <a:pt x="114" y="0"/>
                    </a:lnTo>
                    <a:lnTo>
                      <a:pt x="84" y="162"/>
                    </a:lnTo>
                    <a:close/>
                  </a:path>
                </a:pathLst>
              </a:cu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64" name="Freeform 121"/>
              <p:cNvSpPr>
                <a:spLocks/>
              </p:cNvSpPr>
              <p:nvPr/>
            </p:nvSpPr>
            <p:spPr bwMode="auto">
              <a:xfrm>
                <a:off x="3994" y="3108"/>
                <a:ext cx="114" cy="162"/>
              </a:xfrm>
              <a:custGeom>
                <a:avLst/>
                <a:gdLst>
                  <a:gd name="T0" fmla="*/ 108864 w 19"/>
                  <a:gd name="T1" fmla="*/ 209952 h 27"/>
                  <a:gd name="T2" fmla="*/ 0 w 19"/>
                  <a:gd name="T3" fmla="*/ 23328 h 27"/>
                  <a:gd name="T4" fmla="*/ 147744 w 19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9"/>
                  <a:gd name="T10" fmla="*/ 0 h 27"/>
                  <a:gd name="T11" fmla="*/ 19 w 19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" h="27">
                    <a:moveTo>
                      <a:pt x="14" y="27"/>
                    </a:moveTo>
                    <a:lnTo>
                      <a:pt x="0" y="3"/>
                    </a:lnTo>
                    <a:lnTo>
                      <a:pt x="19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65" name="Freeform 122"/>
              <p:cNvSpPr>
                <a:spLocks/>
              </p:cNvSpPr>
              <p:nvPr/>
            </p:nvSpPr>
            <p:spPr bwMode="auto">
              <a:xfrm>
                <a:off x="3887" y="2988"/>
                <a:ext cx="107" cy="162"/>
              </a:xfrm>
              <a:custGeom>
                <a:avLst/>
                <a:gdLst>
                  <a:gd name="T0" fmla="*/ 0 w 107"/>
                  <a:gd name="T1" fmla="*/ 162 h 162"/>
                  <a:gd name="T2" fmla="*/ 107 w 107"/>
                  <a:gd name="T3" fmla="*/ 138 h 162"/>
                  <a:gd name="T4" fmla="*/ 30 w 107"/>
                  <a:gd name="T5" fmla="*/ 0 h 162"/>
                  <a:gd name="T6" fmla="*/ 0 w 107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7"/>
                  <a:gd name="T13" fmla="*/ 0 h 162"/>
                  <a:gd name="T14" fmla="*/ 107 w 107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7" h="162">
                    <a:moveTo>
                      <a:pt x="0" y="162"/>
                    </a:moveTo>
                    <a:lnTo>
                      <a:pt x="107" y="138"/>
                    </a:lnTo>
                    <a:lnTo>
                      <a:pt x="30" y="0"/>
                    </a:lnTo>
                    <a:lnTo>
                      <a:pt x="0" y="162"/>
                    </a:lnTo>
                    <a:close/>
                  </a:path>
                </a:pathLst>
              </a:custGeom>
              <a:solidFill>
                <a:srgbClr val="007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66" name="Freeform 123"/>
              <p:cNvSpPr>
                <a:spLocks/>
              </p:cNvSpPr>
              <p:nvPr/>
            </p:nvSpPr>
            <p:spPr bwMode="auto">
              <a:xfrm>
                <a:off x="3887" y="2988"/>
                <a:ext cx="107" cy="162"/>
              </a:xfrm>
              <a:custGeom>
                <a:avLst/>
                <a:gdLst>
                  <a:gd name="T0" fmla="*/ 0 w 18"/>
                  <a:gd name="T1" fmla="*/ 209952 h 27"/>
                  <a:gd name="T2" fmla="*/ 133607 w 18"/>
                  <a:gd name="T3" fmla="*/ 178848 h 27"/>
                  <a:gd name="T4" fmla="*/ 37385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0" y="27"/>
                    </a:moveTo>
                    <a:lnTo>
                      <a:pt x="18" y="23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67" name="Freeform 124"/>
              <p:cNvSpPr>
                <a:spLocks/>
              </p:cNvSpPr>
              <p:nvPr/>
            </p:nvSpPr>
            <p:spPr bwMode="auto">
              <a:xfrm>
                <a:off x="3965" y="3126"/>
                <a:ext cx="113" cy="162"/>
              </a:xfrm>
              <a:custGeom>
                <a:avLst/>
                <a:gdLst>
                  <a:gd name="T0" fmla="*/ 0 w 113"/>
                  <a:gd name="T1" fmla="*/ 162 h 162"/>
                  <a:gd name="T2" fmla="*/ 113 w 113"/>
                  <a:gd name="T3" fmla="*/ 144 h 162"/>
                  <a:gd name="T4" fmla="*/ 29 w 113"/>
                  <a:gd name="T5" fmla="*/ 0 h 162"/>
                  <a:gd name="T6" fmla="*/ 0 w 113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3"/>
                  <a:gd name="T13" fmla="*/ 0 h 162"/>
                  <a:gd name="T14" fmla="*/ 113 w 113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3" h="162">
                    <a:moveTo>
                      <a:pt x="0" y="162"/>
                    </a:moveTo>
                    <a:lnTo>
                      <a:pt x="113" y="144"/>
                    </a:lnTo>
                    <a:lnTo>
                      <a:pt x="29" y="0"/>
                    </a:lnTo>
                    <a:lnTo>
                      <a:pt x="0" y="162"/>
                    </a:lnTo>
                    <a:close/>
                  </a:path>
                </a:pathLst>
              </a:custGeom>
              <a:solidFill>
                <a:srgbClr val="001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68" name="Freeform 125"/>
              <p:cNvSpPr>
                <a:spLocks/>
              </p:cNvSpPr>
              <p:nvPr/>
            </p:nvSpPr>
            <p:spPr bwMode="auto">
              <a:xfrm>
                <a:off x="3965" y="3126"/>
                <a:ext cx="113" cy="162"/>
              </a:xfrm>
              <a:custGeom>
                <a:avLst/>
                <a:gdLst>
                  <a:gd name="T0" fmla="*/ 0 w 19"/>
                  <a:gd name="T1" fmla="*/ 209952 h 27"/>
                  <a:gd name="T2" fmla="*/ 141381 w 19"/>
                  <a:gd name="T3" fmla="*/ 186624 h 27"/>
                  <a:gd name="T4" fmla="*/ 37457 w 19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9"/>
                  <a:gd name="T10" fmla="*/ 0 h 27"/>
                  <a:gd name="T11" fmla="*/ 19 w 19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" h="27">
                    <a:moveTo>
                      <a:pt x="0" y="27"/>
                    </a:moveTo>
                    <a:lnTo>
                      <a:pt x="19" y="24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69" name="Freeform 126"/>
              <p:cNvSpPr>
                <a:spLocks/>
              </p:cNvSpPr>
              <p:nvPr/>
            </p:nvSpPr>
            <p:spPr bwMode="auto">
              <a:xfrm>
                <a:off x="3965" y="3270"/>
                <a:ext cx="113" cy="156"/>
              </a:xfrm>
              <a:custGeom>
                <a:avLst/>
                <a:gdLst>
                  <a:gd name="T0" fmla="*/ 77 w 113"/>
                  <a:gd name="T1" fmla="*/ 156 h 156"/>
                  <a:gd name="T2" fmla="*/ 0 w 113"/>
                  <a:gd name="T3" fmla="*/ 18 h 156"/>
                  <a:gd name="T4" fmla="*/ 113 w 113"/>
                  <a:gd name="T5" fmla="*/ 0 h 156"/>
                  <a:gd name="T6" fmla="*/ 77 w 113"/>
                  <a:gd name="T7" fmla="*/ 156 h 1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3"/>
                  <a:gd name="T13" fmla="*/ 0 h 156"/>
                  <a:gd name="T14" fmla="*/ 113 w 113"/>
                  <a:gd name="T15" fmla="*/ 156 h 1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3" h="156">
                    <a:moveTo>
                      <a:pt x="77" y="156"/>
                    </a:moveTo>
                    <a:lnTo>
                      <a:pt x="0" y="18"/>
                    </a:lnTo>
                    <a:lnTo>
                      <a:pt x="113" y="0"/>
                    </a:lnTo>
                    <a:lnTo>
                      <a:pt x="77" y="156"/>
                    </a:lnTo>
                    <a:close/>
                  </a:path>
                </a:pathLst>
              </a:custGeom>
              <a:solidFill>
                <a:srgbClr val="0000A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70" name="Freeform 127"/>
              <p:cNvSpPr>
                <a:spLocks/>
              </p:cNvSpPr>
              <p:nvPr/>
            </p:nvSpPr>
            <p:spPr bwMode="auto">
              <a:xfrm>
                <a:off x="3965" y="3270"/>
                <a:ext cx="113" cy="156"/>
              </a:xfrm>
              <a:custGeom>
                <a:avLst/>
                <a:gdLst>
                  <a:gd name="T0" fmla="*/ 96353 w 19"/>
                  <a:gd name="T1" fmla="*/ 202176 h 26"/>
                  <a:gd name="T2" fmla="*/ 0 w 19"/>
                  <a:gd name="T3" fmla="*/ 23328 h 26"/>
                  <a:gd name="T4" fmla="*/ 141381 w 19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9"/>
                  <a:gd name="T10" fmla="*/ 0 h 26"/>
                  <a:gd name="T11" fmla="*/ 19 w 19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" h="26">
                    <a:moveTo>
                      <a:pt x="13" y="26"/>
                    </a:moveTo>
                    <a:lnTo>
                      <a:pt x="0" y="3"/>
                    </a:lnTo>
                    <a:lnTo>
                      <a:pt x="19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71" name="Oval 128"/>
              <p:cNvSpPr>
                <a:spLocks noChangeArrowheads="1"/>
              </p:cNvSpPr>
              <p:nvPr/>
            </p:nvSpPr>
            <p:spPr bwMode="auto">
              <a:xfrm>
                <a:off x="4048" y="3078"/>
                <a:ext cx="54" cy="54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72" name="Oval 129"/>
              <p:cNvSpPr>
                <a:spLocks noChangeArrowheads="1"/>
              </p:cNvSpPr>
              <p:nvPr/>
            </p:nvSpPr>
            <p:spPr bwMode="auto">
              <a:xfrm>
                <a:off x="4048" y="3078"/>
                <a:ext cx="54" cy="54"/>
              </a:xfrm>
              <a:prstGeom prst="ellips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73" name="Freeform 130"/>
              <p:cNvSpPr>
                <a:spLocks/>
              </p:cNvSpPr>
              <p:nvPr/>
            </p:nvSpPr>
            <p:spPr bwMode="auto">
              <a:xfrm>
                <a:off x="3935" y="3288"/>
                <a:ext cx="107" cy="156"/>
              </a:xfrm>
              <a:custGeom>
                <a:avLst/>
                <a:gdLst>
                  <a:gd name="T0" fmla="*/ 0 w 107"/>
                  <a:gd name="T1" fmla="*/ 156 h 156"/>
                  <a:gd name="T2" fmla="*/ 107 w 107"/>
                  <a:gd name="T3" fmla="*/ 138 h 156"/>
                  <a:gd name="T4" fmla="*/ 30 w 107"/>
                  <a:gd name="T5" fmla="*/ 0 h 156"/>
                  <a:gd name="T6" fmla="*/ 0 w 107"/>
                  <a:gd name="T7" fmla="*/ 156 h 1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7"/>
                  <a:gd name="T13" fmla="*/ 0 h 156"/>
                  <a:gd name="T14" fmla="*/ 107 w 107"/>
                  <a:gd name="T15" fmla="*/ 156 h 1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7" h="156">
                    <a:moveTo>
                      <a:pt x="0" y="156"/>
                    </a:moveTo>
                    <a:lnTo>
                      <a:pt x="107" y="138"/>
                    </a:lnTo>
                    <a:lnTo>
                      <a:pt x="30" y="0"/>
                    </a:lnTo>
                    <a:lnTo>
                      <a:pt x="0" y="156"/>
                    </a:lnTo>
                    <a:close/>
                  </a:path>
                </a:pathLst>
              </a:custGeom>
              <a:solidFill>
                <a:srgbClr val="0000C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74" name="Freeform 131"/>
              <p:cNvSpPr>
                <a:spLocks/>
              </p:cNvSpPr>
              <p:nvPr/>
            </p:nvSpPr>
            <p:spPr bwMode="auto">
              <a:xfrm>
                <a:off x="3935" y="3288"/>
                <a:ext cx="107" cy="156"/>
              </a:xfrm>
              <a:custGeom>
                <a:avLst/>
                <a:gdLst>
                  <a:gd name="T0" fmla="*/ 0 w 18"/>
                  <a:gd name="T1" fmla="*/ 202176 h 26"/>
                  <a:gd name="T2" fmla="*/ 133607 w 18"/>
                  <a:gd name="T3" fmla="*/ 178848 h 26"/>
                  <a:gd name="T4" fmla="*/ 37385 w 18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6"/>
                  <a:gd name="T11" fmla="*/ 18 w 18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6">
                    <a:moveTo>
                      <a:pt x="0" y="26"/>
                    </a:moveTo>
                    <a:lnTo>
                      <a:pt x="18" y="23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75" name="Freeform 132"/>
              <p:cNvSpPr>
                <a:spLocks/>
              </p:cNvSpPr>
              <p:nvPr/>
            </p:nvSpPr>
            <p:spPr bwMode="auto">
              <a:xfrm>
                <a:off x="3917" y="2826"/>
                <a:ext cx="113" cy="162"/>
              </a:xfrm>
              <a:custGeom>
                <a:avLst/>
                <a:gdLst>
                  <a:gd name="T0" fmla="*/ 0 w 113"/>
                  <a:gd name="T1" fmla="*/ 162 h 162"/>
                  <a:gd name="T2" fmla="*/ 113 w 113"/>
                  <a:gd name="T3" fmla="*/ 144 h 162"/>
                  <a:gd name="T4" fmla="*/ 36 w 113"/>
                  <a:gd name="T5" fmla="*/ 0 h 162"/>
                  <a:gd name="T6" fmla="*/ 0 w 113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3"/>
                  <a:gd name="T13" fmla="*/ 0 h 162"/>
                  <a:gd name="T14" fmla="*/ 113 w 113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3" h="162">
                    <a:moveTo>
                      <a:pt x="0" y="162"/>
                    </a:moveTo>
                    <a:lnTo>
                      <a:pt x="113" y="144"/>
                    </a:lnTo>
                    <a:lnTo>
                      <a:pt x="36" y="0"/>
                    </a:lnTo>
                    <a:lnTo>
                      <a:pt x="0" y="162"/>
                    </a:lnTo>
                    <a:close/>
                  </a:path>
                </a:pathLst>
              </a:custGeom>
              <a:solidFill>
                <a:srgbClr val="00A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76" name="Freeform 133"/>
              <p:cNvSpPr>
                <a:spLocks/>
              </p:cNvSpPr>
              <p:nvPr/>
            </p:nvSpPr>
            <p:spPr bwMode="auto">
              <a:xfrm>
                <a:off x="3917" y="2826"/>
                <a:ext cx="113" cy="162"/>
              </a:xfrm>
              <a:custGeom>
                <a:avLst/>
                <a:gdLst>
                  <a:gd name="T0" fmla="*/ 0 w 19"/>
                  <a:gd name="T1" fmla="*/ 209952 h 27"/>
                  <a:gd name="T2" fmla="*/ 141381 w 19"/>
                  <a:gd name="T3" fmla="*/ 186624 h 27"/>
                  <a:gd name="T4" fmla="*/ 45028 w 19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9"/>
                  <a:gd name="T10" fmla="*/ 0 h 27"/>
                  <a:gd name="T11" fmla="*/ 19 w 19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" h="27">
                    <a:moveTo>
                      <a:pt x="0" y="27"/>
                    </a:moveTo>
                    <a:lnTo>
                      <a:pt x="19" y="24"/>
                    </a:lnTo>
                    <a:lnTo>
                      <a:pt x="6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77" name="Freeform 134"/>
              <p:cNvSpPr>
                <a:spLocks/>
              </p:cNvSpPr>
              <p:nvPr/>
            </p:nvSpPr>
            <p:spPr bwMode="auto">
              <a:xfrm>
                <a:off x="3887" y="3126"/>
                <a:ext cx="107" cy="162"/>
              </a:xfrm>
              <a:custGeom>
                <a:avLst/>
                <a:gdLst>
                  <a:gd name="T0" fmla="*/ 78 w 107"/>
                  <a:gd name="T1" fmla="*/ 162 h 162"/>
                  <a:gd name="T2" fmla="*/ 0 w 107"/>
                  <a:gd name="T3" fmla="*/ 24 h 162"/>
                  <a:gd name="T4" fmla="*/ 107 w 107"/>
                  <a:gd name="T5" fmla="*/ 0 h 162"/>
                  <a:gd name="T6" fmla="*/ 78 w 107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7"/>
                  <a:gd name="T13" fmla="*/ 0 h 162"/>
                  <a:gd name="T14" fmla="*/ 107 w 107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7" h="162">
                    <a:moveTo>
                      <a:pt x="78" y="162"/>
                    </a:moveTo>
                    <a:lnTo>
                      <a:pt x="0" y="24"/>
                    </a:lnTo>
                    <a:lnTo>
                      <a:pt x="107" y="0"/>
                    </a:lnTo>
                    <a:lnTo>
                      <a:pt x="78" y="162"/>
                    </a:lnTo>
                    <a:close/>
                  </a:path>
                </a:pathLst>
              </a:custGeom>
              <a:solidFill>
                <a:srgbClr val="001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78" name="Freeform 135"/>
              <p:cNvSpPr>
                <a:spLocks/>
              </p:cNvSpPr>
              <p:nvPr/>
            </p:nvSpPr>
            <p:spPr bwMode="auto">
              <a:xfrm>
                <a:off x="3887" y="3126"/>
                <a:ext cx="107" cy="162"/>
              </a:xfrm>
              <a:custGeom>
                <a:avLst/>
                <a:gdLst>
                  <a:gd name="T0" fmla="*/ 96223 w 18"/>
                  <a:gd name="T1" fmla="*/ 209952 h 27"/>
                  <a:gd name="T2" fmla="*/ 0 w 18"/>
                  <a:gd name="T3" fmla="*/ 31104 h 27"/>
                  <a:gd name="T4" fmla="*/ 133607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13" y="27"/>
                    </a:moveTo>
                    <a:lnTo>
                      <a:pt x="0" y="4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79" name="Freeform 136"/>
              <p:cNvSpPr>
                <a:spLocks/>
              </p:cNvSpPr>
              <p:nvPr/>
            </p:nvSpPr>
            <p:spPr bwMode="auto">
              <a:xfrm>
                <a:off x="3857" y="3288"/>
                <a:ext cx="108" cy="156"/>
              </a:xfrm>
              <a:custGeom>
                <a:avLst/>
                <a:gdLst>
                  <a:gd name="T0" fmla="*/ 78 w 108"/>
                  <a:gd name="T1" fmla="*/ 156 h 156"/>
                  <a:gd name="T2" fmla="*/ 0 w 108"/>
                  <a:gd name="T3" fmla="*/ 18 h 156"/>
                  <a:gd name="T4" fmla="*/ 108 w 108"/>
                  <a:gd name="T5" fmla="*/ 0 h 156"/>
                  <a:gd name="T6" fmla="*/ 78 w 108"/>
                  <a:gd name="T7" fmla="*/ 156 h 1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56"/>
                  <a:gd name="T14" fmla="*/ 108 w 108"/>
                  <a:gd name="T15" fmla="*/ 156 h 1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56">
                    <a:moveTo>
                      <a:pt x="78" y="156"/>
                    </a:moveTo>
                    <a:lnTo>
                      <a:pt x="0" y="18"/>
                    </a:lnTo>
                    <a:lnTo>
                      <a:pt x="108" y="0"/>
                    </a:lnTo>
                    <a:lnTo>
                      <a:pt x="78" y="156"/>
                    </a:lnTo>
                    <a:close/>
                  </a:path>
                </a:pathLst>
              </a:custGeom>
              <a:solidFill>
                <a:srgbClr val="0000C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80" name="Freeform 137"/>
              <p:cNvSpPr>
                <a:spLocks/>
              </p:cNvSpPr>
              <p:nvPr/>
            </p:nvSpPr>
            <p:spPr bwMode="auto">
              <a:xfrm>
                <a:off x="3857" y="3288"/>
                <a:ext cx="108" cy="156"/>
              </a:xfrm>
              <a:custGeom>
                <a:avLst/>
                <a:gdLst>
                  <a:gd name="T0" fmla="*/ 101088 w 18"/>
                  <a:gd name="T1" fmla="*/ 202176 h 26"/>
                  <a:gd name="T2" fmla="*/ 0 w 18"/>
                  <a:gd name="T3" fmla="*/ 23328 h 26"/>
                  <a:gd name="T4" fmla="*/ 139968 w 18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6"/>
                  <a:gd name="T11" fmla="*/ 18 w 18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6">
                    <a:moveTo>
                      <a:pt x="13" y="26"/>
                    </a:moveTo>
                    <a:lnTo>
                      <a:pt x="0" y="3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81" name="Freeform 138"/>
              <p:cNvSpPr>
                <a:spLocks/>
              </p:cNvSpPr>
              <p:nvPr/>
            </p:nvSpPr>
            <p:spPr bwMode="auto">
              <a:xfrm>
                <a:off x="3857" y="3150"/>
                <a:ext cx="108" cy="156"/>
              </a:xfrm>
              <a:custGeom>
                <a:avLst/>
                <a:gdLst>
                  <a:gd name="T0" fmla="*/ 0 w 108"/>
                  <a:gd name="T1" fmla="*/ 156 h 156"/>
                  <a:gd name="T2" fmla="*/ 108 w 108"/>
                  <a:gd name="T3" fmla="*/ 138 h 156"/>
                  <a:gd name="T4" fmla="*/ 30 w 108"/>
                  <a:gd name="T5" fmla="*/ 0 h 156"/>
                  <a:gd name="T6" fmla="*/ 0 w 108"/>
                  <a:gd name="T7" fmla="*/ 156 h 1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56"/>
                  <a:gd name="T14" fmla="*/ 108 w 108"/>
                  <a:gd name="T15" fmla="*/ 156 h 1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56">
                    <a:moveTo>
                      <a:pt x="0" y="156"/>
                    </a:moveTo>
                    <a:lnTo>
                      <a:pt x="108" y="138"/>
                    </a:lnTo>
                    <a:lnTo>
                      <a:pt x="30" y="0"/>
                    </a:lnTo>
                    <a:lnTo>
                      <a:pt x="0" y="156"/>
                    </a:lnTo>
                    <a:close/>
                  </a:path>
                </a:pathLst>
              </a:custGeom>
              <a:solidFill>
                <a:srgbClr val="002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82" name="Freeform 139"/>
              <p:cNvSpPr>
                <a:spLocks/>
              </p:cNvSpPr>
              <p:nvPr/>
            </p:nvSpPr>
            <p:spPr bwMode="auto">
              <a:xfrm>
                <a:off x="3857" y="3150"/>
                <a:ext cx="108" cy="156"/>
              </a:xfrm>
              <a:custGeom>
                <a:avLst/>
                <a:gdLst>
                  <a:gd name="T0" fmla="*/ 0 w 18"/>
                  <a:gd name="T1" fmla="*/ 202176 h 26"/>
                  <a:gd name="T2" fmla="*/ 139968 w 18"/>
                  <a:gd name="T3" fmla="*/ 178848 h 26"/>
                  <a:gd name="T4" fmla="*/ 38880 w 18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6"/>
                  <a:gd name="T11" fmla="*/ 18 w 18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6">
                    <a:moveTo>
                      <a:pt x="0" y="26"/>
                    </a:moveTo>
                    <a:lnTo>
                      <a:pt x="18" y="23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83" name="Freeform 140"/>
              <p:cNvSpPr>
                <a:spLocks/>
              </p:cNvSpPr>
              <p:nvPr/>
            </p:nvSpPr>
            <p:spPr bwMode="auto">
              <a:xfrm>
                <a:off x="3839" y="2826"/>
                <a:ext cx="114" cy="162"/>
              </a:xfrm>
              <a:custGeom>
                <a:avLst/>
                <a:gdLst>
                  <a:gd name="T0" fmla="*/ 78 w 114"/>
                  <a:gd name="T1" fmla="*/ 162 h 162"/>
                  <a:gd name="T2" fmla="*/ 0 w 114"/>
                  <a:gd name="T3" fmla="*/ 24 h 162"/>
                  <a:gd name="T4" fmla="*/ 114 w 114"/>
                  <a:gd name="T5" fmla="*/ 0 h 162"/>
                  <a:gd name="T6" fmla="*/ 78 w 114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4"/>
                  <a:gd name="T13" fmla="*/ 0 h 162"/>
                  <a:gd name="T14" fmla="*/ 114 w 114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4" h="162">
                    <a:moveTo>
                      <a:pt x="78" y="162"/>
                    </a:moveTo>
                    <a:lnTo>
                      <a:pt x="0" y="24"/>
                    </a:lnTo>
                    <a:lnTo>
                      <a:pt x="114" y="0"/>
                    </a:lnTo>
                    <a:lnTo>
                      <a:pt x="78" y="162"/>
                    </a:lnTo>
                    <a:close/>
                  </a:path>
                </a:pathLst>
              </a:custGeom>
              <a:solidFill>
                <a:srgbClr val="00A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84" name="Freeform 141"/>
              <p:cNvSpPr>
                <a:spLocks/>
              </p:cNvSpPr>
              <p:nvPr/>
            </p:nvSpPr>
            <p:spPr bwMode="auto">
              <a:xfrm>
                <a:off x="3839" y="2826"/>
                <a:ext cx="114" cy="162"/>
              </a:xfrm>
              <a:custGeom>
                <a:avLst/>
                <a:gdLst>
                  <a:gd name="T0" fmla="*/ 101088 w 19"/>
                  <a:gd name="T1" fmla="*/ 209952 h 27"/>
                  <a:gd name="T2" fmla="*/ 0 w 19"/>
                  <a:gd name="T3" fmla="*/ 31104 h 27"/>
                  <a:gd name="T4" fmla="*/ 147744 w 19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9"/>
                  <a:gd name="T10" fmla="*/ 0 h 27"/>
                  <a:gd name="T11" fmla="*/ 19 w 19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" h="27">
                    <a:moveTo>
                      <a:pt x="13" y="27"/>
                    </a:moveTo>
                    <a:lnTo>
                      <a:pt x="0" y="4"/>
                    </a:lnTo>
                    <a:lnTo>
                      <a:pt x="19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85" name="Freeform 142"/>
              <p:cNvSpPr>
                <a:spLocks/>
              </p:cNvSpPr>
              <p:nvPr/>
            </p:nvSpPr>
            <p:spPr bwMode="auto">
              <a:xfrm>
                <a:off x="3839" y="2688"/>
                <a:ext cx="114" cy="162"/>
              </a:xfrm>
              <a:custGeom>
                <a:avLst/>
                <a:gdLst>
                  <a:gd name="T0" fmla="*/ 0 w 114"/>
                  <a:gd name="T1" fmla="*/ 162 h 162"/>
                  <a:gd name="T2" fmla="*/ 114 w 114"/>
                  <a:gd name="T3" fmla="*/ 138 h 162"/>
                  <a:gd name="T4" fmla="*/ 30 w 114"/>
                  <a:gd name="T5" fmla="*/ 0 h 162"/>
                  <a:gd name="T6" fmla="*/ 0 w 114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4"/>
                  <a:gd name="T13" fmla="*/ 0 h 162"/>
                  <a:gd name="T14" fmla="*/ 114 w 114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4" h="162">
                    <a:moveTo>
                      <a:pt x="0" y="162"/>
                    </a:moveTo>
                    <a:lnTo>
                      <a:pt x="114" y="138"/>
                    </a:lnTo>
                    <a:lnTo>
                      <a:pt x="30" y="0"/>
                    </a:lnTo>
                    <a:lnTo>
                      <a:pt x="0" y="162"/>
                    </a:lnTo>
                    <a:close/>
                  </a:path>
                </a:pathLst>
              </a:custGeom>
              <a:solidFill>
                <a:srgbClr val="10FFE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86" name="Freeform 143"/>
              <p:cNvSpPr>
                <a:spLocks/>
              </p:cNvSpPr>
              <p:nvPr/>
            </p:nvSpPr>
            <p:spPr bwMode="auto">
              <a:xfrm>
                <a:off x="3839" y="2688"/>
                <a:ext cx="114" cy="162"/>
              </a:xfrm>
              <a:custGeom>
                <a:avLst/>
                <a:gdLst>
                  <a:gd name="T0" fmla="*/ 0 w 19"/>
                  <a:gd name="T1" fmla="*/ 209952 h 27"/>
                  <a:gd name="T2" fmla="*/ 147744 w 19"/>
                  <a:gd name="T3" fmla="*/ 178848 h 27"/>
                  <a:gd name="T4" fmla="*/ 38880 w 19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9"/>
                  <a:gd name="T10" fmla="*/ 0 h 27"/>
                  <a:gd name="T11" fmla="*/ 19 w 19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" h="27">
                    <a:moveTo>
                      <a:pt x="0" y="27"/>
                    </a:moveTo>
                    <a:lnTo>
                      <a:pt x="19" y="23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87" name="Oval 144"/>
              <p:cNvSpPr>
                <a:spLocks noChangeArrowheads="1"/>
              </p:cNvSpPr>
              <p:nvPr/>
            </p:nvSpPr>
            <p:spPr bwMode="auto">
              <a:xfrm>
                <a:off x="3851" y="3372"/>
                <a:ext cx="54" cy="54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88" name="Oval 145"/>
              <p:cNvSpPr>
                <a:spLocks noChangeArrowheads="1"/>
              </p:cNvSpPr>
              <p:nvPr/>
            </p:nvSpPr>
            <p:spPr bwMode="auto">
              <a:xfrm>
                <a:off x="3851" y="3372"/>
                <a:ext cx="54" cy="54"/>
              </a:xfrm>
              <a:prstGeom prst="ellips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89" name="Freeform 146"/>
              <p:cNvSpPr>
                <a:spLocks/>
              </p:cNvSpPr>
              <p:nvPr/>
            </p:nvSpPr>
            <p:spPr bwMode="auto">
              <a:xfrm>
                <a:off x="3827" y="3306"/>
                <a:ext cx="108" cy="162"/>
              </a:xfrm>
              <a:custGeom>
                <a:avLst/>
                <a:gdLst>
                  <a:gd name="T0" fmla="*/ 0 w 108"/>
                  <a:gd name="T1" fmla="*/ 162 h 162"/>
                  <a:gd name="T2" fmla="*/ 108 w 108"/>
                  <a:gd name="T3" fmla="*/ 138 h 162"/>
                  <a:gd name="T4" fmla="*/ 30 w 108"/>
                  <a:gd name="T5" fmla="*/ 0 h 162"/>
                  <a:gd name="T6" fmla="*/ 0 w 108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62"/>
                  <a:gd name="T14" fmla="*/ 108 w 108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62">
                    <a:moveTo>
                      <a:pt x="0" y="162"/>
                    </a:moveTo>
                    <a:lnTo>
                      <a:pt x="108" y="138"/>
                    </a:lnTo>
                    <a:lnTo>
                      <a:pt x="30" y="0"/>
                    </a:lnTo>
                    <a:lnTo>
                      <a:pt x="0" y="162"/>
                    </a:lnTo>
                    <a:close/>
                  </a:path>
                </a:pathLst>
              </a:custGeom>
              <a:solidFill>
                <a:srgbClr val="0000D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90" name="Freeform 147"/>
              <p:cNvSpPr>
                <a:spLocks/>
              </p:cNvSpPr>
              <p:nvPr/>
            </p:nvSpPr>
            <p:spPr bwMode="auto">
              <a:xfrm>
                <a:off x="3827" y="3306"/>
                <a:ext cx="108" cy="162"/>
              </a:xfrm>
              <a:custGeom>
                <a:avLst/>
                <a:gdLst>
                  <a:gd name="T0" fmla="*/ 0 w 18"/>
                  <a:gd name="T1" fmla="*/ 209952 h 27"/>
                  <a:gd name="T2" fmla="*/ 139968 w 18"/>
                  <a:gd name="T3" fmla="*/ 178848 h 27"/>
                  <a:gd name="T4" fmla="*/ 38880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0" y="27"/>
                    </a:moveTo>
                    <a:lnTo>
                      <a:pt x="18" y="23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91" name="Oval 148"/>
              <p:cNvSpPr>
                <a:spLocks noChangeArrowheads="1"/>
              </p:cNvSpPr>
              <p:nvPr/>
            </p:nvSpPr>
            <p:spPr bwMode="auto">
              <a:xfrm>
                <a:off x="3911" y="2706"/>
                <a:ext cx="54" cy="54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92" name="Oval 149"/>
              <p:cNvSpPr>
                <a:spLocks noChangeArrowheads="1"/>
              </p:cNvSpPr>
              <p:nvPr/>
            </p:nvSpPr>
            <p:spPr bwMode="auto">
              <a:xfrm>
                <a:off x="3911" y="2706"/>
                <a:ext cx="54" cy="54"/>
              </a:xfrm>
              <a:prstGeom prst="ellips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93" name="Oval 150"/>
              <p:cNvSpPr>
                <a:spLocks noChangeArrowheads="1"/>
              </p:cNvSpPr>
              <p:nvPr/>
            </p:nvSpPr>
            <p:spPr bwMode="auto">
              <a:xfrm>
                <a:off x="3905" y="2958"/>
                <a:ext cx="54" cy="54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94" name="Oval 151"/>
              <p:cNvSpPr>
                <a:spLocks noChangeArrowheads="1"/>
              </p:cNvSpPr>
              <p:nvPr/>
            </p:nvSpPr>
            <p:spPr bwMode="auto">
              <a:xfrm>
                <a:off x="3905" y="2958"/>
                <a:ext cx="54" cy="54"/>
              </a:xfrm>
              <a:prstGeom prst="ellips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95" name="Oval 152"/>
              <p:cNvSpPr>
                <a:spLocks noChangeArrowheads="1"/>
              </p:cNvSpPr>
              <p:nvPr/>
            </p:nvSpPr>
            <p:spPr bwMode="auto">
              <a:xfrm>
                <a:off x="3899" y="3126"/>
                <a:ext cx="54" cy="54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96" name="Oval 153"/>
              <p:cNvSpPr>
                <a:spLocks noChangeArrowheads="1"/>
              </p:cNvSpPr>
              <p:nvPr/>
            </p:nvSpPr>
            <p:spPr bwMode="auto">
              <a:xfrm>
                <a:off x="3899" y="3126"/>
                <a:ext cx="54" cy="54"/>
              </a:xfrm>
              <a:prstGeom prst="ellips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97" name="Freeform 154"/>
              <p:cNvSpPr>
                <a:spLocks/>
              </p:cNvSpPr>
              <p:nvPr/>
            </p:nvSpPr>
            <p:spPr bwMode="auto">
              <a:xfrm>
                <a:off x="3809" y="2850"/>
                <a:ext cx="108" cy="156"/>
              </a:xfrm>
              <a:custGeom>
                <a:avLst/>
                <a:gdLst>
                  <a:gd name="T0" fmla="*/ 0 w 108"/>
                  <a:gd name="T1" fmla="*/ 156 h 156"/>
                  <a:gd name="T2" fmla="*/ 108 w 108"/>
                  <a:gd name="T3" fmla="*/ 138 h 156"/>
                  <a:gd name="T4" fmla="*/ 30 w 108"/>
                  <a:gd name="T5" fmla="*/ 0 h 156"/>
                  <a:gd name="T6" fmla="*/ 0 w 108"/>
                  <a:gd name="T7" fmla="*/ 156 h 1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56"/>
                  <a:gd name="T14" fmla="*/ 108 w 108"/>
                  <a:gd name="T15" fmla="*/ 156 h 1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56">
                    <a:moveTo>
                      <a:pt x="0" y="156"/>
                    </a:moveTo>
                    <a:lnTo>
                      <a:pt x="108" y="138"/>
                    </a:lnTo>
                    <a:lnTo>
                      <a:pt x="30" y="0"/>
                    </a:lnTo>
                    <a:lnTo>
                      <a:pt x="0" y="156"/>
                    </a:lnTo>
                    <a:close/>
                  </a:path>
                </a:pathLst>
              </a:custGeom>
              <a:solidFill>
                <a:srgbClr val="00B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98" name="Freeform 155"/>
              <p:cNvSpPr>
                <a:spLocks/>
              </p:cNvSpPr>
              <p:nvPr/>
            </p:nvSpPr>
            <p:spPr bwMode="auto">
              <a:xfrm>
                <a:off x="3809" y="2850"/>
                <a:ext cx="108" cy="156"/>
              </a:xfrm>
              <a:custGeom>
                <a:avLst/>
                <a:gdLst>
                  <a:gd name="T0" fmla="*/ 0 w 18"/>
                  <a:gd name="T1" fmla="*/ 202176 h 26"/>
                  <a:gd name="T2" fmla="*/ 139968 w 18"/>
                  <a:gd name="T3" fmla="*/ 178848 h 26"/>
                  <a:gd name="T4" fmla="*/ 38880 w 18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6"/>
                  <a:gd name="T11" fmla="*/ 18 w 18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6">
                    <a:moveTo>
                      <a:pt x="0" y="26"/>
                    </a:moveTo>
                    <a:lnTo>
                      <a:pt x="18" y="23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99" name="Freeform 156"/>
              <p:cNvSpPr>
                <a:spLocks/>
              </p:cNvSpPr>
              <p:nvPr/>
            </p:nvSpPr>
            <p:spPr bwMode="auto">
              <a:xfrm>
                <a:off x="3809" y="2988"/>
                <a:ext cx="108" cy="162"/>
              </a:xfrm>
              <a:custGeom>
                <a:avLst/>
                <a:gdLst>
                  <a:gd name="T0" fmla="*/ 78 w 108"/>
                  <a:gd name="T1" fmla="*/ 162 h 162"/>
                  <a:gd name="T2" fmla="*/ 0 w 108"/>
                  <a:gd name="T3" fmla="*/ 18 h 162"/>
                  <a:gd name="T4" fmla="*/ 108 w 108"/>
                  <a:gd name="T5" fmla="*/ 0 h 162"/>
                  <a:gd name="T6" fmla="*/ 78 w 108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62"/>
                  <a:gd name="T14" fmla="*/ 108 w 108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62">
                    <a:moveTo>
                      <a:pt x="78" y="162"/>
                    </a:moveTo>
                    <a:lnTo>
                      <a:pt x="0" y="18"/>
                    </a:lnTo>
                    <a:lnTo>
                      <a:pt x="108" y="0"/>
                    </a:lnTo>
                    <a:lnTo>
                      <a:pt x="78" y="162"/>
                    </a:lnTo>
                    <a:close/>
                  </a:path>
                </a:pathLst>
              </a:custGeom>
              <a:solidFill>
                <a:srgbClr val="007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00" name="Freeform 157"/>
              <p:cNvSpPr>
                <a:spLocks/>
              </p:cNvSpPr>
              <p:nvPr/>
            </p:nvSpPr>
            <p:spPr bwMode="auto">
              <a:xfrm>
                <a:off x="3809" y="2988"/>
                <a:ext cx="108" cy="162"/>
              </a:xfrm>
              <a:custGeom>
                <a:avLst/>
                <a:gdLst>
                  <a:gd name="T0" fmla="*/ 101088 w 18"/>
                  <a:gd name="T1" fmla="*/ 209952 h 27"/>
                  <a:gd name="T2" fmla="*/ 0 w 18"/>
                  <a:gd name="T3" fmla="*/ 23328 h 27"/>
                  <a:gd name="T4" fmla="*/ 139968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13" y="27"/>
                    </a:moveTo>
                    <a:lnTo>
                      <a:pt x="0" y="3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01" name="Oval 158"/>
              <p:cNvSpPr>
                <a:spLocks noChangeArrowheads="1"/>
              </p:cNvSpPr>
              <p:nvPr/>
            </p:nvSpPr>
            <p:spPr bwMode="auto">
              <a:xfrm>
                <a:off x="3875" y="3509"/>
                <a:ext cx="54" cy="54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02" name="Oval 159"/>
              <p:cNvSpPr>
                <a:spLocks noChangeArrowheads="1"/>
              </p:cNvSpPr>
              <p:nvPr/>
            </p:nvSpPr>
            <p:spPr bwMode="auto">
              <a:xfrm>
                <a:off x="3875" y="3509"/>
                <a:ext cx="54" cy="54"/>
              </a:xfrm>
              <a:prstGeom prst="ellips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03" name="Freeform 160"/>
              <p:cNvSpPr>
                <a:spLocks/>
              </p:cNvSpPr>
              <p:nvPr/>
            </p:nvSpPr>
            <p:spPr bwMode="auto">
              <a:xfrm>
                <a:off x="3779" y="3006"/>
                <a:ext cx="108" cy="162"/>
              </a:xfrm>
              <a:custGeom>
                <a:avLst/>
                <a:gdLst>
                  <a:gd name="T0" fmla="*/ 0 w 108"/>
                  <a:gd name="T1" fmla="*/ 162 h 162"/>
                  <a:gd name="T2" fmla="*/ 108 w 108"/>
                  <a:gd name="T3" fmla="*/ 144 h 162"/>
                  <a:gd name="T4" fmla="*/ 30 w 108"/>
                  <a:gd name="T5" fmla="*/ 0 h 162"/>
                  <a:gd name="T6" fmla="*/ 0 w 108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62"/>
                  <a:gd name="T14" fmla="*/ 108 w 108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62">
                    <a:moveTo>
                      <a:pt x="0" y="162"/>
                    </a:moveTo>
                    <a:lnTo>
                      <a:pt x="108" y="144"/>
                    </a:lnTo>
                    <a:lnTo>
                      <a:pt x="30" y="0"/>
                    </a:lnTo>
                    <a:lnTo>
                      <a:pt x="0" y="162"/>
                    </a:lnTo>
                    <a:close/>
                  </a:path>
                </a:pathLst>
              </a:custGeom>
              <a:solidFill>
                <a:srgbClr val="008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04" name="Freeform 161"/>
              <p:cNvSpPr>
                <a:spLocks/>
              </p:cNvSpPr>
              <p:nvPr/>
            </p:nvSpPr>
            <p:spPr bwMode="auto">
              <a:xfrm>
                <a:off x="3779" y="3006"/>
                <a:ext cx="108" cy="162"/>
              </a:xfrm>
              <a:custGeom>
                <a:avLst/>
                <a:gdLst>
                  <a:gd name="T0" fmla="*/ 0 w 18"/>
                  <a:gd name="T1" fmla="*/ 209952 h 27"/>
                  <a:gd name="T2" fmla="*/ 139968 w 18"/>
                  <a:gd name="T3" fmla="*/ 186624 h 27"/>
                  <a:gd name="T4" fmla="*/ 38880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0" y="27"/>
                    </a:moveTo>
                    <a:lnTo>
                      <a:pt x="18" y="24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05" name="Freeform 162"/>
              <p:cNvSpPr>
                <a:spLocks/>
              </p:cNvSpPr>
              <p:nvPr/>
            </p:nvSpPr>
            <p:spPr bwMode="auto">
              <a:xfrm>
                <a:off x="3779" y="3150"/>
                <a:ext cx="108" cy="156"/>
              </a:xfrm>
              <a:custGeom>
                <a:avLst/>
                <a:gdLst>
                  <a:gd name="T0" fmla="*/ 78 w 108"/>
                  <a:gd name="T1" fmla="*/ 156 h 156"/>
                  <a:gd name="T2" fmla="*/ 0 w 108"/>
                  <a:gd name="T3" fmla="*/ 18 h 156"/>
                  <a:gd name="T4" fmla="*/ 108 w 108"/>
                  <a:gd name="T5" fmla="*/ 0 h 156"/>
                  <a:gd name="T6" fmla="*/ 78 w 108"/>
                  <a:gd name="T7" fmla="*/ 156 h 1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56"/>
                  <a:gd name="T14" fmla="*/ 108 w 108"/>
                  <a:gd name="T15" fmla="*/ 156 h 1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56">
                    <a:moveTo>
                      <a:pt x="78" y="156"/>
                    </a:moveTo>
                    <a:lnTo>
                      <a:pt x="0" y="18"/>
                    </a:lnTo>
                    <a:lnTo>
                      <a:pt x="108" y="0"/>
                    </a:lnTo>
                    <a:lnTo>
                      <a:pt x="78" y="156"/>
                    </a:lnTo>
                    <a:close/>
                  </a:path>
                </a:pathLst>
              </a:custGeom>
              <a:solidFill>
                <a:srgbClr val="002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06" name="Freeform 163"/>
              <p:cNvSpPr>
                <a:spLocks/>
              </p:cNvSpPr>
              <p:nvPr/>
            </p:nvSpPr>
            <p:spPr bwMode="auto">
              <a:xfrm>
                <a:off x="3779" y="3150"/>
                <a:ext cx="108" cy="156"/>
              </a:xfrm>
              <a:custGeom>
                <a:avLst/>
                <a:gdLst>
                  <a:gd name="T0" fmla="*/ 101088 w 18"/>
                  <a:gd name="T1" fmla="*/ 202176 h 26"/>
                  <a:gd name="T2" fmla="*/ 0 w 18"/>
                  <a:gd name="T3" fmla="*/ 23328 h 26"/>
                  <a:gd name="T4" fmla="*/ 139968 w 18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6"/>
                  <a:gd name="T11" fmla="*/ 18 w 18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6">
                    <a:moveTo>
                      <a:pt x="13" y="26"/>
                    </a:moveTo>
                    <a:lnTo>
                      <a:pt x="0" y="3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07" name="Oval 164"/>
              <p:cNvSpPr>
                <a:spLocks noChangeArrowheads="1"/>
              </p:cNvSpPr>
              <p:nvPr/>
            </p:nvSpPr>
            <p:spPr bwMode="auto">
              <a:xfrm>
                <a:off x="3749" y="2544"/>
                <a:ext cx="54" cy="54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08" name="Oval 165"/>
              <p:cNvSpPr>
                <a:spLocks noChangeArrowheads="1"/>
              </p:cNvSpPr>
              <p:nvPr/>
            </p:nvSpPr>
            <p:spPr bwMode="auto">
              <a:xfrm>
                <a:off x="3749" y="2544"/>
                <a:ext cx="54" cy="54"/>
              </a:xfrm>
              <a:prstGeom prst="ellips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09" name="Freeform 166"/>
              <p:cNvSpPr>
                <a:spLocks/>
              </p:cNvSpPr>
              <p:nvPr/>
            </p:nvSpPr>
            <p:spPr bwMode="auto">
              <a:xfrm>
                <a:off x="3683" y="2550"/>
                <a:ext cx="108" cy="156"/>
              </a:xfrm>
              <a:custGeom>
                <a:avLst/>
                <a:gdLst>
                  <a:gd name="T0" fmla="*/ 78 w 108"/>
                  <a:gd name="T1" fmla="*/ 156 h 156"/>
                  <a:gd name="T2" fmla="*/ 0 w 108"/>
                  <a:gd name="T3" fmla="*/ 18 h 156"/>
                  <a:gd name="T4" fmla="*/ 108 w 108"/>
                  <a:gd name="T5" fmla="*/ 0 h 156"/>
                  <a:gd name="T6" fmla="*/ 78 w 108"/>
                  <a:gd name="T7" fmla="*/ 156 h 1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56"/>
                  <a:gd name="T14" fmla="*/ 108 w 108"/>
                  <a:gd name="T15" fmla="*/ 156 h 1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56">
                    <a:moveTo>
                      <a:pt x="78" y="156"/>
                    </a:moveTo>
                    <a:lnTo>
                      <a:pt x="0" y="18"/>
                    </a:lnTo>
                    <a:lnTo>
                      <a:pt x="108" y="0"/>
                    </a:lnTo>
                    <a:lnTo>
                      <a:pt x="78" y="156"/>
                    </a:lnTo>
                    <a:close/>
                  </a:path>
                </a:pathLst>
              </a:custGeom>
              <a:solidFill>
                <a:srgbClr val="60FF9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10" name="Freeform 167"/>
              <p:cNvSpPr>
                <a:spLocks/>
              </p:cNvSpPr>
              <p:nvPr/>
            </p:nvSpPr>
            <p:spPr bwMode="auto">
              <a:xfrm>
                <a:off x="3683" y="2550"/>
                <a:ext cx="108" cy="156"/>
              </a:xfrm>
              <a:custGeom>
                <a:avLst/>
                <a:gdLst>
                  <a:gd name="T0" fmla="*/ 101088 w 18"/>
                  <a:gd name="T1" fmla="*/ 202176 h 26"/>
                  <a:gd name="T2" fmla="*/ 0 w 18"/>
                  <a:gd name="T3" fmla="*/ 23328 h 26"/>
                  <a:gd name="T4" fmla="*/ 139968 w 18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6"/>
                  <a:gd name="T11" fmla="*/ 18 w 18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6">
                    <a:moveTo>
                      <a:pt x="13" y="26"/>
                    </a:moveTo>
                    <a:lnTo>
                      <a:pt x="0" y="3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11" name="Freeform 168"/>
              <p:cNvSpPr>
                <a:spLocks/>
              </p:cNvSpPr>
              <p:nvPr/>
            </p:nvSpPr>
            <p:spPr bwMode="auto">
              <a:xfrm>
                <a:off x="3761" y="2688"/>
                <a:ext cx="108" cy="162"/>
              </a:xfrm>
              <a:custGeom>
                <a:avLst/>
                <a:gdLst>
                  <a:gd name="T0" fmla="*/ 78 w 108"/>
                  <a:gd name="T1" fmla="*/ 162 h 162"/>
                  <a:gd name="T2" fmla="*/ 0 w 108"/>
                  <a:gd name="T3" fmla="*/ 18 h 162"/>
                  <a:gd name="T4" fmla="*/ 108 w 108"/>
                  <a:gd name="T5" fmla="*/ 0 h 162"/>
                  <a:gd name="T6" fmla="*/ 78 w 108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62"/>
                  <a:gd name="T14" fmla="*/ 108 w 108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62">
                    <a:moveTo>
                      <a:pt x="78" y="162"/>
                    </a:moveTo>
                    <a:lnTo>
                      <a:pt x="0" y="18"/>
                    </a:lnTo>
                    <a:lnTo>
                      <a:pt x="108" y="0"/>
                    </a:lnTo>
                    <a:lnTo>
                      <a:pt x="78" y="162"/>
                    </a:lnTo>
                    <a:close/>
                  </a:path>
                </a:pathLst>
              </a:custGeom>
              <a:solidFill>
                <a:srgbClr val="10FFE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12" name="Freeform 169"/>
              <p:cNvSpPr>
                <a:spLocks/>
              </p:cNvSpPr>
              <p:nvPr/>
            </p:nvSpPr>
            <p:spPr bwMode="auto">
              <a:xfrm>
                <a:off x="3761" y="2688"/>
                <a:ext cx="108" cy="162"/>
              </a:xfrm>
              <a:custGeom>
                <a:avLst/>
                <a:gdLst>
                  <a:gd name="T0" fmla="*/ 101088 w 18"/>
                  <a:gd name="T1" fmla="*/ 209952 h 27"/>
                  <a:gd name="T2" fmla="*/ 0 w 18"/>
                  <a:gd name="T3" fmla="*/ 23328 h 27"/>
                  <a:gd name="T4" fmla="*/ 139968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13" y="27"/>
                    </a:moveTo>
                    <a:lnTo>
                      <a:pt x="0" y="3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13" name="Freeform 170"/>
              <p:cNvSpPr>
                <a:spLocks/>
              </p:cNvSpPr>
              <p:nvPr/>
            </p:nvSpPr>
            <p:spPr bwMode="auto">
              <a:xfrm>
                <a:off x="3761" y="2550"/>
                <a:ext cx="108" cy="156"/>
              </a:xfrm>
              <a:custGeom>
                <a:avLst/>
                <a:gdLst>
                  <a:gd name="T0" fmla="*/ 0 w 108"/>
                  <a:gd name="T1" fmla="*/ 156 h 156"/>
                  <a:gd name="T2" fmla="*/ 108 w 108"/>
                  <a:gd name="T3" fmla="*/ 138 h 156"/>
                  <a:gd name="T4" fmla="*/ 30 w 108"/>
                  <a:gd name="T5" fmla="*/ 0 h 156"/>
                  <a:gd name="T6" fmla="*/ 0 w 108"/>
                  <a:gd name="T7" fmla="*/ 156 h 1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56"/>
                  <a:gd name="T14" fmla="*/ 108 w 108"/>
                  <a:gd name="T15" fmla="*/ 156 h 1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56">
                    <a:moveTo>
                      <a:pt x="0" y="156"/>
                    </a:moveTo>
                    <a:lnTo>
                      <a:pt x="108" y="138"/>
                    </a:lnTo>
                    <a:lnTo>
                      <a:pt x="30" y="0"/>
                    </a:lnTo>
                    <a:lnTo>
                      <a:pt x="0" y="156"/>
                    </a:lnTo>
                    <a:close/>
                  </a:path>
                </a:pathLst>
              </a:custGeom>
              <a:solidFill>
                <a:srgbClr val="60FF9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14" name="Freeform 171"/>
              <p:cNvSpPr>
                <a:spLocks/>
              </p:cNvSpPr>
              <p:nvPr/>
            </p:nvSpPr>
            <p:spPr bwMode="auto">
              <a:xfrm>
                <a:off x="3761" y="2550"/>
                <a:ext cx="108" cy="156"/>
              </a:xfrm>
              <a:custGeom>
                <a:avLst/>
                <a:gdLst>
                  <a:gd name="T0" fmla="*/ 0 w 18"/>
                  <a:gd name="T1" fmla="*/ 202176 h 26"/>
                  <a:gd name="T2" fmla="*/ 139968 w 18"/>
                  <a:gd name="T3" fmla="*/ 178848 h 26"/>
                  <a:gd name="T4" fmla="*/ 38880 w 18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6"/>
                  <a:gd name="T11" fmla="*/ 18 w 18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6">
                    <a:moveTo>
                      <a:pt x="0" y="26"/>
                    </a:moveTo>
                    <a:lnTo>
                      <a:pt x="18" y="23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15" name="Freeform 172"/>
              <p:cNvSpPr>
                <a:spLocks/>
              </p:cNvSpPr>
              <p:nvPr/>
            </p:nvSpPr>
            <p:spPr bwMode="auto">
              <a:xfrm>
                <a:off x="3749" y="3168"/>
                <a:ext cx="108" cy="156"/>
              </a:xfrm>
              <a:custGeom>
                <a:avLst/>
                <a:gdLst>
                  <a:gd name="T0" fmla="*/ 0 w 108"/>
                  <a:gd name="T1" fmla="*/ 156 h 156"/>
                  <a:gd name="T2" fmla="*/ 108 w 108"/>
                  <a:gd name="T3" fmla="*/ 138 h 156"/>
                  <a:gd name="T4" fmla="*/ 30 w 108"/>
                  <a:gd name="T5" fmla="*/ 0 h 156"/>
                  <a:gd name="T6" fmla="*/ 0 w 108"/>
                  <a:gd name="T7" fmla="*/ 156 h 1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56"/>
                  <a:gd name="T14" fmla="*/ 108 w 108"/>
                  <a:gd name="T15" fmla="*/ 156 h 1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56">
                    <a:moveTo>
                      <a:pt x="0" y="156"/>
                    </a:moveTo>
                    <a:lnTo>
                      <a:pt x="108" y="138"/>
                    </a:lnTo>
                    <a:lnTo>
                      <a:pt x="30" y="0"/>
                    </a:lnTo>
                    <a:lnTo>
                      <a:pt x="0" y="156"/>
                    </a:lnTo>
                    <a:close/>
                  </a:path>
                </a:pathLst>
              </a:custGeom>
              <a:solidFill>
                <a:srgbClr val="004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16" name="Freeform 173"/>
              <p:cNvSpPr>
                <a:spLocks/>
              </p:cNvSpPr>
              <p:nvPr/>
            </p:nvSpPr>
            <p:spPr bwMode="auto">
              <a:xfrm>
                <a:off x="3749" y="3168"/>
                <a:ext cx="108" cy="156"/>
              </a:xfrm>
              <a:custGeom>
                <a:avLst/>
                <a:gdLst>
                  <a:gd name="T0" fmla="*/ 0 w 18"/>
                  <a:gd name="T1" fmla="*/ 202176 h 26"/>
                  <a:gd name="T2" fmla="*/ 139968 w 18"/>
                  <a:gd name="T3" fmla="*/ 178848 h 26"/>
                  <a:gd name="T4" fmla="*/ 38880 w 18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6"/>
                  <a:gd name="T11" fmla="*/ 18 w 18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6">
                    <a:moveTo>
                      <a:pt x="0" y="26"/>
                    </a:moveTo>
                    <a:lnTo>
                      <a:pt x="18" y="23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17" name="Freeform 174"/>
              <p:cNvSpPr>
                <a:spLocks/>
              </p:cNvSpPr>
              <p:nvPr/>
            </p:nvSpPr>
            <p:spPr bwMode="auto">
              <a:xfrm>
                <a:off x="3749" y="3306"/>
                <a:ext cx="108" cy="162"/>
              </a:xfrm>
              <a:custGeom>
                <a:avLst/>
                <a:gdLst>
                  <a:gd name="T0" fmla="*/ 78 w 108"/>
                  <a:gd name="T1" fmla="*/ 162 h 162"/>
                  <a:gd name="T2" fmla="*/ 0 w 108"/>
                  <a:gd name="T3" fmla="*/ 18 h 162"/>
                  <a:gd name="T4" fmla="*/ 108 w 108"/>
                  <a:gd name="T5" fmla="*/ 0 h 162"/>
                  <a:gd name="T6" fmla="*/ 78 w 108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62"/>
                  <a:gd name="T14" fmla="*/ 108 w 108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62">
                    <a:moveTo>
                      <a:pt x="78" y="162"/>
                    </a:moveTo>
                    <a:lnTo>
                      <a:pt x="0" y="18"/>
                    </a:lnTo>
                    <a:lnTo>
                      <a:pt x="108" y="0"/>
                    </a:lnTo>
                    <a:lnTo>
                      <a:pt x="78" y="162"/>
                    </a:lnTo>
                    <a:close/>
                  </a:path>
                </a:pathLst>
              </a:custGeom>
              <a:solidFill>
                <a:srgbClr val="0000D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18" name="Freeform 175"/>
              <p:cNvSpPr>
                <a:spLocks/>
              </p:cNvSpPr>
              <p:nvPr/>
            </p:nvSpPr>
            <p:spPr bwMode="auto">
              <a:xfrm>
                <a:off x="3749" y="3306"/>
                <a:ext cx="108" cy="162"/>
              </a:xfrm>
              <a:custGeom>
                <a:avLst/>
                <a:gdLst>
                  <a:gd name="T0" fmla="*/ 101088 w 18"/>
                  <a:gd name="T1" fmla="*/ 209952 h 27"/>
                  <a:gd name="T2" fmla="*/ 0 w 18"/>
                  <a:gd name="T3" fmla="*/ 23328 h 27"/>
                  <a:gd name="T4" fmla="*/ 139968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13" y="27"/>
                    </a:moveTo>
                    <a:lnTo>
                      <a:pt x="0" y="3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19" name="Rectangle 176"/>
              <p:cNvSpPr>
                <a:spLocks noChangeArrowheads="1"/>
              </p:cNvSpPr>
              <p:nvPr/>
            </p:nvSpPr>
            <p:spPr bwMode="auto">
              <a:xfrm>
                <a:off x="3923" y="3917"/>
                <a:ext cx="1" cy="2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endParaRPr lang="en-US" sz="2400">
                  <a:cs typeface="Arial" charset="0"/>
                </a:endParaRPr>
              </a:p>
            </p:txBody>
          </p:sp>
          <p:sp>
            <p:nvSpPr>
              <p:cNvPr id="19920" name="Freeform 177"/>
              <p:cNvSpPr>
                <a:spLocks/>
              </p:cNvSpPr>
              <p:nvPr/>
            </p:nvSpPr>
            <p:spPr bwMode="auto">
              <a:xfrm>
                <a:off x="3731" y="2850"/>
                <a:ext cx="108" cy="156"/>
              </a:xfrm>
              <a:custGeom>
                <a:avLst/>
                <a:gdLst>
                  <a:gd name="T0" fmla="*/ 78 w 108"/>
                  <a:gd name="T1" fmla="*/ 156 h 156"/>
                  <a:gd name="T2" fmla="*/ 0 w 108"/>
                  <a:gd name="T3" fmla="*/ 18 h 156"/>
                  <a:gd name="T4" fmla="*/ 108 w 108"/>
                  <a:gd name="T5" fmla="*/ 0 h 156"/>
                  <a:gd name="T6" fmla="*/ 78 w 108"/>
                  <a:gd name="T7" fmla="*/ 156 h 1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56"/>
                  <a:gd name="T14" fmla="*/ 108 w 108"/>
                  <a:gd name="T15" fmla="*/ 156 h 1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56">
                    <a:moveTo>
                      <a:pt x="78" y="156"/>
                    </a:moveTo>
                    <a:lnTo>
                      <a:pt x="0" y="18"/>
                    </a:lnTo>
                    <a:lnTo>
                      <a:pt x="108" y="0"/>
                    </a:lnTo>
                    <a:lnTo>
                      <a:pt x="78" y="156"/>
                    </a:lnTo>
                    <a:close/>
                  </a:path>
                </a:pathLst>
              </a:custGeom>
              <a:solidFill>
                <a:srgbClr val="00B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21" name="Freeform 178"/>
              <p:cNvSpPr>
                <a:spLocks/>
              </p:cNvSpPr>
              <p:nvPr/>
            </p:nvSpPr>
            <p:spPr bwMode="auto">
              <a:xfrm>
                <a:off x="3731" y="2850"/>
                <a:ext cx="108" cy="156"/>
              </a:xfrm>
              <a:custGeom>
                <a:avLst/>
                <a:gdLst>
                  <a:gd name="T0" fmla="*/ 101088 w 18"/>
                  <a:gd name="T1" fmla="*/ 202176 h 26"/>
                  <a:gd name="T2" fmla="*/ 0 w 18"/>
                  <a:gd name="T3" fmla="*/ 23328 h 26"/>
                  <a:gd name="T4" fmla="*/ 139968 w 18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6"/>
                  <a:gd name="T11" fmla="*/ 18 w 18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6">
                    <a:moveTo>
                      <a:pt x="13" y="26"/>
                    </a:moveTo>
                    <a:lnTo>
                      <a:pt x="0" y="3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22" name="Freeform 179"/>
              <p:cNvSpPr>
                <a:spLocks/>
              </p:cNvSpPr>
              <p:nvPr/>
            </p:nvSpPr>
            <p:spPr bwMode="auto">
              <a:xfrm>
                <a:off x="3654" y="2568"/>
                <a:ext cx="107" cy="162"/>
              </a:xfrm>
              <a:custGeom>
                <a:avLst/>
                <a:gdLst>
                  <a:gd name="T0" fmla="*/ 0 w 107"/>
                  <a:gd name="T1" fmla="*/ 162 h 162"/>
                  <a:gd name="T2" fmla="*/ 107 w 107"/>
                  <a:gd name="T3" fmla="*/ 138 h 162"/>
                  <a:gd name="T4" fmla="*/ 29 w 107"/>
                  <a:gd name="T5" fmla="*/ 0 h 162"/>
                  <a:gd name="T6" fmla="*/ 0 w 107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7"/>
                  <a:gd name="T13" fmla="*/ 0 h 162"/>
                  <a:gd name="T14" fmla="*/ 107 w 107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7" h="162">
                    <a:moveTo>
                      <a:pt x="0" y="162"/>
                    </a:moveTo>
                    <a:lnTo>
                      <a:pt x="107" y="138"/>
                    </a:lnTo>
                    <a:lnTo>
                      <a:pt x="29" y="0"/>
                    </a:lnTo>
                    <a:lnTo>
                      <a:pt x="0" y="162"/>
                    </a:lnTo>
                    <a:close/>
                  </a:path>
                </a:pathLst>
              </a:custGeom>
              <a:solidFill>
                <a:srgbClr val="80FF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23" name="Freeform 180"/>
              <p:cNvSpPr>
                <a:spLocks/>
              </p:cNvSpPr>
              <p:nvPr/>
            </p:nvSpPr>
            <p:spPr bwMode="auto">
              <a:xfrm>
                <a:off x="3654" y="2568"/>
                <a:ext cx="107" cy="162"/>
              </a:xfrm>
              <a:custGeom>
                <a:avLst/>
                <a:gdLst>
                  <a:gd name="T0" fmla="*/ 0 w 18"/>
                  <a:gd name="T1" fmla="*/ 209952 h 27"/>
                  <a:gd name="T2" fmla="*/ 133607 w 18"/>
                  <a:gd name="T3" fmla="*/ 178848 h 27"/>
                  <a:gd name="T4" fmla="*/ 37385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0" y="27"/>
                    </a:moveTo>
                    <a:lnTo>
                      <a:pt x="18" y="23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24" name="Oval 181"/>
              <p:cNvSpPr>
                <a:spLocks noChangeArrowheads="1"/>
              </p:cNvSpPr>
              <p:nvPr/>
            </p:nvSpPr>
            <p:spPr bwMode="auto">
              <a:xfrm>
                <a:off x="3743" y="2796"/>
                <a:ext cx="54" cy="54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25" name="Oval 182"/>
              <p:cNvSpPr>
                <a:spLocks noChangeArrowheads="1"/>
              </p:cNvSpPr>
              <p:nvPr/>
            </p:nvSpPr>
            <p:spPr bwMode="auto">
              <a:xfrm>
                <a:off x="3743" y="2796"/>
                <a:ext cx="54" cy="54"/>
              </a:xfrm>
              <a:prstGeom prst="ellips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26" name="Freeform 183"/>
              <p:cNvSpPr>
                <a:spLocks/>
              </p:cNvSpPr>
              <p:nvPr/>
            </p:nvSpPr>
            <p:spPr bwMode="auto">
              <a:xfrm>
                <a:off x="3731" y="2706"/>
                <a:ext cx="108" cy="162"/>
              </a:xfrm>
              <a:custGeom>
                <a:avLst/>
                <a:gdLst>
                  <a:gd name="T0" fmla="*/ 0 w 108"/>
                  <a:gd name="T1" fmla="*/ 162 h 162"/>
                  <a:gd name="T2" fmla="*/ 108 w 108"/>
                  <a:gd name="T3" fmla="*/ 144 h 162"/>
                  <a:gd name="T4" fmla="*/ 30 w 108"/>
                  <a:gd name="T5" fmla="*/ 0 h 162"/>
                  <a:gd name="T6" fmla="*/ 0 w 108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62"/>
                  <a:gd name="T14" fmla="*/ 108 w 108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62">
                    <a:moveTo>
                      <a:pt x="0" y="162"/>
                    </a:moveTo>
                    <a:lnTo>
                      <a:pt x="108" y="144"/>
                    </a:lnTo>
                    <a:lnTo>
                      <a:pt x="30" y="0"/>
                    </a:lnTo>
                    <a:lnTo>
                      <a:pt x="0" y="162"/>
                    </a:lnTo>
                    <a:close/>
                  </a:path>
                </a:pathLst>
              </a:custGeom>
              <a:solidFill>
                <a:srgbClr val="20FFD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27" name="Freeform 184"/>
              <p:cNvSpPr>
                <a:spLocks/>
              </p:cNvSpPr>
              <p:nvPr/>
            </p:nvSpPr>
            <p:spPr bwMode="auto">
              <a:xfrm>
                <a:off x="3731" y="2706"/>
                <a:ext cx="108" cy="162"/>
              </a:xfrm>
              <a:custGeom>
                <a:avLst/>
                <a:gdLst>
                  <a:gd name="T0" fmla="*/ 0 w 18"/>
                  <a:gd name="T1" fmla="*/ 209952 h 27"/>
                  <a:gd name="T2" fmla="*/ 139968 w 18"/>
                  <a:gd name="T3" fmla="*/ 186624 h 27"/>
                  <a:gd name="T4" fmla="*/ 38880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0" y="27"/>
                    </a:moveTo>
                    <a:lnTo>
                      <a:pt x="18" y="24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28" name="Freeform 185"/>
              <p:cNvSpPr>
                <a:spLocks/>
              </p:cNvSpPr>
              <p:nvPr/>
            </p:nvSpPr>
            <p:spPr bwMode="auto">
              <a:xfrm>
                <a:off x="3719" y="3324"/>
                <a:ext cx="108" cy="162"/>
              </a:xfrm>
              <a:custGeom>
                <a:avLst/>
                <a:gdLst>
                  <a:gd name="T0" fmla="*/ 0 w 108"/>
                  <a:gd name="T1" fmla="*/ 162 h 162"/>
                  <a:gd name="T2" fmla="*/ 108 w 108"/>
                  <a:gd name="T3" fmla="*/ 144 h 162"/>
                  <a:gd name="T4" fmla="*/ 30 w 108"/>
                  <a:gd name="T5" fmla="*/ 0 h 162"/>
                  <a:gd name="T6" fmla="*/ 0 w 108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62"/>
                  <a:gd name="T14" fmla="*/ 108 w 108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62">
                    <a:moveTo>
                      <a:pt x="0" y="162"/>
                    </a:moveTo>
                    <a:lnTo>
                      <a:pt x="108" y="144"/>
                    </a:lnTo>
                    <a:lnTo>
                      <a:pt x="30" y="0"/>
                    </a:lnTo>
                    <a:lnTo>
                      <a:pt x="0" y="162"/>
                    </a:lnTo>
                    <a:close/>
                  </a:path>
                </a:pathLst>
              </a:cu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29" name="Freeform 186"/>
              <p:cNvSpPr>
                <a:spLocks/>
              </p:cNvSpPr>
              <p:nvPr/>
            </p:nvSpPr>
            <p:spPr bwMode="auto">
              <a:xfrm>
                <a:off x="3719" y="3324"/>
                <a:ext cx="108" cy="162"/>
              </a:xfrm>
              <a:custGeom>
                <a:avLst/>
                <a:gdLst>
                  <a:gd name="T0" fmla="*/ 0 w 18"/>
                  <a:gd name="T1" fmla="*/ 209952 h 27"/>
                  <a:gd name="T2" fmla="*/ 139968 w 18"/>
                  <a:gd name="T3" fmla="*/ 186624 h 27"/>
                  <a:gd name="T4" fmla="*/ 38880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0" y="27"/>
                    </a:moveTo>
                    <a:lnTo>
                      <a:pt x="18" y="24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30" name="Freeform 187"/>
              <p:cNvSpPr>
                <a:spLocks/>
              </p:cNvSpPr>
              <p:nvPr/>
            </p:nvSpPr>
            <p:spPr bwMode="auto">
              <a:xfrm>
                <a:off x="3701" y="3006"/>
                <a:ext cx="108" cy="162"/>
              </a:xfrm>
              <a:custGeom>
                <a:avLst/>
                <a:gdLst>
                  <a:gd name="T0" fmla="*/ 78 w 108"/>
                  <a:gd name="T1" fmla="*/ 162 h 162"/>
                  <a:gd name="T2" fmla="*/ 0 w 108"/>
                  <a:gd name="T3" fmla="*/ 18 h 162"/>
                  <a:gd name="T4" fmla="*/ 108 w 108"/>
                  <a:gd name="T5" fmla="*/ 0 h 162"/>
                  <a:gd name="T6" fmla="*/ 78 w 108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62"/>
                  <a:gd name="T14" fmla="*/ 108 w 108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62">
                    <a:moveTo>
                      <a:pt x="78" y="162"/>
                    </a:moveTo>
                    <a:lnTo>
                      <a:pt x="0" y="18"/>
                    </a:lnTo>
                    <a:lnTo>
                      <a:pt x="108" y="0"/>
                    </a:lnTo>
                    <a:lnTo>
                      <a:pt x="78" y="162"/>
                    </a:lnTo>
                    <a:close/>
                  </a:path>
                </a:pathLst>
              </a:custGeom>
              <a:solidFill>
                <a:srgbClr val="008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31" name="Freeform 188"/>
              <p:cNvSpPr>
                <a:spLocks/>
              </p:cNvSpPr>
              <p:nvPr/>
            </p:nvSpPr>
            <p:spPr bwMode="auto">
              <a:xfrm>
                <a:off x="3701" y="3006"/>
                <a:ext cx="108" cy="162"/>
              </a:xfrm>
              <a:custGeom>
                <a:avLst/>
                <a:gdLst>
                  <a:gd name="T0" fmla="*/ 101088 w 18"/>
                  <a:gd name="T1" fmla="*/ 209952 h 27"/>
                  <a:gd name="T2" fmla="*/ 0 w 18"/>
                  <a:gd name="T3" fmla="*/ 23328 h 27"/>
                  <a:gd name="T4" fmla="*/ 139968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13" y="27"/>
                    </a:moveTo>
                    <a:lnTo>
                      <a:pt x="0" y="3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32" name="Freeform 189"/>
              <p:cNvSpPr>
                <a:spLocks/>
              </p:cNvSpPr>
              <p:nvPr/>
            </p:nvSpPr>
            <p:spPr bwMode="auto">
              <a:xfrm>
                <a:off x="3701" y="2868"/>
                <a:ext cx="108" cy="156"/>
              </a:xfrm>
              <a:custGeom>
                <a:avLst/>
                <a:gdLst>
                  <a:gd name="T0" fmla="*/ 0 w 108"/>
                  <a:gd name="T1" fmla="*/ 156 h 156"/>
                  <a:gd name="T2" fmla="*/ 108 w 108"/>
                  <a:gd name="T3" fmla="*/ 138 h 156"/>
                  <a:gd name="T4" fmla="*/ 30 w 108"/>
                  <a:gd name="T5" fmla="*/ 0 h 156"/>
                  <a:gd name="T6" fmla="*/ 0 w 108"/>
                  <a:gd name="T7" fmla="*/ 156 h 1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56"/>
                  <a:gd name="T14" fmla="*/ 108 w 108"/>
                  <a:gd name="T15" fmla="*/ 156 h 1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56">
                    <a:moveTo>
                      <a:pt x="0" y="156"/>
                    </a:moveTo>
                    <a:lnTo>
                      <a:pt x="108" y="138"/>
                    </a:lnTo>
                    <a:lnTo>
                      <a:pt x="30" y="0"/>
                    </a:lnTo>
                    <a:lnTo>
                      <a:pt x="0" y="156"/>
                    </a:lnTo>
                    <a:close/>
                  </a:path>
                </a:pathLst>
              </a:custGeom>
              <a:solidFill>
                <a:srgbClr val="00D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33" name="Freeform 190"/>
              <p:cNvSpPr>
                <a:spLocks/>
              </p:cNvSpPr>
              <p:nvPr/>
            </p:nvSpPr>
            <p:spPr bwMode="auto">
              <a:xfrm>
                <a:off x="3701" y="2868"/>
                <a:ext cx="108" cy="156"/>
              </a:xfrm>
              <a:custGeom>
                <a:avLst/>
                <a:gdLst>
                  <a:gd name="T0" fmla="*/ 0 w 18"/>
                  <a:gd name="T1" fmla="*/ 202176 h 26"/>
                  <a:gd name="T2" fmla="*/ 139968 w 18"/>
                  <a:gd name="T3" fmla="*/ 178848 h 26"/>
                  <a:gd name="T4" fmla="*/ 38880 w 18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6"/>
                  <a:gd name="T11" fmla="*/ 18 w 18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6">
                    <a:moveTo>
                      <a:pt x="0" y="26"/>
                    </a:moveTo>
                    <a:lnTo>
                      <a:pt x="18" y="23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34" name="Oval 191"/>
              <p:cNvSpPr>
                <a:spLocks noChangeArrowheads="1"/>
              </p:cNvSpPr>
              <p:nvPr/>
            </p:nvSpPr>
            <p:spPr bwMode="auto">
              <a:xfrm>
                <a:off x="3779" y="3114"/>
                <a:ext cx="54" cy="54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35" name="Oval 192"/>
              <p:cNvSpPr>
                <a:spLocks noChangeArrowheads="1"/>
              </p:cNvSpPr>
              <p:nvPr/>
            </p:nvSpPr>
            <p:spPr bwMode="auto">
              <a:xfrm>
                <a:off x="3779" y="3114"/>
                <a:ext cx="54" cy="54"/>
              </a:xfrm>
              <a:prstGeom prst="ellips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36" name="Freeform 193"/>
              <p:cNvSpPr>
                <a:spLocks/>
              </p:cNvSpPr>
              <p:nvPr/>
            </p:nvSpPr>
            <p:spPr bwMode="auto">
              <a:xfrm>
                <a:off x="3683" y="2412"/>
                <a:ext cx="108" cy="156"/>
              </a:xfrm>
              <a:custGeom>
                <a:avLst/>
                <a:gdLst>
                  <a:gd name="T0" fmla="*/ 0 w 108"/>
                  <a:gd name="T1" fmla="*/ 156 h 156"/>
                  <a:gd name="T2" fmla="*/ 108 w 108"/>
                  <a:gd name="T3" fmla="*/ 138 h 156"/>
                  <a:gd name="T4" fmla="*/ 30 w 108"/>
                  <a:gd name="T5" fmla="*/ 0 h 156"/>
                  <a:gd name="T6" fmla="*/ 0 w 108"/>
                  <a:gd name="T7" fmla="*/ 156 h 1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56"/>
                  <a:gd name="T14" fmla="*/ 108 w 108"/>
                  <a:gd name="T15" fmla="*/ 156 h 1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56">
                    <a:moveTo>
                      <a:pt x="0" y="156"/>
                    </a:moveTo>
                    <a:lnTo>
                      <a:pt x="108" y="138"/>
                    </a:lnTo>
                    <a:lnTo>
                      <a:pt x="30" y="0"/>
                    </a:lnTo>
                    <a:lnTo>
                      <a:pt x="0" y="156"/>
                    </a:lnTo>
                    <a:close/>
                  </a:path>
                </a:pathLst>
              </a:custGeom>
              <a:solidFill>
                <a:srgbClr val="BFFF4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37" name="Freeform 194"/>
              <p:cNvSpPr>
                <a:spLocks/>
              </p:cNvSpPr>
              <p:nvPr/>
            </p:nvSpPr>
            <p:spPr bwMode="auto">
              <a:xfrm>
                <a:off x="3683" y="2412"/>
                <a:ext cx="108" cy="156"/>
              </a:xfrm>
              <a:custGeom>
                <a:avLst/>
                <a:gdLst>
                  <a:gd name="T0" fmla="*/ 0 w 18"/>
                  <a:gd name="T1" fmla="*/ 202176 h 26"/>
                  <a:gd name="T2" fmla="*/ 139968 w 18"/>
                  <a:gd name="T3" fmla="*/ 178848 h 26"/>
                  <a:gd name="T4" fmla="*/ 38880 w 18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6"/>
                  <a:gd name="T11" fmla="*/ 18 w 18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6">
                    <a:moveTo>
                      <a:pt x="0" y="26"/>
                    </a:moveTo>
                    <a:lnTo>
                      <a:pt x="18" y="23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38" name="Freeform 195"/>
              <p:cNvSpPr>
                <a:spLocks/>
              </p:cNvSpPr>
              <p:nvPr/>
            </p:nvSpPr>
            <p:spPr bwMode="auto">
              <a:xfrm>
                <a:off x="3594" y="3024"/>
                <a:ext cx="107" cy="162"/>
              </a:xfrm>
              <a:custGeom>
                <a:avLst/>
                <a:gdLst>
                  <a:gd name="T0" fmla="*/ 77 w 107"/>
                  <a:gd name="T1" fmla="*/ 162 h 162"/>
                  <a:gd name="T2" fmla="*/ 0 w 107"/>
                  <a:gd name="T3" fmla="*/ 24 h 162"/>
                  <a:gd name="T4" fmla="*/ 107 w 107"/>
                  <a:gd name="T5" fmla="*/ 0 h 162"/>
                  <a:gd name="T6" fmla="*/ 77 w 107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7"/>
                  <a:gd name="T13" fmla="*/ 0 h 162"/>
                  <a:gd name="T14" fmla="*/ 107 w 107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7" h="162">
                    <a:moveTo>
                      <a:pt x="77" y="162"/>
                    </a:moveTo>
                    <a:lnTo>
                      <a:pt x="0" y="24"/>
                    </a:lnTo>
                    <a:lnTo>
                      <a:pt x="107" y="0"/>
                    </a:lnTo>
                    <a:lnTo>
                      <a:pt x="77" y="162"/>
                    </a:lnTo>
                    <a:close/>
                  </a:path>
                </a:pathLst>
              </a:custGeom>
              <a:solidFill>
                <a:srgbClr val="009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39" name="Freeform 196"/>
              <p:cNvSpPr>
                <a:spLocks/>
              </p:cNvSpPr>
              <p:nvPr/>
            </p:nvSpPr>
            <p:spPr bwMode="auto">
              <a:xfrm>
                <a:off x="3594" y="3024"/>
                <a:ext cx="107" cy="162"/>
              </a:xfrm>
              <a:custGeom>
                <a:avLst/>
                <a:gdLst>
                  <a:gd name="T0" fmla="*/ 96223 w 18"/>
                  <a:gd name="T1" fmla="*/ 209952 h 27"/>
                  <a:gd name="T2" fmla="*/ 0 w 18"/>
                  <a:gd name="T3" fmla="*/ 31104 h 27"/>
                  <a:gd name="T4" fmla="*/ 133607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13" y="27"/>
                    </a:moveTo>
                    <a:lnTo>
                      <a:pt x="0" y="4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40" name="Freeform 197"/>
              <p:cNvSpPr>
                <a:spLocks/>
              </p:cNvSpPr>
              <p:nvPr/>
            </p:nvSpPr>
            <p:spPr bwMode="auto">
              <a:xfrm>
                <a:off x="3671" y="3168"/>
                <a:ext cx="108" cy="156"/>
              </a:xfrm>
              <a:custGeom>
                <a:avLst/>
                <a:gdLst>
                  <a:gd name="T0" fmla="*/ 78 w 108"/>
                  <a:gd name="T1" fmla="*/ 156 h 156"/>
                  <a:gd name="T2" fmla="*/ 0 w 108"/>
                  <a:gd name="T3" fmla="*/ 18 h 156"/>
                  <a:gd name="T4" fmla="*/ 108 w 108"/>
                  <a:gd name="T5" fmla="*/ 0 h 156"/>
                  <a:gd name="T6" fmla="*/ 78 w 108"/>
                  <a:gd name="T7" fmla="*/ 156 h 1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56"/>
                  <a:gd name="T14" fmla="*/ 108 w 108"/>
                  <a:gd name="T15" fmla="*/ 156 h 1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56">
                    <a:moveTo>
                      <a:pt x="78" y="156"/>
                    </a:moveTo>
                    <a:lnTo>
                      <a:pt x="0" y="18"/>
                    </a:lnTo>
                    <a:lnTo>
                      <a:pt x="108" y="0"/>
                    </a:lnTo>
                    <a:lnTo>
                      <a:pt x="78" y="156"/>
                    </a:lnTo>
                    <a:close/>
                  </a:path>
                </a:pathLst>
              </a:custGeom>
              <a:solidFill>
                <a:srgbClr val="004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41" name="Freeform 198"/>
              <p:cNvSpPr>
                <a:spLocks/>
              </p:cNvSpPr>
              <p:nvPr/>
            </p:nvSpPr>
            <p:spPr bwMode="auto">
              <a:xfrm>
                <a:off x="3671" y="3168"/>
                <a:ext cx="108" cy="156"/>
              </a:xfrm>
              <a:custGeom>
                <a:avLst/>
                <a:gdLst>
                  <a:gd name="T0" fmla="*/ 101088 w 18"/>
                  <a:gd name="T1" fmla="*/ 202176 h 26"/>
                  <a:gd name="T2" fmla="*/ 0 w 18"/>
                  <a:gd name="T3" fmla="*/ 23328 h 26"/>
                  <a:gd name="T4" fmla="*/ 139968 w 18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6"/>
                  <a:gd name="T11" fmla="*/ 18 w 18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6">
                    <a:moveTo>
                      <a:pt x="13" y="26"/>
                    </a:moveTo>
                    <a:lnTo>
                      <a:pt x="0" y="3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42" name="Freeform 199"/>
              <p:cNvSpPr>
                <a:spLocks/>
              </p:cNvSpPr>
              <p:nvPr/>
            </p:nvSpPr>
            <p:spPr bwMode="auto">
              <a:xfrm>
                <a:off x="3671" y="3024"/>
                <a:ext cx="108" cy="162"/>
              </a:xfrm>
              <a:custGeom>
                <a:avLst/>
                <a:gdLst>
                  <a:gd name="T0" fmla="*/ 0 w 108"/>
                  <a:gd name="T1" fmla="*/ 162 h 162"/>
                  <a:gd name="T2" fmla="*/ 108 w 108"/>
                  <a:gd name="T3" fmla="*/ 144 h 162"/>
                  <a:gd name="T4" fmla="*/ 30 w 108"/>
                  <a:gd name="T5" fmla="*/ 0 h 162"/>
                  <a:gd name="T6" fmla="*/ 0 w 108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62"/>
                  <a:gd name="T14" fmla="*/ 108 w 108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62">
                    <a:moveTo>
                      <a:pt x="0" y="162"/>
                    </a:moveTo>
                    <a:lnTo>
                      <a:pt x="108" y="144"/>
                    </a:lnTo>
                    <a:lnTo>
                      <a:pt x="30" y="0"/>
                    </a:lnTo>
                    <a:lnTo>
                      <a:pt x="0" y="162"/>
                    </a:lnTo>
                    <a:close/>
                  </a:path>
                </a:pathLst>
              </a:custGeom>
              <a:solidFill>
                <a:srgbClr val="009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43" name="Freeform 200"/>
              <p:cNvSpPr>
                <a:spLocks/>
              </p:cNvSpPr>
              <p:nvPr/>
            </p:nvSpPr>
            <p:spPr bwMode="auto">
              <a:xfrm>
                <a:off x="3671" y="3024"/>
                <a:ext cx="108" cy="162"/>
              </a:xfrm>
              <a:custGeom>
                <a:avLst/>
                <a:gdLst>
                  <a:gd name="T0" fmla="*/ 0 w 18"/>
                  <a:gd name="T1" fmla="*/ 209952 h 27"/>
                  <a:gd name="T2" fmla="*/ 139968 w 18"/>
                  <a:gd name="T3" fmla="*/ 186624 h 27"/>
                  <a:gd name="T4" fmla="*/ 38880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0" y="27"/>
                    </a:moveTo>
                    <a:lnTo>
                      <a:pt x="18" y="24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44" name="Oval 201"/>
              <p:cNvSpPr>
                <a:spLocks noChangeArrowheads="1"/>
              </p:cNvSpPr>
              <p:nvPr/>
            </p:nvSpPr>
            <p:spPr bwMode="auto">
              <a:xfrm>
                <a:off x="3749" y="3156"/>
                <a:ext cx="54" cy="54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45" name="Oval 202"/>
              <p:cNvSpPr>
                <a:spLocks noChangeArrowheads="1"/>
              </p:cNvSpPr>
              <p:nvPr/>
            </p:nvSpPr>
            <p:spPr bwMode="auto">
              <a:xfrm>
                <a:off x="3749" y="3156"/>
                <a:ext cx="54" cy="54"/>
              </a:xfrm>
              <a:prstGeom prst="ellips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46" name="Oval 203"/>
              <p:cNvSpPr>
                <a:spLocks noChangeArrowheads="1"/>
              </p:cNvSpPr>
              <p:nvPr/>
            </p:nvSpPr>
            <p:spPr bwMode="auto">
              <a:xfrm>
                <a:off x="3743" y="2604"/>
                <a:ext cx="54" cy="54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47" name="Oval 204"/>
              <p:cNvSpPr>
                <a:spLocks noChangeArrowheads="1"/>
              </p:cNvSpPr>
              <p:nvPr/>
            </p:nvSpPr>
            <p:spPr bwMode="auto">
              <a:xfrm>
                <a:off x="3743" y="2604"/>
                <a:ext cx="54" cy="54"/>
              </a:xfrm>
              <a:prstGeom prst="ellips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48" name="Freeform 205"/>
              <p:cNvSpPr>
                <a:spLocks/>
              </p:cNvSpPr>
              <p:nvPr/>
            </p:nvSpPr>
            <p:spPr bwMode="auto">
              <a:xfrm>
                <a:off x="3654" y="2706"/>
                <a:ext cx="107" cy="162"/>
              </a:xfrm>
              <a:custGeom>
                <a:avLst/>
                <a:gdLst>
                  <a:gd name="T0" fmla="*/ 77 w 107"/>
                  <a:gd name="T1" fmla="*/ 162 h 162"/>
                  <a:gd name="T2" fmla="*/ 0 w 107"/>
                  <a:gd name="T3" fmla="*/ 24 h 162"/>
                  <a:gd name="T4" fmla="*/ 107 w 107"/>
                  <a:gd name="T5" fmla="*/ 0 h 162"/>
                  <a:gd name="T6" fmla="*/ 77 w 107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7"/>
                  <a:gd name="T13" fmla="*/ 0 h 162"/>
                  <a:gd name="T14" fmla="*/ 107 w 107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7" h="162">
                    <a:moveTo>
                      <a:pt x="77" y="162"/>
                    </a:moveTo>
                    <a:lnTo>
                      <a:pt x="0" y="24"/>
                    </a:lnTo>
                    <a:lnTo>
                      <a:pt x="107" y="0"/>
                    </a:lnTo>
                    <a:lnTo>
                      <a:pt x="77" y="162"/>
                    </a:lnTo>
                    <a:close/>
                  </a:path>
                </a:pathLst>
              </a:custGeom>
              <a:solidFill>
                <a:srgbClr val="20FFD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49" name="Freeform 206"/>
              <p:cNvSpPr>
                <a:spLocks/>
              </p:cNvSpPr>
              <p:nvPr/>
            </p:nvSpPr>
            <p:spPr bwMode="auto">
              <a:xfrm>
                <a:off x="3654" y="2706"/>
                <a:ext cx="107" cy="162"/>
              </a:xfrm>
              <a:custGeom>
                <a:avLst/>
                <a:gdLst>
                  <a:gd name="T0" fmla="*/ 96223 w 18"/>
                  <a:gd name="T1" fmla="*/ 209952 h 27"/>
                  <a:gd name="T2" fmla="*/ 0 w 18"/>
                  <a:gd name="T3" fmla="*/ 31104 h 27"/>
                  <a:gd name="T4" fmla="*/ 133607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13" y="27"/>
                    </a:moveTo>
                    <a:lnTo>
                      <a:pt x="0" y="4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50" name="Freeform 207"/>
              <p:cNvSpPr>
                <a:spLocks/>
              </p:cNvSpPr>
              <p:nvPr/>
            </p:nvSpPr>
            <p:spPr bwMode="auto">
              <a:xfrm>
                <a:off x="3642" y="3324"/>
                <a:ext cx="107" cy="162"/>
              </a:xfrm>
              <a:custGeom>
                <a:avLst/>
                <a:gdLst>
                  <a:gd name="T0" fmla="*/ 77 w 107"/>
                  <a:gd name="T1" fmla="*/ 162 h 162"/>
                  <a:gd name="T2" fmla="*/ 0 w 107"/>
                  <a:gd name="T3" fmla="*/ 24 h 162"/>
                  <a:gd name="T4" fmla="*/ 107 w 107"/>
                  <a:gd name="T5" fmla="*/ 0 h 162"/>
                  <a:gd name="T6" fmla="*/ 77 w 107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7"/>
                  <a:gd name="T13" fmla="*/ 0 h 162"/>
                  <a:gd name="T14" fmla="*/ 107 w 107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7" h="162">
                    <a:moveTo>
                      <a:pt x="77" y="162"/>
                    </a:moveTo>
                    <a:lnTo>
                      <a:pt x="0" y="24"/>
                    </a:lnTo>
                    <a:lnTo>
                      <a:pt x="107" y="0"/>
                    </a:lnTo>
                    <a:lnTo>
                      <a:pt x="77" y="162"/>
                    </a:lnTo>
                    <a:close/>
                  </a:path>
                </a:pathLst>
              </a:cu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51" name="Freeform 208"/>
              <p:cNvSpPr>
                <a:spLocks/>
              </p:cNvSpPr>
              <p:nvPr/>
            </p:nvSpPr>
            <p:spPr bwMode="auto">
              <a:xfrm>
                <a:off x="3642" y="3324"/>
                <a:ext cx="107" cy="162"/>
              </a:xfrm>
              <a:custGeom>
                <a:avLst/>
                <a:gdLst>
                  <a:gd name="T0" fmla="*/ 96223 w 18"/>
                  <a:gd name="T1" fmla="*/ 209952 h 27"/>
                  <a:gd name="T2" fmla="*/ 0 w 18"/>
                  <a:gd name="T3" fmla="*/ 31104 h 27"/>
                  <a:gd name="T4" fmla="*/ 133607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13" y="27"/>
                    </a:moveTo>
                    <a:lnTo>
                      <a:pt x="0" y="4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52" name="Freeform 209"/>
              <p:cNvSpPr>
                <a:spLocks/>
              </p:cNvSpPr>
              <p:nvPr/>
            </p:nvSpPr>
            <p:spPr bwMode="auto">
              <a:xfrm>
                <a:off x="3564" y="3048"/>
                <a:ext cx="107" cy="156"/>
              </a:xfrm>
              <a:custGeom>
                <a:avLst/>
                <a:gdLst>
                  <a:gd name="T0" fmla="*/ 0 w 107"/>
                  <a:gd name="T1" fmla="*/ 156 h 156"/>
                  <a:gd name="T2" fmla="*/ 107 w 107"/>
                  <a:gd name="T3" fmla="*/ 138 h 156"/>
                  <a:gd name="T4" fmla="*/ 30 w 107"/>
                  <a:gd name="T5" fmla="*/ 0 h 156"/>
                  <a:gd name="T6" fmla="*/ 0 w 107"/>
                  <a:gd name="T7" fmla="*/ 156 h 1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7"/>
                  <a:gd name="T13" fmla="*/ 0 h 156"/>
                  <a:gd name="T14" fmla="*/ 107 w 107"/>
                  <a:gd name="T15" fmla="*/ 156 h 1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7" h="156">
                    <a:moveTo>
                      <a:pt x="0" y="156"/>
                    </a:moveTo>
                    <a:lnTo>
                      <a:pt x="107" y="138"/>
                    </a:lnTo>
                    <a:lnTo>
                      <a:pt x="30" y="0"/>
                    </a:lnTo>
                    <a:lnTo>
                      <a:pt x="0" y="156"/>
                    </a:lnTo>
                    <a:close/>
                  </a:path>
                </a:pathLst>
              </a:custGeom>
              <a:solidFill>
                <a:srgbClr val="00A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53" name="Freeform 210"/>
              <p:cNvSpPr>
                <a:spLocks/>
              </p:cNvSpPr>
              <p:nvPr/>
            </p:nvSpPr>
            <p:spPr bwMode="auto">
              <a:xfrm>
                <a:off x="3564" y="3048"/>
                <a:ext cx="107" cy="156"/>
              </a:xfrm>
              <a:custGeom>
                <a:avLst/>
                <a:gdLst>
                  <a:gd name="T0" fmla="*/ 0 w 18"/>
                  <a:gd name="T1" fmla="*/ 202176 h 26"/>
                  <a:gd name="T2" fmla="*/ 133607 w 18"/>
                  <a:gd name="T3" fmla="*/ 178848 h 26"/>
                  <a:gd name="T4" fmla="*/ 37385 w 18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6"/>
                  <a:gd name="T11" fmla="*/ 18 w 18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6">
                    <a:moveTo>
                      <a:pt x="0" y="26"/>
                    </a:moveTo>
                    <a:lnTo>
                      <a:pt x="18" y="23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54" name="Freeform 211"/>
              <p:cNvSpPr>
                <a:spLocks/>
              </p:cNvSpPr>
              <p:nvPr/>
            </p:nvSpPr>
            <p:spPr bwMode="auto">
              <a:xfrm>
                <a:off x="3642" y="3186"/>
                <a:ext cx="107" cy="162"/>
              </a:xfrm>
              <a:custGeom>
                <a:avLst/>
                <a:gdLst>
                  <a:gd name="T0" fmla="*/ 0 w 107"/>
                  <a:gd name="T1" fmla="*/ 162 h 162"/>
                  <a:gd name="T2" fmla="*/ 107 w 107"/>
                  <a:gd name="T3" fmla="*/ 138 h 162"/>
                  <a:gd name="T4" fmla="*/ 29 w 107"/>
                  <a:gd name="T5" fmla="*/ 0 h 162"/>
                  <a:gd name="T6" fmla="*/ 0 w 107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7"/>
                  <a:gd name="T13" fmla="*/ 0 h 162"/>
                  <a:gd name="T14" fmla="*/ 107 w 107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7" h="162">
                    <a:moveTo>
                      <a:pt x="0" y="162"/>
                    </a:moveTo>
                    <a:lnTo>
                      <a:pt x="107" y="138"/>
                    </a:lnTo>
                    <a:lnTo>
                      <a:pt x="29" y="0"/>
                    </a:lnTo>
                    <a:lnTo>
                      <a:pt x="0" y="162"/>
                    </a:lnTo>
                    <a:close/>
                  </a:path>
                </a:pathLst>
              </a:custGeom>
              <a:solidFill>
                <a:srgbClr val="005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55" name="Freeform 212"/>
              <p:cNvSpPr>
                <a:spLocks/>
              </p:cNvSpPr>
              <p:nvPr/>
            </p:nvSpPr>
            <p:spPr bwMode="auto">
              <a:xfrm>
                <a:off x="3642" y="3186"/>
                <a:ext cx="107" cy="162"/>
              </a:xfrm>
              <a:custGeom>
                <a:avLst/>
                <a:gdLst>
                  <a:gd name="T0" fmla="*/ 0 w 18"/>
                  <a:gd name="T1" fmla="*/ 209952 h 27"/>
                  <a:gd name="T2" fmla="*/ 133607 w 18"/>
                  <a:gd name="T3" fmla="*/ 178848 h 27"/>
                  <a:gd name="T4" fmla="*/ 37385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0" y="27"/>
                    </a:moveTo>
                    <a:lnTo>
                      <a:pt x="18" y="23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56" name="Freeform 213"/>
              <p:cNvSpPr>
                <a:spLocks/>
              </p:cNvSpPr>
              <p:nvPr/>
            </p:nvSpPr>
            <p:spPr bwMode="auto">
              <a:xfrm>
                <a:off x="3624" y="2868"/>
                <a:ext cx="107" cy="156"/>
              </a:xfrm>
              <a:custGeom>
                <a:avLst/>
                <a:gdLst>
                  <a:gd name="T0" fmla="*/ 77 w 107"/>
                  <a:gd name="T1" fmla="*/ 156 h 156"/>
                  <a:gd name="T2" fmla="*/ 0 w 107"/>
                  <a:gd name="T3" fmla="*/ 18 h 156"/>
                  <a:gd name="T4" fmla="*/ 107 w 107"/>
                  <a:gd name="T5" fmla="*/ 0 h 156"/>
                  <a:gd name="T6" fmla="*/ 77 w 107"/>
                  <a:gd name="T7" fmla="*/ 156 h 1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7"/>
                  <a:gd name="T13" fmla="*/ 0 h 156"/>
                  <a:gd name="T14" fmla="*/ 107 w 107"/>
                  <a:gd name="T15" fmla="*/ 156 h 1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7" h="156">
                    <a:moveTo>
                      <a:pt x="77" y="156"/>
                    </a:moveTo>
                    <a:lnTo>
                      <a:pt x="0" y="18"/>
                    </a:lnTo>
                    <a:lnTo>
                      <a:pt x="107" y="0"/>
                    </a:lnTo>
                    <a:lnTo>
                      <a:pt x="77" y="156"/>
                    </a:lnTo>
                    <a:close/>
                  </a:path>
                </a:pathLst>
              </a:custGeom>
              <a:solidFill>
                <a:srgbClr val="00D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57" name="Freeform 214"/>
              <p:cNvSpPr>
                <a:spLocks/>
              </p:cNvSpPr>
              <p:nvPr/>
            </p:nvSpPr>
            <p:spPr bwMode="auto">
              <a:xfrm>
                <a:off x="3624" y="2868"/>
                <a:ext cx="107" cy="156"/>
              </a:xfrm>
              <a:custGeom>
                <a:avLst/>
                <a:gdLst>
                  <a:gd name="T0" fmla="*/ 96223 w 18"/>
                  <a:gd name="T1" fmla="*/ 202176 h 26"/>
                  <a:gd name="T2" fmla="*/ 0 w 18"/>
                  <a:gd name="T3" fmla="*/ 23328 h 26"/>
                  <a:gd name="T4" fmla="*/ 133607 w 18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6"/>
                  <a:gd name="T11" fmla="*/ 18 w 18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6">
                    <a:moveTo>
                      <a:pt x="13" y="26"/>
                    </a:moveTo>
                    <a:lnTo>
                      <a:pt x="0" y="3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58" name="Freeform 215"/>
              <p:cNvSpPr>
                <a:spLocks/>
              </p:cNvSpPr>
              <p:nvPr/>
            </p:nvSpPr>
            <p:spPr bwMode="auto">
              <a:xfrm>
                <a:off x="3624" y="2730"/>
                <a:ext cx="107" cy="156"/>
              </a:xfrm>
              <a:custGeom>
                <a:avLst/>
                <a:gdLst>
                  <a:gd name="T0" fmla="*/ 0 w 107"/>
                  <a:gd name="T1" fmla="*/ 156 h 156"/>
                  <a:gd name="T2" fmla="*/ 107 w 107"/>
                  <a:gd name="T3" fmla="*/ 138 h 156"/>
                  <a:gd name="T4" fmla="*/ 30 w 107"/>
                  <a:gd name="T5" fmla="*/ 0 h 156"/>
                  <a:gd name="T6" fmla="*/ 0 w 107"/>
                  <a:gd name="T7" fmla="*/ 156 h 1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7"/>
                  <a:gd name="T13" fmla="*/ 0 h 156"/>
                  <a:gd name="T14" fmla="*/ 107 w 107"/>
                  <a:gd name="T15" fmla="*/ 156 h 1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7" h="156">
                    <a:moveTo>
                      <a:pt x="0" y="156"/>
                    </a:moveTo>
                    <a:lnTo>
                      <a:pt x="107" y="138"/>
                    </a:lnTo>
                    <a:lnTo>
                      <a:pt x="30" y="0"/>
                    </a:lnTo>
                    <a:lnTo>
                      <a:pt x="0" y="156"/>
                    </a:lnTo>
                    <a:close/>
                  </a:path>
                </a:pathLst>
              </a:custGeom>
              <a:solidFill>
                <a:srgbClr val="40FFB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59" name="Freeform 216"/>
              <p:cNvSpPr>
                <a:spLocks/>
              </p:cNvSpPr>
              <p:nvPr/>
            </p:nvSpPr>
            <p:spPr bwMode="auto">
              <a:xfrm>
                <a:off x="3624" y="2730"/>
                <a:ext cx="107" cy="156"/>
              </a:xfrm>
              <a:custGeom>
                <a:avLst/>
                <a:gdLst>
                  <a:gd name="T0" fmla="*/ 0 w 18"/>
                  <a:gd name="T1" fmla="*/ 202176 h 26"/>
                  <a:gd name="T2" fmla="*/ 133607 w 18"/>
                  <a:gd name="T3" fmla="*/ 178848 h 26"/>
                  <a:gd name="T4" fmla="*/ 37385 w 18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6"/>
                  <a:gd name="T11" fmla="*/ 18 w 18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6">
                    <a:moveTo>
                      <a:pt x="0" y="26"/>
                    </a:moveTo>
                    <a:lnTo>
                      <a:pt x="18" y="23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60" name="Oval 217"/>
              <p:cNvSpPr>
                <a:spLocks noChangeArrowheads="1"/>
              </p:cNvSpPr>
              <p:nvPr/>
            </p:nvSpPr>
            <p:spPr bwMode="auto">
              <a:xfrm>
                <a:off x="3606" y="3402"/>
                <a:ext cx="54" cy="54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61" name="Oval 218"/>
              <p:cNvSpPr>
                <a:spLocks noChangeArrowheads="1"/>
              </p:cNvSpPr>
              <p:nvPr/>
            </p:nvSpPr>
            <p:spPr bwMode="auto">
              <a:xfrm>
                <a:off x="3606" y="3402"/>
                <a:ext cx="54" cy="54"/>
              </a:xfrm>
              <a:prstGeom prst="ellips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62" name="Freeform 219"/>
              <p:cNvSpPr>
                <a:spLocks/>
              </p:cNvSpPr>
              <p:nvPr/>
            </p:nvSpPr>
            <p:spPr bwMode="auto">
              <a:xfrm>
                <a:off x="3612" y="3348"/>
                <a:ext cx="107" cy="155"/>
              </a:xfrm>
              <a:custGeom>
                <a:avLst/>
                <a:gdLst>
                  <a:gd name="T0" fmla="*/ 0 w 107"/>
                  <a:gd name="T1" fmla="*/ 155 h 155"/>
                  <a:gd name="T2" fmla="*/ 107 w 107"/>
                  <a:gd name="T3" fmla="*/ 138 h 155"/>
                  <a:gd name="T4" fmla="*/ 30 w 107"/>
                  <a:gd name="T5" fmla="*/ 0 h 155"/>
                  <a:gd name="T6" fmla="*/ 0 w 107"/>
                  <a:gd name="T7" fmla="*/ 155 h 15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7"/>
                  <a:gd name="T13" fmla="*/ 0 h 155"/>
                  <a:gd name="T14" fmla="*/ 107 w 107"/>
                  <a:gd name="T15" fmla="*/ 155 h 15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7" h="155">
                    <a:moveTo>
                      <a:pt x="0" y="155"/>
                    </a:moveTo>
                    <a:lnTo>
                      <a:pt x="107" y="138"/>
                    </a:lnTo>
                    <a:lnTo>
                      <a:pt x="30" y="0"/>
                    </a:lnTo>
                    <a:lnTo>
                      <a:pt x="0" y="155"/>
                    </a:lnTo>
                    <a:close/>
                  </a:path>
                </a:pathLst>
              </a:custGeom>
              <a:solidFill>
                <a:srgbClr val="001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63" name="Freeform 220"/>
              <p:cNvSpPr>
                <a:spLocks/>
              </p:cNvSpPr>
              <p:nvPr/>
            </p:nvSpPr>
            <p:spPr bwMode="auto">
              <a:xfrm>
                <a:off x="3612" y="3348"/>
                <a:ext cx="107" cy="155"/>
              </a:xfrm>
              <a:custGeom>
                <a:avLst/>
                <a:gdLst>
                  <a:gd name="T0" fmla="*/ 0 w 18"/>
                  <a:gd name="T1" fmla="*/ 195753 h 26"/>
                  <a:gd name="T2" fmla="*/ 133607 w 18"/>
                  <a:gd name="T3" fmla="*/ 173117 h 26"/>
                  <a:gd name="T4" fmla="*/ 37385 w 18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6"/>
                  <a:gd name="T11" fmla="*/ 18 w 18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6">
                    <a:moveTo>
                      <a:pt x="0" y="26"/>
                    </a:moveTo>
                    <a:lnTo>
                      <a:pt x="18" y="23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64" name="Freeform 221"/>
              <p:cNvSpPr>
                <a:spLocks/>
              </p:cNvSpPr>
              <p:nvPr/>
            </p:nvSpPr>
            <p:spPr bwMode="auto">
              <a:xfrm>
                <a:off x="3606" y="2412"/>
                <a:ext cx="107" cy="156"/>
              </a:xfrm>
              <a:custGeom>
                <a:avLst/>
                <a:gdLst>
                  <a:gd name="T0" fmla="*/ 77 w 107"/>
                  <a:gd name="T1" fmla="*/ 156 h 156"/>
                  <a:gd name="T2" fmla="*/ 0 w 107"/>
                  <a:gd name="T3" fmla="*/ 18 h 156"/>
                  <a:gd name="T4" fmla="*/ 107 w 107"/>
                  <a:gd name="T5" fmla="*/ 0 h 156"/>
                  <a:gd name="T6" fmla="*/ 77 w 107"/>
                  <a:gd name="T7" fmla="*/ 156 h 1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7"/>
                  <a:gd name="T13" fmla="*/ 0 h 156"/>
                  <a:gd name="T14" fmla="*/ 107 w 107"/>
                  <a:gd name="T15" fmla="*/ 156 h 1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7" h="156">
                    <a:moveTo>
                      <a:pt x="77" y="156"/>
                    </a:moveTo>
                    <a:lnTo>
                      <a:pt x="0" y="18"/>
                    </a:lnTo>
                    <a:lnTo>
                      <a:pt x="107" y="0"/>
                    </a:lnTo>
                    <a:lnTo>
                      <a:pt x="77" y="156"/>
                    </a:lnTo>
                    <a:close/>
                  </a:path>
                </a:pathLst>
              </a:custGeom>
              <a:solidFill>
                <a:srgbClr val="BFFF4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65" name="Freeform 222"/>
              <p:cNvSpPr>
                <a:spLocks/>
              </p:cNvSpPr>
              <p:nvPr/>
            </p:nvSpPr>
            <p:spPr bwMode="auto">
              <a:xfrm>
                <a:off x="3606" y="2412"/>
                <a:ext cx="107" cy="156"/>
              </a:xfrm>
              <a:custGeom>
                <a:avLst/>
                <a:gdLst>
                  <a:gd name="T0" fmla="*/ 96223 w 18"/>
                  <a:gd name="T1" fmla="*/ 202176 h 26"/>
                  <a:gd name="T2" fmla="*/ 0 w 18"/>
                  <a:gd name="T3" fmla="*/ 23328 h 26"/>
                  <a:gd name="T4" fmla="*/ 133607 w 18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6"/>
                  <a:gd name="T11" fmla="*/ 18 w 18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6">
                    <a:moveTo>
                      <a:pt x="13" y="26"/>
                    </a:moveTo>
                    <a:lnTo>
                      <a:pt x="0" y="3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66" name="Oval 223"/>
              <p:cNvSpPr>
                <a:spLocks noChangeArrowheads="1"/>
              </p:cNvSpPr>
              <p:nvPr/>
            </p:nvSpPr>
            <p:spPr bwMode="auto">
              <a:xfrm>
                <a:off x="3534" y="2256"/>
                <a:ext cx="54" cy="54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67" name="Oval 224"/>
              <p:cNvSpPr>
                <a:spLocks noChangeArrowheads="1"/>
              </p:cNvSpPr>
              <p:nvPr/>
            </p:nvSpPr>
            <p:spPr bwMode="auto">
              <a:xfrm>
                <a:off x="3534" y="2256"/>
                <a:ext cx="54" cy="54"/>
              </a:xfrm>
              <a:prstGeom prst="ellips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68" name="Freeform 225"/>
              <p:cNvSpPr>
                <a:spLocks/>
              </p:cNvSpPr>
              <p:nvPr/>
            </p:nvSpPr>
            <p:spPr bwMode="auto">
              <a:xfrm>
                <a:off x="3528" y="2131"/>
                <a:ext cx="108" cy="155"/>
              </a:xfrm>
              <a:custGeom>
                <a:avLst/>
                <a:gdLst>
                  <a:gd name="T0" fmla="*/ 0 w 108"/>
                  <a:gd name="T1" fmla="*/ 155 h 155"/>
                  <a:gd name="T2" fmla="*/ 108 w 108"/>
                  <a:gd name="T3" fmla="*/ 137 h 155"/>
                  <a:gd name="T4" fmla="*/ 30 w 108"/>
                  <a:gd name="T5" fmla="*/ 0 h 155"/>
                  <a:gd name="T6" fmla="*/ 0 w 108"/>
                  <a:gd name="T7" fmla="*/ 155 h 15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55"/>
                  <a:gd name="T14" fmla="*/ 108 w 108"/>
                  <a:gd name="T15" fmla="*/ 155 h 15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55">
                    <a:moveTo>
                      <a:pt x="0" y="155"/>
                    </a:moveTo>
                    <a:lnTo>
                      <a:pt x="108" y="137"/>
                    </a:lnTo>
                    <a:lnTo>
                      <a:pt x="30" y="0"/>
                    </a:lnTo>
                    <a:lnTo>
                      <a:pt x="0" y="155"/>
                    </a:lnTo>
                    <a:close/>
                  </a:path>
                </a:pathLst>
              </a:custGeom>
              <a:solidFill>
                <a:srgbClr val="FF8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69" name="Freeform 226"/>
              <p:cNvSpPr>
                <a:spLocks/>
              </p:cNvSpPr>
              <p:nvPr/>
            </p:nvSpPr>
            <p:spPr bwMode="auto">
              <a:xfrm>
                <a:off x="3528" y="2131"/>
                <a:ext cx="108" cy="155"/>
              </a:xfrm>
              <a:custGeom>
                <a:avLst/>
                <a:gdLst>
                  <a:gd name="T0" fmla="*/ 0 w 18"/>
                  <a:gd name="T1" fmla="*/ 195753 h 26"/>
                  <a:gd name="T2" fmla="*/ 139968 w 18"/>
                  <a:gd name="T3" fmla="*/ 173117 h 26"/>
                  <a:gd name="T4" fmla="*/ 38880 w 18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6"/>
                  <a:gd name="T11" fmla="*/ 18 w 18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6">
                    <a:moveTo>
                      <a:pt x="0" y="26"/>
                    </a:moveTo>
                    <a:lnTo>
                      <a:pt x="18" y="23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70" name="Freeform 227"/>
              <p:cNvSpPr>
                <a:spLocks/>
              </p:cNvSpPr>
              <p:nvPr/>
            </p:nvSpPr>
            <p:spPr bwMode="auto">
              <a:xfrm>
                <a:off x="3606" y="2268"/>
                <a:ext cx="107" cy="162"/>
              </a:xfrm>
              <a:custGeom>
                <a:avLst/>
                <a:gdLst>
                  <a:gd name="T0" fmla="*/ 0 w 107"/>
                  <a:gd name="T1" fmla="*/ 162 h 162"/>
                  <a:gd name="T2" fmla="*/ 107 w 107"/>
                  <a:gd name="T3" fmla="*/ 144 h 162"/>
                  <a:gd name="T4" fmla="*/ 30 w 107"/>
                  <a:gd name="T5" fmla="*/ 0 h 162"/>
                  <a:gd name="T6" fmla="*/ 0 w 107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7"/>
                  <a:gd name="T13" fmla="*/ 0 h 162"/>
                  <a:gd name="T14" fmla="*/ 107 w 107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7" h="162">
                    <a:moveTo>
                      <a:pt x="0" y="162"/>
                    </a:moveTo>
                    <a:lnTo>
                      <a:pt x="107" y="144"/>
                    </a:lnTo>
                    <a:lnTo>
                      <a:pt x="30" y="0"/>
                    </a:lnTo>
                    <a:lnTo>
                      <a:pt x="0" y="162"/>
                    </a:lnTo>
                    <a:close/>
                  </a:path>
                </a:pathLst>
              </a:custGeom>
              <a:solidFill>
                <a:srgbClr val="FFD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71" name="Freeform 228"/>
              <p:cNvSpPr>
                <a:spLocks/>
              </p:cNvSpPr>
              <p:nvPr/>
            </p:nvSpPr>
            <p:spPr bwMode="auto">
              <a:xfrm>
                <a:off x="3606" y="2268"/>
                <a:ext cx="107" cy="162"/>
              </a:xfrm>
              <a:custGeom>
                <a:avLst/>
                <a:gdLst>
                  <a:gd name="T0" fmla="*/ 0 w 18"/>
                  <a:gd name="T1" fmla="*/ 209952 h 27"/>
                  <a:gd name="T2" fmla="*/ 133607 w 18"/>
                  <a:gd name="T3" fmla="*/ 186624 h 27"/>
                  <a:gd name="T4" fmla="*/ 37385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0" y="27"/>
                    </a:moveTo>
                    <a:lnTo>
                      <a:pt x="18" y="24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72" name="Freeform 229"/>
              <p:cNvSpPr>
                <a:spLocks/>
              </p:cNvSpPr>
              <p:nvPr/>
            </p:nvSpPr>
            <p:spPr bwMode="auto">
              <a:xfrm>
                <a:off x="3594" y="2886"/>
                <a:ext cx="107" cy="162"/>
              </a:xfrm>
              <a:custGeom>
                <a:avLst/>
                <a:gdLst>
                  <a:gd name="T0" fmla="*/ 0 w 107"/>
                  <a:gd name="T1" fmla="*/ 162 h 162"/>
                  <a:gd name="T2" fmla="*/ 107 w 107"/>
                  <a:gd name="T3" fmla="*/ 138 h 162"/>
                  <a:gd name="T4" fmla="*/ 30 w 107"/>
                  <a:gd name="T5" fmla="*/ 0 h 162"/>
                  <a:gd name="T6" fmla="*/ 0 w 107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7"/>
                  <a:gd name="T13" fmla="*/ 0 h 162"/>
                  <a:gd name="T14" fmla="*/ 107 w 107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7" h="162">
                    <a:moveTo>
                      <a:pt x="0" y="162"/>
                    </a:moveTo>
                    <a:lnTo>
                      <a:pt x="107" y="138"/>
                    </a:lnTo>
                    <a:lnTo>
                      <a:pt x="30" y="0"/>
                    </a:lnTo>
                    <a:lnTo>
                      <a:pt x="0" y="162"/>
                    </a:lnTo>
                    <a:close/>
                  </a:path>
                </a:pathLst>
              </a:custGeom>
              <a:solidFill>
                <a:srgbClr val="00E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73" name="Freeform 230"/>
              <p:cNvSpPr>
                <a:spLocks/>
              </p:cNvSpPr>
              <p:nvPr/>
            </p:nvSpPr>
            <p:spPr bwMode="auto">
              <a:xfrm>
                <a:off x="3594" y="2886"/>
                <a:ext cx="107" cy="162"/>
              </a:xfrm>
              <a:custGeom>
                <a:avLst/>
                <a:gdLst>
                  <a:gd name="T0" fmla="*/ 0 w 18"/>
                  <a:gd name="T1" fmla="*/ 209952 h 27"/>
                  <a:gd name="T2" fmla="*/ 133607 w 18"/>
                  <a:gd name="T3" fmla="*/ 178848 h 27"/>
                  <a:gd name="T4" fmla="*/ 37385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0" y="27"/>
                    </a:moveTo>
                    <a:lnTo>
                      <a:pt x="18" y="23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74" name="Freeform 231"/>
              <p:cNvSpPr>
                <a:spLocks/>
              </p:cNvSpPr>
              <p:nvPr/>
            </p:nvSpPr>
            <p:spPr bwMode="auto">
              <a:xfrm>
                <a:off x="3576" y="2568"/>
                <a:ext cx="107" cy="162"/>
              </a:xfrm>
              <a:custGeom>
                <a:avLst/>
                <a:gdLst>
                  <a:gd name="T0" fmla="*/ 78 w 107"/>
                  <a:gd name="T1" fmla="*/ 162 h 162"/>
                  <a:gd name="T2" fmla="*/ 0 w 107"/>
                  <a:gd name="T3" fmla="*/ 18 h 162"/>
                  <a:gd name="T4" fmla="*/ 107 w 107"/>
                  <a:gd name="T5" fmla="*/ 0 h 162"/>
                  <a:gd name="T6" fmla="*/ 78 w 107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7"/>
                  <a:gd name="T13" fmla="*/ 0 h 162"/>
                  <a:gd name="T14" fmla="*/ 107 w 107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7" h="162">
                    <a:moveTo>
                      <a:pt x="78" y="162"/>
                    </a:moveTo>
                    <a:lnTo>
                      <a:pt x="0" y="18"/>
                    </a:lnTo>
                    <a:lnTo>
                      <a:pt x="107" y="0"/>
                    </a:lnTo>
                    <a:lnTo>
                      <a:pt x="78" y="162"/>
                    </a:lnTo>
                    <a:close/>
                  </a:path>
                </a:pathLst>
              </a:custGeom>
              <a:solidFill>
                <a:srgbClr val="80FF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75" name="Freeform 232"/>
              <p:cNvSpPr>
                <a:spLocks/>
              </p:cNvSpPr>
              <p:nvPr/>
            </p:nvSpPr>
            <p:spPr bwMode="auto">
              <a:xfrm>
                <a:off x="3576" y="2568"/>
                <a:ext cx="107" cy="162"/>
              </a:xfrm>
              <a:custGeom>
                <a:avLst/>
                <a:gdLst>
                  <a:gd name="T0" fmla="*/ 96223 w 18"/>
                  <a:gd name="T1" fmla="*/ 209952 h 27"/>
                  <a:gd name="T2" fmla="*/ 0 w 18"/>
                  <a:gd name="T3" fmla="*/ 23328 h 27"/>
                  <a:gd name="T4" fmla="*/ 133607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13" y="27"/>
                    </a:moveTo>
                    <a:lnTo>
                      <a:pt x="0" y="3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76" name="Freeform 233"/>
              <p:cNvSpPr>
                <a:spLocks/>
              </p:cNvSpPr>
              <p:nvPr/>
            </p:nvSpPr>
            <p:spPr bwMode="auto">
              <a:xfrm>
                <a:off x="3576" y="2430"/>
                <a:ext cx="107" cy="156"/>
              </a:xfrm>
              <a:custGeom>
                <a:avLst/>
                <a:gdLst>
                  <a:gd name="T0" fmla="*/ 0 w 107"/>
                  <a:gd name="T1" fmla="*/ 156 h 156"/>
                  <a:gd name="T2" fmla="*/ 107 w 107"/>
                  <a:gd name="T3" fmla="*/ 138 h 156"/>
                  <a:gd name="T4" fmla="*/ 30 w 107"/>
                  <a:gd name="T5" fmla="*/ 0 h 156"/>
                  <a:gd name="T6" fmla="*/ 0 w 107"/>
                  <a:gd name="T7" fmla="*/ 156 h 1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7"/>
                  <a:gd name="T13" fmla="*/ 0 h 156"/>
                  <a:gd name="T14" fmla="*/ 107 w 107"/>
                  <a:gd name="T15" fmla="*/ 156 h 1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7" h="156">
                    <a:moveTo>
                      <a:pt x="0" y="156"/>
                    </a:moveTo>
                    <a:lnTo>
                      <a:pt x="107" y="138"/>
                    </a:lnTo>
                    <a:lnTo>
                      <a:pt x="30" y="0"/>
                    </a:lnTo>
                    <a:lnTo>
                      <a:pt x="0" y="156"/>
                    </a:lnTo>
                    <a:close/>
                  </a:path>
                </a:pathLst>
              </a:custGeom>
              <a:solidFill>
                <a:srgbClr val="CFFF3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77" name="Freeform 234"/>
              <p:cNvSpPr>
                <a:spLocks/>
              </p:cNvSpPr>
              <p:nvPr/>
            </p:nvSpPr>
            <p:spPr bwMode="auto">
              <a:xfrm>
                <a:off x="3576" y="2430"/>
                <a:ext cx="107" cy="156"/>
              </a:xfrm>
              <a:custGeom>
                <a:avLst/>
                <a:gdLst>
                  <a:gd name="T0" fmla="*/ 0 w 18"/>
                  <a:gd name="T1" fmla="*/ 202176 h 26"/>
                  <a:gd name="T2" fmla="*/ 133607 w 18"/>
                  <a:gd name="T3" fmla="*/ 178848 h 26"/>
                  <a:gd name="T4" fmla="*/ 37385 w 18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6"/>
                  <a:gd name="T11" fmla="*/ 18 w 18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6">
                    <a:moveTo>
                      <a:pt x="0" y="26"/>
                    </a:moveTo>
                    <a:lnTo>
                      <a:pt x="18" y="23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78" name="Freeform 235"/>
              <p:cNvSpPr>
                <a:spLocks/>
              </p:cNvSpPr>
              <p:nvPr/>
            </p:nvSpPr>
            <p:spPr bwMode="auto">
              <a:xfrm>
                <a:off x="3564" y="3186"/>
                <a:ext cx="107" cy="162"/>
              </a:xfrm>
              <a:custGeom>
                <a:avLst/>
                <a:gdLst>
                  <a:gd name="T0" fmla="*/ 78 w 107"/>
                  <a:gd name="T1" fmla="*/ 162 h 162"/>
                  <a:gd name="T2" fmla="*/ 0 w 107"/>
                  <a:gd name="T3" fmla="*/ 18 h 162"/>
                  <a:gd name="T4" fmla="*/ 107 w 107"/>
                  <a:gd name="T5" fmla="*/ 0 h 162"/>
                  <a:gd name="T6" fmla="*/ 78 w 107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7"/>
                  <a:gd name="T13" fmla="*/ 0 h 162"/>
                  <a:gd name="T14" fmla="*/ 107 w 107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7" h="162">
                    <a:moveTo>
                      <a:pt x="78" y="162"/>
                    </a:moveTo>
                    <a:lnTo>
                      <a:pt x="0" y="18"/>
                    </a:lnTo>
                    <a:lnTo>
                      <a:pt x="107" y="0"/>
                    </a:lnTo>
                    <a:lnTo>
                      <a:pt x="78" y="162"/>
                    </a:lnTo>
                    <a:close/>
                  </a:path>
                </a:pathLst>
              </a:custGeom>
              <a:solidFill>
                <a:srgbClr val="005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79" name="Freeform 236"/>
              <p:cNvSpPr>
                <a:spLocks/>
              </p:cNvSpPr>
              <p:nvPr/>
            </p:nvSpPr>
            <p:spPr bwMode="auto">
              <a:xfrm>
                <a:off x="3564" y="3186"/>
                <a:ext cx="107" cy="162"/>
              </a:xfrm>
              <a:custGeom>
                <a:avLst/>
                <a:gdLst>
                  <a:gd name="T0" fmla="*/ 96223 w 18"/>
                  <a:gd name="T1" fmla="*/ 209952 h 27"/>
                  <a:gd name="T2" fmla="*/ 0 w 18"/>
                  <a:gd name="T3" fmla="*/ 23328 h 27"/>
                  <a:gd name="T4" fmla="*/ 133607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13" y="27"/>
                    </a:moveTo>
                    <a:lnTo>
                      <a:pt x="0" y="3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80" name="Oval 237"/>
              <p:cNvSpPr>
                <a:spLocks noChangeArrowheads="1"/>
              </p:cNvSpPr>
              <p:nvPr/>
            </p:nvSpPr>
            <p:spPr bwMode="auto">
              <a:xfrm>
                <a:off x="3636" y="3024"/>
                <a:ext cx="53" cy="54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81" name="Oval 238"/>
              <p:cNvSpPr>
                <a:spLocks noChangeArrowheads="1"/>
              </p:cNvSpPr>
              <p:nvPr/>
            </p:nvSpPr>
            <p:spPr bwMode="auto">
              <a:xfrm>
                <a:off x="3636" y="3024"/>
                <a:ext cx="53" cy="54"/>
              </a:xfrm>
              <a:prstGeom prst="ellips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82" name="Oval 239"/>
              <p:cNvSpPr>
                <a:spLocks noChangeArrowheads="1"/>
              </p:cNvSpPr>
              <p:nvPr/>
            </p:nvSpPr>
            <p:spPr bwMode="auto">
              <a:xfrm>
                <a:off x="3630" y="3156"/>
                <a:ext cx="53" cy="54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83" name="Oval 240"/>
              <p:cNvSpPr>
                <a:spLocks noChangeArrowheads="1"/>
              </p:cNvSpPr>
              <p:nvPr/>
            </p:nvSpPr>
            <p:spPr bwMode="auto">
              <a:xfrm>
                <a:off x="3630" y="3156"/>
                <a:ext cx="53" cy="54"/>
              </a:xfrm>
              <a:prstGeom prst="ellips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84" name="Freeform 241"/>
              <p:cNvSpPr>
                <a:spLocks/>
              </p:cNvSpPr>
              <p:nvPr/>
            </p:nvSpPr>
            <p:spPr bwMode="auto">
              <a:xfrm>
                <a:off x="3546" y="2586"/>
                <a:ext cx="108" cy="162"/>
              </a:xfrm>
              <a:custGeom>
                <a:avLst/>
                <a:gdLst>
                  <a:gd name="T0" fmla="*/ 0 w 108"/>
                  <a:gd name="T1" fmla="*/ 162 h 162"/>
                  <a:gd name="T2" fmla="*/ 108 w 108"/>
                  <a:gd name="T3" fmla="*/ 144 h 162"/>
                  <a:gd name="T4" fmla="*/ 30 w 108"/>
                  <a:gd name="T5" fmla="*/ 0 h 162"/>
                  <a:gd name="T6" fmla="*/ 0 w 108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62"/>
                  <a:gd name="T14" fmla="*/ 108 w 108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62">
                    <a:moveTo>
                      <a:pt x="0" y="162"/>
                    </a:moveTo>
                    <a:lnTo>
                      <a:pt x="108" y="144"/>
                    </a:lnTo>
                    <a:lnTo>
                      <a:pt x="30" y="0"/>
                    </a:lnTo>
                    <a:lnTo>
                      <a:pt x="0" y="162"/>
                    </a:lnTo>
                    <a:close/>
                  </a:path>
                </a:pathLst>
              </a:custGeom>
              <a:solidFill>
                <a:srgbClr val="8FFF7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85" name="Freeform 242"/>
              <p:cNvSpPr>
                <a:spLocks/>
              </p:cNvSpPr>
              <p:nvPr/>
            </p:nvSpPr>
            <p:spPr bwMode="auto">
              <a:xfrm>
                <a:off x="3546" y="2586"/>
                <a:ext cx="108" cy="162"/>
              </a:xfrm>
              <a:custGeom>
                <a:avLst/>
                <a:gdLst>
                  <a:gd name="T0" fmla="*/ 0 w 18"/>
                  <a:gd name="T1" fmla="*/ 209952 h 27"/>
                  <a:gd name="T2" fmla="*/ 139968 w 18"/>
                  <a:gd name="T3" fmla="*/ 186624 h 27"/>
                  <a:gd name="T4" fmla="*/ 38880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0" y="27"/>
                    </a:moveTo>
                    <a:lnTo>
                      <a:pt x="18" y="24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86" name="Freeform 243"/>
              <p:cNvSpPr>
                <a:spLocks/>
              </p:cNvSpPr>
              <p:nvPr/>
            </p:nvSpPr>
            <p:spPr bwMode="auto">
              <a:xfrm>
                <a:off x="3546" y="2730"/>
                <a:ext cx="108" cy="156"/>
              </a:xfrm>
              <a:custGeom>
                <a:avLst/>
                <a:gdLst>
                  <a:gd name="T0" fmla="*/ 78 w 108"/>
                  <a:gd name="T1" fmla="*/ 156 h 156"/>
                  <a:gd name="T2" fmla="*/ 0 w 108"/>
                  <a:gd name="T3" fmla="*/ 18 h 156"/>
                  <a:gd name="T4" fmla="*/ 108 w 108"/>
                  <a:gd name="T5" fmla="*/ 0 h 156"/>
                  <a:gd name="T6" fmla="*/ 78 w 108"/>
                  <a:gd name="T7" fmla="*/ 156 h 1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56"/>
                  <a:gd name="T14" fmla="*/ 108 w 108"/>
                  <a:gd name="T15" fmla="*/ 156 h 1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56">
                    <a:moveTo>
                      <a:pt x="78" y="156"/>
                    </a:moveTo>
                    <a:lnTo>
                      <a:pt x="0" y="18"/>
                    </a:lnTo>
                    <a:lnTo>
                      <a:pt x="108" y="0"/>
                    </a:lnTo>
                    <a:lnTo>
                      <a:pt x="78" y="156"/>
                    </a:lnTo>
                    <a:close/>
                  </a:path>
                </a:pathLst>
              </a:custGeom>
              <a:solidFill>
                <a:srgbClr val="40FFB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87" name="Freeform 244"/>
              <p:cNvSpPr>
                <a:spLocks/>
              </p:cNvSpPr>
              <p:nvPr/>
            </p:nvSpPr>
            <p:spPr bwMode="auto">
              <a:xfrm>
                <a:off x="3546" y="2730"/>
                <a:ext cx="108" cy="156"/>
              </a:xfrm>
              <a:custGeom>
                <a:avLst/>
                <a:gdLst>
                  <a:gd name="T0" fmla="*/ 101088 w 18"/>
                  <a:gd name="T1" fmla="*/ 202176 h 26"/>
                  <a:gd name="T2" fmla="*/ 0 w 18"/>
                  <a:gd name="T3" fmla="*/ 23328 h 26"/>
                  <a:gd name="T4" fmla="*/ 139968 w 18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6"/>
                  <a:gd name="T11" fmla="*/ 18 w 18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6">
                    <a:moveTo>
                      <a:pt x="13" y="26"/>
                    </a:moveTo>
                    <a:lnTo>
                      <a:pt x="0" y="3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88" name="Freeform 245"/>
              <p:cNvSpPr>
                <a:spLocks/>
              </p:cNvSpPr>
              <p:nvPr/>
            </p:nvSpPr>
            <p:spPr bwMode="auto">
              <a:xfrm>
                <a:off x="3456" y="3204"/>
                <a:ext cx="108" cy="162"/>
              </a:xfrm>
              <a:custGeom>
                <a:avLst/>
                <a:gdLst>
                  <a:gd name="T0" fmla="*/ 78 w 108"/>
                  <a:gd name="T1" fmla="*/ 162 h 162"/>
                  <a:gd name="T2" fmla="*/ 0 w 108"/>
                  <a:gd name="T3" fmla="*/ 24 h 162"/>
                  <a:gd name="T4" fmla="*/ 108 w 108"/>
                  <a:gd name="T5" fmla="*/ 0 h 162"/>
                  <a:gd name="T6" fmla="*/ 78 w 108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62"/>
                  <a:gd name="T14" fmla="*/ 108 w 108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62">
                    <a:moveTo>
                      <a:pt x="78" y="162"/>
                    </a:moveTo>
                    <a:lnTo>
                      <a:pt x="0" y="24"/>
                    </a:lnTo>
                    <a:lnTo>
                      <a:pt x="108" y="0"/>
                    </a:lnTo>
                    <a:lnTo>
                      <a:pt x="78" y="162"/>
                    </a:lnTo>
                    <a:close/>
                  </a:path>
                </a:pathLst>
              </a:custGeom>
              <a:solidFill>
                <a:srgbClr val="007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89" name="Freeform 246"/>
              <p:cNvSpPr>
                <a:spLocks/>
              </p:cNvSpPr>
              <p:nvPr/>
            </p:nvSpPr>
            <p:spPr bwMode="auto">
              <a:xfrm>
                <a:off x="3456" y="3204"/>
                <a:ext cx="108" cy="162"/>
              </a:xfrm>
              <a:custGeom>
                <a:avLst/>
                <a:gdLst>
                  <a:gd name="T0" fmla="*/ 101088 w 18"/>
                  <a:gd name="T1" fmla="*/ 209952 h 27"/>
                  <a:gd name="T2" fmla="*/ 0 w 18"/>
                  <a:gd name="T3" fmla="*/ 31104 h 27"/>
                  <a:gd name="T4" fmla="*/ 139968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13" y="27"/>
                    </a:moveTo>
                    <a:lnTo>
                      <a:pt x="0" y="4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90" name="Freeform 247"/>
              <p:cNvSpPr>
                <a:spLocks/>
              </p:cNvSpPr>
              <p:nvPr/>
            </p:nvSpPr>
            <p:spPr bwMode="auto">
              <a:xfrm>
                <a:off x="3534" y="3348"/>
                <a:ext cx="108" cy="155"/>
              </a:xfrm>
              <a:custGeom>
                <a:avLst/>
                <a:gdLst>
                  <a:gd name="T0" fmla="*/ 78 w 108"/>
                  <a:gd name="T1" fmla="*/ 155 h 155"/>
                  <a:gd name="T2" fmla="*/ 0 w 108"/>
                  <a:gd name="T3" fmla="*/ 18 h 155"/>
                  <a:gd name="T4" fmla="*/ 108 w 108"/>
                  <a:gd name="T5" fmla="*/ 0 h 155"/>
                  <a:gd name="T6" fmla="*/ 78 w 108"/>
                  <a:gd name="T7" fmla="*/ 155 h 15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55"/>
                  <a:gd name="T14" fmla="*/ 108 w 108"/>
                  <a:gd name="T15" fmla="*/ 155 h 15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55">
                    <a:moveTo>
                      <a:pt x="78" y="155"/>
                    </a:moveTo>
                    <a:lnTo>
                      <a:pt x="0" y="18"/>
                    </a:lnTo>
                    <a:lnTo>
                      <a:pt x="108" y="0"/>
                    </a:lnTo>
                    <a:lnTo>
                      <a:pt x="78" y="155"/>
                    </a:lnTo>
                    <a:close/>
                  </a:path>
                </a:pathLst>
              </a:custGeom>
              <a:solidFill>
                <a:srgbClr val="001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91" name="Freeform 248"/>
              <p:cNvSpPr>
                <a:spLocks/>
              </p:cNvSpPr>
              <p:nvPr/>
            </p:nvSpPr>
            <p:spPr bwMode="auto">
              <a:xfrm>
                <a:off x="3534" y="3348"/>
                <a:ext cx="108" cy="155"/>
              </a:xfrm>
              <a:custGeom>
                <a:avLst/>
                <a:gdLst>
                  <a:gd name="T0" fmla="*/ 101088 w 18"/>
                  <a:gd name="T1" fmla="*/ 195753 h 26"/>
                  <a:gd name="T2" fmla="*/ 0 w 18"/>
                  <a:gd name="T3" fmla="*/ 22672 h 26"/>
                  <a:gd name="T4" fmla="*/ 139968 w 18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6"/>
                  <a:gd name="T11" fmla="*/ 18 w 18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6">
                    <a:moveTo>
                      <a:pt x="13" y="26"/>
                    </a:moveTo>
                    <a:lnTo>
                      <a:pt x="0" y="3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92" name="Freeform 249"/>
              <p:cNvSpPr>
                <a:spLocks/>
              </p:cNvSpPr>
              <p:nvPr/>
            </p:nvSpPr>
            <p:spPr bwMode="auto">
              <a:xfrm>
                <a:off x="3534" y="3204"/>
                <a:ext cx="108" cy="162"/>
              </a:xfrm>
              <a:custGeom>
                <a:avLst/>
                <a:gdLst>
                  <a:gd name="T0" fmla="*/ 0 w 108"/>
                  <a:gd name="T1" fmla="*/ 162 h 162"/>
                  <a:gd name="T2" fmla="*/ 108 w 108"/>
                  <a:gd name="T3" fmla="*/ 144 h 162"/>
                  <a:gd name="T4" fmla="*/ 30 w 108"/>
                  <a:gd name="T5" fmla="*/ 0 h 162"/>
                  <a:gd name="T6" fmla="*/ 0 w 108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62"/>
                  <a:gd name="T14" fmla="*/ 108 w 108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62">
                    <a:moveTo>
                      <a:pt x="0" y="162"/>
                    </a:moveTo>
                    <a:lnTo>
                      <a:pt x="108" y="144"/>
                    </a:lnTo>
                    <a:lnTo>
                      <a:pt x="30" y="0"/>
                    </a:lnTo>
                    <a:lnTo>
                      <a:pt x="0" y="162"/>
                    </a:lnTo>
                    <a:close/>
                  </a:path>
                </a:pathLst>
              </a:custGeom>
              <a:solidFill>
                <a:srgbClr val="007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93" name="Freeform 250"/>
              <p:cNvSpPr>
                <a:spLocks/>
              </p:cNvSpPr>
              <p:nvPr/>
            </p:nvSpPr>
            <p:spPr bwMode="auto">
              <a:xfrm>
                <a:off x="3534" y="3204"/>
                <a:ext cx="108" cy="162"/>
              </a:xfrm>
              <a:custGeom>
                <a:avLst/>
                <a:gdLst>
                  <a:gd name="T0" fmla="*/ 0 w 18"/>
                  <a:gd name="T1" fmla="*/ 209952 h 27"/>
                  <a:gd name="T2" fmla="*/ 139968 w 18"/>
                  <a:gd name="T3" fmla="*/ 186624 h 27"/>
                  <a:gd name="T4" fmla="*/ 38880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0" y="27"/>
                    </a:moveTo>
                    <a:lnTo>
                      <a:pt x="18" y="24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94" name="Freeform 251"/>
              <p:cNvSpPr>
                <a:spLocks/>
              </p:cNvSpPr>
              <p:nvPr/>
            </p:nvSpPr>
            <p:spPr bwMode="auto">
              <a:xfrm>
                <a:off x="3528" y="2268"/>
                <a:ext cx="108" cy="162"/>
              </a:xfrm>
              <a:custGeom>
                <a:avLst/>
                <a:gdLst>
                  <a:gd name="T0" fmla="*/ 78 w 108"/>
                  <a:gd name="T1" fmla="*/ 162 h 162"/>
                  <a:gd name="T2" fmla="*/ 0 w 108"/>
                  <a:gd name="T3" fmla="*/ 18 h 162"/>
                  <a:gd name="T4" fmla="*/ 108 w 108"/>
                  <a:gd name="T5" fmla="*/ 0 h 162"/>
                  <a:gd name="T6" fmla="*/ 78 w 108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62"/>
                  <a:gd name="T14" fmla="*/ 108 w 108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62">
                    <a:moveTo>
                      <a:pt x="78" y="162"/>
                    </a:moveTo>
                    <a:lnTo>
                      <a:pt x="0" y="18"/>
                    </a:lnTo>
                    <a:lnTo>
                      <a:pt x="108" y="0"/>
                    </a:lnTo>
                    <a:lnTo>
                      <a:pt x="78" y="162"/>
                    </a:lnTo>
                    <a:close/>
                  </a:path>
                </a:pathLst>
              </a:custGeom>
              <a:solidFill>
                <a:srgbClr val="FFD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95" name="Freeform 252"/>
              <p:cNvSpPr>
                <a:spLocks/>
              </p:cNvSpPr>
              <p:nvPr/>
            </p:nvSpPr>
            <p:spPr bwMode="auto">
              <a:xfrm>
                <a:off x="3528" y="2268"/>
                <a:ext cx="108" cy="162"/>
              </a:xfrm>
              <a:custGeom>
                <a:avLst/>
                <a:gdLst>
                  <a:gd name="T0" fmla="*/ 101088 w 18"/>
                  <a:gd name="T1" fmla="*/ 209952 h 27"/>
                  <a:gd name="T2" fmla="*/ 0 w 18"/>
                  <a:gd name="T3" fmla="*/ 23328 h 27"/>
                  <a:gd name="T4" fmla="*/ 139968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13" y="27"/>
                    </a:moveTo>
                    <a:lnTo>
                      <a:pt x="0" y="3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96" name="Freeform 253"/>
              <p:cNvSpPr>
                <a:spLocks/>
              </p:cNvSpPr>
              <p:nvPr/>
            </p:nvSpPr>
            <p:spPr bwMode="auto">
              <a:xfrm>
                <a:off x="3516" y="2886"/>
                <a:ext cx="108" cy="162"/>
              </a:xfrm>
              <a:custGeom>
                <a:avLst/>
                <a:gdLst>
                  <a:gd name="T0" fmla="*/ 78 w 108"/>
                  <a:gd name="T1" fmla="*/ 162 h 162"/>
                  <a:gd name="T2" fmla="*/ 0 w 108"/>
                  <a:gd name="T3" fmla="*/ 18 h 162"/>
                  <a:gd name="T4" fmla="*/ 108 w 108"/>
                  <a:gd name="T5" fmla="*/ 0 h 162"/>
                  <a:gd name="T6" fmla="*/ 78 w 108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62"/>
                  <a:gd name="T14" fmla="*/ 108 w 108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62">
                    <a:moveTo>
                      <a:pt x="78" y="162"/>
                    </a:moveTo>
                    <a:lnTo>
                      <a:pt x="0" y="18"/>
                    </a:lnTo>
                    <a:lnTo>
                      <a:pt x="108" y="0"/>
                    </a:lnTo>
                    <a:lnTo>
                      <a:pt x="78" y="162"/>
                    </a:lnTo>
                    <a:close/>
                  </a:path>
                </a:pathLst>
              </a:custGeom>
              <a:solidFill>
                <a:srgbClr val="00E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97" name="Freeform 254"/>
              <p:cNvSpPr>
                <a:spLocks/>
              </p:cNvSpPr>
              <p:nvPr/>
            </p:nvSpPr>
            <p:spPr bwMode="auto">
              <a:xfrm>
                <a:off x="3516" y="2886"/>
                <a:ext cx="108" cy="162"/>
              </a:xfrm>
              <a:custGeom>
                <a:avLst/>
                <a:gdLst>
                  <a:gd name="T0" fmla="*/ 101088 w 18"/>
                  <a:gd name="T1" fmla="*/ 209952 h 27"/>
                  <a:gd name="T2" fmla="*/ 0 w 18"/>
                  <a:gd name="T3" fmla="*/ 23328 h 27"/>
                  <a:gd name="T4" fmla="*/ 139968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13" y="27"/>
                    </a:moveTo>
                    <a:lnTo>
                      <a:pt x="0" y="3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98" name="Freeform 255"/>
              <p:cNvSpPr>
                <a:spLocks/>
              </p:cNvSpPr>
              <p:nvPr/>
            </p:nvSpPr>
            <p:spPr bwMode="auto">
              <a:xfrm>
                <a:off x="3516" y="2748"/>
                <a:ext cx="108" cy="156"/>
              </a:xfrm>
              <a:custGeom>
                <a:avLst/>
                <a:gdLst>
                  <a:gd name="T0" fmla="*/ 0 w 108"/>
                  <a:gd name="T1" fmla="*/ 156 h 156"/>
                  <a:gd name="T2" fmla="*/ 108 w 108"/>
                  <a:gd name="T3" fmla="*/ 138 h 156"/>
                  <a:gd name="T4" fmla="*/ 30 w 108"/>
                  <a:gd name="T5" fmla="*/ 0 h 156"/>
                  <a:gd name="T6" fmla="*/ 0 w 108"/>
                  <a:gd name="T7" fmla="*/ 156 h 1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56"/>
                  <a:gd name="T14" fmla="*/ 108 w 108"/>
                  <a:gd name="T15" fmla="*/ 156 h 1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56">
                    <a:moveTo>
                      <a:pt x="0" y="156"/>
                    </a:moveTo>
                    <a:lnTo>
                      <a:pt x="108" y="138"/>
                    </a:lnTo>
                    <a:lnTo>
                      <a:pt x="30" y="0"/>
                    </a:lnTo>
                    <a:lnTo>
                      <a:pt x="0" y="156"/>
                    </a:lnTo>
                    <a:close/>
                  </a:path>
                </a:pathLst>
              </a:custGeom>
              <a:solidFill>
                <a:srgbClr val="50FFA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99" name="Freeform 256"/>
              <p:cNvSpPr>
                <a:spLocks/>
              </p:cNvSpPr>
              <p:nvPr/>
            </p:nvSpPr>
            <p:spPr bwMode="auto">
              <a:xfrm>
                <a:off x="3516" y="2748"/>
                <a:ext cx="108" cy="156"/>
              </a:xfrm>
              <a:custGeom>
                <a:avLst/>
                <a:gdLst>
                  <a:gd name="T0" fmla="*/ 0 w 18"/>
                  <a:gd name="T1" fmla="*/ 202176 h 26"/>
                  <a:gd name="T2" fmla="*/ 139968 w 18"/>
                  <a:gd name="T3" fmla="*/ 178848 h 26"/>
                  <a:gd name="T4" fmla="*/ 38880 w 18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6"/>
                  <a:gd name="T11" fmla="*/ 18 w 18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6">
                    <a:moveTo>
                      <a:pt x="0" y="26"/>
                    </a:moveTo>
                    <a:lnTo>
                      <a:pt x="18" y="23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9513" name="Freeform 257"/>
            <p:cNvSpPr>
              <a:spLocks/>
            </p:cNvSpPr>
            <p:nvPr/>
          </p:nvSpPr>
          <p:spPr bwMode="auto">
            <a:xfrm>
              <a:off x="6810375" y="3513138"/>
              <a:ext cx="171450" cy="247650"/>
            </a:xfrm>
            <a:custGeom>
              <a:avLst/>
              <a:gdLst>
                <a:gd name="T0" fmla="*/ 0 w 108"/>
                <a:gd name="T1" fmla="*/ 2147483647 h 156"/>
                <a:gd name="T2" fmla="*/ 2147483647 w 108"/>
                <a:gd name="T3" fmla="*/ 2147483647 h 156"/>
                <a:gd name="T4" fmla="*/ 2147483647 w 108"/>
                <a:gd name="T5" fmla="*/ 0 h 156"/>
                <a:gd name="T6" fmla="*/ 0 w 108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6"/>
                <a:gd name="T14" fmla="*/ 108 w 108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6">
                  <a:moveTo>
                    <a:pt x="0" y="156"/>
                  </a:moveTo>
                  <a:lnTo>
                    <a:pt x="108" y="138"/>
                  </a:lnTo>
                  <a:lnTo>
                    <a:pt x="30" y="0"/>
                  </a:lnTo>
                  <a:lnTo>
                    <a:pt x="0" y="156"/>
                  </a:lnTo>
                  <a:close/>
                </a:path>
              </a:pathLst>
            </a:custGeom>
            <a:solidFill>
              <a:srgbClr val="008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14" name="Freeform 258"/>
            <p:cNvSpPr>
              <a:spLocks/>
            </p:cNvSpPr>
            <p:nvPr/>
          </p:nvSpPr>
          <p:spPr bwMode="auto">
            <a:xfrm>
              <a:off x="6810375" y="3513138"/>
              <a:ext cx="171450" cy="247650"/>
            </a:xfrm>
            <a:custGeom>
              <a:avLst/>
              <a:gdLst>
                <a:gd name="T0" fmla="*/ 0 w 18"/>
                <a:gd name="T1" fmla="*/ 2147483647 h 26"/>
                <a:gd name="T2" fmla="*/ 2147483647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0" y="26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15" name="Freeform 259"/>
            <p:cNvSpPr>
              <a:spLocks/>
            </p:cNvSpPr>
            <p:nvPr/>
          </p:nvSpPr>
          <p:spPr bwMode="auto">
            <a:xfrm>
              <a:off x="6934200" y="3732213"/>
              <a:ext cx="171450" cy="246062"/>
            </a:xfrm>
            <a:custGeom>
              <a:avLst/>
              <a:gdLst>
                <a:gd name="T0" fmla="*/ 0 w 108"/>
                <a:gd name="T1" fmla="*/ 2147483647 h 155"/>
                <a:gd name="T2" fmla="*/ 2147483647 w 108"/>
                <a:gd name="T3" fmla="*/ 2147483647 h 155"/>
                <a:gd name="T4" fmla="*/ 2147483647 w 108"/>
                <a:gd name="T5" fmla="*/ 0 h 155"/>
                <a:gd name="T6" fmla="*/ 0 w 108"/>
                <a:gd name="T7" fmla="*/ 2147483647 h 15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5"/>
                <a:gd name="T14" fmla="*/ 108 w 108"/>
                <a:gd name="T15" fmla="*/ 155 h 15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5">
                  <a:moveTo>
                    <a:pt x="0" y="155"/>
                  </a:moveTo>
                  <a:lnTo>
                    <a:pt x="108" y="137"/>
                  </a:lnTo>
                  <a:lnTo>
                    <a:pt x="30" y="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002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16" name="Freeform 260"/>
            <p:cNvSpPr>
              <a:spLocks/>
            </p:cNvSpPr>
            <p:nvPr/>
          </p:nvSpPr>
          <p:spPr bwMode="auto">
            <a:xfrm>
              <a:off x="6934200" y="3732213"/>
              <a:ext cx="171450" cy="246062"/>
            </a:xfrm>
            <a:custGeom>
              <a:avLst/>
              <a:gdLst>
                <a:gd name="T0" fmla="*/ 0 w 18"/>
                <a:gd name="T1" fmla="*/ 2147483647 h 26"/>
                <a:gd name="T2" fmla="*/ 2147483647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0" y="26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17" name="Freeform 261"/>
            <p:cNvSpPr>
              <a:spLocks/>
            </p:cNvSpPr>
            <p:nvPr/>
          </p:nvSpPr>
          <p:spPr bwMode="auto">
            <a:xfrm>
              <a:off x="6924675" y="2017713"/>
              <a:ext cx="171450" cy="257175"/>
            </a:xfrm>
            <a:custGeom>
              <a:avLst/>
              <a:gdLst>
                <a:gd name="T0" fmla="*/ 0 w 108"/>
                <a:gd name="T1" fmla="*/ 2147483647 h 162"/>
                <a:gd name="T2" fmla="*/ 2147483647 w 108"/>
                <a:gd name="T3" fmla="*/ 2147483647 h 162"/>
                <a:gd name="T4" fmla="*/ 2147483647 w 108"/>
                <a:gd name="T5" fmla="*/ 0 h 162"/>
                <a:gd name="T6" fmla="*/ 0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0" y="162"/>
                  </a:moveTo>
                  <a:lnTo>
                    <a:pt x="108" y="144"/>
                  </a:lnTo>
                  <a:lnTo>
                    <a:pt x="30" y="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FFC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18" name="Freeform 262"/>
            <p:cNvSpPr>
              <a:spLocks/>
            </p:cNvSpPr>
            <p:nvPr/>
          </p:nvSpPr>
          <p:spPr bwMode="auto">
            <a:xfrm>
              <a:off x="6924675" y="2017713"/>
              <a:ext cx="171450" cy="257175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4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19" name="Freeform 263"/>
            <p:cNvSpPr>
              <a:spLocks/>
            </p:cNvSpPr>
            <p:nvPr/>
          </p:nvSpPr>
          <p:spPr bwMode="auto">
            <a:xfrm>
              <a:off x="6800850" y="2017713"/>
              <a:ext cx="171450" cy="257175"/>
            </a:xfrm>
            <a:custGeom>
              <a:avLst/>
              <a:gdLst>
                <a:gd name="T0" fmla="*/ 2147483647 w 108"/>
                <a:gd name="T1" fmla="*/ 2147483647 h 162"/>
                <a:gd name="T2" fmla="*/ 0 w 108"/>
                <a:gd name="T3" fmla="*/ 2147483647 h 162"/>
                <a:gd name="T4" fmla="*/ 2147483647 w 108"/>
                <a:gd name="T5" fmla="*/ 0 h 162"/>
                <a:gd name="T6" fmla="*/ 2147483647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78" y="162"/>
                  </a:moveTo>
                  <a:lnTo>
                    <a:pt x="0" y="24"/>
                  </a:lnTo>
                  <a:lnTo>
                    <a:pt x="108" y="0"/>
                  </a:lnTo>
                  <a:lnTo>
                    <a:pt x="78" y="162"/>
                  </a:lnTo>
                  <a:close/>
                </a:path>
              </a:pathLst>
            </a:custGeom>
            <a:solidFill>
              <a:srgbClr val="FFC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20" name="Freeform 264"/>
            <p:cNvSpPr>
              <a:spLocks/>
            </p:cNvSpPr>
            <p:nvPr/>
          </p:nvSpPr>
          <p:spPr bwMode="auto">
            <a:xfrm>
              <a:off x="6800850" y="2017713"/>
              <a:ext cx="171450" cy="257175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4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21" name="Freeform 265"/>
            <p:cNvSpPr>
              <a:spLocks/>
            </p:cNvSpPr>
            <p:nvPr/>
          </p:nvSpPr>
          <p:spPr bwMode="auto">
            <a:xfrm>
              <a:off x="6924675" y="2246313"/>
              <a:ext cx="171450" cy="247650"/>
            </a:xfrm>
            <a:custGeom>
              <a:avLst/>
              <a:gdLst>
                <a:gd name="T0" fmla="*/ 2147483647 w 108"/>
                <a:gd name="T1" fmla="*/ 2147483647 h 156"/>
                <a:gd name="T2" fmla="*/ 0 w 108"/>
                <a:gd name="T3" fmla="*/ 2147483647 h 156"/>
                <a:gd name="T4" fmla="*/ 2147483647 w 108"/>
                <a:gd name="T5" fmla="*/ 0 h 156"/>
                <a:gd name="T6" fmla="*/ 2147483647 w 108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6"/>
                <a:gd name="T14" fmla="*/ 108 w 108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6">
                  <a:moveTo>
                    <a:pt x="78" y="156"/>
                  </a:moveTo>
                  <a:lnTo>
                    <a:pt x="0" y="18"/>
                  </a:lnTo>
                  <a:lnTo>
                    <a:pt x="108" y="0"/>
                  </a:lnTo>
                  <a:lnTo>
                    <a:pt x="78" y="156"/>
                  </a:lnTo>
                  <a:close/>
                </a:path>
              </a:pathLst>
            </a:custGeom>
            <a:solidFill>
              <a:srgbClr val="CFFF3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22" name="Freeform 266"/>
            <p:cNvSpPr>
              <a:spLocks/>
            </p:cNvSpPr>
            <p:nvPr/>
          </p:nvSpPr>
          <p:spPr bwMode="auto">
            <a:xfrm>
              <a:off x="6924675" y="2246313"/>
              <a:ext cx="171450" cy="247650"/>
            </a:xfrm>
            <a:custGeom>
              <a:avLst/>
              <a:gdLst>
                <a:gd name="T0" fmla="*/ 2147483647 w 18"/>
                <a:gd name="T1" fmla="*/ 2147483647 h 26"/>
                <a:gd name="T2" fmla="*/ 0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13" y="26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23" name="Oval 267"/>
            <p:cNvSpPr>
              <a:spLocks noChangeArrowheads="1"/>
            </p:cNvSpPr>
            <p:nvPr/>
          </p:nvSpPr>
          <p:spPr bwMode="auto">
            <a:xfrm>
              <a:off x="7058025" y="4025900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24" name="Oval 268"/>
            <p:cNvSpPr>
              <a:spLocks noChangeArrowheads="1"/>
            </p:cNvSpPr>
            <p:nvPr/>
          </p:nvSpPr>
          <p:spPr bwMode="auto">
            <a:xfrm>
              <a:off x="7058025" y="4025900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25" name="Oval 269"/>
            <p:cNvSpPr>
              <a:spLocks noChangeArrowheads="1"/>
            </p:cNvSpPr>
            <p:nvPr/>
          </p:nvSpPr>
          <p:spPr bwMode="auto">
            <a:xfrm>
              <a:off x="7048500" y="1960563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26" name="Oval 270"/>
            <p:cNvSpPr>
              <a:spLocks noChangeArrowheads="1"/>
            </p:cNvSpPr>
            <p:nvPr/>
          </p:nvSpPr>
          <p:spPr bwMode="auto">
            <a:xfrm>
              <a:off x="7048500" y="1960563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27" name="Freeform 271"/>
            <p:cNvSpPr>
              <a:spLocks/>
            </p:cNvSpPr>
            <p:nvPr/>
          </p:nvSpPr>
          <p:spPr bwMode="auto">
            <a:xfrm>
              <a:off x="6905625" y="2998788"/>
              <a:ext cx="171450" cy="257175"/>
            </a:xfrm>
            <a:custGeom>
              <a:avLst/>
              <a:gdLst>
                <a:gd name="T0" fmla="*/ 0 w 108"/>
                <a:gd name="T1" fmla="*/ 2147483647 h 162"/>
                <a:gd name="T2" fmla="*/ 2147483647 w 108"/>
                <a:gd name="T3" fmla="*/ 2147483647 h 162"/>
                <a:gd name="T4" fmla="*/ 2147483647 w 108"/>
                <a:gd name="T5" fmla="*/ 0 h 162"/>
                <a:gd name="T6" fmla="*/ 0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0" y="162"/>
                  </a:moveTo>
                  <a:lnTo>
                    <a:pt x="108" y="144"/>
                  </a:lnTo>
                  <a:lnTo>
                    <a:pt x="30" y="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10FFE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28" name="Freeform 272"/>
            <p:cNvSpPr>
              <a:spLocks/>
            </p:cNvSpPr>
            <p:nvPr/>
          </p:nvSpPr>
          <p:spPr bwMode="auto">
            <a:xfrm>
              <a:off x="6905625" y="2998788"/>
              <a:ext cx="171450" cy="257175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4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29" name="Freeform 273"/>
            <p:cNvSpPr>
              <a:spLocks/>
            </p:cNvSpPr>
            <p:nvPr/>
          </p:nvSpPr>
          <p:spPr bwMode="auto">
            <a:xfrm>
              <a:off x="6905625" y="3227388"/>
              <a:ext cx="171450" cy="247650"/>
            </a:xfrm>
            <a:custGeom>
              <a:avLst/>
              <a:gdLst>
                <a:gd name="T0" fmla="*/ 2147483647 w 108"/>
                <a:gd name="T1" fmla="*/ 2147483647 h 156"/>
                <a:gd name="T2" fmla="*/ 0 w 108"/>
                <a:gd name="T3" fmla="*/ 2147483647 h 156"/>
                <a:gd name="T4" fmla="*/ 2147483647 w 108"/>
                <a:gd name="T5" fmla="*/ 0 h 156"/>
                <a:gd name="T6" fmla="*/ 2147483647 w 108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6"/>
                <a:gd name="T14" fmla="*/ 108 w 108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6">
                  <a:moveTo>
                    <a:pt x="78" y="156"/>
                  </a:moveTo>
                  <a:lnTo>
                    <a:pt x="0" y="18"/>
                  </a:lnTo>
                  <a:lnTo>
                    <a:pt x="108" y="0"/>
                  </a:lnTo>
                  <a:lnTo>
                    <a:pt x="78" y="156"/>
                  </a:lnTo>
                  <a:close/>
                </a:path>
              </a:pathLst>
            </a:custGeom>
            <a:solidFill>
              <a:srgbClr val="00A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30" name="Freeform 274"/>
            <p:cNvSpPr>
              <a:spLocks/>
            </p:cNvSpPr>
            <p:nvPr/>
          </p:nvSpPr>
          <p:spPr bwMode="auto">
            <a:xfrm>
              <a:off x="6905625" y="3227388"/>
              <a:ext cx="171450" cy="247650"/>
            </a:xfrm>
            <a:custGeom>
              <a:avLst/>
              <a:gdLst>
                <a:gd name="T0" fmla="*/ 2147483647 w 18"/>
                <a:gd name="T1" fmla="*/ 2147483647 h 26"/>
                <a:gd name="T2" fmla="*/ 0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13" y="26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31" name="Freeform 275"/>
            <p:cNvSpPr>
              <a:spLocks/>
            </p:cNvSpPr>
            <p:nvPr/>
          </p:nvSpPr>
          <p:spPr bwMode="auto">
            <a:xfrm>
              <a:off x="6753225" y="2055813"/>
              <a:ext cx="171450" cy="247650"/>
            </a:xfrm>
            <a:custGeom>
              <a:avLst/>
              <a:gdLst>
                <a:gd name="T0" fmla="*/ 0 w 108"/>
                <a:gd name="T1" fmla="*/ 2147483647 h 156"/>
                <a:gd name="T2" fmla="*/ 2147483647 w 108"/>
                <a:gd name="T3" fmla="*/ 2147483647 h 156"/>
                <a:gd name="T4" fmla="*/ 2147483647 w 108"/>
                <a:gd name="T5" fmla="*/ 0 h 156"/>
                <a:gd name="T6" fmla="*/ 0 w 108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6"/>
                <a:gd name="T14" fmla="*/ 108 w 108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6">
                  <a:moveTo>
                    <a:pt x="0" y="156"/>
                  </a:moveTo>
                  <a:lnTo>
                    <a:pt x="108" y="138"/>
                  </a:lnTo>
                  <a:lnTo>
                    <a:pt x="30" y="0"/>
                  </a:lnTo>
                  <a:lnTo>
                    <a:pt x="0" y="156"/>
                  </a:lnTo>
                  <a:close/>
                </a:path>
              </a:pathLst>
            </a:custGeom>
            <a:solidFill>
              <a:srgbClr val="FFA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32" name="Freeform 276"/>
            <p:cNvSpPr>
              <a:spLocks/>
            </p:cNvSpPr>
            <p:nvPr/>
          </p:nvSpPr>
          <p:spPr bwMode="auto">
            <a:xfrm>
              <a:off x="6753225" y="2055813"/>
              <a:ext cx="171450" cy="247650"/>
            </a:xfrm>
            <a:custGeom>
              <a:avLst/>
              <a:gdLst>
                <a:gd name="T0" fmla="*/ 0 w 18"/>
                <a:gd name="T1" fmla="*/ 2147483647 h 26"/>
                <a:gd name="T2" fmla="*/ 2147483647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0" y="26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33" name="Freeform 277"/>
            <p:cNvSpPr>
              <a:spLocks/>
            </p:cNvSpPr>
            <p:nvPr/>
          </p:nvSpPr>
          <p:spPr bwMode="auto">
            <a:xfrm>
              <a:off x="6877050" y="2274888"/>
              <a:ext cx="171450" cy="257175"/>
            </a:xfrm>
            <a:custGeom>
              <a:avLst/>
              <a:gdLst>
                <a:gd name="T0" fmla="*/ 0 w 108"/>
                <a:gd name="T1" fmla="*/ 2147483647 h 162"/>
                <a:gd name="T2" fmla="*/ 2147483647 w 108"/>
                <a:gd name="T3" fmla="*/ 2147483647 h 162"/>
                <a:gd name="T4" fmla="*/ 2147483647 w 108"/>
                <a:gd name="T5" fmla="*/ 0 h 162"/>
                <a:gd name="T6" fmla="*/ 0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0" y="162"/>
                  </a:moveTo>
                  <a:lnTo>
                    <a:pt x="108" y="138"/>
                  </a:lnTo>
                  <a:lnTo>
                    <a:pt x="30" y="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EFFF1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34" name="Freeform 278"/>
            <p:cNvSpPr>
              <a:spLocks/>
            </p:cNvSpPr>
            <p:nvPr/>
          </p:nvSpPr>
          <p:spPr bwMode="auto">
            <a:xfrm>
              <a:off x="6877050" y="2274888"/>
              <a:ext cx="171450" cy="257175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35" name="Freeform 279"/>
            <p:cNvSpPr>
              <a:spLocks/>
            </p:cNvSpPr>
            <p:nvPr/>
          </p:nvSpPr>
          <p:spPr bwMode="auto">
            <a:xfrm>
              <a:off x="6877050" y="2493963"/>
              <a:ext cx="171450" cy="257175"/>
            </a:xfrm>
            <a:custGeom>
              <a:avLst/>
              <a:gdLst>
                <a:gd name="T0" fmla="*/ 2147483647 w 108"/>
                <a:gd name="T1" fmla="*/ 2147483647 h 162"/>
                <a:gd name="T2" fmla="*/ 0 w 108"/>
                <a:gd name="T3" fmla="*/ 2147483647 h 162"/>
                <a:gd name="T4" fmla="*/ 2147483647 w 108"/>
                <a:gd name="T5" fmla="*/ 0 h 162"/>
                <a:gd name="T6" fmla="*/ 2147483647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78" y="162"/>
                  </a:moveTo>
                  <a:lnTo>
                    <a:pt x="0" y="24"/>
                  </a:lnTo>
                  <a:lnTo>
                    <a:pt x="108" y="0"/>
                  </a:lnTo>
                  <a:lnTo>
                    <a:pt x="78" y="162"/>
                  </a:lnTo>
                  <a:close/>
                </a:path>
              </a:pathLst>
            </a:custGeom>
            <a:solidFill>
              <a:srgbClr val="8FFF7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36" name="Freeform 280"/>
            <p:cNvSpPr>
              <a:spLocks/>
            </p:cNvSpPr>
            <p:nvPr/>
          </p:nvSpPr>
          <p:spPr bwMode="auto">
            <a:xfrm>
              <a:off x="6877050" y="2493963"/>
              <a:ext cx="171450" cy="257175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4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37" name="Freeform 281"/>
            <p:cNvSpPr>
              <a:spLocks/>
            </p:cNvSpPr>
            <p:nvPr/>
          </p:nvSpPr>
          <p:spPr bwMode="auto">
            <a:xfrm>
              <a:off x="6858000" y="3255963"/>
              <a:ext cx="171450" cy="257175"/>
            </a:xfrm>
            <a:custGeom>
              <a:avLst/>
              <a:gdLst>
                <a:gd name="T0" fmla="*/ 0 w 108"/>
                <a:gd name="T1" fmla="*/ 2147483647 h 162"/>
                <a:gd name="T2" fmla="*/ 2147483647 w 108"/>
                <a:gd name="T3" fmla="*/ 2147483647 h 162"/>
                <a:gd name="T4" fmla="*/ 2147483647 w 108"/>
                <a:gd name="T5" fmla="*/ 0 h 162"/>
                <a:gd name="T6" fmla="*/ 0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0" y="162"/>
                  </a:moveTo>
                  <a:lnTo>
                    <a:pt x="108" y="138"/>
                  </a:lnTo>
                  <a:lnTo>
                    <a:pt x="30" y="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00B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38" name="Freeform 282"/>
            <p:cNvSpPr>
              <a:spLocks/>
            </p:cNvSpPr>
            <p:nvPr/>
          </p:nvSpPr>
          <p:spPr bwMode="auto">
            <a:xfrm>
              <a:off x="6858000" y="3255963"/>
              <a:ext cx="171450" cy="257175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39" name="Freeform 283"/>
            <p:cNvSpPr>
              <a:spLocks/>
            </p:cNvSpPr>
            <p:nvPr/>
          </p:nvSpPr>
          <p:spPr bwMode="auto">
            <a:xfrm>
              <a:off x="6848475" y="1771650"/>
              <a:ext cx="171450" cy="246063"/>
            </a:xfrm>
            <a:custGeom>
              <a:avLst/>
              <a:gdLst>
                <a:gd name="T0" fmla="*/ 2147483647 w 108"/>
                <a:gd name="T1" fmla="*/ 2147483647 h 155"/>
                <a:gd name="T2" fmla="*/ 0 w 108"/>
                <a:gd name="T3" fmla="*/ 2147483647 h 155"/>
                <a:gd name="T4" fmla="*/ 2147483647 w 108"/>
                <a:gd name="T5" fmla="*/ 0 h 155"/>
                <a:gd name="T6" fmla="*/ 2147483647 w 108"/>
                <a:gd name="T7" fmla="*/ 2147483647 h 15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5"/>
                <a:gd name="T14" fmla="*/ 108 w 108"/>
                <a:gd name="T15" fmla="*/ 155 h 15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5">
                  <a:moveTo>
                    <a:pt x="78" y="155"/>
                  </a:moveTo>
                  <a:lnTo>
                    <a:pt x="0" y="18"/>
                  </a:lnTo>
                  <a:lnTo>
                    <a:pt x="108" y="0"/>
                  </a:lnTo>
                  <a:lnTo>
                    <a:pt x="78" y="155"/>
                  </a:lnTo>
                  <a:close/>
                </a:path>
              </a:pathLst>
            </a:custGeom>
            <a:solidFill>
              <a:srgbClr val="FF8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40" name="Freeform 284"/>
            <p:cNvSpPr>
              <a:spLocks/>
            </p:cNvSpPr>
            <p:nvPr/>
          </p:nvSpPr>
          <p:spPr bwMode="auto">
            <a:xfrm>
              <a:off x="6848475" y="1771650"/>
              <a:ext cx="171450" cy="246063"/>
            </a:xfrm>
            <a:custGeom>
              <a:avLst/>
              <a:gdLst>
                <a:gd name="T0" fmla="*/ 2147483647 w 18"/>
                <a:gd name="T1" fmla="*/ 2147483647 h 26"/>
                <a:gd name="T2" fmla="*/ 0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13" y="26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41" name="Freeform 285"/>
            <p:cNvSpPr>
              <a:spLocks/>
            </p:cNvSpPr>
            <p:nvPr/>
          </p:nvSpPr>
          <p:spPr bwMode="auto">
            <a:xfrm>
              <a:off x="6829425" y="2532063"/>
              <a:ext cx="171450" cy="247650"/>
            </a:xfrm>
            <a:custGeom>
              <a:avLst/>
              <a:gdLst>
                <a:gd name="T0" fmla="*/ 0 w 108"/>
                <a:gd name="T1" fmla="*/ 2147483647 h 156"/>
                <a:gd name="T2" fmla="*/ 2147483647 w 108"/>
                <a:gd name="T3" fmla="*/ 2147483647 h 156"/>
                <a:gd name="T4" fmla="*/ 2147483647 w 108"/>
                <a:gd name="T5" fmla="*/ 0 h 156"/>
                <a:gd name="T6" fmla="*/ 0 w 108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6"/>
                <a:gd name="T14" fmla="*/ 108 w 108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6">
                  <a:moveTo>
                    <a:pt x="0" y="156"/>
                  </a:moveTo>
                  <a:lnTo>
                    <a:pt x="108" y="138"/>
                  </a:lnTo>
                  <a:lnTo>
                    <a:pt x="30" y="0"/>
                  </a:lnTo>
                  <a:lnTo>
                    <a:pt x="0" y="156"/>
                  </a:lnTo>
                  <a:close/>
                </a:path>
              </a:pathLst>
            </a:custGeom>
            <a:solidFill>
              <a:srgbClr val="AFFF5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42" name="Freeform 286"/>
            <p:cNvSpPr>
              <a:spLocks/>
            </p:cNvSpPr>
            <p:nvPr/>
          </p:nvSpPr>
          <p:spPr bwMode="auto">
            <a:xfrm>
              <a:off x="6829425" y="2532063"/>
              <a:ext cx="171450" cy="247650"/>
            </a:xfrm>
            <a:custGeom>
              <a:avLst/>
              <a:gdLst>
                <a:gd name="T0" fmla="*/ 0 w 18"/>
                <a:gd name="T1" fmla="*/ 2147483647 h 26"/>
                <a:gd name="T2" fmla="*/ 2147483647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0" y="26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43" name="Freeform 287"/>
            <p:cNvSpPr>
              <a:spLocks/>
            </p:cNvSpPr>
            <p:nvPr/>
          </p:nvSpPr>
          <p:spPr bwMode="auto">
            <a:xfrm>
              <a:off x="6829425" y="2751138"/>
              <a:ext cx="171450" cy="247650"/>
            </a:xfrm>
            <a:custGeom>
              <a:avLst/>
              <a:gdLst>
                <a:gd name="T0" fmla="*/ 2147483647 w 108"/>
                <a:gd name="T1" fmla="*/ 2147483647 h 156"/>
                <a:gd name="T2" fmla="*/ 0 w 108"/>
                <a:gd name="T3" fmla="*/ 2147483647 h 156"/>
                <a:gd name="T4" fmla="*/ 2147483647 w 108"/>
                <a:gd name="T5" fmla="*/ 0 h 156"/>
                <a:gd name="T6" fmla="*/ 2147483647 w 108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6"/>
                <a:gd name="T14" fmla="*/ 108 w 108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6">
                  <a:moveTo>
                    <a:pt x="78" y="156"/>
                  </a:moveTo>
                  <a:lnTo>
                    <a:pt x="0" y="18"/>
                  </a:lnTo>
                  <a:lnTo>
                    <a:pt x="108" y="0"/>
                  </a:lnTo>
                  <a:lnTo>
                    <a:pt x="78" y="156"/>
                  </a:lnTo>
                  <a:close/>
                </a:path>
              </a:pathLst>
            </a:custGeom>
            <a:solidFill>
              <a:srgbClr val="50FFA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44" name="Freeform 288"/>
            <p:cNvSpPr>
              <a:spLocks/>
            </p:cNvSpPr>
            <p:nvPr/>
          </p:nvSpPr>
          <p:spPr bwMode="auto">
            <a:xfrm>
              <a:off x="6829425" y="2751138"/>
              <a:ext cx="171450" cy="247650"/>
            </a:xfrm>
            <a:custGeom>
              <a:avLst/>
              <a:gdLst>
                <a:gd name="T0" fmla="*/ 2147483647 w 18"/>
                <a:gd name="T1" fmla="*/ 2147483647 h 26"/>
                <a:gd name="T2" fmla="*/ 0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13" y="26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45" name="Freeform 289"/>
            <p:cNvSpPr>
              <a:spLocks/>
            </p:cNvSpPr>
            <p:nvPr/>
          </p:nvSpPr>
          <p:spPr bwMode="auto">
            <a:xfrm>
              <a:off x="6810375" y="3732213"/>
              <a:ext cx="171450" cy="246062"/>
            </a:xfrm>
            <a:custGeom>
              <a:avLst/>
              <a:gdLst>
                <a:gd name="T0" fmla="*/ 2147483647 w 108"/>
                <a:gd name="T1" fmla="*/ 2147483647 h 155"/>
                <a:gd name="T2" fmla="*/ 0 w 108"/>
                <a:gd name="T3" fmla="*/ 2147483647 h 155"/>
                <a:gd name="T4" fmla="*/ 2147483647 w 108"/>
                <a:gd name="T5" fmla="*/ 0 h 155"/>
                <a:gd name="T6" fmla="*/ 2147483647 w 108"/>
                <a:gd name="T7" fmla="*/ 2147483647 h 15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5"/>
                <a:gd name="T14" fmla="*/ 108 w 108"/>
                <a:gd name="T15" fmla="*/ 155 h 15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5">
                  <a:moveTo>
                    <a:pt x="78" y="155"/>
                  </a:moveTo>
                  <a:lnTo>
                    <a:pt x="0" y="18"/>
                  </a:lnTo>
                  <a:lnTo>
                    <a:pt x="108" y="0"/>
                  </a:lnTo>
                  <a:lnTo>
                    <a:pt x="78" y="155"/>
                  </a:lnTo>
                  <a:close/>
                </a:path>
              </a:pathLst>
            </a:custGeom>
            <a:solidFill>
              <a:srgbClr val="002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46" name="Freeform 290"/>
            <p:cNvSpPr>
              <a:spLocks/>
            </p:cNvSpPr>
            <p:nvPr/>
          </p:nvSpPr>
          <p:spPr bwMode="auto">
            <a:xfrm>
              <a:off x="6810375" y="3732213"/>
              <a:ext cx="171450" cy="246062"/>
            </a:xfrm>
            <a:custGeom>
              <a:avLst/>
              <a:gdLst>
                <a:gd name="T0" fmla="*/ 2147483647 w 18"/>
                <a:gd name="T1" fmla="*/ 2147483647 h 26"/>
                <a:gd name="T2" fmla="*/ 0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13" y="26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47" name="Oval 291"/>
            <p:cNvSpPr>
              <a:spLocks noChangeArrowheads="1"/>
            </p:cNvSpPr>
            <p:nvPr/>
          </p:nvSpPr>
          <p:spPr bwMode="auto">
            <a:xfrm>
              <a:off x="6867525" y="1924050"/>
              <a:ext cx="85725" cy="84138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48" name="Oval 292"/>
            <p:cNvSpPr>
              <a:spLocks noChangeArrowheads="1"/>
            </p:cNvSpPr>
            <p:nvPr/>
          </p:nvSpPr>
          <p:spPr bwMode="auto">
            <a:xfrm>
              <a:off x="6867525" y="1924050"/>
              <a:ext cx="85725" cy="84138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49" name="Freeform 293"/>
            <p:cNvSpPr>
              <a:spLocks/>
            </p:cNvSpPr>
            <p:nvPr/>
          </p:nvSpPr>
          <p:spPr bwMode="auto">
            <a:xfrm>
              <a:off x="6800850" y="1800225"/>
              <a:ext cx="171450" cy="255588"/>
            </a:xfrm>
            <a:custGeom>
              <a:avLst/>
              <a:gdLst>
                <a:gd name="T0" fmla="*/ 0 w 108"/>
                <a:gd name="T1" fmla="*/ 2147483647 h 161"/>
                <a:gd name="T2" fmla="*/ 2147483647 w 108"/>
                <a:gd name="T3" fmla="*/ 2147483647 h 161"/>
                <a:gd name="T4" fmla="*/ 2147483647 w 108"/>
                <a:gd name="T5" fmla="*/ 0 h 161"/>
                <a:gd name="T6" fmla="*/ 0 w 108"/>
                <a:gd name="T7" fmla="*/ 2147483647 h 16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1"/>
                <a:gd name="T14" fmla="*/ 108 w 108"/>
                <a:gd name="T15" fmla="*/ 161 h 16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1">
                  <a:moveTo>
                    <a:pt x="0" y="161"/>
                  </a:moveTo>
                  <a:lnTo>
                    <a:pt x="108" y="137"/>
                  </a:lnTo>
                  <a:lnTo>
                    <a:pt x="30" y="0"/>
                  </a:lnTo>
                  <a:lnTo>
                    <a:pt x="0" y="161"/>
                  </a:lnTo>
                  <a:close/>
                </a:path>
              </a:pathLst>
            </a:custGeom>
            <a:solidFill>
              <a:srgbClr val="FF7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50" name="Freeform 294"/>
            <p:cNvSpPr>
              <a:spLocks/>
            </p:cNvSpPr>
            <p:nvPr/>
          </p:nvSpPr>
          <p:spPr bwMode="auto">
            <a:xfrm>
              <a:off x="6800850" y="1800225"/>
              <a:ext cx="171450" cy="255588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51" name="Freeform 295"/>
            <p:cNvSpPr>
              <a:spLocks/>
            </p:cNvSpPr>
            <p:nvPr/>
          </p:nvSpPr>
          <p:spPr bwMode="auto">
            <a:xfrm>
              <a:off x="6781800" y="2998788"/>
              <a:ext cx="171450" cy="257175"/>
            </a:xfrm>
            <a:custGeom>
              <a:avLst/>
              <a:gdLst>
                <a:gd name="T0" fmla="*/ 2147483647 w 108"/>
                <a:gd name="T1" fmla="*/ 2147483647 h 162"/>
                <a:gd name="T2" fmla="*/ 0 w 108"/>
                <a:gd name="T3" fmla="*/ 2147483647 h 162"/>
                <a:gd name="T4" fmla="*/ 2147483647 w 108"/>
                <a:gd name="T5" fmla="*/ 0 h 162"/>
                <a:gd name="T6" fmla="*/ 2147483647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78" y="162"/>
                  </a:moveTo>
                  <a:lnTo>
                    <a:pt x="0" y="24"/>
                  </a:lnTo>
                  <a:lnTo>
                    <a:pt x="108" y="0"/>
                  </a:lnTo>
                  <a:lnTo>
                    <a:pt x="78" y="162"/>
                  </a:lnTo>
                  <a:close/>
                </a:path>
              </a:pathLst>
            </a:custGeom>
            <a:solidFill>
              <a:srgbClr val="10FFE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52" name="Freeform 296"/>
            <p:cNvSpPr>
              <a:spLocks/>
            </p:cNvSpPr>
            <p:nvPr/>
          </p:nvSpPr>
          <p:spPr bwMode="auto">
            <a:xfrm>
              <a:off x="6781800" y="2998788"/>
              <a:ext cx="171450" cy="257175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4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53" name="Freeform 297"/>
            <p:cNvSpPr>
              <a:spLocks/>
            </p:cNvSpPr>
            <p:nvPr/>
          </p:nvSpPr>
          <p:spPr bwMode="auto">
            <a:xfrm>
              <a:off x="6781800" y="2779713"/>
              <a:ext cx="171450" cy="257175"/>
            </a:xfrm>
            <a:custGeom>
              <a:avLst/>
              <a:gdLst>
                <a:gd name="T0" fmla="*/ 0 w 108"/>
                <a:gd name="T1" fmla="*/ 2147483647 h 162"/>
                <a:gd name="T2" fmla="*/ 2147483647 w 108"/>
                <a:gd name="T3" fmla="*/ 2147483647 h 162"/>
                <a:gd name="T4" fmla="*/ 2147483647 w 108"/>
                <a:gd name="T5" fmla="*/ 0 h 162"/>
                <a:gd name="T6" fmla="*/ 0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0" y="162"/>
                  </a:moveTo>
                  <a:lnTo>
                    <a:pt x="108" y="138"/>
                  </a:lnTo>
                  <a:lnTo>
                    <a:pt x="30" y="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60FF9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54" name="Freeform 298"/>
            <p:cNvSpPr>
              <a:spLocks/>
            </p:cNvSpPr>
            <p:nvPr/>
          </p:nvSpPr>
          <p:spPr bwMode="auto">
            <a:xfrm>
              <a:off x="6781800" y="2779713"/>
              <a:ext cx="171450" cy="257175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55" name="Freeform 299"/>
            <p:cNvSpPr>
              <a:spLocks/>
            </p:cNvSpPr>
            <p:nvPr/>
          </p:nvSpPr>
          <p:spPr bwMode="auto">
            <a:xfrm>
              <a:off x="6762750" y="3760788"/>
              <a:ext cx="171450" cy="255587"/>
            </a:xfrm>
            <a:custGeom>
              <a:avLst/>
              <a:gdLst>
                <a:gd name="T0" fmla="*/ 0 w 108"/>
                <a:gd name="T1" fmla="*/ 2147483647 h 161"/>
                <a:gd name="T2" fmla="*/ 2147483647 w 108"/>
                <a:gd name="T3" fmla="*/ 2147483647 h 161"/>
                <a:gd name="T4" fmla="*/ 2147483647 w 108"/>
                <a:gd name="T5" fmla="*/ 0 h 161"/>
                <a:gd name="T6" fmla="*/ 0 w 108"/>
                <a:gd name="T7" fmla="*/ 2147483647 h 16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1"/>
                <a:gd name="T14" fmla="*/ 108 w 108"/>
                <a:gd name="T15" fmla="*/ 161 h 16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1">
                  <a:moveTo>
                    <a:pt x="0" y="161"/>
                  </a:moveTo>
                  <a:lnTo>
                    <a:pt x="108" y="137"/>
                  </a:lnTo>
                  <a:lnTo>
                    <a:pt x="30" y="0"/>
                  </a:lnTo>
                  <a:lnTo>
                    <a:pt x="0" y="161"/>
                  </a:lnTo>
                  <a:close/>
                </a:path>
              </a:pathLst>
            </a:custGeom>
            <a:solidFill>
              <a:srgbClr val="004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56" name="Freeform 300"/>
            <p:cNvSpPr>
              <a:spLocks/>
            </p:cNvSpPr>
            <p:nvPr/>
          </p:nvSpPr>
          <p:spPr bwMode="auto">
            <a:xfrm>
              <a:off x="6762750" y="3760788"/>
              <a:ext cx="171450" cy="255587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57" name="Freeform 301"/>
            <p:cNvSpPr>
              <a:spLocks/>
            </p:cNvSpPr>
            <p:nvPr/>
          </p:nvSpPr>
          <p:spPr bwMode="auto">
            <a:xfrm>
              <a:off x="6753225" y="2274888"/>
              <a:ext cx="171450" cy="257175"/>
            </a:xfrm>
            <a:custGeom>
              <a:avLst/>
              <a:gdLst>
                <a:gd name="T0" fmla="*/ 2147483647 w 108"/>
                <a:gd name="T1" fmla="*/ 2147483647 h 162"/>
                <a:gd name="T2" fmla="*/ 0 w 108"/>
                <a:gd name="T3" fmla="*/ 2147483647 h 162"/>
                <a:gd name="T4" fmla="*/ 2147483647 w 108"/>
                <a:gd name="T5" fmla="*/ 0 h 162"/>
                <a:gd name="T6" fmla="*/ 2147483647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78" y="162"/>
                  </a:moveTo>
                  <a:lnTo>
                    <a:pt x="0" y="18"/>
                  </a:lnTo>
                  <a:lnTo>
                    <a:pt x="108" y="0"/>
                  </a:lnTo>
                  <a:lnTo>
                    <a:pt x="78" y="162"/>
                  </a:lnTo>
                  <a:close/>
                </a:path>
              </a:pathLst>
            </a:custGeom>
            <a:solidFill>
              <a:srgbClr val="EFFF1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58" name="Freeform 302"/>
            <p:cNvSpPr>
              <a:spLocks/>
            </p:cNvSpPr>
            <p:nvPr/>
          </p:nvSpPr>
          <p:spPr bwMode="auto">
            <a:xfrm>
              <a:off x="6753225" y="2274888"/>
              <a:ext cx="171450" cy="257175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59" name="Oval 303"/>
            <p:cNvSpPr>
              <a:spLocks noChangeArrowheads="1"/>
            </p:cNvSpPr>
            <p:nvPr/>
          </p:nvSpPr>
          <p:spPr bwMode="auto">
            <a:xfrm>
              <a:off x="6886575" y="2798763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60" name="Oval 304"/>
            <p:cNvSpPr>
              <a:spLocks noChangeArrowheads="1"/>
            </p:cNvSpPr>
            <p:nvPr/>
          </p:nvSpPr>
          <p:spPr bwMode="auto">
            <a:xfrm>
              <a:off x="6886575" y="2798763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61" name="Oval 305"/>
            <p:cNvSpPr>
              <a:spLocks noChangeArrowheads="1"/>
            </p:cNvSpPr>
            <p:nvPr/>
          </p:nvSpPr>
          <p:spPr bwMode="auto">
            <a:xfrm>
              <a:off x="6877050" y="3122613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62" name="Oval 306"/>
            <p:cNvSpPr>
              <a:spLocks noChangeArrowheads="1"/>
            </p:cNvSpPr>
            <p:nvPr/>
          </p:nvSpPr>
          <p:spPr bwMode="auto">
            <a:xfrm>
              <a:off x="6877050" y="3122613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63" name="Freeform 307"/>
            <p:cNvSpPr>
              <a:spLocks/>
            </p:cNvSpPr>
            <p:nvPr/>
          </p:nvSpPr>
          <p:spPr bwMode="auto">
            <a:xfrm>
              <a:off x="6734175" y="3036888"/>
              <a:ext cx="171450" cy="247650"/>
            </a:xfrm>
            <a:custGeom>
              <a:avLst/>
              <a:gdLst>
                <a:gd name="T0" fmla="*/ 0 w 108"/>
                <a:gd name="T1" fmla="*/ 2147483647 h 156"/>
                <a:gd name="T2" fmla="*/ 2147483647 w 108"/>
                <a:gd name="T3" fmla="*/ 2147483647 h 156"/>
                <a:gd name="T4" fmla="*/ 2147483647 w 108"/>
                <a:gd name="T5" fmla="*/ 0 h 156"/>
                <a:gd name="T6" fmla="*/ 0 w 108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6"/>
                <a:gd name="T14" fmla="*/ 108 w 108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6">
                  <a:moveTo>
                    <a:pt x="0" y="156"/>
                  </a:moveTo>
                  <a:lnTo>
                    <a:pt x="108" y="138"/>
                  </a:lnTo>
                  <a:lnTo>
                    <a:pt x="30" y="0"/>
                  </a:lnTo>
                  <a:lnTo>
                    <a:pt x="0" y="156"/>
                  </a:lnTo>
                  <a:close/>
                </a:path>
              </a:pathLst>
            </a:custGeom>
            <a:solidFill>
              <a:srgbClr val="20FFD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64" name="Freeform 308"/>
            <p:cNvSpPr>
              <a:spLocks/>
            </p:cNvSpPr>
            <p:nvPr/>
          </p:nvSpPr>
          <p:spPr bwMode="auto">
            <a:xfrm>
              <a:off x="6734175" y="3036888"/>
              <a:ext cx="171450" cy="247650"/>
            </a:xfrm>
            <a:custGeom>
              <a:avLst/>
              <a:gdLst>
                <a:gd name="T0" fmla="*/ 0 w 18"/>
                <a:gd name="T1" fmla="*/ 2147483647 h 26"/>
                <a:gd name="T2" fmla="*/ 2147483647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0" y="26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65" name="Freeform 309"/>
            <p:cNvSpPr>
              <a:spLocks/>
            </p:cNvSpPr>
            <p:nvPr/>
          </p:nvSpPr>
          <p:spPr bwMode="auto">
            <a:xfrm>
              <a:off x="6734175" y="3255963"/>
              <a:ext cx="171450" cy="257175"/>
            </a:xfrm>
            <a:custGeom>
              <a:avLst/>
              <a:gdLst>
                <a:gd name="T0" fmla="*/ 2147483647 w 108"/>
                <a:gd name="T1" fmla="*/ 2147483647 h 162"/>
                <a:gd name="T2" fmla="*/ 0 w 108"/>
                <a:gd name="T3" fmla="*/ 2147483647 h 162"/>
                <a:gd name="T4" fmla="*/ 2147483647 w 108"/>
                <a:gd name="T5" fmla="*/ 0 h 162"/>
                <a:gd name="T6" fmla="*/ 2147483647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78" y="162"/>
                  </a:moveTo>
                  <a:lnTo>
                    <a:pt x="0" y="18"/>
                  </a:lnTo>
                  <a:lnTo>
                    <a:pt x="108" y="0"/>
                  </a:lnTo>
                  <a:lnTo>
                    <a:pt x="78" y="162"/>
                  </a:lnTo>
                  <a:close/>
                </a:path>
              </a:pathLst>
            </a:custGeom>
            <a:solidFill>
              <a:srgbClr val="00B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66" name="Freeform 310"/>
            <p:cNvSpPr>
              <a:spLocks/>
            </p:cNvSpPr>
            <p:nvPr/>
          </p:nvSpPr>
          <p:spPr bwMode="auto">
            <a:xfrm>
              <a:off x="6734175" y="3255963"/>
              <a:ext cx="171450" cy="257175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67" name="Oval 311"/>
            <p:cNvSpPr>
              <a:spLocks noChangeArrowheads="1"/>
            </p:cNvSpPr>
            <p:nvPr/>
          </p:nvSpPr>
          <p:spPr bwMode="auto">
            <a:xfrm>
              <a:off x="6772275" y="2627313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68" name="Freeform 312"/>
            <p:cNvSpPr>
              <a:spLocks/>
            </p:cNvSpPr>
            <p:nvPr/>
          </p:nvSpPr>
          <p:spPr bwMode="auto">
            <a:xfrm>
              <a:off x="6707188" y="2532063"/>
              <a:ext cx="169862" cy="247650"/>
            </a:xfrm>
            <a:custGeom>
              <a:avLst/>
              <a:gdLst>
                <a:gd name="T0" fmla="*/ 2147483647 w 107"/>
                <a:gd name="T1" fmla="*/ 2147483647 h 156"/>
                <a:gd name="T2" fmla="*/ 0 w 107"/>
                <a:gd name="T3" fmla="*/ 2147483647 h 156"/>
                <a:gd name="T4" fmla="*/ 2147483647 w 107"/>
                <a:gd name="T5" fmla="*/ 0 h 156"/>
                <a:gd name="T6" fmla="*/ 2147483647 w 107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56"/>
                <a:gd name="T14" fmla="*/ 107 w 107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56">
                  <a:moveTo>
                    <a:pt x="77" y="156"/>
                  </a:moveTo>
                  <a:lnTo>
                    <a:pt x="0" y="18"/>
                  </a:lnTo>
                  <a:lnTo>
                    <a:pt x="107" y="0"/>
                  </a:lnTo>
                  <a:lnTo>
                    <a:pt x="77" y="156"/>
                  </a:lnTo>
                  <a:close/>
                </a:path>
              </a:pathLst>
            </a:custGeom>
            <a:solidFill>
              <a:srgbClr val="AFFF5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69" name="Freeform 313"/>
            <p:cNvSpPr>
              <a:spLocks/>
            </p:cNvSpPr>
            <p:nvPr/>
          </p:nvSpPr>
          <p:spPr bwMode="auto">
            <a:xfrm>
              <a:off x="6707188" y="2532063"/>
              <a:ext cx="169862" cy="247650"/>
            </a:xfrm>
            <a:custGeom>
              <a:avLst/>
              <a:gdLst>
                <a:gd name="T0" fmla="*/ 2147483647 w 18"/>
                <a:gd name="T1" fmla="*/ 2147483647 h 26"/>
                <a:gd name="T2" fmla="*/ 0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13" y="26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70" name="Freeform 314"/>
            <p:cNvSpPr>
              <a:spLocks/>
            </p:cNvSpPr>
            <p:nvPr/>
          </p:nvSpPr>
          <p:spPr bwMode="auto">
            <a:xfrm>
              <a:off x="6707188" y="2303463"/>
              <a:ext cx="169862" cy="257175"/>
            </a:xfrm>
            <a:custGeom>
              <a:avLst/>
              <a:gdLst>
                <a:gd name="T0" fmla="*/ 0 w 107"/>
                <a:gd name="T1" fmla="*/ 2147483647 h 162"/>
                <a:gd name="T2" fmla="*/ 2147483647 w 107"/>
                <a:gd name="T3" fmla="*/ 2147483647 h 162"/>
                <a:gd name="T4" fmla="*/ 2147483647 w 107"/>
                <a:gd name="T5" fmla="*/ 0 h 162"/>
                <a:gd name="T6" fmla="*/ 0 w 107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62"/>
                <a:gd name="T14" fmla="*/ 107 w 107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62">
                  <a:moveTo>
                    <a:pt x="0" y="162"/>
                  </a:moveTo>
                  <a:lnTo>
                    <a:pt x="107" y="144"/>
                  </a:lnTo>
                  <a:lnTo>
                    <a:pt x="29" y="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71" name="Freeform 315"/>
            <p:cNvSpPr>
              <a:spLocks/>
            </p:cNvSpPr>
            <p:nvPr/>
          </p:nvSpPr>
          <p:spPr bwMode="auto">
            <a:xfrm>
              <a:off x="6707188" y="2303463"/>
              <a:ext cx="169862" cy="257175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4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72" name="Oval 316"/>
            <p:cNvSpPr>
              <a:spLocks noChangeArrowheads="1"/>
            </p:cNvSpPr>
            <p:nvPr/>
          </p:nvSpPr>
          <p:spPr bwMode="auto">
            <a:xfrm>
              <a:off x="6829425" y="1838325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73" name="Oval 317"/>
            <p:cNvSpPr>
              <a:spLocks noChangeArrowheads="1"/>
            </p:cNvSpPr>
            <p:nvPr/>
          </p:nvSpPr>
          <p:spPr bwMode="auto">
            <a:xfrm>
              <a:off x="6829425" y="1838325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74" name="Freeform 318"/>
            <p:cNvSpPr>
              <a:spLocks/>
            </p:cNvSpPr>
            <p:nvPr/>
          </p:nvSpPr>
          <p:spPr bwMode="auto">
            <a:xfrm>
              <a:off x="6688138" y="3284538"/>
              <a:ext cx="169862" cy="257175"/>
            </a:xfrm>
            <a:custGeom>
              <a:avLst/>
              <a:gdLst>
                <a:gd name="T0" fmla="*/ 0 w 107"/>
                <a:gd name="T1" fmla="*/ 2147483647 h 162"/>
                <a:gd name="T2" fmla="*/ 2147483647 w 107"/>
                <a:gd name="T3" fmla="*/ 2147483647 h 162"/>
                <a:gd name="T4" fmla="*/ 2147483647 w 107"/>
                <a:gd name="T5" fmla="*/ 0 h 162"/>
                <a:gd name="T6" fmla="*/ 0 w 107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62"/>
                <a:gd name="T14" fmla="*/ 107 w 107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62">
                  <a:moveTo>
                    <a:pt x="0" y="162"/>
                  </a:moveTo>
                  <a:lnTo>
                    <a:pt x="107" y="144"/>
                  </a:lnTo>
                  <a:lnTo>
                    <a:pt x="29" y="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00D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75" name="Freeform 319"/>
            <p:cNvSpPr>
              <a:spLocks/>
            </p:cNvSpPr>
            <p:nvPr/>
          </p:nvSpPr>
          <p:spPr bwMode="auto">
            <a:xfrm>
              <a:off x="6688138" y="3284538"/>
              <a:ext cx="169862" cy="257175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4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76" name="Freeform 320"/>
            <p:cNvSpPr>
              <a:spLocks/>
            </p:cNvSpPr>
            <p:nvPr/>
          </p:nvSpPr>
          <p:spPr bwMode="auto">
            <a:xfrm>
              <a:off x="6688138" y="3513138"/>
              <a:ext cx="169862" cy="247650"/>
            </a:xfrm>
            <a:custGeom>
              <a:avLst/>
              <a:gdLst>
                <a:gd name="T0" fmla="*/ 2147483647 w 107"/>
                <a:gd name="T1" fmla="*/ 2147483647 h 156"/>
                <a:gd name="T2" fmla="*/ 0 w 107"/>
                <a:gd name="T3" fmla="*/ 2147483647 h 156"/>
                <a:gd name="T4" fmla="*/ 2147483647 w 107"/>
                <a:gd name="T5" fmla="*/ 0 h 156"/>
                <a:gd name="T6" fmla="*/ 2147483647 w 107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56"/>
                <a:gd name="T14" fmla="*/ 107 w 107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56">
                  <a:moveTo>
                    <a:pt x="77" y="156"/>
                  </a:moveTo>
                  <a:lnTo>
                    <a:pt x="0" y="18"/>
                  </a:lnTo>
                  <a:lnTo>
                    <a:pt x="107" y="0"/>
                  </a:lnTo>
                  <a:lnTo>
                    <a:pt x="77" y="156"/>
                  </a:lnTo>
                  <a:close/>
                </a:path>
              </a:pathLst>
            </a:custGeom>
            <a:solidFill>
              <a:srgbClr val="008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77" name="Freeform 321"/>
            <p:cNvSpPr>
              <a:spLocks/>
            </p:cNvSpPr>
            <p:nvPr/>
          </p:nvSpPr>
          <p:spPr bwMode="auto">
            <a:xfrm>
              <a:off x="6688138" y="3513138"/>
              <a:ext cx="169862" cy="247650"/>
            </a:xfrm>
            <a:custGeom>
              <a:avLst/>
              <a:gdLst>
                <a:gd name="T0" fmla="*/ 2147483647 w 18"/>
                <a:gd name="T1" fmla="*/ 2147483647 h 26"/>
                <a:gd name="T2" fmla="*/ 0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13" y="26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78" name="Freeform 322"/>
            <p:cNvSpPr>
              <a:spLocks/>
            </p:cNvSpPr>
            <p:nvPr/>
          </p:nvSpPr>
          <p:spPr bwMode="auto">
            <a:xfrm>
              <a:off x="6678613" y="1800225"/>
              <a:ext cx="169862" cy="255588"/>
            </a:xfrm>
            <a:custGeom>
              <a:avLst/>
              <a:gdLst>
                <a:gd name="T0" fmla="*/ 2147483647 w 107"/>
                <a:gd name="T1" fmla="*/ 2147483647 h 161"/>
                <a:gd name="T2" fmla="*/ 0 w 107"/>
                <a:gd name="T3" fmla="*/ 2147483647 h 161"/>
                <a:gd name="T4" fmla="*/ 2147483647 w 107"/>
                <a:gd name="T5" fmla="*/ 0 h 161"/>
                <a:gd name="T6" fmla="*/ 2147483647 w 107"/>
                <a:gd name="T7" fmla="*/ 2147483647 h 16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61"/>
                <a:gd name="T14" fmla="*/ 107 w 107"/>
                <a:gd name="T15" fmla="*/ 161 h 16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61">
                  <a:moveTo>
                    <a:pt x="77" y="161"/>
                  </a:moveTo>
                  <a:lnTo>
                    <a:pt x="0" y="18"/>
                  </a:lnTo>
                  <a:lnTo>
                    <a:pt x="107" y="0"/>
                  </a:lnTo>
                  <a:lnTo>
                    <a:pt x="77" y="161"/>
                  </a:lnTo>
                  <a:close/>
                </a:path>
              </a:pathLst>
            </a:custGeom>
            <a:solidFill>
              <a:srgbClr val="FF7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79" name="Freeform 323"/>
            <p:cNvSpPr>
              <a:spLocks/>
            </p:cNvSpPr>
            <p:nvPr/>
          </p:nvSpPr>
          <p:spPr bwMode="auto">
            <a:xfrm>
              <a:off x="6678613" y="1800225"/>
              <a:ext cx="169862" cy="255588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80" name="Freeform 324"/>
            <p:cNvSpPr>
              <a:spLocks/>
            </p:cNvSpPr>
            <p:nvPr/>
          </p:nvSpPr>
          <p:spPr bwMode="auto">
            <a:xfrm>
              <a:off x="6659563" y="2779713"/>
              <a:ext cx="169862" cy="257175"/>
            </a:xfrm>
            <a:custGeom>
              <a:avLst/>
              <a:gdLst>
                <a:gd name="T0" fmla="*/ 2147483647 w 107"/>
                <a:gd name="T1" fmla="*/ 2147483647 h 162"/>
                <a:gd name="T2" fmla="*/ 0 w 107"/>
                <a:gd name="T3" fmla="*/ 2147483647 h 162"/>
                <a:gd name="T4" fmla="*/ 2147483647 w 107"/>
                <a:gd name="T5" fmla="*/ 0 h 162"/>
                <a:gd name="T6" fmla="*/ 2147483647 w 107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62"/>
                <a:gd name="T14" fmla="*/ 107 w 107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62">
                  <a:moveTo>
                    <a:pt x="77" y="162"/>
                  </a:moveTo>
                  <a:lnTo>
                    <a:pt x="0" y="18"/>
                  </a:lnTo>
                  <a:lnTo>
                    <a:pt x="107" y="0"/>
                  </a:lnTo>
                  <a:lnTo>
                    <a:pt x="77" y="162"/>
                  </a:lnTo>
                  <a:close/>
                </a:path>
              </a:pathLst>
            </a:custGeom>
            <a:solidFill>
              <a:srgbClr val="60FF9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81" name="Freeform 325"/>
            <p:cNvSpPr>
              <a:spLocks/>
            </p:cNvSpPr>
            <p:nvPr/>
          </p:nvSpPr>
          <p:spPr bwMode="auto">
            <a:xfrm>
              <a:off x="6659563" y="2779713"/>
              <a:ext cx="169862" cy="257175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82" name="Freeform 326"/>
            <p:cNvSpPr>
              <a:spLocks/>
            </p:cNvSpPr>
            <p:nvPr/>
          </p:nvSpPr>
          <p:spPr bwMode="auto">
            <a:xfrm>
              <a:off x="6659563" y="2560638"/>
              <a:ext cx="169862" cy="247650"/>
            </a:xfrm>
            <a:custGeom>
              <a:avLst/>
              <a:gdLst>
                <a:gd name="T0" fmla="*/ 0 w 107"/>
                <a:gd name="T1" fmla="*/ 2147483647 h 156"/>
                <a:gd name="T2" fmla="*/ 2147483647 w 107"/>
                <a:gd name="T3" fmla="*/ 2147483647 h 156"/>
                <a:gd name="T4" fmla="*/ 2147483647 w 107"/>
                <a:gd name="T5" fmla="*/ 0 h 156"/>
                <a:gd name="T6" fmla="*/ 0 w 107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56"/>
                <a:gd name="T14" fmla="*/ 107 w 107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56">
                  <a:moveTo>
                    <a:pt x="0" y="156"/>
                  </a:moveTo>
                  <a:lnTo>
                    <a:pt x="107" y="138"/>
                  </a:lnTo>
                  <a:lnTo>
                    <a:pt x="30" y="0"/>
                  </a:lnTo>
                  <a:lnTo>
                    <a:pt x="0" y="156"/>
                  </a:lnTo>
                  <a:close/>
                </a:path>
              </a:pathLst>
            </a:custGeom>
            <a:solidFill>
              <a:srgbClr val="BFFF4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83" name="Freeform 327"/>
            <p:cNvSpPr>
              <a:spLocks/>
            </p:cNvSpPr>
            <p:nvPr/>
          </p:nvSpPr>
          <p:spPr bwMode="auto">
            <a:xfrm>
              <a:off x="6659563" y="2560638"/>
              <a:ext cx="169862" cy="247650"/>
            </a:xfrm>
            <a:custGeom>
              <a:avLst/>
              <a:gdLst>
                <a:gd name="T0" fmla="*/ 0 w 18"/>
                <a:gd name="T1" fmla="*/ 2147483647 h 26"/>
                <a:gd name="T2" fmla="*/ 2147483647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0" y="26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84" name="Oval 328"/>
            <p:cNvSpPr>
              <a:spLocks noChangeArrowheads="1"/>
            </p:cNvSpPr>
            <p:nvPr/>
          </p:nvSpPr>
          <p:spPr bwMode="auto">
            <a:xfrm>
              <a:off x="6781800" y="1989138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85" name="Oval 329"/>
            <p:cNvSpPr>
              <a:spLocks noChangeArrowheads="1"/>
            </p:cNvSpPr>
            <p:nvPr/>
          </p:nvSpPr>
          <p:spPr bwMode="auto">
            <a:xfrm>
              <a:off x="6781800" y="1989138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86" name="Freeform 330"/>
            <p:cNvSpPr>
              <a:spLocks/>
            </p:cNvSpPr>
            <p:nvPr/>
          </p:nvSpPr>
          <p:spPr bwMode="auto">
            <a:xfrm>
              <a:off x="6640513" y="3760788"/>
              <a:ext cx="169862" cy="255587"/>
            </a:xfrm>
            <a:custGeom>
              <a:avLst/>
              <a:gdLst>
                <a:gd name="T0" fmla="*/ 2147483647 w 107"/>
                <a:gd name="T1" fmla="*/ 2147483647 h 161"/>
                <a:gd name="T2" fmla="*/ 0 w 107"/>
                <a:gd name="T3" fmla="*/ 2147483647 h 161"/>
                <a:gd name="T4" fmla="*/ 2147483647 w 107"/>
                <a:gd name="T5" fmla="*/ 0 h 161"/>
                <a:gd name="T6" fmla="*/ 2147483647 w 107"/>
                <a:gd name="T7" fmla="*/ 2147483647 h 16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61"/>
                <a:gd name="T14" fmla="*/ 107 w 107"/>
                <a:gd name="T15" fmla="*/ 161 h 16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61">
                  <a:moveTo>
                    <a:pt x="77" y="161"/>
                  </a:moveTo>
                  <a:lnTo>
                    <a:pt x="0" y="18"/>
                  </a:lnTo>
                  <a:lnTo>
                    <a:pt x="107" y="0"/>
                  </a:lnTo>
                  <a:lnTo>
                    <a:pt x="77" y="161"/>
                  </a:lnTo>
                  <a:close/>
                </a:path>
              </a:pathLst>
            </a:custGeom>
            <a:solidFill>
              <a:srgbClr val="004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87" name="Freeform 331"/>
            <p:cNvSpPr>
              <a:spLocks/>
            </p:cNvSpPr>
            <p:nvPr/>
          </p:nvSpPr>
          <p:spPr bwMode="auto">
            <a:xfrm>
              <a:off x="6640513" y="3760788"/>
              <a:ext cx="169862" cy="255587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88" name="Oval 332"/>
            <p:cNvSpPr>
              <a:spLocks noChangeArrowheads="1"/>
            </p:cNvSpPr>
            <p:nvPr/>
          </p:nvSpPr>
          <p:spPr bwMode="auto">
            <a:xfrm>
              <a:off x="6678613" y="3646488"/>
              <a:ext cx="84137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89" name="Oval 333"/>
            <p:cNvSpPr>
              <a:spLocks noChangeArrowheads="1"/>
            </p:cNvSpPr>
            <p:nvPr/>
          </p:nvSpPr>
          <p:spPr bwMode="auto">
            <a:xfrm>
              <a:off x="6678613" y="3646488"/>
              <a:ext cx="84137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90" name="Freeform 334"/>
            <p:cNvSpPr>
              <a:spLocks/>
            </p:cNvSpPr>
            <p:nvPr/>
          </p:nvSpPr>
          <p:spPr bwMode="auto">
            <a:xfrm>
              <a:off x="6640513" y="3541713"/>
              <a:ext cx="169862" cy="247650"/>
            </a:xfrm>
            <a:custGeom>
              <a:avLst/>
              <a:gdLst>
                <a:gd name="T0" fmla="*/ 0 w 107"/>
                <a:gd name="T1" fmla="*/ 2147483647 h 156"/>
                <a:gd name="T2" fmla="*/ 2147483647 w 107"/>
                <a:gd name="T3" fmla="*/ 2147483647 h 156"/>
                <a:gd name="T4" fmla="*/ 2147483647 w 107"/>
                <a:gd name="T5" fmla="*/ 0 h 156"/>
                <a:gd name="T6" fmla="*/ 0 w 107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56"/>
                <a:gd name="T14" fmla="*/ 107 w 107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56">
                  <a:moveTo>
                    <a:pt x="0" y="156"/>
                  </a:moveTo>
                  <a:lnTo>
                    <a:pt x="107" y="138"/>
                  </a:lnTo>
                  <a:lnTo>
                    <a:pt x="30" y="0"/>
                  </a:lnTo>
                  <a:lnTo>
                    <a:pt x="0" y="156"/>
                  </a:lnTo>
                  <a:close/>
                </a:path>
              </a:pathLst>
            </a:custGeom>
            <a:solidFill>
              <a:srgbClr val="009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91" name="Freeform 335"/>
            <p:cNvSpPr>
              <a:spLocks/>
            </p:cNvSpPr>
            <p:nvPr/>
          </p:nvSpPr>
          <p:spPr bwMode="auto">
            <a:xfrm>
              <a:off x="6640513" y="3541713"/>
              <a:ext cx="169862" cy="247650"/>
            </a:xfrm>
            <a:custGeom>
              <a:avLst/>
              <a:gdLst>
                <a:gd name="T0" fmla="*/ 0 w 18"/>
                <a:gd name="T1" fmla="*/ 2147483647 h 26"/>
                <a:gd name="T2" fmla="*/ 2147483647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0" y="26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92" name="Freeform 336"/>
            <p:cNvSpPr>
              <a:spLocks/>
            </p:cNvSpPr>
            <p:nvPr/>
          </p:nvSpPr>
          <p:spPr bwMode="auto">
            <a:xfrm>
              <a:off x="6630988" y="1828800"/>
              <a:ext cx="169862" cy="255588"/>
            </a:xfrm>
            <a:custGeom>
              <a:avLst/>
              <a:gdLst>
                <a:gd name="T0" fmla="*/ 0 w 107"/>
                <a:gd name="T1" fmla="*/ 2147483647 h 161"/>
                <a:gd name="T2" fmla="*/ 2147483647 w 107"/>
                <a:gd name="T3" fmla="*/ 2147483647 h 161"/>
                <a:gd name="T4" fmla="*/ 2147483647 w 107"/>
                <a:gd name="T5" fmla="*/ 0 h 161"/>
                <a:gd name="T6" fmla="*/ 0 w 107"/>
                <a:gd name="T7" fmla="*/ 2147483647 h 16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61"/>
                <a:gd name="T14" fmla="*/ 107 w 107"/>
                <a:gd name="T15" fmla="*/ 161 h 16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61">
                  <a:moveTo>
                    <a:pt x="0" y="161"/>
                  </a:moveTo>
                  <a:lnTo>
                    <a:pt x="107" y="143"/>
                  </a:lnTo>
                  <a:lnTo>
                    <a:pt x="30" y="0"/>
                  </a:lnTo>
                  <a:lnTo>
                    <a:pt x="0" y="161"/>
                  </a:lnTo>
                  <a:close/>
                </a:path>
              </a:pathLst>
            </a:custGeom>
            <a:solidFill>
              <a:srgbClr val="FF6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93" name="Freeform 337"/>
            <p:cNvSpPr>
              <a:spLocks/>
            </p:cNvSpPr>
            <p:nvPr/>
          </p:nvSpPr>
          <p:spPr bwMode="auto">
            <a:xfrm>
              <a:off x="6630988" y="1828800"/>
              <a:ext cx="169862" cy="255588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4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94" name="Oval 338"/>
            <p:cNvSpPr>
              <a:spLocks noChangeArrowheads="1"/>
            </p:cNvSpPr>
            <p:nvPr/>
          </p:nvSpPr>
          <p:spPr bwMode="auto">
            <a:xfrm>
              <a:off x="6602413" y="1866900"/>
              <a:ext cx="85725" cy="84138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95" name="Oval 339"/>
            <p:cNvSpPr>
              <a:spLocks noChangeArrowheads="1"/>
            </p:cNvSpPr>
            <p:nvPr/>
          </p:nvSpPr>
          <p:spPr bwMode="auto">
            <a:xfrm>
              <a:off x="6602413" y="1866900"/>
              <a:ext cx="85725" cy="84138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96" name="Freeform 340"/>
            <p:cNvSpPr>
              <a:spLocks/>
            </p:cNvSpPr>
            <p:nvPr/>
          </p:nvSpPr>
          <p:spPr bwMode="auto">
            <a:xfrm>
              <a:off x="6507163" y="1828800"/>
              <a:ext cx="171450" cy="255588"/>
            </a:xfrm>
            <a:custGeom>
              <a:avLst/>
              <a:gdLst>
                <a:gd name="T0" fmla="*/ 2147483647 w 108"/>
                <a:gd name="T1" fmla="*/ 2147483647 h 161"/>
                <a:gd name="T2" fmla="*/ 0 w 108"/>
                <a:gd name="T3" fmla="*/ 2147483647 h 161"/>
                <a:gd name="T4" fmla="*/ 2147483647 w 108"/>
                <a:gd name="T5" fmla="*/ 0 h 161"/>
                <a:gd name="T6" fmla="*/ 2147483647 w 108"/>
                <a:gd name="T7" fmla="*/ 2147483647 h 16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1"/>
                <a:gd name="T14" fmla="*/ 108 w 108"/>
                <a:gd name="T15" fmla="*/ 161 h 16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1">
                  <a:moveTo>
                    <a:pt x="78" y="161"/>
                  </a:moveTo>
                  <a:lnTo>
                    <a:pt x="0" y="24"/>
                  </a:lnTo>
                  <a:lnTo>
                    <a:pt x="108" y="0"/>
                  </a:lnTo>
                  <a:lnTo>
                    <a:pt x="78" y="161"/>
                  </a:lnTo>
                  <a:close/>
                </a:path>
              </a:pathLst>
            </a:custGeom>
            <a:solidFill>
              <a:srgbClr val="FF6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97" name="Freeform 341"/>
            <p:cNvSpPr>
              <a:spLocks/>
            </p:cNvSpPr>
            <p:nvPr/>
          </p:nvSpPr>
          <p:spPr bwMode="auto">
            <a:xfrm>
              <a:off x="6507163" y="1828800"/>
              <a:ext cx="171450" cy="255588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4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98" name="Freeform 342"/>
            <p:cNvSpPr>
              <a:spLocks/>
            </p:cNvSpPr>
            <p:nvPr/>
          </p:nvSpPr>
          <p:spPr bwMode="auto">
            <a:xfrm>
              <a:off x="6630988" y="2055813"/>
              <a:ext cx="169862" cy="247650"/>
            </a:xfrm>
            <a:custGeom>
              <a:avLst/>
              <a:gdLst>
                <a:gd name="T0" fmla="*/ 2147483647 w 107"/>
                <a:gd name="T1" fmla="*/ 2147483647 h 156"/>
                <a:gd name="T2" fmla="*/ 0 w 107"/>
                <a:gd name="T3" fmla="*/ 2147483647 h 156"/>
                <a:gd name="T4" fmla="*/ 2147483647 w 107"/>
                <a:gd name="T5" fmla="*/ 0 h 156"/>
                <a:gd name="T6" fmla="*/ 2147483647 w 107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56"/>
                <a:gd name="T14" fmla="*/ 107 w 107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56">
                  <a:moveTo>
                    <a:pt x="77" y="156"/>
                  </a:moveTo>
                  <a:lnTo>
                    <a:pt x="0" y="18"/>
                  </a:lnTo>
                  <a:lnTo>
                    <a:pt x="107" y="0"/>
                  </a:lnTo>
                  <a:lnTo>
                    <a:pt x="77" y="156"/>
                  </a:lnTo>
                  <a:close/>
                </a:path>
              </a:pathLst>
            </a:custGeom>
            <a:solidFill>
              <a:srgbClr val="FFA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99" name="Freeform 343"/>
            <p:cNvSpPr>
              <a:spLocks/>
            </p:cNvSpPr>
            <p:nvPr/>
          </p:nvSpPr>
          <p:spPr bwMode="auto">
            <a:xfrm>
              <a:off x="6630988" y="2055813"/>
              <a:ext cx="169862" cy="247650"/>
            </a:xfrm>
            <a:custGeom>
              <a:avLst/>
              <a:gdLst>
                <a:gd name="T0" fmla="*/ 2147483647 w 18"/>
                <a:gd name="T1" fmla="*/ 2147483647 h 26"/>
                <a:gd name="T2" fmla="*/ 0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13" y="26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00" name="Freeform 344"/>
            <p:cNvSpPr>
              <a:spLocks/>
            </p:cNvSpPr>
            <p:nvPr/>
          </p:nvSpPr>
          <p:spPr bwMode="auto">
            <a:xfrm>
              <a:off x="6611938" y="2808288"/>
              <a:ext cx="169862" cy="257175"/>
            </a:xfrm>
            <a:custGeom>
              <a:avLst/>
              <a:gdLst>
                <a:gd name="T0" fmla="*/ 0 w 107"/>
                <a:gd name="T1" fmla="*/ 2147483647 h 162"/>
                <a:gd name="T2" fmla="*/ 2147483647 w 107"/>
                <a:gd name="T3" fmla="*/ 2147483647 h 162"/>
                <a:gd name="T4" fmla="*/ 2147483647 w 107"/>
                <a:gd name="T5" fmla="*/ 0 h 162"/>
                <a:gd name="T6" fmla="*/ 0 w 107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62"/>
                <a:gd name="T14" fmla="*/ 107 w 107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62">
                  <a:moveTo>
                    <a:pt x="0" y="162"/>
                  </a:moveTo>
                  <a:lnTo>
                    <a:pt x="107" y="144"/>
                  </a:lnTo>
                  <a:lnTo>
                    <a:pt x="30" y="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80FF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01" name="Freeform 345"/>
            <p:cNvSpPr>
              <a:spLocks/>
            </p:cNvSpPr>
            <p:nvPr/>
          </p:nvSpPr>
          <p:spPr bwMode="auto">
            <a:xfrm>
              <a:off x="6611938" y="2808288"/>
              <a:ext cx="169862" cy="257175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4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02" name="Freeform 346"/>
            <p:cNvSpPr>
              <a:spLocks/>
            </p:cNvSpPr>
            <p:nvPr/>
          </p:nvSpPr>
          <p:spPr bwMode="auto">
            <a:xfrm>
              <a:off x="6611938" y="3036888"/>
              <a:ext cx="169862" cy="247650"/>
            </a:xfrm>
            <a:custGeom>
              <a:avLst/>
              <a:gdLst>
                <a:gd name="T0" fmla="*/ 2147483647 w 107"/>
                <a:gd name="T1" fmla="*/ 2147483647 h 156"/>
                <a:gd name="T2" fmla="*/ 0 w 107"/>
                <a:gd name="T3" fmla="*/ 2147483647 h 156"/>
                <a:gd name="T4" fmla="*/ 2147483647 w 107"/>
                <a:gd name="T5" fmla="*/ 0 h 156"/>
                <a:gd name="T6" fmla="*/ 2147483647 w 107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56"/>
                <a:gd name="T14" fmla="*/ 107 w 107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56">
                  <a:moveTo>
                    <a:pt x="77" y="156"/>
                  </a:moveTo>
                  <a:lnTo>
                    <a:pt x="0" y="18"/>
                  </a:lnTo>
                  <a:lnTo>
                    <a:pt x="107" y="0"/>
                  </a:lnTo>
                  <a:lnTo>
                    <a:pt x="77" y="156"/>
                  </a:lnTo>
                  <a:close/>
                </a:path>
              </a:pathLst>
            </a:custGeom>
            <a:solidFill>
              <a:srgbClr val="20FFD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03" name="Freeform 347"/>
            <p:cNvSpPr>
              <a:spLocks/>
            </p:cNvSpPr>
            <p:nvPr/>
          </p:nvSpPr>
          <p:spPr bwMode="auto">
            <a:xfrm>
              <a:off x="6611938" y="3036888"/>
              <a:ext cx="169862" cy="247650"/>
            </a:xfrm>
            <a:custGeom>
              <a:avLst/>
              <a:gdLst>
                <a:gd name="T0" fmla="*/ 2147483647 w 18"/>
                <a:gd name="T1" fmla="*/ 2147483647 h 26"/>
                <a:gd name="T2" fmla="*/ 0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13" y="26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04" name="Freeform 348"/>
            <p:cNvSpPr>
              <a:spLocks/>
            </p:cNvSpPr>
            <p:nvPr/>
          </p:nvSpPr>
          <p:spPr bwMode="auto">
            <a:xfrm>
              <a:off x="6592888" y="3789363"/>
              <a:ext cx="169862" cy="255587"/>
            </a:xfrm>
            <a:custGeom>
              <a:avLst/>
              <a:gdLst>
                <a:gd name="T0" fmla="*/ 0 w 107"/>
                <a:gd name="T1" fmla="*/ 2147483647 h 161"/>
                <a:gd name="T2" fmla="*/ 2147483647 w 107"/>
                <a:gd name="T3" fmla="*/ 2147483647 h 161"/>
                <a:gd name="T4" fmla="*/ 2147483647 w 107"/>
                <a:gd name="T5" fmla="*/ 0 h 161"/>
                <a:gd name="T6" fmla="*/ 0 w 107"/>
                <a:gd name="T7" fmla="*/ 2147483647 h 16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61"/>
                <a:gd name="T14" fmla="*/ 107 w 107"/>
                <a:gd name="T15" fmla="*/ 161 h 16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61">
                  <a:moveTo>
                    <a:pt x="0" y="161"/>
                  </a:moveTo>
                  <a:lnTo>
                    <a:pt x="107" y="143"/>
                  </a:lnTo>
                  <a:lnTo>
                    <a:pt x="30" y="0"/>
                  </a:lnTo>
                  <a:lnTo>
                    <a:pt x="0" y="161"/>
                  </a:lnTo>
                  <a:close/>
                </a:path>
              </a:pathLst>
            </a:custGeom>
            <a:solidFill>
              <a:srgbClr val="005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05" name="Freeform 349"/>
            <p:cNvSpPr>
              <a:spLocks/>
            </p:cNvSpPr>
            <p:nvPr/>
          </p:nvSpPr>
          <p:spPr bwMode="auto">
            <a:xfrm>
              <a:off x="6592888" y="3789363"/>
              <a:ext cx="169862" cy="255587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4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06" name="Freeform 350"/>
            <p:cNvSpPr>
              <a:spLocks/>
            </p:cNvSpPr>
            <p:nvPr/>
          </p:nvSpPr>
          <p:spPr bwMode="auto">
            <a:xfrm>
              <a:off x="6459538" y="1866900"/>
              <a:ext cx="171450" cy="246063"/>
            </a:xfrm>
            <a:custGeom>
              <a:avLst/>
              <a:gdLst>
                <a:gd name="T0" fmla="*/ 0 w 108"/>
                <a:gd name="T1" fmla="*/ 2147483647 h 155"/>
                <a:gd name="T2" fmla="*/ 2147483647 w 108"/>
                <a:gd name="T3" fmla="*/ 2147483647 h 155"/>
                <a:gd name="T4" fmla="*/ 2147483647 w 108"/>
                <a:gd name="T5" fmla="*/ 0 h 155"/>
                <a:gd name="T6" fmla="*/ 0 w 108"/>
                <a:gd name="T7" fmla="*/ 2147483647 h 15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5"/>
                <a:gd name="T14" fmla="*/ 108 w 108"/>
                <a:gd name="T15" fmla="*/ 155 h 15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5">
                  <a:moveTo>
                    <a:pt x="0" y="155"/>
                  </a:moveTo>
                  <a:lnTo>
                    <a:pt x="108" y="137"/>
                  </a:lnTo>
                  <a:lnTo>
                    <a:pt x="30" y="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FF4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07" name="Freeform 351"/>
            <p:cNvSpPr>
              <a:spLocks/>
            </p:cNvSpPr>
            <p:nvPr/>
          </p:nvSpPr>
          <p:spPr bwMode="auto">
            <a:xfrm>
              <a:off x="6459538" y="1866900"/>
              <a:ext cx="171450" cy="246063"/>
            </a:xfrm>
            <a:custGeom>
              <a:avLst/>
              <a:gdLst>
                <a:gd name="T0" fmla="*/ 0 w 18"/>
                <a:gd name="T1" fmla="*/ 2147483647 h 26"/>
                <a:gd name="T2" fmla="*/ 2147483647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0" y="26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08" name="Freeform 352"/>
            <p:cNvSpPr>
              <a:spLocks/>
            </p:cNvSpPr>
            <p:nvPr/>
          </p:nvSpPr>
          <p:spPr bwMode="auto">
            <a:xfrm>
              <a:off x="6583363" y="2084388"/>
              <a:ext cx="169862" cy="247650"/>
            </a:xfrm>
            <a:custGeom>
              <a:avLst/>
              <a:gdLst>
                <a:gd name="T0" fmla="*/ 0 w 107"/>
                <a:gd name="T1" fmla="*/ 2147483647 h 156"/>
                <a:gd name="T2" fmla="*/ 2147483647 w 107"/>
                <a:gd name="T3" fmla="*/ 2147483647 h 156"/>
                <a:gd name="T4" fmla="*/ 2147483647 w 107"/>
                <a:gd name="T5" fmla="*/ 0 h 156"/>
                <a:gd name="T6" fmla="*/ 0 w 107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56"/>
                <a:gd name="T14" fmla="*/ 107 w 107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56">
                  <a:moveTo>
                    <a:pt x="0" y="156"/>
                  </a:moveTo>
                  <a:lnTo>
                    <a:pt x="107" y="138"/>
                  </a:lnTo>
                  <a:lnTo>
                    <a:pt x="30" y="0"/>
                  </a:lnTo>
                  <a:lnTo>
                    <a:pt x="0" y="156"/>
                  </a:lnTo>
                  <a:close/>
                </a:path>
              </a:pathLst>
            </a:custGeom>
            <a:solidFill>
              <a:srgbClr val="FF9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09" name="Freeform 353"/>
            <p:cNvSpPr>
              <a:spLocks/>
            </p:cNvSpPr>
            <p:nvPr/>
          </p:nvSpPr>
          <p:spPr bwMode="auto">
            <a:xfrm>
              <a:off x="6583363" y="2084388"/>
              <a:ext cx="169862" cy="247650"/>
            </a:xfrm>
            <a:custGeom>
              <a:avLst/>
              <a:gdLst>
                <a:gd name="T0" fmla="*/ 0 w 18"/>
                <a:gd name="T1" fmla="*/ 2147483647 h 26"/>
                <a:gd name="T2" fmla="*/ 2147483647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0" y="26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10" name="Freeform 354"/>
            <p:cNvSpPr>
              <a:spLocks/>
            </p:cNvSpPr>
            <p:nvPr/>
          </p:nvSpPr>
          <p:spPr bwMode="auto">
            <a:xfrm>
              <a:off x="6583363" y="2303463"/>
              <a:ext cx="169862" cy="257175"/>
            </a:xfrm>
            <a:custGeom>
              <a:avLst/>
              <a:gdLst>
                <a:gd name="T0" fmla="*/ 2147483647 w 107"/>
                <a:gd name="T1" fmla="*/ 2147483647 h 162"/>
                <a:gd name="T2" fmla="*/ 0 w 107"/>
                <a:gd name="T3" fmla="*/ 2147483647 h 162"/>
                <a:gd name="T4" fmla="*/ 2147483647 w 107"/>
                <a:gd name="T5" fmla="*/ 0 h 162"/>
                <a:gd name="T6" fmla="*/ 2147483647 w 107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62"/>
                <a:gd name="T14" fmla="*/ 107 w 107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62">
                  <a:moveTo>
                    <a:pt x="78" y="162"/>
                  </a:moveTo>
                  <a:lnTo>
                    <a:pt x="0" y="18"/>
                  </a:lnTo>
                  <a:lnTo>
                    <a:pt x="107" y="0"/>
                  </a:lnTo>
                  <a:lnTo>
                    <a:pt x="78" y="162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11" name="Freeform 355"/>
            <p:cNvSpPr>
              <a:spLocks/>
            </p:cNvSpPr>
            <p:nvPr/>
          </p:nvSpPr>
          <p:spPr bwMode="auto">
            <a:xfrm>
              <a:off x="6583363" y="2303463"/>
              <a:ext cx="169862" cy="257175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12" name="Freeform 356"/>
            <p:cNvSpPr>
              <a:spLocks/>
            </p:cNvSpPr>
            <p:nvPr/>
          </p:nvSpPr>
          <p:spPr bwMode="auto">
            <a:xfrm>
              <a:off x="6564313" y="3065463"/>
              <a:ext cx="169862" cy="247650"/>
            </a:xfrm>
            <a:custGeom>
              <a:avLst/>
              <a:gdLst>
                <a:gd name="T0" fmla="*/ 0 w 107"/>
                <a:gd name="T1" fmla="*/ 2147483647 h 156"/>
                <a:gd name="T2" fmla="*/ 2147483647 w 107"/>
                <a:gd name="T3" fmla="*/ 2147483647 h 156"/>
                <a:gd name="T4" fmla="*/ 2147483647 w 107"/>
                <a:gd name="T5" fmla="*/ 0 h 156"/>
                <a:gd name="T6" fmla="*/ 0 w 107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56"/>
                <a:gd name="T14" fmla="*/ 107 w 107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56">
                  <a:moveTo>
                    <a:pt x="0" y="156"/>
                  </a:moveTo>
                  <a:lnTo>
                    <a:pt x="107" y="138"/>
                  </a:lnTo>
                  <a:lnTo>
                    <a:pt x="30" y="0"/>
                  </a:lnTo>
                  <a:lnTo>
                    <a:pt x="0" y="156"/>
                  </a:lnTo>
                  <a:close/>
                </a:path>
              </a:pathLst>
            </a:custGeom>
            <a:solidFill>
              <a:srgbClr val="40FFB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13" name="Freeform 357"/>
            <p:cNvSpPr>
              <a:spLocks/>
            </p:cNvSpPr>
            <p:nvPr/>
          </p:nvSpPr>
          <p:spPr bwMode="auto">
            <a:xfrm>
              <a:off x="6564313" y="3065463"/>
              <a:ext cx="169862" cy="247650"/>
            </a:xfrm>
            <a:custGeom>
              <a:avLst/>
              <a:gdLst>
                <a:gd name="T0" fmla="*/ 0 w 18"/>
                <a:gd name="T1" fmla="*/ 2147483647 h 26"/>
                <a:gd name="T2" fmla="*/ 2147483647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0" y="26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14" name="Freeform 358"/>
            <p:cNvSpPr>
              <a:spLocks/>
            </p:cNvSpPr>
            <p:nvPr/>
          </p:nvSpPr>
          <p:spPr bwMode="auto">
            <a:xfrm>
              <a:off x="6564313" y="3284538"/>
              <a:ext cx="169862" cy="257175"/>
            </a:xfrm>
            <a:custGeom>
              <a:avLst/>
              <a:gdLst>
                <a:gd name="T0" fmla="*/ 2147483647 w 107"/>
                <a:gd name="T1" fmla="*/ 2147483647 h 162"/>
                <a:gd name="T2" fmla="*/ 0 w 107"/>
                <a:gd name="T3" fmla="*/ 2147483647 h 162"/>
                <a:gd name="T4" fmla="*/ 2147483647 w 107"/>
                <a:gd name="T5" fmla="*/ 0 h 162"/>
                <a:gd name="T6" fmla="*/ 2147483647 w 107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62"/>
                <a:gd name="T14" fmla="*/ 107 w 107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62">
                  <a:moveTo>
                    <a:pt x="78" y="162"/>
                  </a:moveTo>
                  <a:lnTo>
                    <a:pt x="0" y="18"/>
                  </a:lnTo>
                  <a:lnTo>
                    <a:pt x="107" y="0"/>
                  </a:lnTo>
                  <a:lnTo>
                    <a:pt x="78" y="162"/>
                  </a:lnTo>
                  <a:close/>
                </a:path>
              </a:pathLst>
            </a:custGeom>
            <a:solidFill>
              <a:srgbClr val="00D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15" name="Freeform 359"/>
            <p:cNvSpPr>
              <a:spLocks/>
            </p:cNvSpPr>
            <p:nvPr/>
          </p:nvSpPr>
          <p:spPr bwMode="auto">
            <a:xfrm>
              <a:off x="6564313" y="3284538"/>
              <a:ext cx="169862" cy="257175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16" name="Oval 360"/>
            <p:cNvSpPr>
              <a:spLocks noChangeArrowheads="1"/>
            </p:cNvSpPr>
            <p:nvPr/>
          </p:nvSpPr>
          <p:spPr bwMode="auto">
            <a:xfrm>
              <a:off x="6669088" y="3475038"/>
              <a:ext cx="84137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17" name="Oval 361"/>
            <p:cNvSpPr>
              <a:spLocks noChangeArrowheads="1"/>
            </p:cNvSpPr>
            <p:nvPr/>
          </p:nvSpPr>
          <p:spPr bwMode="auto">
            <a:xfrm>
              <a:off x="6669088" y="3475038"/>
              <a:ext cx="84137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18" name="Freeform 362"/>
            <p:cNvSpPr>
              <a:spLocks/>
            </p:cNvSpPr>
            <p:nvPr/>
          </p:nvSpPr>
          <p:spPr bwMode="auto">
            <a:xfrm>
              <a:off x="6535738" y="2332038"/>
              <a:ext cx="171450" cy="257175"/>
            </a:xfrm>
            <a:custGeom>
              <a:avLst/>
              <a:gdLst>
                <a:gd name="T0" fmla="*/ 0 w 108"/>
                <a:gd name="T1" fmla="*/ 2147483647 h 162"/>
                <a:gd name="T2" fmla="*/ 2147483647 w 108"/>
                <a:gd name="T3" fmla="*/ 2147483647 h 162"/>
                <a:gd name="T4" fmla="*/ 2147483647 w 108"/>
                <a:gd name="T5" fmla="*/ 0 h 162"/>
                <a:gd name="T6" fmla="*/ 0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0" y="162"/>
                  </a:moveTo>
                  <a:lnTo>
                    <a:pt x="108" y="144"/>
                  </a:lnTo>
                  <a:lnTo>
                    <a:pt x="30" y="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FFD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19" name="Freeform 363"/>
            <p:cNvSpPr>
              <a:spLocks/>
            </p:cNvSpPr>
            <p:nvPr/>
          </p:nvSpPr>
          <p:spPr bwMode="auto">
            <a:xfrm>
              <a:off x="6535738" y="2332038"/>
              <a:ext cx="171450" cy="257175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4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20" name="Oval 364"/>
            <p:cNvSpPr>
              <a:spLocks noChangeArrowheads="1"/>
            </p:cNvSpPr>
            <p:nvPr/>
          </p:nvSpPr>
          <p:spPr bwMode="auto">
            <a:xfrm>
              <a:off x="6621463" y="2674938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21" name="Freeform 365"/>
            <p:cNvSpPr>
              <a:spLocks/>
            </p:cNvSpPr>
            <p:nvPr/>
          </p:nvSpPr>
          <p:spPr bwMode="auto">
            <a:xfrm>
              <a:off x="6535738" y="2560638"/>
              <a:ext cx="171450" cy="247650"/>
            </a:xfrm>
            <a:custGeom>
              <a:avLst/>
              <a:gdLst>
                <a:gd name="T0" fmla="*/ 2147483647 w 108"/>
                <a:gd name="T1" fmla="*/ 2147483647 h 156"/>
                <a:gd name="T2" fmla="*/ 0 w 108"/>
                <a:gd name="T3" fmla="*/ 2147483647 h 156"/>
                <a:gd name="T4" fmla="*/ 2147483647 w 108"/>
                <a:gd name="T5" fmla="*/ 0 h 156"/>
                <a:gd name="T6" fmla="*/ 2147483647 w 108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6"/>
                <a:gd name="T14" fmla="*/ 108 w 108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6">
                  <a:moveTo>
                    <a:pt x="78" y="156"/>
                  </a:moveTo>
                  <a:lnTo>
                    <a:pt x="0" y="18"/>
                  </a:lnTo>
                  <a:lnTo>
                    <a:pt x="108" y="0"/>
                  </a:lnTo>
                  <a:lnTo>
                    <a:pt x="78" y="156"/>
                  </a:lnTo>
                  <a:close/>
                </a:path>
              </a:pathLst>
            </a:custGeom>
            <a:solidFill>
              <a:srgbClr val="BFFF4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22" name="Freeform 366"/>
            <p:cNvSpPr>
              <a:spLocks/>
            </p:cNvSpPr>
            <p:nvPr/>
          </p:nvSpPr>
          <p:spPr bwMode="auto">
            <a:xfrm>
              <a:off x="6535738" y="2560638"/>
              <a:ext cx="171450" cy="247650"/>
            </a:xfrm>
            <a:custGeom>
              <a:avLst/>
              <a:gdLst>
                <a:gd name="T0" fmla="*/ 2147483647 w 18"/>
                <a:gd name="T1" fmla="*/ 2147483647 h 26"/>
                <a:gd name="T2" fmla="*/ 0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13" y="26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23" name="Oval 367"/>
            <p:cNvSpPr>
              <a:spLocks noChangeArrowheads="1"/>
            </p:cNvSpPr>
            <p:nvPr/>
          </p:nvSpPr>
          <p:spPr bwMode="auto">
            <a:xfrm>
              <a:off x="6669088" y="1857375"/>
              <a:ext cx="84137" cy="84138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24" name="Oval 368"/>
            <p:cNvSpPr>
              <a:spLocks noChangeArrowheads="1"/>
            </p:cNvSpPr>
            <p:nvPr/>
          </p:nvSpPr>
          <p:spPr bwMode="auto">
            <a:xfrm>
              <a:off x="6669088" y="1857375"/>
              <a:ext cx="84137" cy="84138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25" name="Freeform 369"/>
            <p:cNvSpPr>
              <a:spLocks/>
            </p:cNvSpPr>
            <p:nvPr/>
          </p:nvSpPr>
          <p:spPr bwMode="auto">
            <a:xfrm>
              <a:off x="6516688" y="3541713"/>
              <a:ext cx="171450" cy="247650"/>
            </a:xfrm>
            <a:custGeom>
              <a:avLst/>
              <a:gdLst>
                <a:gd name="T0" fmla="*/ 2147483647 w 108"/>
                <a:gd name="T1" fmla="*/ 2147483647 h 156"/>
                <a:gd name="T2" fmla="*/ 0 w 108"/>
                <a:gd name="T3" fmla="*/ 2147483647 h 156"/>
                <a:gd name="T4" fmla="*/ 2147483647 w 108"/>
                <a:gd name="T5" fmla="*/ 0 h 156"/>
                <a:gd name="T6" fmla="*/ 2147483647 w 108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6"/>
                <a:gd name="T14" fmla="*/ 108 w 108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6">
                  <a:moveTo>
                    <a:pt x="78" y="156"/>
                  </a:moveTo>
                  <a:lnTo>
                    <a:pt x="0" y="18"/>
                  </a:lnTo>
                  <a:lnTo>
                    <a:pt x="108" y="0"/>
                  </a:lnTo>
                  <a:lnTo>
                    <a:pt x="78" y="156"/>
                  </a:lnTo>
                  <a:close/>
                </a:path>
              </a:pathLst>
            </a:custGeom>
            <a:solidFill>
              <a:srgbClr val="009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26" name="Freeform 370"/>
            <p:cNvSpPr>
              <a:spLocks/>
            </p:cNvSpPr>
            <p:nvPr/>
          </p:nvSpPr>
          <p:spPr bwMode="auto">
            <a:xfrm>
              <a:off x="6516688" y="3541713"/>
              <a:ext cx="171450" cy="247650"/>
            </a:xfrm>
            <a:custGeom>
              <a:avLst/>
              <a:gdLst>
                <a:gd name="T0" fmla="*/ 2147483647 w 18"/>
                <a:gd name="T1" fmla="*/ 2147483647 h 26"/>
                <a:gd name="T2" fmla="*/ 0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13" y="26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27" name="Freeform 371"/>
            <p:cNvSpPr>
              <a:spLocks/>
            </p:cNvSpPr>
            <p:nvPr/>
          </p:nvSpPr>
          <p:spPr bwMode="auto">
            <a:xfrm>
              <a:off x="6516688" y="3313113"/>
              <a:ext cx="171450" cy="257175"/>
            </a:xfrm>
            <a:custGeom>
              <a:avLst/>
              <a:gdLst>
                <a:gd name="T0" fmla="*/ 0 w 108"/>
                <a:gd name="T1" fmla="*/ 2147483647 h 162"/>
                <a:gd name="T2" fmla="*/ 2147483647 w 108"/>
                <a:gd name="T3" fmla="*/ 2147483647 h 162"/>
                <a:gd name="T4" fmla="*/ 2147483647 w 108"/>
                <a:gd name="T5" fmla="*/ 0 h 162"/>
                <a:gd name="T6" fmla="*/ 0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0" y="162"/>
                  </a:moveTo>
                  <a:lnTo>
                    <a:pt x="108" y="144"/>
                  </a:lnTo>
                  <a:lnTo>
                    <a:pt x="30" y="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00E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28" name="Freeform 372"/>
            <p:cNvSpPr>
              <a:spLocks/>
            </p:cNvSpPr>
            <p:nvPr/>
          </p:nvSpPr>
          <p:spPr bwMode="auto">
            <a:xfrm>
              <a:off x="6516688" y="3313113"/>
              <a:ext cx="171450" cy="257175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4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29" name="Freeform 373"/>
            <p:cNvSpPr>
              <a:spLocks/>
            </p:cNvSpPr>
            <p:nvPr/>
          </p:nvSpPr>
          <p:spPr bwMode="auto">
            <a:xfrm>
              <a:off x="6488113" y="2589213"/>
              <a:ext cx="171450" cy="257175"/>
            </a:xfrm>
            <a:custGeom>
              <a:avLst/>
              <a:gdLst>
                <a:gd name="T0" fmla="*/ 0 w 108"/>
                <a:gd name="T1" fmla="*/ 2147483647 h 162"/>
                <a:gd name="T2" fmla="*/ 2147483647 w 108"/>
                <a:gd name="T3" fmla="*/ 2147483647 h 162"/>
                <a:gd name="T4" fmla="*/ 2147483647 w 108"/>
                <a:gd name="T5" fmla="*/ 0 h 162"/>
                <a:gd name="T6" fmla="*/ 0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0" y="162"/>
                  </a:moveTo>
                  <a:lnTo>
                    <a:pt x="108" y="138"/>
                  </a:lnTo>
                  <a:lnTo>
                    <a:pt x="30" y="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CFFF3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30" name="Freeform 374"/>
            <p:cNvSpPr>
              <a:spLocks/>
            </p:cNvSpPr>
            <p:nvPr/>
          </p:nvSpPr>
          <p:spPr bwMode="auto">
            <a:xfrm>
              <a:off x="6488113" y="2589213"/>
              <a:ext cx="171450" cy="257175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31" name="Freeform 375"/>
            <p:cNvSpPr>
              <a:spLocks/>
            </p:cNvSpPr>
            <p:nvPr/>
          </p:nvSpPr>
          <p:spPr bwMode="auto">
            <a:xfrm>
              <a:off x="6364288" y="2589213"/>
              <a:ext cx="171450" cy="257175"/>
            </a:xfrm>
            <a:custGeom>
              <a:avLst/>
              <a:gdLst>
                <a:gd name="T0" fmla="*/ 2147483647 w 108"/>
                <a:gd name="T1" fmla="*/ 2147483647 h 162"/>
                <a:gd name="T2" fmla="*/ 0 w 108"/>
                <a:gd name="T3" fmla="*/ 2147483647 h 162"/>
                <a:gd name="T4" fmla="*/ 2147483647 w 108"/>
                <a:gd name="T5" fmla="*/ 0 h 162"/>
                <a:gd name="T6" fmla="*/ 2147483647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78" y="162"/>
                  </a:moveTo>
                  <a:lnTo>
                    <a:pt x="0" y="18"/>
                  </a:lnTo>
                  <a:lnTo>
                    <a:pt x="108" y="0"/>
                  </a:lnTo>
                  <a:lnTo>
                    <a:pt x="78" y="162"/>
                  </a:lnTo>
                  <a:close/>
                </a:path>
              </a:pathLst>
            </a:custGeom>
            <a:solidFill>
              <a:srgbClr val="CFFF3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32" name="Freeform 376"/>
            <p:cNvSpPr>
              <a:spLocks/>
            </p:cNvSpPr>
            <p:nvPr/>
          </p:nvSpPr>
          <p:spPr bwMode="auto">
            <a:xfrm>
              <a:off x="6364288" y="2589213"/>
              <a:ext cx="171450" cy="257175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33" name="Freeform 377"/>
            <p:cNvSpPr>
              <a:spLocks/>
            </p:cNvSpPr>
            <p:nvPr/>
          </p:nvSpPr>
          <p:spPr bwMode="auto">
            <a:xfrm>
              <a:off x="6488113" y="2808288"/>
              <a:ext cx="171450" cy="257175"/>
            </a:xfrm>
            <a:custGeom>
              <a:avLst/>
              <a:gdLst>
                <a:gd name="T0" fmla="*/ 2147483647 w 108"/>
                <a:gd name="T1" fmla="*/ 2147483647 h 162"/>
                <a:gd name="T2" fmla="*/ 0 w 108"/>
                <a:gd name="T3" fmla="*/ 2147483647 h 162"/>
                <a:gd name="T4" fmla="*/ 2147483647 w 108"/>
                <a:gd name="T5" fmla="*/ 0 h 162"/>
                <a:gd name="T6" fmla="*/ 2147483647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78" y="162"/>
                  </a:moveTo>
                  <a:lnTo>
                    <a:pt x="0" y="24"/>
                  </a:lnTo>
                  <a:lnTo>
                    <a:pt x="108" y="0"/>
                  </a:lnTo>
                  <a:lnTo>
                    <a:pt x="78" y="162"/>
                  </a:lnTo>
                  <a:close/>
                </a:path>
              </a:pathLst>
            </a:custGeom>
            <a:solidFill>
              <a:srgbClr val="80FF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34" name="Freeform 378"/>
            <p:cNvSpPr>
              <a:spLocks/>
            </p:cNvSpPr>
            <p:nvPr/>
          </p:nvSpPr>
          <p:spPr bwMode="auto">
            <a:xfrm>
              <a:off x="6488113" y="2808288"/>
              <a:ext cx="171450" cy="257175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4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35" name="Freeform 379"/>
            <p:cNvSpPr>
              <a:spLocks/>
            </p:cNvSpPr>
            <p:nvPr/>
          </p:nvSpPr>
          <p:spPr bwMode="auto">
            <a:xfrm>
              <a:off x="6469063" y="3570288"/>
              <a:ext cx="171450" cy="257175"/>
            </a:xfrm>
            <a:custGeom>
              <a:avLst/>
              <a:gdLst>
                <a:gd name="T0" fmla="*/ 0 w 108"/>
                <a:gd name="T1" fmla="*/ 2147483647 h 162"/>
                <a:gd name="T2" fmla="*/ 2147483647 w 108"/>
                <a:gd name="T3" fmla="*/ 2147483647 h 162"/>
                <a:gd name="T4" fmla="*/ 2147483647 w 108"/>
                <a:gd name="T5" fmla="*/ 0 h 162"/>
                <a:gd name="T6" fmla="*/ 0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0" y="162"/>
                  </a:moveTo>
                  <a:lnTo>
                    <a:pt x="108" y="138"/>
                  </a:lnTo>
                  <a:lnTo>
                    <a:pt x="30" y="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00A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36" name="Freeform 380"/>
            <p:cNvSpPr>
              <a:spLocks/>
            </p:cNvSpPr>
            <p:nvPr/>
          </p:nvSpPr>
          <p:spPr bwMode="auto">
            <a:xfrm>
              <a:off x="6469063" y="3570288"/>
              <a:ext cx="171450" cy="257175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37" name="Freeform 381"/>
            <p:cNvSpPr>
              <a:spLocks/>
            </p:cNvSpPr>
            <p:nvPr/>
          </p:nvSpPr>
          <p:spPr bwMode="auto">
            <a:xfrm>
              <a:off x="6469063" y="3789363"/>
              <a:ext cx="171450" cy="255587"/>
            </a:xfrm>
            <a:custGeom>
              <a:avLst/>
              <a:gdLst>
                <a:gd name="T0" fmla="*/ 2147483647 w 108"/>
                <a:gd name="T1" fmla="*/ 2147483647 h 161"/>
                <a:gd name="T2" fmla="*/ 0 w 108"/>
                <a:gd name="T3" fmla="*/ 2147483647 h 161"/>
                <a:gd name="T4" fmla="*/ 2147483647 w 108"/>
                <a:gd name="T5" fmla="*/ 0 h 161"/>
                <a:gd name="T6" fmla="*/ 2147483647 w 108"/>
                <a:gd name="T7" fmla="*/ 2147483647 h 16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1"/>
                <a:gd name="T14" fmla="*/ 108 w 108"/>
                <a:gd name="T15" fmla="*/ 161 h 16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1">
                  <a:moveTo>
                    <a:pt x="78" y="161"/>
                  </a:moveTo>
                  <a:lnTo>
                    <a:pt x="0" y="24"/>
                  </a:lnTo>
                  <a:lnTo>
                    <a:pt x="108" y="0"/>
                  </a:lnTo>
                  <a:lnTo>
                    <a:pt x="78" y="161"/>
                  </a:lnTo>
                  <a:close/>
                </a:path>
              </a:pathLst>
            </a:custGeom>
            <a:solidFill>
              <a:srgbClr val="005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38" name="Freeform 382"/>
            <p:cNvSpPr>
              <a:spLocks/>
            </p:cNvSpPr>
            <p:nvPr/>
          </p:nvSpPr>
          <p:spPr bwMode="auto">
            <a:xfrm>
              <a:off x="6469063" y="3789363"/>
              <a:ext cx="171450" cy="255587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4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39" name="Freeform 383"/>
            <p:cNvSpPr>
              <a:spLocks/>
            </p:cNvSpPr>
            <p:nvPr/>
          </p:nvSpPr>
          <p:spPr bwMode="auto">
            <a:xfrm>
              <a:off x="6459538" y="2084388"/>
              <a:ext cx="171450" cy="247650"/>
            </a:xfrm>
            <a:custGeom>
              <a:avLst/>
              <a:gdLst>
                <a:gd name="T0" fmla="*/ 2147483647 w 108"/>
                <a:gd name="T1" fmla="*/ 2147483647 h 156"/>
                <a:gd name="T2" fmla="*/ 0 w 108"/>
                <a:gd name="T3" fmla="*/ 2147483647 h 156"/>
                <a:gd name="T4" fmla="*/ 2147483647 w 108"/>
                <a:gd name="T5" fmla="*/ 0 h 156"/>
                <a:gd name="T6" fmla="*/ 2147483647 w 108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6"/>
                <a:gd name="T14" fmla="*/ 108 w 108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6">
                  <a:moveTo>
                    <a:pt x="78" y="156"/>
                  </a:moveTo>
                  <a:lnTo>
                    <a:pt x="0" y="18"/>
                  </a:lnTo>
                  <a:lnTo>
                    <a:pt x="108" y="0"/>
                  </a:lnTo>
                  <a:lnTo>
                    <a:pt x="78" y="156"/>
                  </a:lnTo>
                  <a:close/>
                </a:path>
              </a:pathLst>
            </a:custGeom>
            <a:solidFill>
              <a:srgbClr val="FF9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40" name="Freeform 384"/>
            <p:cNvSpPr>
              <a:spLocks/>
            </p:cNvSpPr>
            <p:nvPr/>
          </p:nvSpPr>
          <p:spPr bwMode="auto">
            <a:xfrm>
              <a:off x="6459538" y="2084388"/>
              <a:ext cx="171450" cy="247650"/>
            </a:xfrm>
            <a:custGeom>
              <a:avLst/>
              <a:gdLst>
                <a:gd name="T0" fmla="*/ 2147483647 w 18"/>
                <a:gd name="T1" fmla="*/ 2147483647 h 26"/>
                <a:gd name="T2" fmla="*/ 0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13" y="26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41" name="Freeform 385"/>
            <p:cNvSpPr>
              <a:spLocks/>
            </p:cNvSpPr>
            <p:nvPr/>
          </p:nvSpPr>
          <p:spPr bwMode="auto">
            <a:xfrm>
              <a:off x="6440488" y="3065463"/>
              <a:ext cx="171450" cy="247650"/>
            </a:xfrm>
            <a:custGeom>
              <a:avLst/>
              <a:gdLst>
                <a:gd name="T0" fmla="*/ 2147483647 w 108"/>
                <a:gd name="T1" fmla="*/ 2147483647 h 156"/>
                <a:gd name="T2" fmla="*/ 0 w 108"/>
                <a:gd name="T3" fmla="*/ 2147483647 h 156"/>
                <a:gd name="T4" fmla="*/ 2147483647 w 108"/>
                <a:gd name="T5" fmla="*/ 0 h 156"/>
                <a:gd name="T6" fmla="*/ 2147483647 w 108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6"/>
                <a:gd name="T14" fmla="*/ 108 w 108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6">
                  <a:moveTo>
                    <a:pt x="78" y="156"/>
                  </a:moveTo>
                  <a:lnTo>
                    <a:pt x="0" y="18"/>
                  </a:lnTo>
                  <a:lnTo>
                    <a:pt x="108" y="0"/>
                  </a:lnTo>
                  <a:lnTo>
                    <a:pt x="78" y="156"/>
                  </a:lnTo>
                  <a:close/>
                </a:path>
              </a:pathLst>
            </a:custGeom>
            <a:solidFill>
              <a:srgbClr val="40FFB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42" name="Freeform 386"/>
            <p:cNvSpPr>
              <a:spLocks/>
            </p:cNvSpPr>
            <p:nvPr/>
          </p:nvSpPr>
          <p:spPr bwMode="auto">
            <a:xfrm>
              <a:off x="6440488" y="3065463"/>
              <a:ext cx="171450" cy="247650"/>
            </a:xfrm>
            <a:custGeom>
              <a:avLst/>
              <a:gdLst>
                <a:gd name="T0" fmla="*/ 2147483647 w 18"/>
                <a:gd name="T1" fmla="*/ 2147483647 h 26"/>
                <a:gd name="T2" fmla="*/ 0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13" y="26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43" name="Freeform 387"/>
            <p:cNvSpPr>
              <a:spLocks/>
            </p:cNvSpPr>
            <p:nvPr/>
          </p:nvSpPr>
          <p:spPr bwMode="auto">
            <a:xfrm>
              <a:off x="6316663" y="2617788"/>
              <a:ext cx="171450" cy="257175"/>
            </a:xfrm>
            <a:custGeom>
              <a:avLst/>
              <a:gdLst>
                <a:gd name="T0" fmla="*/ 0 w 108"/>
                <a:gd name="T1" fmla="*/ 2147483647 h 162"/>
                <a:gd name="T2" fmla="*/ 2147483647 w 108"/>
                <a:gd name="T3" fmla="*/ 2147483647 h 162"/>
                <a:gd name="T4" fmla="*/ 2147483647 w 108"/>
                <a:gd name="T5" fmla="*/ 0 h 162"/>
                <a:gd name="T6" fmla="*/ 0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0" y="162"/>
                  </a:moveTo>
                  <a:lnTo>
                    <a:pt x="108" y="144"/>
                  </a:lnTo>
                  <a:lnTo>
                    <a:pt x="30" y="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EFFF1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44" name="Freeform 388"/>
            <p:cNvSpPr>
              <a:spLocks/>
            </p:cNvSpPr>
            <p:nvPr/>
          </p:nvSpPr>
          <p:spPr bwMode="auto">
            <a:xfrm>
              <a:off x="6316663" y="2617788"/>
              <a:ext cx="171450" cy="257175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4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45" name="Freeform 389"/>
            <p:cNvSpPr>
              <a:spLocks/>
            </p:cNvSpPr>
            <p:nvPr/>
          </p:nvSpPr>
          <p:spPr bwMode="auto">
            <a:xfrm>
              <a:off x="6440488" y="2846388"/>
              <a:ext cx="171450" cy="247650"/>
            </a:xfrm>
            <a:custGeom>
              <a:avLst/>
              <a:gdLst>
                <a:gd name="T0" fmla="*/ 0 w 108"/>
                <a:gd name="T1" fmla="*/ 2147483647 h 156"/>
                <a:gd name="T2" fmla="*/ 2147483647 w 108"/>
                <a:gd name="T3" fmla="*/ 2147483647 h 156"/>
                <a:gd name="T4" fmla="*/ 2147483647 w 108"/>
                <a:gd name="T5" fmla="*/ 0 h 156"/>
                <a:gd name="T6" fmla="*/ 0 w 108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6"/>
                <a:gd name="T14" fmla="*/ 108 w 108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6">
                  <a:moveTo>
                    <a:pt x="0" y="156"/>
                  </a:moveTo>
                  <a:lnTo>
                    <a:pt x="108" y="138"/>
                  </a:lnTo>
                  <a:lnTo>
                    <a:pt x="30" y="0"/>
                  </a:lnTo>
                  <a:lnTo>
                    <a:pt x="0" y="156"/>
                  </a:lnTo>
                  <a:close/>
                </a:path>
              </a:pathLst>
            </a:custGeom>
            <a:solidFill>
              <a:srgbClr val="8FFF7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46" name="Freeform 390"/>
            <p:cNvSpPr>
              <a:spLocks/>
            </p:cNvSpPr>
            <p:nvPr/>
          </p:nvSpPr>
          <p:spPr bwMode="auto">
            <a:xfrm>
              <a:off x="6440488" y="2846388"/>
              <a:ext cx="171450" cy="247650"/>
            </a:xfrm>
            <a:custGeom>
              <a:avLst/>
              <a:gdLst>
                <a:gd name="T0" fmla="*/ 0 w 18"/>
                <a:gd name="T1" fmla="*/ 2147483647 h 26"/>
                <a:gd name="T2" fmla="*/ 2147483647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0" y="26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47" name="Oval 391"/>
            <p:cNvSpPr>
              <a:spLocks noChangeArrowheads="1"/>
            </p:cNvSpPr>
            <p:nvPr/>
          </p:nvSpPr>
          <p:spPr bwMode="auto">
            <a:xfrm>
              <a:off x="6554788" y="3598863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48" name="Oval 392"/>
            <p:cNvSpPr>
              <a:spLocks noChangeArrowheads="1"/>
            </p:cNvSpPr>
            <p:nvPr/>
          </p:nvSpPr>
          <p:spPr bwMode="auto">
            <a:xfrm>
              <a:off x="6554788" y="3598863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49" name="Oval 393"/>
            <p:cNvSpPr>
              <a:spLocks noChangeArrowheads="1"/>
            </p:cNvSpPr>
            <p:nvPr/>
          </p:nvSpPr>
          <p:spPr bwMode="auto">
            <a:xfrm>
              <a:off x="6545263" y="2389188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50" name="Freeform 394"/>
            <p:cNvSpPr>
              <a:spLocks/>
            </p:cNvSpPr>
            <p:nvPr/>
          </p:nvSpPr>
          <p:spPr bwMode="auto">
            <a:xfrm>
              <a:off x="6411913" y="2332038"/>
              <a:ext cx="171450" cy="257175"/>
            </a:xfrm>
            <a:custGeom>
              <a:avLst/>
              <a:gdLst>
                <a:gd name="T0" fmla="*/ 2147483647 w 108"/>
                <a:gd name="T1" fmla="*/ 2147483647 h 162"/>
                <a:gd name="T2" fmla="*/ 0 w 108"/>
                <a:gd name="T3" fmla="*/ 2147483647 h 162"/>
                <a:gd name="T4" fmla="*/ 2147483647 w 108"/>
                <a:gd name="T5" fmla="*/ 0 h 162"/>
                <a:gd name="T6" fmla="*/ 2147483647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78" y="162"/>
                  </a:moveTo>
                  <a:lnTo>
                    <a:pt x="0" y="24"/>
                  </a:lnTo>
                  <a:lnTo>
                    <a:pt x="108" y="0"/>
                  </a:lnTo>
                  <a:lnTo>
                    <a:pt x="78" y="162"/>
                  </a:lnTo>
                  <a:close/>
                </a:path>
              </a:pathLst>
            </a:custGeom>
            <a:solidFill>
              <a:srgbClr val="FFD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51" name="Freeform 395"/>
            <p:cNvSpPr>
              <a:spLocks/>
            </p:cNvSpPr>
            <p:nvPr/>
          </p:nvSpPr>
          <p:spPr bwMode="auto">
            <a:xfrm>
              <a:off x="6411913" y="2332038"/>
              <a:ext cx="171450" cy="257175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4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52" name="Freeform 396"/>
            <p:cNvSpPr>
              <a:spLocks/>
            </p:cNvSpPr>
            <p:nvPr/>
          </p:nvSpPr>
          <p:spPr bwMode="auto">
            <a:xfrm>
              <a:off x="6411913" y="2112963"/>
              <a:ext cx="171450" cy="257175"/>
            </a:xfrm>
            <a:custGeom>
              <a:avLst/>
              <a:gdLst>
                <a:gd name="T0" fmla="*/ 0 w 108"/>
                <a:gd name="T1" fmla="*/ 2147483647 h 162"/>
                <a:gd name="T2" fmla="*/ 2147483647 w 108"/>
                <a:gd name="T3" fmla="*/ 2147483647 h 162"/>
                <a:gd name="T4" fmla="*/ 2147483647 w 108"/>
                <a:gd name="T5" fmla="*/ 0 h 162"/>
                <a:gd name="T6" fmla="*/ 0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0" y="162"/>
                  </a:moveTo>
                  <a:lnTo>
                    <a:pt x="108" y="138"/>
                  </a:lnTo>
                  <a:lnTo>
                    <a:pt x="30" y="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FF8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53" name="Freeform 397"/>
            <p:cNvSpPr>
              <a:spLocks/>
            </p:cNvSpPr>
            <p:nvPr/>
          </p:nvSpPr>
          <p:spPr bwMode="auto">
            <a:xfrm>
              <a:off x="6411913" y="2112963"/>
              <a:ext cx="171450" cy="257175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54" name="Freeform 398"/>
            <p:cNvSpPr>
              <a:spLocks/>
            </p:cNvSpPr>
            <p:nvPr/>
          </p:nvSpPr>
          <p:spPr bwMode="auto">
            <a:xfrm>
              <a:off x="6392863" y="3094038"/>
              <a:ext cx="171450" cy="257175"/>
            </a:xfrm>
            <a:custGeom>
              <a:avLst/>
              <a:gdLst>
                <a:gd name="T0" fmla="*/ 0 w 108"/>
                <a:gd name="T1" fmla="*/ 2147483647 h 162"/>
                <a:gd name="T2" fmla="*/ 2147483647 w 108"/>
                <a:gd name="T3" fmla="*/ 2147483647 h 162"/>
                <a:gd name="T4" fmla="*/ 2147483647 w 108"/>
                <a:gd name="T5" fmla="*/ 0 h 162"/>
                <a:gd name="T6" fmla="*/ 0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0" y="162"/>
                  </a:moveTo>
                  <a:lnTo>
                    <a:pt x="108" y="138"/>
                  </a:lnTo>
                  <a:lnTo>
                    <a:pt x="30" y="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50FFA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55" name="Freeform 399"/>
            <p:cNvSpPr>
              <a:spLocks/>
            </p:cNvSpPr>
            <p:nvPr/>
          </p:nvSpPr>
          <p:spPr bwMode="auto">
            <a:xfrm>
              <a:off x="6392863" y="3094038"/>
              <a:ext cx="171450" cy="257175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56" name="Freeform 400"/>
            <p:cNvSpPr>
              <a:spLocks/>
            </p:cNvSpPr>
            <p:nvPr/>
          </p:nvSpPr>
          <p:spPr bwMode="auto">
            <a:xfrm>
              <a:off x="6392863" y="3313113"/>
              <a:ext cx="171450" cy="257175"/>
            </a:xfrm>
            <a:custGeom>
              <a:avLst/>
              <a:gdLst>
                <a:gd name="T0" fmla="*/ 2147483647 w 108"/>
                <a:gd name="T1" fmla="*/ 2147483647 h 162"/>
                <a:gd name="T2" fmla="*/ 0 w 108"/>
                <a:gd name="T3" fmla="*/ 2147483647 h 162"/>
                <a:gd name="T4" fmla="*/ 2147483647 w 108"/>
                <a:gd name="T5" fmla="*/ 0 h 162"/>
                <a:gd name="T6" fmla="*/ 2147483647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78" y="162"/>
                  </a:moveTo>
                  <a:lnTo>
                    <a:pt x="0" y="24"/>
                  </a:lnTo>
                  <a:lnTo>
                    <a:pt x="108" y="0"/>
                  </a:lnTo>
                  <a:lnTo>
                    <a:pt x="78" y="162"/>
                  </a:lnTo>
                  <a:close/>
                </a:path>
              </a:pathLst>
            </a:custGeom>
            <a:solidFill>
              <a:srgbClr val="00E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57" name="Freeform 401"/>
            <p:cNvSpPr>
              <a:spLocks/>
            </p:cNvSpPr>
            <p:nvPr/>
          </p:nvSpPr>
          <p:spPr bwMode="auto">
            <a:xfrm>
              <a:off x="6392863" y="3313113"/>
              <a:ext cx="171450" cy="257175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4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58" name="Oval 402"/>
            <p:cNvSpPr>
              <a:spLocks noChangeArrowheads="1"/>
            </p:cNvSpPr>
            <p:nvPr/>
          </p:nvSpPr>
          <p:spPr bwMode="auto">
            <a:xfrm>
              <a:off x="6516688" y="1885950"/>
              <a:ext cx="85725" cy="84138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59" name="Oval 403"/>
            <p:cNvSpPr>
              <a:spLocks noChangeArrowheads="1"/>
            </p:cNvSpPr>
            <p:nvPr/>
          </p:nvSpPr>
          <p:spPr bwMode="auto">
            <a:xfrm>
              <a:off x="6516688" y="1885950"/>
              <a:ext cx="85725" cy="84138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60" name="Freeform 404"/>
            <p:cNvSpPr>
              <a:spLocks/>
            </p:cNvSpPr>
            <p:nvPr/>
          </p:nvSpPr>
          <p:spPr bwMode="auto">
            <a:xfrm>
              <a:off x="6364288" y="2370138"/>
              <a:ext cx="171450" cy="247650"/>
            </a:xfrm>
            <a:custGeom>
              <a:avLst/>
              <a:gdLst>
                <a:gd name="T0" fmla="*/ 0 w 108"/>
                <a:gd name="T1" fmla="*/ 2147483647 h 156"/>
                <a:gd name="T2" fmla="*/ 2147483647 w 108"/>
                <a:gd name="T3" fmla="*/ 2147483647 h 156"/>
                <a:gd name="T4" fmla="*/ 2147483647 w 108"/>
                <a:gd name="T5" fmla="*/ 0 h 156"/>
                <a:gd name="T6" fmla="*/ 0 w 108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6"/>
                <a:gd name="T14" fmla="*/ 108 w 108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6">
                  <a:moveTo>
                    <a:pt x="0" y="156"/>
                  </a:moveTo>
                  <a:lnTo>
                    <a:pt x="108" y="138"/>
                  </a:lnTo>
                  <a:lnTo>
                    <a:pt x="30" y="0"/>
                  </a:lnTo>
                  <a:lnTo>
                    <a:pt x="0" y="156"/>
                  </a:lnTo>
                  <a:close/>
                </a:path>
              </a:pathLst>
            </a:custGeom>
            <a:solidFill>
              <a:srgbClr val="FFC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61" name="Freeform 405"/>
            <p:cNvSpPr>
              <a:spLocks/>
            </p:cNvSpPr>
            <p:nvPr/>
          </p:nvSpPr>
          <p:spPr bwMode="auto">
            <a:xfrm>
              <a:off x="6364288" y="2370138"/>
              <a:ext cx="171450" cy="247650"/>
            </a:xfrm>
            <a:custGeom>
              <a:avLst/>
              <a:gdLst>
                <a:gd name="T0" fmla="*/ 0 w 18"/>
                <a:gd name="T1" fmla="*/ 2147483647 h 26"/>
                <a:gd name="T2" fmla="*/ 2147483647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0" y="26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62" name="Freeform 406"/>
            <p:cNvSpPr>
              <a:spLocks/>
            </p:cNvSpPr>
            <p:nvPr/>
          </p:nvSpPr>
          <p:spPr bwMode="auto">
            <a:xfrm>
              <a:off x="6345238" y="3351213"/>
              <a:ext cx="171450" cy="247650"/>
            </a:xfrm>
            <a:custGeom>
              <a:avLst/>
              <a:gdLst>
                <a:gd name="T0" fmla="*/ 0 w 108"/>
                <a:gd name="T1" fmla="*/ 2147483647 h 156"/>
                <a:gd name="T2" fmla="*/ 2147483647 w 108"/>
                <a:gd name="T3" fmla="*/ 2147483647 h 156"/>
                <a:gd name="T4" fmla="*/ 2147483647 w 108"/>
                <a:gd name="T5" fmla="*/ 0 h 156"/>
                <a:gd name="T6" fmla="*/ 0 w 108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6"/>
                <a:gd name="T14" fmla="*/ 108 w 108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6">
                  <a:moveTo>
                    <a:pt x="0" y="156"/>
                  </a:moveTo>
                  <a:lnTo>
                    <a:pt x="108" y="138"/>
                  </a:lnTo>
                  <a:lnTo>
                    <a:pt x="30" y="0"/>
                  </a:lnTo>
                  <a:lnTo>
                    <a:pt x="0" y="156"/>
                  </a:lnTo>
                  <a:close/>
                </a:path>
              </a:pathLst>
            </a:custGeom>
            <a:solidFill>
              <a:srgbClr val="10FFE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63" name="Freeform 407"/>
            <p:cNvSpPr>
              <a:spLocks/>
            </p:cNvSpPr>
            <p:nvPr/>
          </p:nvSpPr>
          <p:spPr bwMode="auto">
            <a:xfrm>
              <a:off x="6345238" y="3351213"/>
              <a:ext cx="171450" cy="247650"/>
            </a:xfrm>
            <a:custGeom>
              <a:avLst/>
              <a:gdLst>
                <a:gd name="T0" fmla="*/ 0 w 18"/>
                <a:gd name="T1" fmla="*/ 2147483647 h 26"/>
                <a:gd name="T2" fmla="*/ 2147483647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0" y="26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64" name="Freeform 408"/>
            <p:cNvSpPr>
              <a:spLocks/>
            </p:cNvSpPr>
            <p:nvPr/>
          </p:nvSpPr>
          <p:spPr bwMode="auto">
            <a:xfrm>
              <a:off x="6345238" y="3570288"/>
              <a:ext cx="171450" cy="257175"/>
            </a:xfrm>
            <a:custGeom>
              <a:avLst/>
              <a:gdLst>
                <a:gd name="T0" fmla="*/ 2147483647 w 108"/>
                <a:gd name="T1" fmla="*/ 2147483647 h 162"/>
                <a:gd name="T2" fmla="*/ 0 w 108"/>
                <a:gd name="T3" fmla="*/ 2147483647 h 162"/>
                <a:gd name="T4" fmla="*/ 2147483647 w 108"/>
                <a:gd name="T5" fmla="*/ 0 h 162"/>
                <a:gd name="T6" fmla="*/ 2147483647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78" y="162"/>
                  </a:moveTo>
                  <a:lnTo>
                    <a:pt x="0" y="18"/>
                  </a:lnTo>
                  <a:lnTo>
                    <a:pt x="108" y="0"/>
                  </a:lnTo>
                  <a:lnTo>
                    <a:pt x="78" y="162"/>
                  </a:lnTo>
                  <a:close/>
                </a:path>
              </a:pathLst>
            </a:custGeom>
            <a:solidFill>
              <a:srgbClr val="00A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65" name="Freeform 409"/>
            <p:cNvSpPr>
              <a:spLocks/>
            </p:cNvSpPr>
            <p:nvPr/>
          </p:nvSpPr>
          <p:spPr bwMode="auto">
            <a:xfrm>
              <a:off x="6345238" y="3570288"/>
              <a:ext cx="171450" cy="257175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66" name="Freeform 410"/>
            <p:cNvSpPr>
              <a:spLocks/>
            </p:cNvSpPr>
            <p:nvPr/>
          </p:nvSpPr>
          <p:spPr bwMode="auto">
            <a:xfrm>
              <a:off x="6335713" y="1866900"/>
              <a:ext cx="171450" cy="246063"/>
            </a:xfrm>
            <a:custGeom>
              <a:avLst/>
              <a:gdLst>
                <a:gd name="T0" fmla="*/ 2147483647 w 108"/>
                <a:gd name="T1" fmla="*/ 2147483647 h 155"/>
                <a:gd name="T2" fmla="*/ 0 w 108"/>
                <a:gd name="T3" fmla="*/ 2147483647 h 155"/>
                <a:gd name="T4" fmla="*/ 2147483647 w 108"/>
                <a:gd name="T5" fmla="*/ 0 h 155"/>
                <a:gd name="T6" fmla="*/ 2147483647 w 108"/>
                <a:gd name="T7" fmla="*/ 2147483647 h 15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5"/>
                <a:gd name="T14" fmla="*/ 108 w 108"/>
                <a:gd name="T15" fmla="*/ 155 h 15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5">
                  <a:moveTo>
                    <a:pt x="78" y="155"/>
                  </a:moveTo>
                  <a:lnTo>
                    <a:pt x="0" y="18"/>
                  </a:lnTo>
                  <a:lnTo>
                    <a:pt x="108" y="0"/>
                  </a:lnTo>
                  <a:lnTo>
                    <a:pt x="78" y="155"/>
                  </a:lnTo>
                  <a:close/>
                </a:path>
              </a:pathLst>
            </a:custGeom>
            <a:solidFill>
              <a:srgbClr val="FF4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67" name="Freeform 411"/>
            <p:cNvSpPr>
              <a:spLocks/>
            </p:cNvSpPr>
            <p:nvPr/>
          </p:nvSpPr>
          <p:spPr bwMode="auto">
            <a:xfrm>
              <a:off x="6335713" y="1866900"/>
              <a:ext cx="171450" cy="246063"/>
            </a:xfrm>
            <a:custGeom>
              <a:avLst/>
              <a:gdLst>
                <a:gd name="T0" fmla="*/ 2147483647 w 18"/>
                <a:gd name="T1" fmla="*/ 2147483647 h 26"/>
                <a:gd name="T2" fmla="*/ 0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13" y="26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68" name="Freeform 412"/>
            <p:cNvSpPr>
              <a:spLocks/>
            </p:cNvSpPr>
            <p:nvPr/>
          </p:nvSpPr>
          <p:spPr bwMode="auto">
            <a:xfrm>
              <a:off x="6316663" y="2846388"/>
              <a:ext cx="171450" cy="247650"/>
            </a:xfrm>
            <a:custGeom>
              <a:avLst/>
              <a:gdLst>
                <a:gd name="T0" fmla="*/ 2147483647 w 108"/>
                <a:gd name="T1" fmla="*/ 2147483647 h 156"/>
                <a:gd name="T2" fmla="*/ 0 w 108"/>
                <a:gd name="T3" fmla="*/ 2147483647 h 156"/>
                <a:gd name="T4" fmla="*/ 2147483647 w 108"/>
                <a:gd name="T5" fmla="*/ 0 h 156"/>
                <a:gd name="T6" fmla="*/ 2147483647 w 108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6"/>
                <a:gd name="T14" fmla="*/ 108 w 108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6">
                  <a:moveTo>
                    <a:pt x="78" y="156"/>
                  </a:moveTo>
                  <a:lnTo>
                    <a:pt x="0" y="18"/>
                  </a:lnTo>
                  <a:lnTo>
                    <a:pt x="108" y="0"/>
                  </a:lnTo>
                  <a:lnTo>
                    <a:pt x="78" y="156"/>
                  </a:lnTo>
                  <a:close/>
                </a:path>
              </a:pathLst>
            </a:custGeom>
            <a:solidFill>
              <a:srgbClr val="8FFF7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69" name="Freeform 413"/>
            <p:cNvSpPr>
              <a:spLocks/>
            </p:cNvSpPr>
            <p:nvPr/>
          </p:nvSpPr>
          <p:spPr bwMode="auto">
            <a:xfrm>
              <a:off x="6316663" y="2846388"/>
              <a:ext cx="171450" cy="247650"/>
            </a:xfrm>
            <a:custGeom>
              <a:avLst/>
              <a:gdLst>
                <a:gd name="T0" fmla="*/ 2147483647 w 18"/>
                <a:gd name="T1" fmla="*/ 2147483647 h 26"/>
                <a:gd name="T2" fmla="*/ 0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13" y="26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70" name="Oval 414"/>
            <p:cNvSpPr>
              <a:spLocks noChangeArrowheads="1"/>
            </p:cNvSpPr>
            <p:nvPr/>
          </p:nvSpPr>
          <p:spPr bwMode="auto">
            <a:xfrm>
              <a:off x="6440488" y="1552575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71" name="Oval 415"/>
            <p:cNvSpPr>
              <a:spLocks noChangeArrowheads="1"/>
            </p:cNvSpPr>
            <p:nvPr/>
          </p:nvSpPr>
          <p:spPr bwMode="auto">
            <a:xfrm>
              <a:off x="6440488" y="1552575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72" name="Freeform 416"/>
            <p:cNvSpPr>
              <a:spLocks/>
            </p:cNvSpPr>
            <p:nvPr/>
          </p:nvSpPr>
          <p:spPr bwMode="auto">
            <a:xfrm>
              <a:off x="6288088" y="2112963"/>
              <a:ext cx="171450" cy="257175"/>
            </a:xfrm>
            <a:custGeom>
              <a:avLst/>
              <a:gdLst>
                <a:gd name="T0" fmla="*/ 2147483647 w 108"/>
                <a:gd name="T1" fmla="*/ 2147483647 h 162"/>
                <a:gd name="T2" fmla="*/ 0 w 108"/>
                <a:gd name="T3" fmla="*/ 2147483647 h 162"/>
                <a:gd name="T4" fmla="*/ 2147483647 w 108"/>
                <a:gd name="T5" fmla="*/ 0 h 162"/>
                <a:gd name="T6" fmla="*/ 2147483647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78" y="162"/>
                  </a:moveTo>
                  <a:lnTo>
                    <a:pt x="0" y="18"/>
                  </a:lnTo>
                  <a:lnTo>
                    <a:pt x="108" y="0"/>
                  </a:lnTo>
                  <a:lnTo>
                    <a:pt x="78" y="162"/>
                  </a:lnTo>
                  <a:close/>
                </a:path>
              </a:pathLst>
            </a:custGeom>
            <a:solidFill>
              <a:srgbClr val="FF8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73" name="Freeform 417"/>
            <p:cNvSpPr>
              <a:spLocks/>
            </p:cNvSpPr>
            <p:nvPr/>
          </p:nvSpPr>
          <p:spPr bwMode="auto">
            <a:xfrm>
              <a:off x="6288088" y="2112963"/>
              <a:ext cx="171450" cy="257175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74" name="Freeform 418"/>
            <p:cNvSpPr>
              <a:spLocks/>
            </p:cNvSpPr>
            <p:nvPr/>
          </p:nvSpPr>
          <p:spPr bwMode="auto">
            <a:xfrm>
              <a:off x="6288088" y="1895475"/>
              <a:ext cx="171450" cy="246063"/>
            </a:xfrm>
            <a:custGeom>
              <a:avLst/>
              <a:gdLst>
                <a:gd name="T0" fmla="*/ 0 w 108"/>
                <a:gd name="T1" fmla="*/ 2147483647 h 155"/>
                <a:gd name="T2" fmla="*/ 2147483647 w 108"/>
                <a:gd name="T3" fmla="*/ 2147483647 h 155"/>
                <a:gd name="T4" fmla="*/ 2147483647 w 108"/>
                <a:gd name="T5" fmla="*/ 0 h 155"/>
                <a:gd name="T6" fmla="*/ 0 w 108"/>
                <a:gd name="T7" fmla="*/ 2147483647 h 15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5"/>
                <a:gd name="T14" fmla="*/ 108 w 108"/>
                <a:gd name="T15" fmla="*/ 155 h 15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5">
                  <a:moveTo>
                    <a:pt x="0" y="155"/>
                  </a:moveTo>
                  <a:lnTo>
                    <a:pt x="108" y="137"/>
                  </a:lnTo>
                  <a:lnTo>
                    <a:pt x="30" y="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FF3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75" name="Freeform 419"/>
            <p:cNvSpPr>
              <a:spLocks/>
            </p:cNvSpPr>
            <p:nvPr/>
          </p:nvSpPr>
          <p:spPr bwMode="auto">
            <a:xfrm>
              <a:off x="6288088" y="1895475"/>
              <a:ext cx="171450" cy="246063"/>
            </a:xfrm>
            <a:custGeom>
              <a:avLst/>
              <a:gdLst>
                <a:gd name="T0" fmla="*/ 0 w 18"/>
                <a:gd name="T1" fmla="*/ 2147483647 h 26"/>
                <a:gd name="T2" fmla="*/ 2147483647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0" y="26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76" name="Oval 420"/>
            <p:cNvSpPr>
              <a:spLocks noChangeArrowheads="1"/>
            </p:cNvSpPr>
            <p:nvPr/>
          </p:nvSpPr>
          <p:spPr bwMode="auto">
            <a:xfrm>
              <a:off x="6411913" y="3360738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77" name="Oval 421"/>
            <p:cNvSpPr>
              <a:spLocks noChangeArrowheads="1"/>
            </p:cNvSpPr>
            <p:nvPr/>
          </p:nvSpPr>
          <p:spPr bwMode="auto">
            <a:xfrm>
              <a:off x="6411913" y="3360738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78" name="Freeform 422"/>
            <p:cNvSpPr>
              <a:spLocks/>
            </p:cNvSpPr>
            <p:nvPr/>
          </p:nvSpPr>
          <p:spPr bwMode="auto">
            <a:xfrm>
              <a:off x="6269038" y="3094038"/>
              <a:ext cx="171450" cy="257175"/>
            </a:xfrm>
            <a:custGeom>
              <a:avLst/>
              <a:gdLst>
                <a:gd name="T0" fmla="*/ 2147483647 w 108"/>
                <a:gd name="T1" fmla="*/ 2147483647 h 162"/>
                <a:gd name="T2" fmla="*/ 0 w 108"/>
                <a:gd name="T3" fmla="*/ 2147483647 h 162"/>
                <a:gd name="T4" fmla="*/ 2147483647 w 108"/>
                <a:gd name="T5" fmla="*/ 0 h 162"/>
                <a:gd name="T6" fmla="*/ 2147483647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78" y="162"/>
                  </a:moveTo>
                  <a:lnTo>
                    <a:pt x="0" y="18"/>
                  </a:lnTo>
                  <a:lnTo>
                    <a:pt x="108" y="0"/>
                  </a:lnTo>
                  <a:lnTo>
                    <a:pt x="78" y="162"/>
                  </a:lnTo>
                  <a:close/>
                </a:path>
              </a:pathLst>
            </a:custGeom>
            <a:solidFill>
              <a:srgbClr val="50FFA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79" name="Freeform 423"/>
            <p:cNvSpPr>
              <a:spLocks/>
            </p:cNvSpPr>
            <p:nvPr/>
          </p:nvSpPr>
          <p:spPr bwMode="auto">
            <a:xfrm>
              <a:off x="6269038" y="3094038"/>
              <a:ext cx="171450" cy="257175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80" name="Freeform 424"/>
            <p:cNvSpPr>
              <a:spLocks/>
            </p:cNvSpPr>
            <p:nvPr/>
          </p:nvSpPr>
          <p:spPr bwMode="auto">
            <a:xfrm>
              <a:off x="6269038" y="2874963"/>
              <a:ext cx="171450" cy="247650"/>
            </a:xfrm>
            <a:custGeom>
              <a:avLst/>
              <a:gdLst>
                <a:gd name="T0" fmla="*/ 0 w 108"/>
                <a:gd name="T1" fmla="*/ 2147483647 h 156"/>
                <a:gd name="T2" fmla="*/ 2147483647 w 108"/>
                <a:gd name="T3" fmla="*/ 2147483647 h 156"/>
                <a:gd name="T4" fmla="*/ 2147483647 w 108"/>
                <a:gd name="T5" fmla="*/ 0 h 156"/>
                <a:gd name="T6" fmla="*/ 0 w 108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6"/>
                <a:gd name="T14" fmla="*/ 108 w 108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6">
                  <a:moveTo>
                    <a:pt x="0" y="156"/>
                  </a:moveTo>
                  <a:lnTo>
                    <a:pt x="108" y="138"/>
                  </a:lnTo>
                  <a:lnTo>
                    <a:pt x="30" y="0"/>
                  </a:lnTo>
                  <a:lnTo>
                    <a:pt x="0" y="156"/>
                  </a:lnTo>
                  <a:close/>
                </a:path>
              </a:pathLst>
            </a:custGeom>
            <a:solidFill>
              <a:srgbClr val="AFFF5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81" name="Freeform 425"/>
            <p:cNvSpPr>
              <a:spLocks/>
            </p:cNvSpPr>
            <p:nvPr/>
          </p:nvSpPr>
          <p:spPr bwMode="auto">
            <a:xfrm>
              <a:off x="6269038" y="2874963"/>
              <a:ext cx="171450" cy="247650"/>
            </a:xfrm>
            <a:custGeom>
              <a:avLst/>
              <a:gdLst>
                <a:gd name="T0" fmla="*/ 0 w 18"/>
                <a:gd name="T1" fmla="*/ 2147483647 h 26"/>
                <a:gd name="T2" fmla="*/ 2147483647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0" y="26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82" name="Freeform 426"/>
            <p:cNvSpPr>
              <a:spLocks/>
            </p:cNvSpPr>
            <p:nvPr/>
          </p:nvSpPr>
          <p:spPr bwMode="auto">
            <a:xfrm>
              <a:off x="6240463" y="2141538"/>
              <a:ext cx="171450" cy="257175"/>
            </a:xfrm>
            <a:custGeom>
              <a:avLst/>
              <a:gdLst>
                <a:gd name="T0" fmla="*/ 0 w 108"/>
                <a:gd name="T1" fmla="*/ 2147483647 h 162"/>
                <a:gd name="T2" fmla="*/ 2147483647 w 108"/>
                <a:gd name="T3" fmla="*/ 2147483647 h 162"/>
                <a:gd name="T4" fmla="*/ 2147483647 w 108"/>
                <a:gd name="T5" fmla="*/ 0 h 162"/>
                <a:gd name="T6" fmla="*/ 0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0" y="162"/>
                  </a:moveTo>
                  <a:lnTo>
                    <a:pt x="108" y="144"/>
                  </a:lnTo>
                  <a:lnTo>
                    <a:pt x="30" y="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FF7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83" name="Freeform 427"/>
            <p:cNvSpPr>
              <a:spLocks/>
            </p:cNvSpPr>
            <p:nvPr/>
          </p:nvSpPr>
          <p:spPr bwMode="auto">
            <a:xfrm>
              <a:off x="6240463" y="2141538"/>
              <a:ext cx="171450" cy="257175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4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84" name="Freeform 428"/>
            <p:cNvSpPr>
              <a:spLocks/>
            </p:cNvSpPr>
            <p:nvPr/>
          </p:nvSpPr>
          <p:spPr bwMode="auto">
            <a:xfrm>
              <a:off x="6240463" y="2370138"/>
              <a:ext cx="171450" cy="247650"/>
            </a:xfrm>
            <a:custGeom>
              <a:avLst/>
              <a:gdLst>
                <a:gd name="T0" fmla="*/ 2147483647 w 108"/>
                <a:gd name="T1" fmla="*/ 2147483647 h 156"/>
                <a:gd name="T2" fmla="*/ 0 w 108"/>
                <a:gd name="T3" fmla="*/ 2147483647 h 156"/>
                <a:gd name="T4" fmla="*/ 2147483647 w 108"/>
                <a:gd name="T5" fmla="*/ 0 h 156"/>
                <a:gd name="T6" fmla="*/ 2147483647 w 108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6"/>
                <a:gd name="T14" fmla="*/ 108 w 108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6">
                  <a:moveTo>
                    <a:pt x="78" y="156"/>
                  </a:moveTo>
                  <a:lnTo>
                    <a:pt x="0" y="18"/>
                  </a:lnTo>
                  <a:lnTo>
                    <a:pt x="108" y="0"/>
                  </a:lnTo>
                  <a:lnTo>
                    <a:pt x="78" y="156"/>
                  </a:lnTo>
                  <a:close/>
                </a:path>
              </a:pathLst>
            </a:custGeom>
            <a:solidFill>
              <a:srgbClr val="FFC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85" name="Freeform 429"/>
            <p:cNvSpPr>
              <a:spLocks/>
            </p:cNvSpPr>
            <p:nvPr/>
          </p:nvSpPr>
          <p:spPr bwMode="auto">
            <a:xfrm>
              <a:off x="6240463" y="2370138"/>
              <a:ext cx="171450" cy="247650"/>
            </a:xfrm>
            <a:custGeom>
              <a:avLst/>
              <a:gdLst>
                <a:gd name="T0" fmla="*/ 2147483647 w 18"/>
                <a:gd name="T1" fmla="*/ 2147483647 h 26"/>
                <a:gd name="T2" fmla="*/ 0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13" y="26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86" name="Freeform 430"/>
            <p:cNvSpPr>
              <a:spLocks/>
            </p:cNvSpPr>
            <p:nvPr/>
          </p:nvSpPr>
          <p:spPr bwMode="auto">
            <a:xfrm>
              <a:off x="6223000" y="3122613"/>
              <a:ext cx="169863" cy="257175"/>
            </a:xfrm>
            <a:custGeom>
              <a:avLst/>
              <a:gdLst>
                <a:gd name="T0" fmla="*/ 0 w 107"/>
                <a:gd name="T1" fmla="*/ 2147483647 h 162"/>
                <a:gd name="T2" fmla="*/ 2147483647 w 107"/>
                <a:gd name="T3" fmla="*/ 2147483647 h 162"/>
                <a:gd name="T4" fmla="*/ 2147483647 w 107"/>
                <a:gd name="T5" fmla="*/ 0 h 162"/>
                <a:gd name="T6" fmla="*/ 0 w 107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62"/>
                <a:gd name="T14" fmla="*/ 107 w 107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62">
                  <a:moveTo>
                    <a:pt x="0" y="162"/>
                  </a:moveTo>
                  <a:lnTo>
                    <a:pt x="107" y="144"/>
                  </a:lnTo>
                  <a:lnTo>
                    <a:pt x="29" y="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60FF9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87" name="Freeform 431"/>
            <p:cNvSpPr>
              <a:spLocks/>
            </p:cNvSpPr>
            <p:nvPr/>
          </p:nvSpPr>
          <p:spPr bwMode="auto">
            <a:xfrm>
              <a:off x="6223000" y="3122613"/>
              <a:ext cx="169863" cy="257175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4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88" name="Freeform 432"/>
            <p:cNvSpPr>
              <a:spLocks/>
            </p:cNvSpPr>
            <p:nvPr/>
          </p:nvSpPr>
          <p:spPr bwMode="auto">
            <a:xfrm>
              <a:off x="6223000" y="3351213"/>
              <a:ext cx="169863" cy="247650"/>
            </a:xfrm>
            <a:custGeom>
              <a:avLst/>
              <a:gdLst>
                <a:gd name="T0" fmla="*/ 2147483647 w 107"/>
                <a:gd name="T1" fmla="*/ 2147483647 h 156"/>
                <a:gd name="T2" fmla="*/ 0 w 107"/>
                <a:gd name="T3" fmla="*/ 2147483647 h 156"/>
                <a:gd name="T4" fmla="*/ 2147483647 w 107"/>
                <a:gd name="T5" fmla="*/ 0 h 156"/>
                <a:gd name="T6" fmla="*/ 2147483647 w 107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56"/>
                <a:gd name="T14" fmla="*/ 107 w 107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56">
                  <a:moveTo>
                    <a:pt x="77" y="156"/>
                  </a:moveTo>
                  <a:lnTo>
                    <a:pt x="0" y="18"/>
                  </a:lnTo>
                  <a:lnTo>
                    <a:pt x="107" y="0"/>
                  </a:lnTo>
                  <a:lnTo>
                    <a:pt x="77" y="156"/>
                  </a:lnTo>
                  <a:close/>
                </a:path>
              </a:pathLst>
            </a:custGeom>
            <a:solidFill>
              <a:srgbClr val="10FFE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89" name="Freeform 433"/>
            <p:cNvSpPr>
              <a:spLocks/>
            </p:cNvSpPr>
            <p:nvPr/>
          </p:nvSpPr>
          <p:spPr bwMode="auto">
            <a:xfrm>
              <a:off x="6223000" y="3351213"/>
              <a:ext cx="169863" cy="247650"/>
            </a:xfrm>
            <a:custGeom>
              <a:avLst/>
              <a:gdLst>
                <a:gd name="T0" fmla="*/ 2147483647 w 18"/>
                <a:gd name="T1" fmla="*/ 2147483647 h 26"/>
                <a:gd name="T2" fmla="*/ 0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13" y="26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90" name="Oval 434"/>
            <p:cNvSpPr>
              <a:spLocks noChangeArrowheads="1"/>
            </p:cNvSpPr>
            <p:nvPr/>
          </p:nvSpPr>
          <p:spPr bwMode="auto">
            <a:xfrm>
              <a:off x="6326188" y="3313113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91" name="Oval 435"/>
            <p:cNvSpPr>
              <a:spLocks noChangeArrowheads="1"/>
            </p:cNvSpPr>
            <p:nvPr/>
          </p:nvSpPr>
          <p:spPr bwMode="auto">
            <a:xfrm>
              <a:off x="6326188" y="3313113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92" name="Freeform 436"/>
            <p:cNvSpPr>
              <a:spLocks/>
            </p:cNvSpPr>
            <p:nvPr/>
          </p:nvSpPr>
          <p:spPr bwMode="auto">
            <a:xfrm>
              <a:off x="6194425" y="2398713"/>
              <a:ext cx="169863" cy="247650"/>
            </a:xfrm>
            <a:custGeom>
              <a:avLst/>
              <a:gdLst>
                <a:gd name="T0" fmla="*/ 0 w 107"/>
                <a:gd name="T1" fmla="*/ 2147483647 h 156"/>
                <a:gd name="T2" fmla="*/ 2147483647 w 107"/>
                <a:gd name="T3" fmla="*/ 2147483647 h 156"/>
                <a:gd name="T4" fmla="*/ 2147483647 w 107"/>
                <a:gd name="T5" fmla="*/ 0 h 156"/>
                <a:gd name="T6" fmla="*/ 0 w 107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56"/>
                <a:gd name="T14" fmla="*/ 107 w 107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56">
                  <a:moveTo>
                    <a:pt x="0" y="156"/>
                  </a:moveTo>
                  <a:lnTo>
                    <a:pt x="107" y="138"/>
                  </a:lnTo>
                  <a:lnTo>
                    <a:pt x="29" y="0"/>
                  </a:lnTo>
                  <a:lnTo>
                    <a:pt x="0" y="156"/>
                  </a:lnTo>
                  <a:close/>
                </a:path>
              </a:pathLst>
            </a:custGeom>
            <a:solidFill>
              <a:srgbClr val="FFA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93" name="Freeform 437"/>
            <p:cNvSpPr>
              <a:spLocks/>
            </p:cNvSpPr>
            <p:nvPr/>
          </p:nvSpPr>
          <p:spPr bwMode="auto">
            <a:xfrm>
              <a:off x="6194425" y="2398713"/>
              <a:ext cx="169863" cy="247650"/>
            </a:xfrm>
            <a:custGeom>
              <a:avLst/>
              <a:gdLst>
                <a:gd name="T0" fmla="*/ 0 w 18"/>
                <a:gd name="T1" fmla="*/ 2147483647 h 26"/>
                <a:gd name="T2" fmla="*/ 2147483647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0" y="26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94" name="Freeform 438"/>
            <p:cNvSpPr>
              <a:spLocks/>
            </p:cNvSpPr>
            <p:nvPr/>
          </p:nvSpPr>
          <p:spPr bwMode="auto">
            <a:xfrm>
              <a:off x="6194425" y="2617788"/>
              <a:ext cx="169863" cy="257175"/>
            </a:xfrm>
            <a:custGeom>
              <a:avLst/>
              <a:gdLst>
                <a:gd name="T0" fmla="*/ 2147483647 w 107"/>
                <a:gd name="T1" fmla="*/ 2147483647 h 162"/>
                <a:gd name="T2" fmla="*/ 0 w 107"/>
                <a:gd name="T3" fmla="*/ 2147483647 h 162"/>
                <a:gd name="T4" fmla="*/ 2147483647 w 107"/>
                <a:gd name="T5" fmla="*/ 0 h 162"/>
                <a:gd name="T6" fmla="*/ 2147483647 w 107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62"/>
                <a:gd name="T14" fmla="*/ 107 w 107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62">
                  <a:moveTo>
                    <a:pt x="77" y="162"/>
                  </a:moveTo>
                  <a:lnTo>
                    <a:pt x="0" y="18"/>
                  </a:lnTo>
                  <a:lnTo>
                    <a:pt x="107" y="0"/>
                  </a:lnTo>
                  <a:lnTo>
                    <a:pt x="77" y="162"/>
                  </a:lnTo>
                  <a:close/>
                </a:path>
              </a:pathLst>
            </a:custGeom>
            <a:solidFill>
              <a:srgbClr val="EFFF1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95" name="Freeform 439"/>
            <p:cNvSpPr>
              <a:spLocks/>
            </p:cNvSpPr>
            <p:nvPr/>
          </p:nvSpPr>
          <p:spPr bwMode="auto">
            <a:xfrm>
              <a:off x="6194425" y="2617788"/>
              <a:ext cx="169863" cy="257175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96" name="Freeform 440"/>
            <p:cNvSpPr>
              <a:spLocks/>
            </p:cNvSpPr>
            <p:nvPr/>
          </p:nvSpPr>
          <p:spPr bwMode="auto">
            <a:xfrm>
              <a:off x="6165850" y="1895475"/>
              <a:ext cx="169863" cy="246063"/>
            </a:xfrm>
            <a:custGeom>
              <a:avLst/>
              <a:gdLst>
                <a:gd name="T0" fmla="*/ 2147483647 w 107"/>
                <a:gd name="T1" fmla="*/ 2147483647 h 155"/>
                <a:gd name="T2" fmla="*/ 0 w 107"/>
                <a:gd name="T3" fmla="*/ 2147483647 h 155"/>
                <a:gd name="T4" fmla="*/ 2147483647 w 107"/>
                <a:gd name="T5" fmla="*/ 0 h 155"/>
                <a:gd name="T6" fmla="*/ 2147483647 w 107"/>
                <a:gd name="T7" fmla="*/ 2147483647 h 15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55"/>
                <a:gd name="T14" fmla="*/ 107 w 107"/>
                <a:gd name="T15" fmla="*/ 155 h 15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55">
                  <a:moveTo>
                    <a:pt x="77" y="155"/>
                  </a:moveTo>
                  <a:lnTo>
                    <a:pt x="0" y="18"/>
                  </a:lnTo>
                  <a:lnTo>
                    <a:pt x="107" y="0"/>
                  </a:lnTo>
                  <a:lnTo>
                    <a:pt x="77" y="155"/>
                  </a:lnTo>
                  <a:close/>
                </a:path>
              </a:pathLst>
            </a:custGeom>
            <a:solidFill>
              <a:srgbClr val="FF3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97" name="Freeform 441"/>
            <p:cNvSpPr>
              <a:spLocks/>
            </p:cNvSpPr>
            <p:nvPr/>
          </p:nvSpPr>
          <p:spPr bwMode="auto">
            <a:xfrm>
              <a:off x="6165850" y="1895475"/>
              <a:ext cx="169863" cy="246063"/>
            </a:xfrm>
            <a:custGeom>
              <a:avLst/>
              <a:gdLst>
                <a:gd name="T0" fmla="*/ 2147483647 w 18"/>
                <a:gd name="T1" fmla="*/ 2147483647 h 26"/>
                <a:gd name="T2" fmla="*/ 0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13" y="26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98" name="Oval 442"/>
            <p:cNvSpPr>
              <a:spLocks noChangeArrowheads="1"/>
            </p:cNvSpPr>
            <p:nvPr/>
          </p:nvSpPr>
          <p:spPr bwMode="auto">
            <a:xfrm>
              <a:off x="6288088" y="1809750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99" name="Oval 443"/>
            <p:cNvSpPr>
              <a:spLocks noChangeArrowheads="1"/>
            </p:cNvSpPr>
            <p:nvPr/>
          </p:nvSpPr>
          <p:spPr bwMode="auto">
            <a:xfrm>
              <a:off x="6288088" y="1809750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00" name="Freeform 444"/>
            <p:cNvSpPr>
              <a:spLocks/>
            </p:cNvSpPr>
            <p:nvPr/>
          </p:nvSpPr>
          <p:spPr bwMode="auto">
            <a:xfrm>
              <a:off x="6146800" y="2646363"/>
              <a:ext cx="169863" cy="257175"/>
            </a:xfrm>
            <a:custGeom>
              <a:avLst/>
              <a:gdLst>
                <a:gd name="T0" fmla="*/ 0 w 107"/>
                <a:gd name="T1" fmla="*/ 2147483647 h 162"/>
                <a:gd name="T2" fmla="*/ 2147483647 w 107"/>
                <a:gd name="T3" fmla="*/ 2147483647 h 162"/>
                <a:gd name="T4" fmla="*/ 2147483647 w 107"/>
                <a:gd name="T5" fmla="*/ 0 h 162"/>
                <a:gd name="T6" fmla="*/ 0 w 107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62"/>
                <a:gd name="T14" fmla="*/ 107 w 107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62">
                  <a:moveTo>
                    <a:pt x="0" y="162"/>
                  </a:moveTo>
                  <a:lnTo>
                    <a:pt x="107" y="144"/>
                  </a:lnTo>
                  <a:lnTo>
                    <a:pt x="30" y="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01" name="Freeform 445"/>
            <p:cNvSpPr>
              <a:spLocks/>
            </p:cNvSpPr>
            <p:nvPr/>
          </p:nvSpPr>
          <p:spPr bwMode="auto">
            <a:xfrm>
              <a:off x="6146800" y="2646363"/>
              <a:ext cx="169863" cy="257175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4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02" name="Freeform 446"/>
            <p:cNvSpPr>
              <a:spLocks/>
            </p:cNvSpPr>
            <p:nvPr/>
          </p:nvSpPr>
          <p:spPr bwMode="auto">
            <a:xfrm>
              <a:off x="6146800" y="2874963"/>
              <a:ext cx="169863" cy="247650"/>
            </a:xfrm>
            <a:custGeom>
              <a:avLst/>
              <a:gdLst>
                <a:gd name="T0" fmla="*/ 2147483647 w 107"/>
                <a:gd name="T1" fmla="*/ 2147483647 h 156"/>
                <a:gd name="T2" fmla="*/ 0 w 107"/>
                <a:gd name="T3" fmla="*/ 2147483647 h 156"/>
                <a:gd name="T4" fmla="*/ 2147483647 w 107"/>
                <a:gd name="T5" fmla="*/ 0 h 156"/>
                <a:gd name="T6" fmla="*/ 2147483647 w 107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56"/>
                <a:gd name="T14" fmla="*/ 107 w 107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56">
                  <a:moveTo>
                    <a:pt x="77" y="156"/>
                  </a:moveTo>
                  <a:lnTo>
                    <a:pt x="0" y="18"/>
                  </a:lnTo>
                  <a:lnTo>
                    <a:pt x="107" y="0"/>
                  </a:lnTo>
                  <a:lnTo>
                    <a:pt x="77" y="156"/>
                  </a:lnTo>
                  <a:close/>
                </a:path>
              </a:pathLst>
            </a:custGeom>
            <a:solidFill>
              <a:srgbClr val="AFFF5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03" name="Freeform 447"/>
            <p:cNvSpPr>
              <a:spLocks/>
            </p:cNvSpPr>
            <p:nvPr/>
          </p:nvSpPr>
          <p:spPr bwMode="auto">
            <a:xfrm>
              <a:off x="6146800" y="2874963"/>
              <a:ext cx="169863" cy="247650"/>
            </a:xfrm>
            <a:custGeom>
              <a:avLst/>
              <a:gdLst>
                <a:gd name="T0" fmla="*/ 2147483647 w 18"/>
                <a:gd name="T1" fmla="*/ 2147483647 h 26"/>
                <a:gd name="T2" fmla="*/ 0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13" y="26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04" name="Freeform 448"/>
            <p:cNvSpPr>
              <a:spLocks/>
            </p:cNvSpPr>
            <p:nvPr/>
          </p:nvSpPr>
          <p:spPr bwMode="auto">
            <a:xfrm>
              <a:off x="6118225" y="1924050"/>
              <a:ext cx="169863" cy="255588"/>
            </a:xfrm>
            <a:custGeom>
              <a:avLst/>
              <a:gdLst>
                <a:gd name="T0" fmla="*/ 0 w 107"/>
                <a:gd name="T1" fmla="*/ 2147483647 h 161"/>
                <a:gd name="T2" fmla="*/ 2147483647 w 107"/>
                <a:gd name="T3" fmla="*/ 2147483647 h 161"/>
                <a:gd name="T4" fmla="*/ 2147483647 w 107"/>
                <a:gd name="T5" fmla="*/ 0 h 161"/>
                <a:gd name="T6" fmla="*/ 0 w 107"/>
                <a:gd name="T7" fmla="*/ 2147483647 h 16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61"/>
                <a:gd name="T14" fmla="*/ 107 w 107"/>
                <a:gd name="T15" fmla="*/ 161 h 16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61">
                  <a:moveTo>
                    <a:pt x="0" y="161"/>
                  </a:moveTo>
                  <a:lnTo>
                    <a:pt x="107" y="137"/>
                  </a:lnTo>
                  <a:lnTo>
                    <a:pt x="30" y="0"/>
                  </a:lnTo>
                  <a:lnTo>
                    <a:pt x="0" y="161"/>
                  </a:lnTo>
                  <a:close/>
                </a:path>
              </a:pathLst>
            </a:custGeom>
            <a:solidFill>
              <a:srgbClr val="FF1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05" name="Freeform 449"/>
            <p:cNvSpPr>
              <a:spLocks/>
            </p:cNvSpPr>
            <p:nvPr/>
          </p:nvSpPr>
          <p:spPr bwMode="auto">
            <a:xfrm>
              <a:off x="6118225" y="1924050"/>
              <a:ext cx="169863" cy="255588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06" name="Freeform 450"/>
            <p:cNvSpPr>
              <a:spLocks/>
            </p:cNvSpPr>
            <p:nvPr/>
          </p:nvSpPr>
          <p:spPr bwMode="auto">
            <a:xfrm>
              <a:off x="6118225" y="2141538"/>
              <a:ext cx="169863" cy="257175"/>
            </a:xfrm>
            <a:custGeom>
              <a:avLst/>
              <a:gdLst>
                <a:gd name="T0" fmla="*/ 2147483647 w 107"/>
                <a:gd name="T1" fmla="*/ 2147483647 h 162"/>
                <a:gd name="T2" fmla="*/ 0 w 107"/>
                <a:gd name="T3" fmla="*/ 2147483647 h 162"/>
                <a:gd name="T4" fmla="*/ 2147483647 w 107"/>
                <a:gd name="T5" fmla="*/ 0 h 162"/>
                <a:gd name="T6" fmla="*/ 2147483647 w 107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62"/>
                <a:gd name="T14" fmla="*/ 107 w 107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62">
                  <a:moveTo>
                    <a:pt x="77" y="162"/>
                  </a:moveTo>
                  <a:lnTo>
                    <a:pt x="0" y="24"/>
                  </a:lnTo>
                  <a:lnTo>
                    <a:pt x="107" y="0"/>
                  </a:lnTo>
                  <a:lnTo>
                    <a:pt x="77" y="162"/>
                  </a:lnTo>
                  <a:close/>
                </a:path>
              </a:pathLst>
            </a:custGeom>
            <a:solidFill>
              <a:srgbClr val="FF7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07" name="Freeform 451"/>
            <p:cNvSpPr>
              <a:spLocks/>
            </p:cNvSpPr>
            <p:nvPr/>
          </p:nvSpPr>
          <p:spPr bwMode="auto">
            <a:xfrm>
              <a:off x="6118225" y="2141538"/>
              <a:ext cx="169863" cy="257175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4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08" name="Freeform 452"/>
            <p:cNvSpPr>
              <a:spLocks/>
            </p:cNvSpPr>
            <p:nvPr/>
          </p:nvSpPr>
          <p:spPr bwMode="auto">
            <a:xfrm>
              <a:off x="6099175" y="3122613"/>
              <a:ext cx="169863" cy="257175"/>
            </a:xfrm>
            <a:custGeom>
              <a:avLst/>
              <a:gdLst>
                <a:gd name="T0" fmla="*/ 2147483647 w 107"/>
                <a:gd name="T1" fmla="*/ 2147483647 h 162"/>
                <a:gd name="T2" fmla="*/ 0 w 107"/>
                <a:gd name="T3" fmla="*/ 2147483647 h 162"/>
                <a:gd name="T4" fmla="*/ 2147483647 w 107"/>
                <a:gd name="T5" fmla="*/ 0 h 162"/>
                <a:gd name="T6" fmla="*/ 2147483647 w 107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62"/>
                <a:gd name="T14" fmla="*/ 107 w 107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62">
                  <a:moveTo>
                    <a:pt x="78" y="162"/>
                  </a:moveTo>
                  <a:lnTo>
                    <a:pt x="0" y="24"/>
                  </a:lnTo>
                  <a:lnTo>
                    <a:pt x="107" y="0"/>
                  </a:lnTo>
                  <a:lnTo>
                    <a:pt x="78" y="162"/>
                  </a:lnTo>
                  <a:close/>
                </a:path>
              </a:pathLst>
            </a:custGeom>
            <a:solidFill>
              <a:srgbClr val="60FF9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09" name="Freeform 453"/>
            <p:cNvSpPr>
              <a:spLocks/>
            </p:cNvSpPr>
            <p:nvPr/>
          </p:nvSpPr>
          <p:spPr bwMode="auto">
            <a:xfrm>
              <a:off x="6099175" y="3122613"/>
              <a:ext cx="169863" cy="257175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4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10" name="Freeform 454"/>
            <p:cNvSpPr>
              <a:spLocks/>
            </p:cNvSpPr>
            <p:nvPr/>
          </p:nvSpPr>
          <p:spPr bwMode="auto">
            <a:xfrm>
              <a:off x="6099175" y="2903538"/>
              <a:ext cx="169863" cy="257175"/>
            </a:xfrm>
            <a:custGeom>
              <a:avLst/>
              <a:gdLst>
                <a:gd name="T0" fmla="*/ 0 w 107"/>
                <a:gd name="T1" fmla="*/ 2147483647 h 162"/>
                <a:gd name="T2" fmla="*/ 2147483647 w 107"/>
                <a:gd name="T3" fmla="*/ 2147483647 h 162"/>
                <a:gd name="T4" fmla="*/ 2147483647 w 107"/>
                <a:gd name="T5" fmla="*/ 0 h 162"/>
                <a:gd name="T6" fmla="*/ 0 w 107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62"/>
                <a:gd name="T14" fmla="*/ 107 w 107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62">
                  <a:moveTo>
                    <a:pt x="0" y="162"/>
                  </a:moveTo>
                  <a:lnTo>
                    <a:pt x="107" y="138"/>
                  </a:lnTo>
                  <a:lnTo>
                    <a:pt x="30" y="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BFFF4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11" name="Freeform 455"/>
            <p:cNvSpPr>
              <a:spLocks/>
            </p:cNvSpPr>
            <p:nvPr/>
          </p:nvSpPr>
          <p:spPr bwMode="auto">
            <a:xfrm>
              <a:off x="6099175" y="2903538"/>
              <a:ext cx="169863" cy="257175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12" name="Oval 456"/>
            <p:cNvSpPr>
              <a:spLocks noChangeArrowheads="1"/>
            </p:cNvSpPr>
            <p:nvPr/>
          </p:nvSpPr>
          <p:spPr bwMode="auto">
            <a:xfrm>
              <a:off x="6223000" y="3141663"/>
              <a:ext cx="84138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13" name="Oval 457"/>
            <p:cNvSpPr>
              <a:spLocks noChangeArrowheads="1"/>
            </p:cNvSpPr>
            <p:nvPr/>
          </p:nvSpPr>
          <p:spPr bwMode="auto">
            <a:xfrm>
              <a:off x="6223000" y="3141663"/>
              <a:ext cx="84138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14" name="Freeform 458"/>
            <p:cNvSpPr>
              <a:spLocks/>
            </p:cNvSpPr>
            <p:nvPr/>
          </p:nvSpPr>
          <p:spPr bwMode="auto">
            <a:xfrm>
              <a:off x="6070600" y="2179638"/>
              <a:ext cx="169863" cy="247650"/>
            </a:xfrm>
            <a:custGeom>
              <a:avLst/>
              <a:gdLst>
                <a:gd name="T0" fmla="*/ 0 w 107"/>
                <a:gd name="T1" fmla="*/ 2147483647 h 156"/>
                <a:gd name="T2" fmla="*/ 2147483647 w 107"/>
                <a:gd name="T3" fmla="*/ 2147483647 h 156"/>
                <a:gd name="T4" fmla="*/ 2147483647 w 107"/>
                <a:gd name="T5" fmla="*/ 0 h 156"/>
                <a:gd name="T6" fmla="*/ 0 w 107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56"/>
                <a:gd name="T14" fmla="*/ 107 w 107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56">
                  <a:moveTo>
                    <a:pt x="0" y="156"/>
                  </a:moveTo>
                  <a:lnTo>
                    <a:pt x="107" y="138"/>
                  </a:lnTo>
                  <a:lnTo>
                    <a:pt x="30" y="0"/>
                  </a:lnTo>
                  <a:lnTo>
                    <a:pt x="0" y="156"/>
                  </a:lnTo>
                  <a:close/>
                </a:path>
              </a:pathLst>
            </a:custGeom>
            <a:solidFill>
              <a:srgbClr val="FF6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15" name="Freeform 459"/>
            <p:cNvSpPr>
              <a:spLocks/>
            </p:cNvSpPr>
            <p:nvPr/>
          </p:nvSpPr>
          <p:spPr bwMode="auto">
            <a:xfrm>
              <a:off x="6070600" y="2179638"/>
              <a:ext cx="169863" cy="247650"/>
            </a:xfrm>
            <a:custGeom>
              <a:avLst/>
              <a:gdLst>
                <a:gd name="T0" fmla="*/ 0 w 18"/>
                <a:gd name="T1" fmla="*/ 2147483647 h 26"/>
                <a:gd name="T2" fmla="*/ 2147483647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0" y="26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16" name="Freeform 460"/>
            <p:cNvSpPr>
              <a:spLocks/>
            </p:cNvSpPr>
            <p:nvPr/>
          </p:nvSpPr>
          <p:spPr bwMode="auto">
            <a:xfrm>
              <a:off x="6070600" y="2398713"/>
              <a:ext cx="169863" cy="247650"/>
            </a:xfrm>
            <a:custGeom>
              <a:avLst/>
              <a:gdLst>
                <a:gd name="T0" fmla="*/ 2147483647 w 107"/>
                <a:gd name="T1" fmla="*/ 2147483647 h 156"/>
                <a:gd name="T2" fmla="*/ 0 w 107"/>
                <a:gd name="T3" fmla="*/ 2147483647 h 156"/>
                <a:gd name="T4" fmla="*/ 2147483647 w 107"/>
                <a:gd name="T5" fmla="*/ 0 h 156"/>
                <a:gd name="T6" fmla="*/ 2147483647 w 107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56"/>
                <a:gd name="T14" fmla="*/ 107 w 107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56">
                  <a:moveTo>
                    <a:pt x="78" y="156"/>
                  </a:moveTo>
                  <a:lnTo>
                    <a:pt x="0" y="18"/>
                  </a:lnTo>
                  <a:lnTo>
                    <a:pt x="107" y="0"/>
                  </a:lnTo>
                  <a:lnTo>
                    <a:pt x="78" y="156"/>
                  </a:lnTo>
                  <a:close/>
                </a:path>
              </a:pathLst>
            </a:custGeom>
            <a:solidFill>
              <a:srgbClr val="FFA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17" name="Freeform 461"/>
            <p:cNvSpPr>
              <a:spLocks/>
            </p:cNvSpPr>
            <p:nvPr/>
          </p:nvSpPr>
          <p:spPr bwMode="auto">
            <a:xfrm>
              <a:off x="6070600" y="2398713"/>
              <a:ext cx="169863" cy="247650"/>
            </a:xfrm>
            <a:custGeom>
              <a:avLst/>
              <a:gdLst>
                <a:gd name="T0" fmla="*/ 2147483647 w 18"/>
                <a:gd name="T1" fmla="*/ 2147483647 h 26"/>
                <a:gd name="T2" fmla="*/ 0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13" y="26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18" name="Freeform 462"/>
            <p:cNvSpPr>
              <a:spLocks/>
            </p:cNvSpPr>
            <p:nvPr/>
          </p:nvSpPr>
          <p:spPr bwMode="auto">
            <a:xfrm>
              <a:off x="6022975" y="2646363"/>
              <a:ext cx="171450" cy="257175"/>
            </a:xfrm>
            <a:custGeom>
              <a:avLst/>
              <a:gdLst>
                <a:gd name="T0" fmla="*/ 2147483647 w 108"/>
                <a:gd name="T1" fmla="*/ 2147483647 h 162"/>
                <a:gd name="T2" fmla="*/ 0 w 108"/>
                <a:gd name="T3" fmla="*/ 2147483647 h 162"/>
                <a:gd name="T4" fmla="*/ 2147483647 w 108"/>
                <a:gd name="T5" fmla="*/ 0 h 162"/>
                <a:gd name="T6" fmla="*/ 2147483647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78" y="162"/>
                  </a:moveTo>
                  <a:lnTo>
                    <a:pt x="0" y="24"/>
                  </a:lnTo>
                  <a:lnTo>
                    <a:pt x="108" y="0"/>
                  </a:lnTo>
                  <a:lnTo>
                    <a:pt x="78" y="162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19" name="Freeform 463"/>
            <p:cNvSpPr>
              <a:spLocks/>
            </p:cNvSpPr>
            <p:nvPr/>
          </p:nvSpPr>
          <p:spPr bwMode="auto">
            <a:xfrm>
              <a:off x="6022975" y="2646363"/>
              <a:ext cx="171450" cy="257175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4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20" name="Freeform 464"/>
            <p:cNvSpPr>
              <a:spLocks/>
            </p:cNvSpPr>
            <p:nvPr/>
          </p:nvSpPr>
          <p:spPr bwMode="auto">
            <a:xfrm>
              <a:off x="6022975" y="2427288"/>
              <a:ext cx="171450" cy="257175"/>
            </a:xfrm>
            <a:custGeom>
              <a:avLst/>
              <a:gdLst>
                <a:gd name="T0" fmla="*/ 0 w 108"/>
                <a:gd name="T1" fmla="*/ 2147483647 h 162"/>
                <a:gd name="T2" fmla="*/ 2147483647 w 108"/>
                <a:gd name="T3" fmla="*/ 2147483647 h 162"/>
                <a:gd name="T4" fmla="*/ 2147483647 w 108"/>
                <a:gd name="T5" fmla="*/ 0 h 162"/>
                <a:gd name="T6" fmla="*/ 0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0" y="162"/>
                  </a:moveTo>
                  <a:lnTo>
                    <a:pt x="108" y="138"/>
                  </a:lnTo>
                  <a:lnTo>
                    <a:pt x="30" y="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FF9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21" name="Freeform 465"/>
            <p:cNvSpPr>
              <a:spLocks/>
            </p:cNvSpPr>
            <p:nvPr/>
          </p:nvSpPr>
          <p:spPr bwMode="auto">
            <a:xfrm>
              <a:off x="6022975" y="2427288"/>
              <a:ext cx="171450" cy="257175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22" name="Oval 466"/>
            <p:cNvSpPr>
              <a:spLocks noChangeArrowheads="1"/>
            </p:cNvSpPr>
            <p:nvPr/>
          </p:nvSpPr>
          <p:spPr bwMode="auto">
            <a:xfrm>
              <a:off x="6127750" y="2055813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23" name="Oval 467"/>
            <p:cNvSpPr>
              <a:spLocks noChangeArrowheads="1"/>
            </p:cNvSpPr>
            <p:nvPr/>
          </p:nvSpPr>
          <p:spPr bwMode="auto">
            <a:xfrm>
              <a:off x="6127750" y="2055813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24" name="Oval 468"/>
            <p:cNvSpPr>
              <a:spLocks noChangeArrowheads="1"/>
            </p:cNvSpPr>
            <p:nvPr/>
          </p:nvSpPr>
          <p:spPr bwMode="auto">
            <a:xfrm>
              <a:off x="6099175" y="1970088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25" name="Oval 469"/>
            <p:cNvSpPr>
              <a:spLocks noChangeArrowheads="1"/>
            </p:cNvSpPr>
            <p:nvPr/>
          </p:nvSpPr>
          <p:spPr bwMode="auto">
            <a:xfrm>
              <a:off x="6099175" y="1970088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26" name="Freeform 470"/>
            <p:cNvSpPr>
              <a:spLocks/>
            </p:cNvSpPr>
            <p:nvPr/>
          </p:nvSpPr>
          <p:spPr bwMode="auto">
            <a:xfrm>
              <a:off x="5994400" y="1924050"/>
              <a:ext cx="171450" cy="255588"/>
            </a:xfrm>
            <a:custGeom>
              <a:avLst/>
              <a:gdLst>
                <a:gd name="T0" fmla="*/ 2147483647 w 108"/>
                <a:gd name="T1" fmla="*/ 2147483647 h 161"/>
                <a:gd name="T2" fmla="*/ 0 w 108"/>
                <a:gd name="T3" fmla="*/ 2147483647 h 161"/>
                <a:gd name="T4" fmla="*/ 2147483647 w 108"/>
                <a:gd name="T5" fmla="*/ 0 h 161"/>
                <a:gd name="T6" fmla="*/ 2147483647 w 108"/>
                <a:gd name="T7" fmla="*/ 2147483647 h 16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1"/>
                <a:gd name="T14" fmla="*/ 108 w 108"/>
                <a:gd name="T15" fmla="*/ 161 h 16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1">
                  <a:moveTo>
                    <a:pt x="78" y="161"/>
                  </a:moveTo>
                  <a:lnTo>
                    <a:pt x="0" y="17"/>
                  </a:lnTo>
                  <a:lnTo>
                    <a:pt x="108" y="0"/>
                  </a:lnTo>
                  <a:lnTo>
                    <a:pt x="78" y="161"/>
                  </a:lnTo>
                  <a:close/>
                </a:path>
              </a:pathLst>
            </a:custGeom>
            <a:solidFill>
              <a:srgbClr val="FF1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27" name="Freeform 471"/>
            <p:cNvSpPr>
              <a:spLocks/>
            </p:cNvSpPr>
            <p:nvPr/>
          </p:nvSpPr>
          <p:spPr bwMode="auto">
            <a:xfrm>
              <a:off x="5994400" y="1924050"/>
              <a:ext cx="171450" cy="255588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28" name="Oval 472"/>
            <p:cNvSpPr>
              <a:spLocks noChangeArrowheads="1"/>
            </p:cNvSpPr>
            <p:nvPr/>
          </p:nvSpPr>
          <p:spPr bwMode="auto">
            <a:xfrm>
              <a:off x="6070600" y="2874963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29" name="Oval 473"/>
            <p:cNvSpPr>
              <a:spLocks noChangeArrowheads="1"/>
            </p:cNvSpPr>
            <p:nvPr/>
          </p:nvSpPr>
          <p:spPr bwMode="auto">
            <a:xfrm>
              <a:off x="6070600" y="2874963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30" name="Freeform 474"/>
            <p:cNvSpPr>
              <a:spLocks/>
            </p:cNvSpPr>
            <p:nvPr/>
          </p:nvSpPr>
          <p:spPr bwMode="auto">
            <a:xfrm>
              <a:off x="5965825" y="2684463"/>
              <a:ext cx="180975" cy="247650"/>
            </a:xfrm>
            <a:custGeom>
              <a:avLst/>
              <a:gdLst>
                <a:gd name="T0" fmla="*/ 0 w 114"/>
                <a:gd name="T1" fmla="*/ 2147483647 h 156"/>
                <a:gd name="T2" fmla="*/ 2147483647 w 114"/>
                <a:gd name="T3" fmla="*/ 2147483647 h 156"/>
                <a:gd name="T4" fmla="*/ 2147483647 w 114"/>
                <a:gd name="T5" fmla="*/ 0 h 156"/>
                <a:gd name="T6" fmla="*/ 0 w 114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4"/>
                <a:gd name="T13" fmla="*/ 0 h 156"/>
                <a:gd name="T14" fmla="*/ 114 w 114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4" h="156">
                  <a:moveTo>
                    <a:pt x="0" y="156"/>
                  </a:moveTo>
                  <a:lnTo>
                    <a:pt x="114" y="138"/>
                  </a:lnTo>
                  <a:lnTo>
                    <a:pt x="36" y="0"/>
                  </a:lnTo>
                  <a:lnTo>
                    <a:pt x="0" y="156"/>
                  </a:lnTo>
                  <a:close/>
                </a:path>
              </a:pathLst>
            </a:custGeom>
            <a:solidFill>
              <a:srgbClr val="FFD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31" name="Freeform 475"/>
            <p:cNvSpPr>
              <a:spLocks/>
            </p:cNvSpPr>
            <p:nvPr/>
          </p:nvSpPr>
          <p:spPr bwMode="auto">
            <a:xfrm>
              <a:off x="5965825" y="2684463"/>
              <a:ext cx="180975" cy="247650"/>
            </a:xfrm>
            <a:custGeom>
              <a:avLst/>
              <a:gdLst>
                <a:gd name="T0" fmla="*/ 0 w 19"/>
                <a:gd name="T1" fmla="*/ 2147483647 h 26"/>
                <a:gd name="T2" fmla="*/ 2147483647 w 19"/>
                <a:gd name="T3" fmla="*/ 2147483647 h 26"/>
                <a:gd name="T4" fmla="*/ 2147483647 w 19"/>
                <a:gd name="T5" fmla="*/ 0 h 26"/>
                <a:gd name="T6" fmla="*/ 0 60000 65536"/>
                <a:gd name="T7" fmla="*/ 0 60000 65536"/>
                <a:gd name="T8" fmla="*/ 0 60000 65536"/>
                <a:gd name="T9" fmla="*/ 0 w 19"/>
                <a:gd name="T10" fmla="*/ 0 h 26"/>
                <a:gd name="T11" fmla="*/ 19 w 19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" h="26">
                  <a:moveTo>
                    <a:pt x="0" y="26"/>
                  </a:moveTo>
                  <a:lnTo>
                    <a:pt x="19" y="23"/>
                  </a:lnTo>
                  <a:lnTo>
                    <a:pt x="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32" name="Freeform 476"/>
            <p:cNvSpPr>
              <a:spLocks/>
            </p:cNvSpPr>
            <p:nvPr/>
          </p:nvSpPr>
          <p:spPr bwMode="auto">
            <a:xfrm>
              <a:off x="5842000" y="2684463"/>
              <a:ext cx="180975" cy="247650"/>
            </a:xfrm>
            <a:custGeom>
              <a:avLst/>
              <a:gdLst>
                <a:gd name="T0" fmla="*/ 2147483647 w 114"/>
                <a:gd name="T1" fmla="*/ 2147483647 h 156"/>
                <a:gd name="T2" fmla="*/ 0 w 114"/>
                <a:gd name="T3" fmla="*/ 2147483647 h 156"/>
                <a:gd name="T4" fmla="*/ 2147483647 w 114"/>
                <a:gd name="T5" fmla="*/ 0 h 156"/>
                <a:gd name="T6" fmla="*/ 2147483647 w 114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4"/>
                <a:gd name="T13" fmla="*/ 0 h 156"/>
                <a:gd name="T14" fmla="*/ 114 w 114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4" h="156">
                  <a:moveTo>
                    <a:pt x="78" y="156"/>
                  </a:moveTo>
                  <a:lnTo>
                    <a:pt x="0" y="18"/>
                  </a:lnTo>
                  <a:lnTo>
                    <a:pt x="114" y="0"/>
                  </a:lnTo>
                  <a:lnTo>
                    <a:pt x="78" y="156"/>
                  </a:lnTo>
                  <a:close/>
                </a:path>
              </a:pathLst>
            </a:custGeom>
            <a:solidFill>
              <a:srgbClr val="FFD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33" name="Freeform 477"/>
            <p:cNvSpPr>
              <a:spLocks/>
            </p:cNvSpPr>
            <p:nvPr/>
          </p:nvSpPr>
          <p:spPr bwMode="auto">
            <a:xfrm>
              <a:off x="5842000" y="2684463"/>
              <a:ext cx="180975" cy="247650"/>
            </a:xfrm>
            <a:custGeom>
              <a:avLst/>
              <a:gdLst>
                <a:gd name="T0" fmla="*/ 2147483647 w 19"/>
                <a:gd name="T1" fmla="*/ 2147483647 h 26"/>
                <a:gd name="T2" fmla="*/ 0 w 19"/>
                <a:gd name="T3" fmla="*/ 2147483647 h 26"/>
                <a:gd name="T4" fmla="*/ 2147483647 w 19"/>
                <a:gd name="T5" fmla="*/ 0 h 26"/>
                <a:gd name="T6" fmla="*/ 0 60000 65536"/>
                <a:gd name="T7" fmla="*/ 0 60000 65536"/>
                <a:gd name="T8" fmla="*/ 0 60000 65536"/>
                <a:gd name="T9" fmla="*/ 0 w 19"/>
                <a:gd name="T10" fmla="*/ 0 h 26"/>
                <a:gd name="T11" fmla="*/ 19 w 19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" h="26">
                  <a:moveTo>
                    <a:pt x="13" y="26"/>
                  </a:moveTo>
                  <a:lnTo>
                    <a:pt x="0" y="3"/>
                  </a:lnTo>
                  <a:lnTo>
                    <a:pt x="19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34" name="Freeform 478"/>
            <p:cNvSpPr>
              <a:spLocks/>
            </p:cNvSpPr>
            <p:nvPr/>
          </p:nvSpPr>
          <p:spPr bwMode="auto">
            <a:xfrm>
              <a:off x="5965825" y="2903538"/>
              <a:ext cx="180975" cy="257175"/>
            </a:xfrm>
            <a:custGeom>
              <a:avLst/>
              <a:gdLst>
                <a:gd name="T0" fmla="*/ 2147483647 w 114"/>
                <a:gd name="T1" fmla="*/ 2147483647 h 162"/>
                <a:gd name="T2" fmla="*/ 0 w 114"/>
                <a:gd name="T3" fmla="*/ 2147483647 h 162"/>
                <a:gd name="T4" fmla="*/ 2147483647 w 114"/>
                <a:gd name="T5" fmla="*/ 0 h 162"/>
                <a:gd name="T6" fmla="*/ 2147483647 w 114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4"/>
                <a:gd name="T13" fmla="*/ 0 h 162"/>
                <a:gd name="T14" fmla="*/ 114 w 114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4" h="162">
                  <a:moveTo>
                    <a:pt x="84" y="162"/>
                  </a:moveTo>
                  <a:lnTo>
                    <a:pt x="0" y="18"/>
                  </a:lnTo>
                  <a:lnTo>
                    <a:pt x="114" y="0"/>
                  </a:lnTo>
                  <a:lnTo>
                    <a:pt x="84" y="162"/>
                  </a:lnTo>
                  <a:close/>
                </a:path>
              </a:pathLst>
            </a:custGeom>
            <a:solidFill>
              <a:srgbClr val="BFFF4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35" name="Freeform 479"/>
            <p:cNvSpPr>
              <a:spLocks/>
            </p:cNvSpPr>
            <p:nvPr/>
          </p:nvSpPr>
          <p:spPr bwMode="auto">
            <a:xfrm>
              <a:off x="5965825" y="2903538"/>
              <a:ext cx="180975" cy="257175"/>
            </a:xfrm>
            <a:custGeom>
              <a:avLst/>
              <a:gdLst>
                <a:gd name="T0" fmla="*/ 2147483647 w 19"/>
                <a:gd name="T1" fmla="*/ 2147483647 h 27"/>
                <a:gd name="T2" fmla="*/ 0 w 19"/>
                <a:gd name="T3" fmla="*/ 2147483647 h 27"/>
                <a:gd name="T4" fmla="*/ 2147483647 w 19"/>
                <a:gd name="T5" fmla="*/ 0 h 27"/>
                <a:gd name="T6" fmla="*/ 0 60000 65536"/>
                <a:gd name="T7" fmla="*/ 0 60000 65536"/>
                <a:gd name="T8" fmla="*/ 0 60000 65536"/>
                <a:gd name="T9" fmla="*/ 0 w 19"/>
                <a:gd name="T10" fmla="*/ 0 h 27"/>
                <a:gd name="T11" fmla="*/ 19 w 19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" h="27">
                  <a:moveTo>
                    <a:pt x="14" y="27"/>
                  </a:moveTo>
                  <a:lnTo>
                    <a:pt x="0" y="3"/>
                  </a:lnTo>
                  <a:lnTo>
                    <a:pt x="19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36" name="Oval 480"/>
            <p:cNvSpPr>
              <a:spLocks noChangeArrowheads="1"/>
            </p:cNvSpPr>
            <p:nvPr/>
          </p:nvSpPr>
          <p:spPr bwMode="auto">
            <a:xfrm>
              <a:off x="6089650" y="2065338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37" name="Oval 481"/>
            <p:cNvSpPr>
              <a:spLocks noChangeArrowheads="1"/>
            </p:cNvSpPr>
            <p:nvPr/>
          </p:nvSpPr>
          <p:spPr bwMode="auto">
            <a:xfrm>
              <a:off x="6089650" y="2065338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38" name="Freeform 482"/>
            <p:cNvSpPr>
              <a:spLocks/>
            </p:cNvSpPr>
            <p:nvPr/>
          </p:nvSpPr>
          <p:spPr bwMode="auto">
            <a:xfrm>
              <a:off x="5946775" y="1951038"/>
              <a:ext cx="171450" cy="257175"/>
            </a:xfrm>
            <a:custGeom>
              <a:avLst/>
              <a:gdLst>
                <a:gd name="T0" fmla="*/ 0 w 108"/>
                <a:gd name="T1" fmla="*/ 2147483647 h 162"/>
                <a:gd name="T2" fmla="*/ 2147483647 w 108"/>
                <a:gd name="T3" fmla="*/ 2147483647 h 162"/>
                <a:gd name="T4" fmla="*/ 2147483647 w 108"/>
                <a:gd name="T5" fmla="*/ 0 h 162"/>
                <a:gd name="T6" fmla="*/ 0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0" y="162"/>
                  </a:moveTo>
                  <a:lnTo>
                    <a:pt x="108" y="144"/>
                  </a:lnTo>
                  <a:lnTo>
                    <a:pt x="30" y="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39" name="Freeform 483"/>
            <p:cNvSpPr>
              <a:spLocks/>
            </p:cNvSpPr>
            <p:nvPr/>
          </p:nvSpPr>
          <p:spPr bwMode="auto">
            <a:xfrm>
              <a:off x="5946775" y="1951038"/>
              <a:ext cx="171450" cy="257175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4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40" name="Freeform 484"/>
            <p:cNvSpPr>
              <a:spLocks/>
            </p:cNvSpPr>
            <p:nvPr/>
          </p:nvSpPr>
          <p:spPr bwMode="auto">
            <a:xfrm>
              <a:off x="5946775" y="2179638"/>
              <a:ext cx="171450" cy="247650"/>
            </a:xfrm>
            <a:custGeom>
              <a:avLst/>
              <a:gdLst>
                <a:gd name="T0" fmla="*/ 2147483647 w 108"/>
                <a:gd name="T1" fmla="*/ 2147483647 h 156"/>
                <a:gd name="T2" fmla="*/ 0 w 108"/>
                <a:gd name="T3" fmla="*/ 2147483647 h 156"/>
                <a:gd name="T4" fmla="*/ 2147483647 w 108"/>
                <a:gd name="T5" fmla="*/ 0 h 156"/>
                <a:gd name="T6" fmla="*/ 2147483647 w 108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6"/>
                <a:gd name="T14" fmla="*/ 108 w 108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6">
                  <a:moveTo>
                    <a:pt x="78" y="156"/>
                  </a:moveTo>
                  <a:lnTo>
                    <a:pt x="0" y="18"/>
                  </a:lnTo>
                  <a:lnTo>
                    <a:pt x="108" y="0"/>
                  </a:lnTo>
                  <a:lnTo>
                    <a:pt x="78" y="156"/>
                  </a:lnTo>
                  <a:close/>
                </a:path>
              </a:pathLst>
            </a:custGeom>
            <a:solidFill>
              <a:srgbClr val="FF6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41" name="Freeform 485"/>
            <p:cNvSpPr>
              <a:spLocks/>
            </p:cNvSpPr>
            <p:nvPr/>
          </p:nvSpPr>
          <p:spPr bwMode="auto">
            <a:xfrm>
              <a:off x="5946775" y="2179638"/>
              <a:ext cx="171450" cy="247650"/>
            </a:xfrm>
            <a:custGeom>
              <a:avLst/>
              <a:gdLst>
                <a:gd name="T0" fmla="*/ 2147483647 w 18"/>
                <a:gd name="T1" fmla="*/ 2147483647 h 26"/>
                <a:gd name="T2" fmla="*/ 0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13" y="26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42" name="Freeform 486"/>
            <p:cNvSpPr>
              <a:spLocks/>
            </p:cNvSpPr>
            <p:nvPr/>
          </p:nvSpPr>
          <p:spPr bwMode="auto">
            <a:xfrm>
              <a:off x="5899150" y="2208213"/>
              <a:ext cx="171450" cy="247650"/>
            </a:xfrm>
            <a:custGeom>
              <a:avLst/>
              <a:gdLst>
                <a:gd name="T0" fmla="*/ 0 w 108"/>
                <a:gd name="T1" fmla="*/ 2147483647 h 156"/>
                <a:gd name="T2" fmla="*/ 2147483647 w 108"/>
                <a:gd name="T3" fmla="*/ 2147483647 h 156"/>
                <a:gd name="T4" fmla="*/ 2147483647 w 108"/>
                <a:gd name="T5" fmla="*/ 0 h 156"/>
                <a:gd name="T6" fmla="*/ 0 w 108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6"/>
                <a:gd name="T14" fmla="*/ 108 w 108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6">
                  <a:moveTo>
                    <a:pt x="0" y="156"/>
                  </a:moveTo>
                  <a:lnTo>
                    <a:pt x="108" y="138"/>
                  </a:lnTo>
                  <a:lnTo>
                    <a:pt x="30" y="0"/>
                  </a:lnTo>
                  <a:lnTo>
                    <a:pt x="0" y="156"/>
                  </a:lnTo>
                  <a:close/>
                </a:path>
              </a:pathLst>
            </a:custGeom>
            <a:solidFill>
              <a:srgbClr val="FF4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43" name="Freeform 487"/>
            <p:cNvSpPr>
              <a:spLocks/>
            </p:cNvSpPr>
            <p:nvPr/>
          </p:nvSpPr>
          <p:spPr bwMode="auto">
            <a:xfrm>
              <a:off x="5899150" y="2208213"/>
              <a:ext cx="171450" cy="247650"/>
            </a:xfrm>
            <a:custGeom>
              <a:avLst/>
              <a:gdLst>
                <a:gd name="T0" fmla="*/ 0 w 18"/>
                <a:gd name="T1" fmla="*/ 2147483647 h 26"/>
                <a:gd name="T2" fmla="*/ 2147483647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0" y="26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44" name="Freeform 488"/>
            <p:cNvSpPr>
              <a:spLocks/>
            </p:cNvSpPr>
            <p:nvPr/>
          </p:nvSpPr>
          <p:spPr bwMode="auto">
            <a:xfrm>
              <a:off x="5899150" y="2427288"/>
              <a:ext cx="171450" cy="257175"/>
            </a:xfrm>
            <a:custGeom>
              <a:avLst/>
              <a:gdLst>
                <a:gd name="T0" fmla="*/ 2147483647 w 108"/>
                <a:gd name="T1" fmla="*/ 2147483647 h 162"/>
                <a:gd name="T2" fmla="*/ 0 w 108"/>
                <a:gd name="T3" fmla="*/ 2147483647 h 162"/>
                <a:gd name="T4" fmla="*/ 2147483647 w 108"/>
                <a:gd name="T5" fmla="*/ 0 h 162"/>
                <a:gd name="T6" fmla="*/ 2147483647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78" y="162"/>
                  </a:moveTo>
                  <a:lnTo>
                    <a:pt x="0" y="18"/>
                  </a:lnTo>
                  <a:lnTo>
                    <a:pt x="108" y="0"/>
                  </a:lnTo>
                  <a:lnTo>
                    <a:pt x="78" y="162"/>
                  </a:lnTo>
                  <a:close/>
                </a:path>
              </a:pathLst>
            </a:custGeom>
            <a:solidFill>
              <a:srgbClr val="FF9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45" name="Freeform 489"/>
            <p:cNvSpPr>
              <a:spLocks/>
            </p:cNvSpPr>
            <p:nvPr/>
          </p:nvSpPr>
          <p:spPr bwMode="auto">
            <a:xfrm>
              <a:off x="5899150" y="2427288"/>
              <a:ext cx="171450" cy="257175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46" name="Freeform 490"/>
            <p:cNvSpPr>
              <a:spLocks/>
            </p:cNvSpPr>
            <p:nvPr/>
          </p:nvSpPr>
          <p:spPr bwMode="auto">
            <a:xfrm>
              <a:off x="5842000" y="2455863"/>
              <a:ext cx="180975" cy="257175"/>
            </a:xfrm>
            <a:custGeom>
              <a:avLst/>
              <a:gdLst>
                <a:gd name="T0" fmla="*/ 0 w 114"/>
                <a:gd name="T1" fmla="*/ 2147483647 h 162"/>
                <a:gd name="T2" fmla="*/ 2147483647 w 114"/>
                <a:gd name="T3" fmla="*/ 2147483647 h 162"/>
                <a:gd name="T4" fmla="*/ 2147483647 w 114"/>
                <a:gd name="T5" fmla="*/ 0 h 162"/>
                <a:gd name="T6" fmla="*/ 0 w 114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4"/>
                <a:gd name="T13" fmla="*/ 0 h 162"/>
                <a:gd name="T14" fmla="*/ 114 w 114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4" h="162">
                  <a:moveTo>
                    <a:pt x="0" y="162"/>
                  </a:moveTo>
                  <a:lnTo>
                    <a:pt x="114" y="144"/>
                  </a:lnTo>
                  <a:lnTo>
                    <a:pt x="36" y="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FF8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47" name="Freeform 491"/>
            <p:cNvSpPr>
              <a:spLocks/>
            </p:cNvSpPr>
            <p:nvPr/>
          </p:nvSpPr>
          <p:spPr bwMode="auto">
            <a:xfrm>
              <a:off x="5842000" y="2455863"/>
              <a:ext cx="180975" cy="257175"/>
            </a:xfrm>
            <a:custGeom>
              <a:avLst/>
              <a:gdLst>
                <a:gd name="T0" fmla="*/ 0 w 19"/>
                <a:gd name="T1" fmla="*/ 2147483647 h 27"/>
                <a:gd name="T2" fmla="*/ 2147483647 w 19"/>
                <a:gd name="T3" fmla="*/ 2147483647 h 27"/>
                <a:gd name="T4" fmla="*/ 2147483647 w 19"/>
                <a:gd name="T5" fmla="*/ 0 h 27"/>
                <a:gd name="T6" fmla="*/ 0 60000 65536"/>
                <a:gd name="T7" fmla="*/ 0 60000 65536"/>
                <a:gd name="T8" fmla="*/ 0 60000 65536"/>
                <a:gd name="T9" fmla="*/ 0 w 19"/>
                <a:gd name="T10" fmla="*/ 0 h 27"/>
                <a:gd name="T11" fmla="*/ 19 w 19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" h="27">
                  <a:moveTo>
                    <a:pt x="0" y="27"/>
                  </a:moveTo>
                  <a:lnTo>
                    <a:pt x="19" y="24"/>
                  </a:lnTo>
                  <a:lnTo>
                    <a:pt x="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48" name="Oval 492"/>
            <p:cNvSpPr>
              <a:spLocks noChangeArrowheads="1"/>
            </p:cNvSpPr>
            <p:nvPr/>
          </p:nvSpPr>
          <p:spPr bwMode="auto">
            <a:xfrm>
              <a:off x="5956300" y="2951163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49" name="Oval 493"/>
            <p:cNvSpPr>
              <a:spLocks noChangeArrowheads="1"/>
            </p:cNvSpPr>
            <p:nvPr/>
          </p:nvSpPr>
          <p:spPr bwMode="auto">
            <a:xfrm>
              <a:off x="5956300" y="2951163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50" name="Freeform 494"/>
            <p:cNvSpPr>
              <a:spLocks/>
            </p:cNvSpPr>
            <p:nvPr/>
          </p:nvSpPr>
          <p:spPr bwMode="auto">
            <a:xfrm>
              <a:off x="5822950" y="1951038"/>
              <a:ext cx="171450" cy="257175"/>
            </a:xfrm>
            <a:custGeom>
              <a:avLst/>
              <a:gdLst>
                <a:gd name="T0" fmla="*/ 2147483647 w 108"/>
                <a:gd name="T1" fmla="*/ 2147483647 h 162"/>
                <a:gd name="T2" fmla="*/ 0 w 108"/>
                <a:gd name="T3" fmla="*/ 2147483647 h 162"/>
                <a:gd name="T4" fmla="*/ 2147483647 w 108"/>
                <a:gd name="T5" fmla="*/ 0 h 162"/>
                <a:gd name="T6" fmla="*/ 2147483647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78" y="162"/>
                  </a:moveTo>
                  <a:lnTo>
                    <a:pt x="0" y="24"/>
                  </a:lnTo>
                  <a:lnTo>
                    <a:pt x="108" y="0"/>
                  </a:lnTo>
                  <a:lnTo>
                    <a:pt x="78" y="16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51" name="Freeform 495"/>
            <p:cNvSpPr>
              <a:spLocks/>
            </p:cNvSpPr>
            <p:nvPr/>
          </p:nvSpPr>
          <p:spPr bwMode="auto">
            <a:xfrm>
              <a:off x="5822950" y="1951038"/>
              <a:ext cx="171450" cy="257175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4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52" name="Oval 496"/>
            <p:cNvSpPr>
              <a:spLocks noChangeArrowheads="1"/>
            </p:cNvSpPr>
            <p:nvPr/>
          </p:nvSpPr>
          <p:spPr bwMode="auto">
            <a:xfrm>
              <a:off x="5937250" y="1685925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53" name="Oval 497"/>
            <p:cNvSpPr>
              <a:spLocks noChangeArrowheads="1"/>
            </p:cNvSpPr>
            <p:nvPr/>
          </p:nvSpPr>
          <p:spPr bwMode="auto">
            <a:xfrm>
              <a:off x="5937250" y="1685925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54" name="Oval 498"/>
            <p:cNvSpPr>
              <a:spLocks noChangeArrowheads="1"/>
            </p:cNvSpPr>
            <p:nvPr/>
          </p:nvSpPr>
          <p:spPr bwMode="auto">
            <a:xfrm>
              <a:off x="5937250" y="2055813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55" name="Oval 499"/>
            <p:cNvSpPr>
              <a:spLocks noChangeArrowheads="1"/>
            </p:cNvSpPr>
            <p:nvPr/>
          </p:nvSpPr>
          <p:spPr bwMode="auto">
            <a:xfrm>
              <a:off x="5937250" y="2055813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56" name="Oval 500"/>
            <p:cNvSpPr>
              <a:spLocks noChangeArrowheads="1"/>
            </p:cNvSpPr>
            <p:nvPr/>
          </p:nvSpPr>
          <p:spPr bwMode="auto">
            <a:xfrm>
              <a:off x="5908675" y="2398713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57" name="Oval 501"/>
            <p:cNvSpPr>
              <a:spLocks noChangeArrowheads="1"/>
            </p:cNvSpPr>
            <p:nvPr/>
          </p:nvSpPr>
          <p:spPr bwMode="auto">
            <a:xfrm>
              <a:off x="5908675" y="2398713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58" name="Freeform 502"/>
            <p:cNvSpPr>
              <a:spLocks/>
            </p:cNvSpPr>
            <p:nvPr/>
          </p:nvSpPr>
          <p:spPr bwMode="auto">
            <a:xfrm>
              <a:off x="5765800" y="1989138"/>
              <a:ext cx="180975" cy="247650"/>
            </a:xfrm>
            <a:custGeom>
              <a:avLst/>
              <a:gdLst>
                <a:gd name="T0" fmla="*/ 0 w 114"/>
                <a:gd name="T1" fmla="*/ 2147483647 h 156"/>
                <a:gd name="T2" fmla="*/ 2147483647 w 114"/>
                <a:gd name="T3" fmla="*/ 2147483647 h 156"/>
                <a:gd name="T4" fmla="*/ 2147483647 w 114"/>
                <a:gd name="T5" fmla="*/ 0 h 156"/>
                <a:gd name="T6" fmla="*/ 0 w 114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4"/>
                <a:gd name="T13" fmla="*/ 0 h 156"/>
                <a:gd name="T14" fmla="*/ 114 w 114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4" h="156">
                  <a:moveTo>
                    <a:pt x="0" y="156"/>
                  </a:moveTo>
                  <a:lnTo>
                    <a:pt x="114" y="138"/>
                  </a:lnTo>
                  <a:lnTo>
                    <a:pt x="36" y="0"/>
                  </a:lnTo>
                  <a:lnTo>
                    <a:pt x="0" y="156"/>
                  </a:lnTo>
                  <a:close/>
                </a:path>
              </a:pathLst>
            </a:custGeom>
            <a:solidFill>
              <a:srgbClr val="E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59" name="Freeform 503"/>
            <p:cNvSpPr>
              <a:spLocks/>
            </p:cNvSpPr>
            <p:nvPr/>
          </p:nvSpPr>
          <p:spPr bwMode="auto">
            <a:xfrm>
              <a:off x="5765800" y="1989138"/>
              <a:ext cx="180975" cy="247650"/>
            </a:xfrm>
            <a:custGeom>
              <a:avLst/>
              <a:gdLst>
                <a:gd name="T0" fmla="*/ 0 w 19"/>
                <a:gd name="T1" fmla="*/ 2147483647 h 26"/>
                <a:gd name="T2" fmla="*/ 2147483647 w 19"/>
                <a:gd name="T3" fmla="*/ 2147483647 h 26"/>
                <a:gd name="T4" fmla="*/ 2147483647 w 19"/>
                <a:gd name="T5" fmla="*/ 0 h 26"/>
                <a:gd name="T6" fmla="*/ 0 60000 65536"/>
                <a:gd name="T7" fmla="*/ 0 60000 65536"/>
                <a:gd name="T8" fmla="*/ 0 60000 65536"/>
                <a:gd name="T9" fmla="*/ 0 w 19"/>
                <a:gd name="T10" fmla="*/ 0 h 26"/>
                <a:gd name="T11" fmla="*/ 19 w 19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" h="26">
                  <a:moveTo>
                    <a:pt x="0" y="26"/>
                  </a:moveTo>
                  <a:lnTo>
                    <a:pt x="19" y="23"/>
                  </a:lnTo>
                  <a:lnTo>
                    <a:pt x="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60" name="Oval 504"/>
            <p:cNvSpPr>
              <a:spLocks noChangeArrowheads="1"/>
            </p:cNvSpPr>
            <p:nvPr/>
          </p:nvSpPr>
          <p:spPr bwMode="auto">
            <a:xfrm>
              <a:off x="5710238" y="2065338"/>
              <a:ext cx="84137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61" name="Oval 505"/>
            <p:cNvSpPr>
              <a:spLocks noChangeArrowheads="1"/>
            </p:cNvSpPr>
            <p:nvPr/>
          </p:nvSpPr>
          <p:spPr bwMode="auto">
            <a:xfrm>
              <a:off x="5710238" y="2065338"/>
              <a:ext cx="84137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62" name="Freeform 506"/>
            <p:cNvSpPr>
              <a:spLocks/>
            </p:cNvSpPr>
            <p:nvPr/>
          </p:nvSpPr>
          <p:spPr bwMode="auto">
            <a:xfrm>
              <a:off x="5643563" y="1989138"/>
              <a:ext cx="179387" cy="247650"/>
            </a:xfrm>
            <a:custGeom>
              <a:avLst/>
              <a:gdLst>
                <a:gd name="T0" fmla="*/ 2147483647 w 113"/>
                <a:gd name="T1" fmla="*/ 2147483647 h 156"/>
                <a:gd name="T2" fmla="*/ 0 w 113"/>
                <a:gd name="T3" fmla="*/ 2147483647 h 156"/>
                <a:gd name="T4" fmla="*/ 2147483647 w 113"/>
                <a:gd name="T5" fmla="*/ 0 h 156"/>
                <a:gd name="T6" fmla="*/ 2147483647 w 113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3"/>
                <a:gd name="T13" fmla="*/ 0 h 156"/>
                <a:gd name="T14" fmla="*/ 113 w 113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3" h="156">
                  <a:moveTo>
                    <a:pt x="77" y="156"/>
                  </a:moveTo>
                  <a:lnTo>
                    <a:pt x="0" y="18"/>
                  </a:lnTo>
                  <a:lnTo>
                    <a:pt x="113" y="0"/>
                  </a:lnTo>
                  <a:lnTo>
                    <a:pt x="77" y="156"/>
                  </a:lnTo>
                  <a:close/>
                </a:path>
              </a:pathLst>
            </a:custGeom>
            <a:solidFill>
              <a:srgbClr val="E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63" name="Freeform 507"/>
            <p:cNvSpPr>
              <a:spLocks/>
            </p:cNvSpPr>
            <p:nvPr/>
          </p:nvSpPr>
          <p:spPr bwMode="auto">
            <a:xfrm>
              <a:off x="5643563" y="1989138"/>
              <a:ext cx="179387" cy="247650"/>
            </a:xfrm>
            <a:custGeom>
              <a:avLst/>
              <a:gdLst>
                <a:gd name="T0" fmla="*/ 2147483647 w 19"/>
                <a:gd name="T1" fmla="*/ 2147483647 h 26"/>
                <a:gd name="T2" fmla="*/ 0 w 19"/>
                <a:gd name="T3" fmla="*/ 2147483647 h 26"/>
                <a:gd name="T4" fmla="*/ 2147483647 w 19"/>
                <a:gd name="T5" fmla="*/ 0 h 26"/>
                <a:gd name="T6" fmla="*/ 0 60000 65536"/>
                <a:gd name="T7" fmla="*/ 0 60000 65536"/>
                <a:gd name="T8" fmla="*/ 0 60000 65536"/>
                <a:gd name="T9" fmla="*/ 0 w 19"/>
                <a:gd name="T10" fmla="*/ 0 h 26"/>
                <a:gd name="T11" fmla="*/ 19 w 19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" h="26">
                  <a:moveTo>
                    <a:pt x="13" y="26"/>
                  </a:moveTo>
                  <a:lnTo>
                    <a:pt x="0" y="3"/>
                  </a:lnTo>
                  <a:lnTo>
                    <a:pt x="19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64" name="Freeform 508"/>
            <p:cNvSpPr>
              <a:spLocks/>
            </p:cNvSpPr>
            <p:nvPr/>
          </p:nvSpPr>
          <p:spPr bwMode="auto">
            <a:xfrm>
              <a:off x="5765800" y="2208213"/>
              <a:ext cx="180975" cy="247650"/>
            </a:xfrm>
            <a:custGeom>
              <a:avLst/>
              <a:gdLst>
                <a:gd name="T0" fmla="*/ 2147483647 w 114"/>
                <a:gd name="T1" fmla="*/ 2147483647 h 156"/>
                <a:gd name="T2" fmla="*/ 0 w 114"/>
                <a:gd name="T3" fmla="*/ 2147483647 h 156"/>
                <a:gd name="T4" fmla="*/ 2147483647 w 114"/>
                <a:gd name="T5" fmla="*/ 0 h 156"/>
                <a:gd name="T6" fmla="*/ 2147483647 w 114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4"/>
                <a:gd name="T13" fmla="*/ 0 h 156"/>
                <a:gd name="T14" fmla="*/ 114 w 114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4" h="156">
                  <a:moveTo>
                    <a:pt x="84" y="156"/>
                  </a:moveTo>
                  <a:lnTo>
                    <a:pt x="0" y="18"/>
                  </a:lnTo>
                  <a:lnTo>
                    <a:pt x="114" y="0"/>
                  </a:lnTo>
                  <a:lnTo>
                    <a:pt x="84" y="156"/>
                  </a:lnTo>
                  <a:close/>
                </a:path>
              </a:pathLst>
            </a:custGeom>
            <a:solidFill>
              <a:srgbClr val="FF4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65" name="Freeform 509"/>
            <p:cNvSpPr>
              <a:spLocks/>
            </p:cNvSpPr>
            <p:nvPr/>
          </p:nvSpPr>
          <p:spPr bwMode="auto">
            <a:xfrm>
              <a:off x="5765800" y="2208213"/>
              <a:ext cx="180975" cy="247650"/>
            </a:xfrm>
            <a:custGeom>
              <a:avLst/>
              <a:gdLst>
                <a:gd name="T0" fmla="*/ 2147483647 w 19"/>
                <a:gd name="T1" fmla="*/ 2147483647 h 26"/>
                <a:gd name="T2" fmla="*/ 0 w 19"/>
                <a:gd name="T3" fmla="*/ 2147483647 h 26"/>
                <a:gd name="T4" fmla="*/ 2147483647 w 19"/>
                <a:gd name="T5" fmla="*/ 0 h 26"/>
                <a:gd name="T6" fmla="*/ 0 60000 65536"/>
                <a:gd name="T7" fmla="*/ 0 60000 65536"/>
                <a:gd name="T8" fmla="*/ 0 60000 65536"/>
                <a:gd name="T9" fmla="*/ 0 w 19"/>
                <a:gd name="T10" fmla="*/ 0 h 26"/>
                <a:gd name="T11" fmla="*/ 19 w 19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" h="26">
                  <a:moveTo>
                    <a:pt x="14" y="26"/>
                  </a:moveTo>
                  <a:lnTo>
                    <a:pt x="0" y="3"/>
                  </a:lnTo>
                  <a:lnTo>
                    <a:pt x="19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66" name="Oval 510"/>
            <p:cNvSpPr>
              <a:spLocks noChangeArrowheads="1"/>
            </p:cNvSpPr>
            <p:nvPr/>
          </p:nvSpPr>
          <p:spPr bwMode="auto">
            <a:xfrm>
              <a:off x="5634038" y="2189163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67" name="Oval 511"/>
            <p:cNvSpPr>
              <a:spLocks noChangeArrowheads="1"/>
            </p:cNvSpPr>
            <p:nvPr/>
          </p:nvSpPr>
          <p:spPr bwMode="auto">
            <a:xfrm>
              <a:off x="5634038" y="2189163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68" name="Freeform 512"/>
            <p:cNvSpPr>
              <a:spLocks/>
            </p:cNvSpPr>
            <p:nvPr/>
          </p:nvSpPr>
          <p:spPr bwMode="auto">
            <a:xfrm>
              <a:off x="5595938" y="2017713"/>
              <a:ext cx="169862" cy="247650"/>
            </a:xfrm>
            <a:custGeom>
              <a:avLst/>
              <a:gdLst>
                <a:gd name="T0" fmla="*/ 0 w 107"/>
                <a:gd name="T1" fmla="*/ 2147483647 h 156"/>
                <a:gd name="T2" fmla="*/ 2147483647 w 107"/>
                <a:gd name="T3" fmla="*/ 2147483647 h 156"/>
                <a:gd name="T4" fmla="*/ 2147483647 w 107"/>
                <a:gd name="T5" fmla="*/ 0 h 156"/>
                <a:gd name="T6" fmla="*/ 0 w 107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56"/>
                <a:gd name="T14" fmla="*/ 107 w 107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56">
                  <a:moveTo>
                    <a:pt x="0" y="156"/>
                  </a:moveTo>
                  <a:lnTo>
                    <a:pt x="107" y="138"/>
                  </a:lnTo>
                  <a:lnTo>
                    <a:pt x="30" y="0"/>
                  </a:lnTo>
                  <a:lnTo>
                    <a:pt x="0" y="156"/>
                  </a:lnTo>
                  <a:close/>
                </a:path>
              </a:pathLst>
            </a:custGeom>
            <a:solidFill>
              <a:srgbClr val="C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69" name="Freeform 513"/>
            <p:cNvSpPr>
              <a:spLocks/>
            </p:cNvSpPr>
            <p:nvPr/>
          </p:nvSpPr>
          <p:spPr bwMode="auto">
            <a:xfrm>
              <a:off x="5595938" y="2017713"/>
              <a:ext cx="169862" cy="247650"/>
            </a:xfrm>
            <a:custGeom>
              <a:avLst/>
              <a:gdLst>
                <a:gd name="T0" fmla="*/ 0 w 18"/>
                <a:gd name="T1" fmla="*/ 2147483647 h 26"/>
                <a:gd name="T2" fmla="*/ 2147483647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0" y="26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70" name="Freeform 514"/>
            <p:cNvSpPr>
              <a:spLocks/>
            </p:cNvSpPr>
            <p:nvPr/>
          </p:nvSpPr>
          <p:spPr bwMode="auto">
            <a:xfrm>
              <a:off x="5719763" y="2236788"/>
              <a:ext cx="179387" cy="257175"/>
            </a:xfrm>
            <a:custGeom>
              <a:avLst/>
              <a:gdLst>
                <a:gd name="T0" fmla="*/ 0 w 113"/>
                <a:gd name="T1" fmla="*/ 2147483647 h 162"/>
                <a:gd name="T2" fmla="*/ 2147483647 w 113"/>
                <a:gd name="T3" fmla="*/ 2147483647 h 162"/>
                <a:gd name="T4" fmla="*/ 2147483647 w 113"/>
                <a:gd name="T5" fmla="*/ 0 h 162"/>
                <a:gd name="T6" fmla="*/ 0 w 113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3"/>
                <a:gd name="T13" fmla="*/ 0 h 162"/>
                <a:gd name="T14" fmla="*/ 113 w 113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3" h="162">
                  <a:moveTo>
                    <a:pt x="0" y="162"/>
                  </a:moveTo>
                  <a:lnTo>
                    <a:pt x="113" y="138"/>
                  </a:lnTo>
                  <a:lnTo>
                    <a:pt x="29" y="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FF3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71" name="Freeform 515"/>
            <p:cNvSpPr>
              <a:spLocks/>
            </p:cNvSpPr>
            <p:nvPr/>
          </p:nvSpPr>
          <p:spPr bwMode="auto">
            <a:xfrm>
              <a:off x="5719763" y="2236788"/>
              <a:ext cx="179387" cy="257175"/>
            </a:xfrm>
            <a:custGeom>
              <a:avLst/>
              <a:gdLst>
                <a:gd name="T0" fmla="*/ 0 w 19"/>
                <a:gd name="T1" fmla="*/ 2147483647 h 27"/>
                <a:gd name="T2" fmla="*/ 2147483647 w 19"/>
                <a:gd name="T3" fmla="*/ 2147483647 h 27"/>
                <a:gd name="T4" fmla="*/ 2147483647 w 19"/>
                <a:gd name="T5" fmla="*/ 0 h 27"/>
                <a:gd name="T6" fmla="*/ 0 60000 65536"/>
                <a:gd name="T7" fmla="*/ 0 60000 65536"/>
                <a:gd name="T8" fmla="*/ 0 60000 65536"/>
                <a:gd name="T9" fmla="*/ 0 w 19"/>
                <a:gd name="T10" fmla="*/ 0 h 27"/>
                <a:gd name="T11" fmla="*/ 19 w 19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" h="27">
                  <a:moveTo>
                    <a:pt x="0" y="27"/>
                  </a:moveTo>
                  <a:lnTo>
                    <a:pt x="19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72" name="Freeform 516"/>
            <p:cNvSpPr>
              <a:spLocks/>
            </p:cNvSpPr>
            <p:nvPr/>
          </p:nvSpPr>
          <p:spPr bwMode="auto">
            <a:xfrm>
              <a:off x="5719763" y="2455863"/>
              <a:ext cx="179387" cy="257175"/>
            </a:xfrm>
            <a:custGeom>
              <a:avLst/>
              <a:gdLst>
                <a:gd name="T0" fmla="*/ 2147483647 w 113"/>
                <a:gd name="T1" fmla="*/ 2147483647 h 162"/>
                <a:gd name="T2" fmla="*/ 0 w 113"/>
                <a:gd name="T3" fmla="*/ 2147483647 h 162"/>
                <a:gd name="T4" fmla="*/ 2147483647 w 113"/>
                <a:gd name="T5" fmla="*/ 0 h 162"/>
                <a:gd name="T6" fmla="*/ 2147483647 w 113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3"/>
                <a:gd name="T13" fmla="*/ 0 h 162"/>
                <a:gd name="T14" fmla="*/ 113 w 113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3" h="162">
                  <a:moveTo>
                    <a:pt x="77" y="162"/>
                  </a:moveTo>
                  <a:lnTo>
                    <a:pt x="0" y="24"/>
                  </a:lnTo>
                  <a:lnTo>
                    <a:pt x="113" y="0"/>
                  </a:lnTo>
                  <a:lnTo>
                    <a:pt x="77" y="162"/>
                  </a:lnTo>
                  <a:close/>
                </a:path>
              </a:pathLst>
            </a:custGeom>
            <a:solidFill>
              <a:srgbClr val="FF8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73" name="Freeform 517"/>
            <p:cNvSpPr>
              <a:spLocks/>
            </p:cNvSpPr>
            <p:nvPr/>
          </p:nvSpPr>
          <p:spPr bwMode="auto">
            <a:xfrm>
              <a:off x="5719763" y="2455863"/>
              <a:ext cx="179387" cy="257175"/>
            </a:xfrm>
            <a:custGeom>
              <a:avLst/>
              <a:gdLst>
                <a:gd name="T0" fmla="*/ 2147483647 w 19"/>
                <a:gd name="T1" fmla="*/ 2147483647 h 27"/>
                <a:gd name="T2" fmla="*/ 0 w 19"/>
                <a:gd name="T3" fmla="*/ 2147483647 h 27"/>
                <a:gd name="T4" fmla="*/ 2147483647 w 19"/>
                <a:gd name="T5" fmla="*/ 0 h 27"/>
                <a:gd name="T6" fmla="*/ 0 60000 65536"/>
                <a:gd name="T7" fmla="*/ 0 60000 65536"/>
                <a:gd name="T8" fmla="*/ 0 60000 65536"/>
                <a:gd name="T9" fmla="*/ 0 w 19"/>
                <a:gd name="T10" fmla="*/ 0 h 27"/>
                <a:gd name="T11" fmla="*/ 19 w 19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" h="27">
                  <a:moveTo>
                    <a:pt x="13" y="27"/>
                  </a:moveTo>
                  <a:lnTo>
                    <a:pt x="0" y="4"/>
                  </a:lnTo>
                  <a:lnTo>
                    <a:pt x="19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74" name="Oval 518"/>
            <p:cNvSpPr>
              <a:spLocks noChangeArrowheads="1"/>
            </p:cNvSpPr>
            <p:nvPr/>
          </p:nvSpPr>
          <p:spPr bwMode="auto">
            <a:xfrm>
              <a:off x="5822950" y="1695450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75" name="Oval 519"/>
            <p:cNvSpPr>
              <a:spLocks noChangeArrowheads="1"/>
            </p:cNvSpPr>
            <p:nvPr/>
          </p:nvSpPr>
          <p:spPr bwMode="auto">
            <a:xfrm>
              <a:off x="5822950" y="1695450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76" name="Oval 520"/>
            <p:cNvSpPr>
              <a:spLocks noChangeArrowheads="1"/>
            </p:cNvSpPr>
            <p:nvPr/>
          </p:nvSpPr>
          <p:spPr bwMode="auto">
            <a:xfrm>
              <a:off x="5775325" y="2674938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77" name="Oval 521"/>
            <p:cNvSpPr>
              <a:spLocks noChangeArrowheads="1"/>
            </p:cNvSpPr>
            <p:nvPr/>
          </p:nvSpPr>
          <p:spPr bwMode="auto">
            <a:xfrm>
              <a:off x="5775325" y="2674938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78" name="Freeform 522"/>
            <p:cNvSpPr>
              <a:spLocks/>
            </p:cNvSpPr>
            <p:nvPr/>
          </p:nvSpPr>
          <p:spPr bwMode="auto">
            <a:xfrm>
              <a:off x="5472113" y="2017713"/>
              <a:ext cx="171450" cy="247650"/>
            </a:xfrm>
            <a:custGeom>
              <a:avLst/>
              <a:gdLst>
                <a:gd name="T0" fmla="*/ 2147483647 w 108"/>
                <a:gd name="T1" fmla="*/ 2147483647 h 156"/>
                <a:gd name="T2" fmla="*/ 0 w 108"/>
                <a:gd name="T3" fmla="*/ 2147483647 h 156"/>
                <a:gd name="T4" fmla="*/ 2147483647 w 108"/>
                <a:gd name="T5" fmla="*/ 0 h 156"/>
                <a:gd name="T6" fmla="*/ 2147483647 w 108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6"/>
                <a:gd name="T14" fmla="*/ 108 w 108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6">
                  <a:moveTo>
                    <a:pt x="78" y="156"/>
                  </a:moveTo>
                  <a:lnTo>
                    <a:pt x="0" y="18"/>
                  </a:lnTo>
                  <a:lnTo>
                    <a:pt x="108" y="0"/>
                  </a:lnTo>
                  <a:lnTo>
                    <a:pt x="78" y="156"/>
                  </a:lnTo>
                  <a:close/>
                </a:path>
              </a:pathLst>
            </a:custGeom>
            <a:solidFill>
              <a:srgbClr val="C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79" name="Freeform 523"/>
            <p:cNvSpPr>
              <a:spLocks/>
            </p:cNvSpPr>
            <p:nvPr/>
          </p:nvSpPr>
          <p:spPr bwMode="auto">
            <a:xfrm>
              <a:off x="5472113" y="2017713"/>
              <a:ext cx="171450" cy="247650"/>
            </a:xfrm>
            <a:custGeom>
              <a:avLst/>
              <a:gdLst>
                <a:gd name="T0" fmla="*/ 2147483647 w 18"/>
                <a:gd name="T1" fmla="*/ 2147483647 h 26"/>
                <a:gd name="T2" fmla="*/ 0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13" y="26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80" name="Freeform 524"/>
            <p:cNvSpPr>
              <a:spLocks/>
            </p:cNvSpPr>
            <p:nvPr/>
          </p:nvSpPr>
          <p:spPr bwMode="auto">
            <a:xfrm>
              <a:off x="5595938" y="2236788"/>
              <a:ext cx="169862" cy="257175"/>
            </a:xfrm>
            <a:custGeom>
              <a:avLst/>
              <a:gdLst>
                <a:gd name="T0" fmla="*/ 2147483647 w 107"/>
                <a:gd name="T1" fmla="*/ 2147483647 h 162"/>
                <a:gd name="T2" fmla="*/ 0 w 107"/>
                <a:gd name="T3" fmla="*/ 2147483647 h 162"/>
                <a:gd name="T4" fmla="*/ 2147483647 w 107"/>
                <a:gd name="T5" fmla="*/ 0 h 162"/>
                <a:gd name="T6" fmla="*/ 2147483647 w 107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62"/>
                <a:gd name="T14" fmla="*/ 107 w 107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62">
                  <a:moveTo>
                    <a:pt x="78" y="162"/>
                  </a:moveTo>
                  <a:lnTo>
                    <a:pt x="0" y="18"/>
                  </a:lnTo>
                  <a:lnTo>
                    <a:pt x="107" y="0"/>
                  </a:lnTo>
                  <a:lnTo>
                    <a:pt x="78" y="162"/>
                  </a:lnTo>
                  <a:close/>
                </a:path>
              </a:pathLst>
            </a:custGeom>
            <a:solidFill>
              <a:srgbClr val="FF3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81" name="Freeform 525"/>
            <p:cNvSpPr>
              <a:spLocks/>
            </p:cNvSpPr>
            <p:nvPr/>
          </p:nvSpPr>
          <p:spPr bwMode="auto">
            <a:xfrm>
              <a:off x="5595938" y="2236788"/>
              <a:ext cx="169862" cy="257175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82" name="Oval 526"/>
            <p:cNvSpPr>
              <a:spLocks noChangeArrowheads="1"/>
            </p:cNvSpPr>
            <p:nvPr/>
          </p:nvSpPr>
          <p:spPr bwMode="auto">
            <a:xfrm>
              <a:off x="5510213" y="2265363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83" name="Oval 527"/>
            <p:cNvSpPr>
              <a:spLocks noChangeArrowheads="1"/>
            </p:cNvSpPr>
            <p:nvPr/>
          </p:nvSpPr>
          <p:spPr bwMode="auto">
            <a:xfrm>
              <a:off x="5510213" y="2265363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86" name="Oval 532"/>
            <p:cNvSpPr>
              <a:spLocks noChangeArrowheads="1"/>
            </p:cNvSpPr>
            <p:nvPr/>
          </p:nvSpPr>
          <p:spPr bwMode="auto">
            <a:xfrm>
              <a:off x="6545263" y="2389188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87" name="Oval 533"/>
            <p:cNvSpPr>
              <a:spLocks noChangeArrowheads="1"/>
            </p:cNvSpPr>
            <p:nvPr/>
          </p:nvSpPr>
          <p:spPr bwMode="auto">
            <a:xfrm>
              <a:off x="6621463" y="2674938"/>
              <a:ext cx="85725" cy="85725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788" name="Rectangle 534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  <a:sym typeface="Symbol" pitchFamily="18" charset="2"/>
              </a:rPr>
              <a:t>Linear Approximation: Regression</a:t>
            </a:r>
          </a:p>
        </p:txBody>
      </p:sp>
      <p:grpSp>
        <p:nvGrpSpPr>
          <p:cNvPr id="4" name="Group 555"/>
          <p:cNvGrpSpPr>
            <a:grpSpLocks/>
          </p:cNvGrpSpPr>
          <p:nvPr/>
        </p:nvGrpSpPr>
        <p:grpSpPr bwMode="auto">
          <a:xfrm>
            <a:off x="1627035" y="5410200"/>
            <a:ext cx="3173565" cy="841375"/>
            <a:chOff x="-31730" y="5864225"/>
            <a:chExt cx="3173565" cy="840628"/>
          </a:xfrm>
        </p:grpSpPr>
        <p:sp>
          <p:nvSpPr>
            <p:cNvPr id="19796" name="Text Box 536"/>
            <p:cNvSpPr txBox="1">
              <a:spLocks noChangeArrowheads="1"/>
            </p:cNvSpPr>
            <p:nvPr/>
          </p:nvSpPr>
          <p:spPr bwMode="auto">
            <a:xfrm>
              <a:off x="-31730" y="5864225"/>
              <a:ext cx="1640193" cy="46125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2400" dirty="0">
                  <a:cs typeface="Arial" charset="0"/>
                </a:rPr>
                <a:t>Prediction:</a:t>
              </a:r>
            </a:p>
          </p:txBody>
        </p:sp>
        <p:pic>
          <p:nvPicPr>
            <p:cNvPr id="19797" name="Picture 553" descr="txp_fig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2750" y="6352437"/>
              <a:ext cx="3069085" cy="3524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" name="Group 558"/>
          <p:cNvGrpSpPr>
            <a:grpSpLocks/>
          </p:cNvGrpSpPr>
          <p:nvPr/>
        </p:nvGrpSpPr>
        <p:grpSpPr bwMode="auto">
          <a:xfrm>
            <a:off x="6799856" y="5410200"/>
            <a:ext cx="4863507" cy="855663"/>
            <a:chOff x="4282035" y="5826125"/>
            <a:chExt cx="4864191" cy="856014"/>
          </a:xfrm>
        </p:grpSpPr>
        <p:sp>
          <p:nvSpPr>
            <p:cNvPr id="19794" name="Text Box 539"/>
            <p:cNvSpPr txBox="1">
              <a:spLocks noChangeArrowheads="1"/>
            </p:cNvSpPr>
            <p:nvPr/>
          </p:nvSpPr>
          <p:spPr bwMode="auto">
            <a:xfrm>
              <a:off x="4282035" y="5826125"/>
              <a:ext cx="1640424" cy="46185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2400" dirty="0">
                  <a:cs typeface="Arial" charset="0"/>
                </a:rPr>
                <a:t>Prediction:</a:t>
              </a:r>
            </a:p>
          </p:txBody>
        </p:sp>
        <p:pic>
          <p:nvPicPr>
            <p:cNvPr id="19795" name="Picture 556" descr="txp_fig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416385" y="6333624"/>
              <a:ext cx="4729841" cy="3485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553" name="Picture 552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40088" y="4575175"/>
            <a:ext cx="946150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4" name="Picture 543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917575" y="2535238"/>
            <a:ext cx="225425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2" name="Group 2"/>
          <p:cNvGrpSpPr>
            <a:grpSpLocks/>
          </p:cNvGrpSpPr>
          <p:nvPr/>
        </p:nvGrpSpPr>
        <p:grpSpPr bwMode="auto">
          <a:xfrm>
            <a:off x="4695825" y="3081338"/>
            <a:ext cx="5106987" cy="2270125"/>
            <a:chOff x="1807" y="1145"/>
            <a:chExt cx="3217" cy="1430"/>
          </a:xfrm>
        </p:grpSpPr>
        <p:sp>
          <p:nvSpPr>
            <p:cNvPr id="20544" name="Line 3"/>
            <p:cNvSpPr>
              <a:spLocks noChangeShapeType="1"/>
            </p:cNvSpPr>
            <p:nvPr/>
          </p:nvSpPr>
          <p:spPr bwMode="auto">
            <a:xfrm>
              <a:off x="1807" y="2115"/>
              <a:ext cx="0" cy="328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20545" name="Line 5"/>
            <p:cNvSpPr>
              <a:spLocks noChangeShapeType="1"/>
            </p:cNvSpPr>
            <p:nvPr/>
          </p:nvSpPr>
          <p:spPr bwMode="auto">
            <a:xfrm>
              <a:off x="2188" y="2317"/>
              <a:ext cx="0" cy="258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0546" name="Line 6"/>
            <p:cNvSpPr>
              <a:spLocks noChangeShapeType="1"/>
            </p:cNvSpPr>
            <p:nvPr/>
          </p:nvSpPr>
          <p:spPr bwMode="auto">
            <a:xfrm>
              <a:off x="2949" y="2016"/>
              <a:ext cx="0" cy="119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0547" name="Line 7"/>
            <p:cNvSpPr>
              <a:spLocks noChangeShapeType="1"/>
            </p:cNvSpPr>
            <p:nvPr/>
          </p:nvSpPr>
          <p:spPr bwMode="auto">
            <a:xfrm>
              <a:off x="3323" y="1843"/>
              <a:ext cx="0" cy="8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0548" name="Line 8"/>
            <p:cNvSpPr>
              <a:spLocks noChangeShapeType="1"/>
            </p:cNvSpPr>
            <p:nvPr/>
          </p:nvSpPr>
          <p:spPr bwMode="auto">
            <a:xfrm>
              <a:off x="3707" y="1682"/>
              <a:ext cx="0" cy="199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0549" name="Line 9"/>
            <p:cNvSpPr>
              <a:spLocks noChangeShapeType="1"/>
            </p:cNvSpPr>
            <p:nvPr/>
          </p:nvSpPr>
          <p:spPr bwMode="auto">
            <a:xfrm>
              <a:off x="3892" y="1539"/>
              <a:ext cx="0" cy="7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0550" name="Line 10"/>
            <p:cNvSpPr>
              <a:spLocks noChangeShapeType="1"/>
            </p:cNvSpPr>
            <p:nvPr/>
          </p:nvSpPr>
          <p:spPr bwMode="auto">
            <a:xfrm>
              <a:off x="4078" y="1545"/>
              <a:ext cx="0" cy="279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0551" name="Line 11"/>
            <p:cNvSpPr>
              <a:spLocks noChangeShapeType="1"/>
            </p:cNvSpPr>
            <p:nvPr/>
          </p:nvSpPr>
          <p:spPr bwMode="auto">
            <a:xfrm>
              <a:off x="4839" y="1145"/>
              <a:ext cx="0" cy="79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0552" name="Line 12"/>
            <p:cNvSpPr>
              <a:spLocks noChangeShapeType="1"/>
            </p:cNvSpPr>
            <p:nvPr/>
          </p:nvSpPr>
          <p:spPr bwMode="auto">
            <a:xfrm>
              <a:off x="5024" y="1162"/>
              <a:ext cx="0" cy="228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0553" name="Line 13"/>
            <p:cNvSpPr>
              <a:spLocks noChangeShapeType="1"/>
            </p:cNvSpPr>
            <p:nvPr/>
          </p:nvSpPr>
          <p:spPr bwMode="auto">
            <a:xfrm>
              <a:off x="2747" y="1953"/>
              <a:ext cx="0" cy="12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0554" name="Line 14"/>
            <p:cNvSpPr>
              <a:spLocks noChangeShapeType="1"/>
            </p:cNvSpPr>
            <p:nvPr/>
          </p:nvSpPr>
          <p:spPr bwMode="auto">
            <a:xfrm>
              <a:off x="1999" y="2387"/>
              <a:ext cx="0" cy="119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0555" name="Line 15"/>
            <p:cNvSpPr>
              <a:spLocks noChangeShapeType="1"/>
            </p:cNvSpPr>
            <p:nvPr/>
          </p:nvSpPr>
          <p:spPr bwMode="auto">
            <a:xfrm>
              <a:off x="3134" y="1705"/>
              <a:ext cx="0" cy="199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20483" name="Rectangle 16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  <a:sym typeface="Symbol" pitchFamily="18" charset="2"/>
              </a:rPr>
              <a:t>Optimization: Least Squares</a:t>
            </a:r>
          </a:p>
        </p:txBody>
      </p:sp>
      <p:sp>
        <p:nvSpPr>
          <p:cNvPr id="20484" name="Line 17"/>
          <p:cNvSpPr>
            <a:spLocks noChangeShapeType="1"/>
          </p:cNvSpPr>
          <p:nvPr/>
        </p:nvSpPr>
        <p:spPr bwMode="auto">
          <a:xfrm flipV="1">
            <a:off x="4100512" y="2967038"/>
            <a:ext cx="6029325" cy="2443162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85" name="Line 18"/>
          <p:cNvSpPr>
            <a:spLocks noChangeShapeType="1"/>
          </p:cNvSpPr>
          <p:nvPr/>
        </p:nvSpPr>
        <p:spPr bwMode="auto">
          <a:xfrm>
            <a:off x="4100512" y="6070600"/>
            <a:ext cx="6000750" cy="31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86" name="Line 19"/>
          <p:cNvSpPr>
            <a:spLocks noChangeShapeType="1"/>
          </p:cNvSpPr>
          <p:nvPr/>
        </p:nvSpPr>
        <p:spPr bwMode="auto">
          <a:xfrm flipV="1">
            <a:off x="4100512" y="2743200"/>
            <a:ext cx="12700" cy="33274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87" name="Line 20"/>
          <p:cNvSpPr>
            <a:spLocks noChangeShapeType="1"/>
          </p:cNvSpPr>
          <p:nvPr/>
        </p:nvSpPr>
        <p:spPr bwMode="auto">
          <a:xfrm flipV="1">
            <a:off x="4100512" y="6005513"/>
            <a:ext cx="1588" cy="650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88" name="Rectangle 21"/>
          <p:cNvSpPr>
            <a:spLocks noChangeArrowheads="1"/>
          </p:cNvSpPr>
          <p:nvPr/>
        </p:nvSpPr>
        <p:spPr bwMode="auto">
          <a:xfrm>
            <a:off x="4113212" y="6108700"/>
            <a:ext cx="698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0</a:t>
            </a:r>
            <a:endParaRPr lang="en-US" sz="2400">
              <a:cs typeface="Arial" charset="0"/>
            </a:endParaRPr>
          </a:p>
        </p:txBody>
      </p:sp>
      <p:sp>
        <p:nvSpPr>
          <p:cNvPr id="20489" name="Line 22"/>
          <p:cNvSpPr>
            <a:spLocks noChangeShapeType="1"/>
          </p:cNvSpPr>
          <p:nvPr/>
        </p:nvSpPr>
        <p:spPr bwMode="auto">
          <a:xfrm flipV="1">
            <a:off x="10101262" y="6005513"/>
            <a:ext cx="3175" cy="650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90" name="Rectangle 23"/>
          <p:cNvSpPr>
            <a:spLocks noChangeArrowheads="1"/>
          </p:cNvSpPr>
          <p:nvPr/>
        </p:nvSpPr>
        <p:spPr bwMode="auto">
          <a:xfrm>
            <a:off x="10071100" y="6108700"/>
            <a:ext cx="1397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20</a:t>
            </a:r>
            <a:endParaRPr lang="en-US" sz="2400">
              <a:cs typeface="Arial" charset="0"/>
            </a:endParaRPr>
          </a:p>
        </p:txBody>
      </p:sp>
      <p:sp>
        <p:nvSpPr>
          <p:cNvPr id="20491" name="Line 24"/>
          <p:cNvSpPr>
            <a:spLocks noChangeShapeType="1"/>
          </p:cNvSpPr>
          <p:nvPr/>
        </p:nvSpPr>
        <p:spPr bwMode="auto">
          <a:xfrm>
            <a:off x="4100512" y="6070600"/>
            <a:ext cx="52388" cy="31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92" name="Rectangle 25"/>
          <p:cNvSpPr>
            <a:spLocks noChangeArrowheads="1"/>
          </p:cNvSpPr>
          <p:nvPr/>
        </p:nvSpPr>
        <p:spPr bwMode="auto">
          <a:xfrm>
            <a:off x="4002087" y="5964238"/>
            <a:ext cx="6826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0</a:t>
            </a:r>
            <a:endParaRPr lang="en-US" sz="2400">
              <a:cs typeface="Arial" charset="0"/>
            </a:endParaRPr>
          </a:p>
        </p:txBody>
      </p:sp>
      <p:sp>
        <p:nvSpPr>
          <p:cNvPr id="20493" name="Oval 26"/>
          <p:cNvSpPr>
            <a:spLocks noChangeArrowheads="1"/>
          </p:cNvSpPr>
          <p:nvPr/>
        </p:nvSpPr>
        <p:spPr bwMode="auto">
          <a:xfrm>
            <a:off x="4333875" y="5254625"/>
            <a:ext cx="123825" cy="11747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94" name="Oval 27"/>
          <p:cNvSpPr>
            <a:spLocks noChangeArrowheads="1"/>
          </p:cNvSpPr>
          <p:nvPr/>
        </p:nvSpPr>
        <p:spPr bwMode="auto">
          <a:xfrm>
            <a:off x="4333875" y="5254625"/>
            <a:ext cx="123825" cy="117475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95" name="Oval 28"/>
          <p:cNvSpPr>
            <a:spLocks noChangeArrowheads="1"/>
          </p:cNvSpPr>
          <p:nvPr/>
        </p:nvSpPr>
        <p:spPr bwMode="auto">
          <a:xfrm>
            <a:off x="4638675" y="4576763"/>
            <a:ext cx="125412" cy="115887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96" name="Oval 29"/>
          <p:cNvSpPr>
            <a:spLocks noChangeArrowheads="1"/>
          </p:cNvSpPr>
          <p:nvPr/>
        </p:nvSpPr>
        <p:spPr bwMode="auto">
          <a:xfrm>
            <a:off x="4638675" y="4576763"/>
            <a:ext cx="125412" cy="115887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97" name="Oval 30"/>
          <p:cNvSpPr>
            <a:spLocks noChangeArrowheads="1"/>
          </p:cNvSpPr>
          <p:nvPr/>
        </p:nvSpPr>
        <p:spPr bwMode="auto">
          <a:xfrm>
            <a:off x="4940300" y="5180013"/>
            <a:ext cx="127000" cy="112712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98" name="Oval 31"/>
          <p:cNvSpPr>
            <a:spLocks noChangeArrowheads="1"/>
          </p:cNvSpPr>
          <p:nvPr/>
        </p:nvSpPr>
        <p:spPr bwMode="auto">
          <a:xfrm>
            <a:off x="4940300" y="5180013"/>
            <a:ext cx="127000" cy="112712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99" name="Oval 32"/>
          <p:cNvSpPr>
            <a:spLocks noChangeArrowheads="1"/>
          </p:cNvSpPr>
          <p:nvPr/>
        </p:nvSpPr>
        <p:spPr bwMode="auto">
          <a:xfrm>
            <a:off x="5232400" y="5267325"/>
            <a:ext cx="125412" cy="11747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0" name="Oval 33"/>
          <p:cNvSpPr>
            <a:spLocks noChangeArrowheads="1"/>
          </p:cNvSpPr>
          <p:nvPr/>
        </p:nvSpPr>
        <p:spPr bwMode="auto">
          <a:xfrm>
            <a:off x="5232400" y="5267325"/>
            <a:ext cx="125412" cy="117475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1" name="Oval 34"/>
          <p:cNvSpPr>
            <a:spLocks noChangeArrowheads="1"/>
          </p:cNvSpPr>
          <p:nvPr/>
        </p:nvSpPr>
        <p:spPr bwMode="auto">
          <a:xfrm>
            <a:off x="5537200" y="4948238"/>
            <a:ext cx="122237" cy="1143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2" name="Oval 35"/>
          <p:cNvSpPr>
            <a:spLocks noChangeArrowheads="1"/>
          </p:cNvSpPr>
          <p:nvPr/>
        </p:nvSpPr>
        <p:spPr bwMode="auto">
          <a:xfrm>
            <a:off x="5537200" y="4948238"/>
            <a:ext cx="122237" cy="114300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3" name="Oval 36"/>
          <p:cNvSpPr>
            <a:spLocks noChangeArrowheads="1"/>
          </p:cNvSpPr>
          <p:nvPr/>
        </p:nvSpPr>
        <p:spPr bwMode="auto">
          <a:xfrm>
            <a:off x="5842000" y="4614863"/>
            <a:ext cx="123825" cy="115887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4" name="Oval 37"/>
          <p:cNvSpPr>
            <a:spLocks noChangeArrowheads="1"/>
          </p:cNvSpPr>
          <p:nvPr/>
        </p:nvSpPr>
        <p:spPr bwMode="auto">
          <a:xfrm>
            <a:off x="5842000" y="4614863"/>
            <a:ext cx="123825" cy="115887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5" name="Oval 38"/>
          <p:cNvSpPr>
            <a:spLocks noChangeArrowheads="1"/>
          </p:cNvSpPr>
          <p:nvPr/>
        </p:nvSpPr>
        <p:spPr bwMode="auto">
          <a:xfrm>
            <a:off x="6132512" y="4308475"/>
            <a:ext cx="123825" cy="11588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6" name="Oval 39"/>
          <p:cNvSpPr>
            <a:spLocks noChangeArrowheads="1"/>
          </p:cNvSpPr>
          <p:nvPr/>
        </p:nvSpPr>
        <p:spPr bwMode="auto">
          <a:xfrm>
            <a:off x="6132512" y="4308475"/>
            <a:ext cx="123825" cy="11588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7" name="Oval 40"/>
          <p:cNvSpPr>
            <a:spLocks noChangeArrowheads="1"/>
          </p:cNvSpPr>
          <p:nvPr/>
        </p:nvSpPr>
        <p:spPr bwMode="auto">
          <a:xfrm>
            <a:off x="6437312" y="4614863"/>
            <a:ext cx="123825" cy="115887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8" name="Oval 41"/>
          <p:cNvSpPr>
            <a:spLocks noChangeArrowheads="1"/>
          </p:cNvSpPr>
          <p:nvPr/>
        </p:nvSpPr>
        <p:spPr bwMode="auto">
          <a:xfrm>
            <a:off x="6437312" y="4614863"/>
            <a:ext cx="123825" cy="115887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9" name="Oval 42"/>
          <p:cNvSpPr>
            <a:spLocks noChangeArrowheads="1"/>
          </p:cNvSpPr>
          <p:nvPr/>
        </p:nvSpPr>
        <p:spPr bwMode="auto">
          <a:xfrm>
            <a:off x="6740525" y="3886200"/>
            <a:ext cx="123825" cy="11588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10" name="Oval 43"/>
          <p:cNvSpPr>
            <a:spLocks noChangeArrowheads="1"/>
          </p:cNvSpPr>
          <p:nvPr/>
        </p:nvSpPr>
        <p:spPr bwMode="auto">
          <a:xfrm>
            <a:off x="6740525" y="3886200"/>
            <a:ext cx="123825" cy="11588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11" name="Oval 44"/>
          <p:cNvSpPr>
            <a:spLocks noChangeArrowheads="1"/>
          </p:cNvSpPr>
          <p:nvPr/>
        </p:nvSpPr>
        <p:spPr bwMode="auto">
          <a:xfrm>
            <a:off x="7043737" y="4270375"/>
            <a:ext cx="123825" cy="1143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12" name="Oval 45"/>
          <p:cNvSpPr>
            <a:spLocks noChangeArrowheads="1"/>
          </p:cNvSpPr>
          <p:nvPr/>
        </p:nvSpPr>
        <p:spPr bwMode="auto">
          <a:xfrm>
            <a:off x="7043737" y="4270375"/>
            <a:ext cx="123825" cy="114300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13" name="Oval 46"/>
          <p:cNvSpPr>
            <a:spLocks noChangeArrowheads="1"/>
          </p:cNvSpPr>
          <p:nvPr/>
        </p:nvSpPr>
        <p:spPr bwMode="auto">
          <a:xfrm>
            <a:off x="7335837" y="3989388"/>
            <a:ext cx="123825" cy="1143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14" name="Oval 47"/>
          <p:cNvSpPr>
            <a:spLocks noChangeArrowheads="1"/>
          </p:cNvSpPr>
          <p:nvPr/>
        </p:nvSpPr>
        <p:spPr bwMode="auto">
          <a:xfrm>
            <a:off x="7335837" y="3989388"/>
            <a:ext cx="123825" cy="114300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15" name="Oval 48"/>
          <p:cNvSpPr>
            <a:spLocks noChangeArrowheads="1"/>
          </p:cNvSpPr>
          <p:nvPr/>
        </p:nvSpPr>
        <p:spPr bwMode="auto">
          <a:xfrm>
            <a:off x="7642225" y="4179888"/>
            <a:ext cx="120650" cy="115887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16" name="Oval 49"/>
          <p:cNvSpPr>
            <a:spLocks noChangeArrowheads="1"/>
          </p:cNvSpPr>
          <p:nvPr/>
        </p:nvSpPr>
        <p:spPr bwMode="auto">
          <a:xfrm>
            <a:off x="7642225" y="4179888"/>
            <a:ext cx="120650" cy="115887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17" name="Oval 50"/>
          <p:cNvSpPr>
            <a:spLocks noChangeArrowheads="1"/>
          </p:cNvSpPr>
          <p:nvPr/>
        </p:nvSpPr>
        <p:spPr bwMode="auto">
          <a:xfrm>
            <a:off x="7942262" y="3617913"/>
            <a:ext cx="127000" cy="115887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18" name="Oval 51"/>
          <p:cNvSpPr>
            <a:spLocks noChangeArrowheads="1"/>
          </p:cNvSpPr>
          <p:nvPr/>
        </p:nvSpPr>
        <p:spPr bwMode="auto">
          <a:xfrm>
            <a:off x="7942262" y="3617913"/>
            <a:ext cx="127000" cy="115887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19" name="Oval 52"/>
          <p:cNvSpPr>
            <a:spLocks noChangeArrowheads="1"/>
          </p:cNvSpPr>
          <p:nvPr/>
        </p:nvSpPr>
        <p:spPr bwMode="auto">
          <a:xfrm>
            <a:off x="8234362" y="4078288"/>
            <a:ext cx="125413" cy="115887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20" name="Oval 53"/>
          <p:cNvSpPr>
            <a:spLocks noChangeArrowheads="1"/>
          </p:cNvSpPr>
          <p:nvPr/>
        </p:nvSpPr>
        <p:spPr bwMode="auto">
          <a:xfrm>
            <a:off x="8234362" y="4078288"/>
            <a:ext cx="125413" cy="115887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21" name="Oval 54"/>
          <p:cNvSpPr>
            <a:spLocks noChangeArrowheads="1"/>
          </p:cNvSpPr>
          <p:nvPr/>
        </p:nvSpPr>
        <p:spPr bwMode="auto">
          <a:xfrm>
            <a:off x="8537575" y="3567113"/>
            <a:ext cx="123825" cy="1143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22" name="Oval 55"/>
          <p:cNvSpPr>
            <a:spLocks noChangeArrowheads="1"/>
          </p:cNvSpPr>
          <p:nvPr/>
        </p:nvSpPr>
        <p:spPr bwMode="auto">
          <a:xfrm>
            <a:off x="8537575" y="3567113"/>
            <a:ext cx="123825" cy="114300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23" name="Oval 56"/>
          <p:cNvSpPr>
            <a:spLocks noChangeArrowheads="1"/>
          </p:cNvSpPr>
          <p:nvPr/>
        </p:nvSpPr>
        <p:spPr bwMode="auto">
          <a:xfrm>
            <a:off x="8843962" y="3451225"/>
            <a:ext cx="123825" cy="11588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24" name="Oval 57"/>
          <p:cNvSpPr>
            <a:spLocks noChangeArrowheads="1"/>
          </p:cNvSpPr>
          <p:nvPr/>
        </p:nvSpPr>
        <p:spPr bwMode="auto">
          <a:xfrm>
            <a:off x="8843962" y="3451225"/>
            <a:ext cx="123825" cy="11588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25" name="Oval 58"/>
          <p:cNvSpPr>
            <a:spLocks noChangeArrowheads="1"/>
          </p:cNvSpPr>
          <p:nvPr/>
        </p:nvSpPr>
        <p:spPr bwMode="auto">
          <a:xfrm>
            <a:off x="9132887" y="3387725"/>
            <a:ext cx="123825" cy="11588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26" name="Oval 59"/>
          <p:cNvSpPr>
            <a:spLocks noChangeArrowheads="1"/>
          </p:cNvSpPr>
          <p:nvPr/>
        </p:nvSpPr>
        <p:spPr bwMode="auto">
          <a:xfrm>
            <a:off x="9132887" y="3387725"/>
            <a:ext cx="123825" cy="11588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27" name="Oval 60"/>
          <p:cNvSpPr>
            <a:spLocks noChangeArrowheads="1"/>
          </p:cNvSpPr>
          <p:nvPr/>
        </p:nvSpPr>
        <p:spPr bwMode="auto">
          <a:xfrm>
            <a:off x="9436100" y="3017838"/>
            <a:ext cx="127000" cy="1143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28" name="Oval 61"/>
          <p:cNvSpPr>
            <a:spLocks noChangeArrowheads="1"/>
          </p:cNvSpPr>
          <p:nvPr/>
        </p:nvSpPr>
        <p:spPr bwMode="auto">
          <a:xfrm>
            <a:off x="9436100" y="3017838"/>
            <a:ext cx="127000" cy="114300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29" name="Oval 62"/>
          <p:cNvSpPr>
            <a:spLocks noChangeArrowheads="1"/>
          </p:cNvSpPr>
          <p:nvPr/>
        </p:nvSpPr>
        <p:spPr bwMode="auto">
          <a:xfrm>
            <a:off x="9742487" y="3425825"/>
            <a:ext cx="123825" cy="11588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30" name="Oval 63"/>
          <p:cNvSpPr>
            <a:spLocks noChangeArrowheads="1"/>
          </p:cNvSpPr>
          <p:nvPr/>
        </p:nvSpPr>
        <p:spPr bwMode="auto">
          <a:xfrm>
            <a:off x="9742487" y="3425825"/>
            <a:ext cx="123825" cy="11588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31" name="Line 66"/>
          <p:cNvSpPr>
            <a:spLocks noChangeShapeType="1"/>
          </p:cNvSpPr>
          <p:nvPr/>
        </p:nvSpPr>
        <p:spPr bwMode="auto">
          <a:xfrm flipH="1" flipV="1">
            <a:off x="6780212" y="3886200"/>
            <a:ext cx="0" cy="220980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0532" name="Line 67"/>
          <p:cNvSpPr>
            <a:spLocks noChangeShapeType="1"/>
          </p:cNvSpPr>
          <p:nvPr/>
        </p:nvSpPr>
        <p:spPr bwMode="auto">
          <a:xfrm flipH="1">
            <a:off x="4075112" y="3911600"/>
            <a:ext cx="2736850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20533" name="Picture 68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679825" y="4170363"/>
            <a:ext cx="280987" cy="4445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</p:pic>
      <p:sp>
        <p:nvSpPr>
          <p:cNvPr id="20534" name="Line 69"/>
          <p:cNvSpPr>
            <a:spLocks noChangeShapeType="1"/>
          </p:cNvSpPr>
          <p:nvPr/>
        </p:nvSpPr>
        <p:spPr bwMode="auto">
          <a:xfrm flipH="1">
            <a:off x="4084637" y="4286250"/>
            <a:ext cx="2736850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20535" name="Picture 70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689350" y="3619500"/>
            <a:ext cx="268287" cy="3413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</p:pic>
      <p:sp>
        <p:nvSpPr>
          <p:cNvPr id="20536" name="Line 71"/>
          <p:cNvSpPr>
            <a:spLocks noChangeShapeType="1"/>
          </p:cNvSpPr>
          <p:nvPr/>
        </p:nvSpPr>
        <p:spPr bwMode="auto">
          <a:xfrm>
            <a:off x="5253037" y="3894138"/>
            <a:ext cx="0" cy="3937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 type="triangle" w="lg" len="lg"/>
            <a:tailEnd type="triangle" w="lg" len="lg"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0537" name="Text Box 72"/>
          <p:cNvSpPr txBox="1">
            <a:spLocks noChangeArrowheads="1"/>
          </p:cNvSpPr>
          <p:nvPr/>
        </p:nvSpPr>
        <p:spPr bwMode="auto">
          <a:xfrm>
            <a:off x="4333875" y="3300413"/>
            <a:ext cx="2574925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>
                <a:solidFill>
                  <a:schemeClr val="accent2"/>
                </a:solidFill>
                <a:cs typeface="Arial" charset="0"/>
              </a:rPr>
              <a:t>Error or “residual”</a:t>
            </a:r>
          </a:p>
        </p:txBody>
      </p:sp>
      <p:sp>
        <p:nvSpPr>
          <p:cNvPr id="20538" name="Text Box 73"/>
          <p:cNvSpPr txBox="1">
            <a:spLocks noChangeArrowheads="1"/>
          </p:cNvSpPr>
          <p:nvPr/>
        </p:nvSpPr>
        <p:spPr bwMode="auto">
          <a:xfrm>
            <a:off x="2128837" y="4135438"/>
            <a:ext cx="1541463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>
                <a:cs typeface="Arial" charset="0"/>
              </a:rPr>
              <a:t>Prediction</a:t>
            </a:r>
          </a:p>
        </p:txBody>
      </p:sp>
      <p:sp>
        <p:nvSpPr>
          <p:cNvPr id="20539" name="Text Box 74"/>
          <p:cNvSpPr txBox="1">
            <a:spLocks noChangeArrowheads="1"/>
          </p:cNvSpPr>
          <p:nvPr/>
        </p:nvSpPr>
        <p:spPr bwMode="auto">
          <a:xfrm>
            <a:off x="1858962" y="3502025"/>
            <a:ext cx="1828800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>
                <a:cs typeface="Arial" charset="0"/>
              </a:rPr>
              <a:t>Observation</a:t>
            </a:r>
          </a:p>
        </p:txBody>
      </p:sp>
      <p:pic>
        <p:nvPicPr>
          <p:cNvPr id="76" name="Picture 75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/>
          <a:stretch>
            <a:fillRect/>
          </a:stretch>
        </p:blipFill>
        <p:spPr bwMode="auto">
          <a:xfrm>
            <a:off x="6253414" y="6146800"/>
            <a:ext cx="985586" cy="393999"/>
          </a:xfrm>
          <a:prstGeom prst="rect">
            <a:avLst/>
          </a:prstGeom>
          <a:noFill/>
          <a:ln/>
          <a:effectLst/>
        </p:spPr>
      </p:pic>
      <p:pic>
        <p:nvPicPr>
          <p:cNvPr id="21565" name="Picture 84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858000" y="1447800"/>
            <a:ext cx="3567113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67" name="Picture 83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905000" y="1676400"/>
            <a:ext cx="4724400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Minimizing Error</a:t>
            </a:r>
          </a:p>
        </p:txBody>
      </p:sp>
      <p:pic>
        <p:nvPicPr>
          <p:cNvPr id="20" name="Picture 19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09763" y="1905001"/>
            <a:ext cx="4264005" cy="91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2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87627" y="2895600"/>
            <a:ext cx="5270373" cy="84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71" name="Text Box 12"/>
          <p:cNvSpPr txBox="1">
            <a:spLocks noChangeArrowheads="1"/>
          </p:cNvSpPr>
          <p:nvPr/>
        </p:nvSpPr>
        <p:spPr bwMode="auto">
          <a:xfrm>
            <a:off x="457200" y="4800600"/>
            <a:ext cx="4495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latin typeface="Calibri" pitchFamily="34" charset="0"/>
              </a:rPr>
              <a:t>Approximate q update explained:</a:t>
            </a:r>
          </a:p>
        </p:txBody>
      </p:sp>
      <p:pic>
        <p:nvPicPr>
          <p:cNvPr id="25" name="Picture 24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92288" y="3886200"/>
            <a:ext cx="5065712" cy="84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26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816100" y="5410200"/>
            <a:ext cx="7556500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 Box 12"/>
          <p:cNvSpPr txBox="1">
            <a:spLocks noChangeArrowheads="1"/>
          </p:cNvSpPr>
          <p:nvPr/>
        </p:nvSpPr>
        <p:spPr bwMode="auto">
          <a:xfrm>
            <a:off x="457200" y="1295400"/>
            <a:ext cx="11125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latin typeface="Calibri" pitchFamily="34" charset="0"/>
              </a:rPr>
              <a:t>Imagine we had only one point x, with features f(x), target value y, and weights w:</a:t>
            </a:r>
          </a:p>
        </p:txBody>
      </p:sp>
      <p:sp>
        <p:nvSpPr>
          <p:cNvPr id="22539" name="TextBox 27"/>
          <p:cNvSpPr txBox="1">
            <a:spLocks noChangeArrowheads="1"/>
          </p:cNvSpPr>
          <p:nvPr/>
        </p:nvSpPr>
        <p:spPr bwMode="auto">
          <a:xfrm>
            <a:off x="4724400" y="6015335"/>
            <a:ext cx="1905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dirty="0">
                <a:latin typeface="Calibri" pitchFamily="34" charset="0"/>
              </a:rPr>
              <a:t>“target”</a:t>
            </a:r>
          </a:p>
        </p:txBody>
      </p:sp>
      <p:sp>
        <p:nvSpPr>
          <p:cNvPr id="22540" name="TextBox 28"/>
          <p:cNvSpPr txBox="1">
            <a:spLocks noChangeArrowheads="1"/>
          </p:cNvSpPr>
          <p:nvPr/>
        </p:nvSpPr>
        <p:spPr bwMode="auto">
          <a:xfrm>
            <a:off x="6781800" y="6019800"/>
            <a:ext cx="1905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dirty="0">
                <a:latin typeface="Calibri" pitchFamily="34" charset="0"/>
              </a:rPr>
              <a:t>“prediction”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43800" y="2286169"/>
            <a:ext cx="4148098" cy="209211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71" grpId="0"/>
      <p:bldP spid="17" grpId="0"/>
      <p:bldP spid="22539" grpId="0"/>
      <p:bldP spid="2254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latin typeface="Calibri"/>
                <a:cs typeface="Calibri"/>
              </a:rPr>
              <a:t>The Story So Far: MDPs and RL</a:t>
            </a:r>
          </a:p>
        </p:txBody>
      </p:sp>
      <p:sp>
        <p:nvSpPr>
          <p:cNvPr id="25606" name="TextBox 5"/>
          <p:cNvSpPr txBox="1">
            <a:spLocks noChangeArrowheads="1"/>
          </p:cNvSpPr>
          <p:nvPr/>
        </p:nvSpPr>
        <p:spPr bwMode="auto">
          <a:xfrm>
            <a:off x="533400" y="1219200"/>
            <a:ext cx="10972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Known MDP: Offline Solution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533400" y="1742420"/>
            <a:ext cx="10972800" cy="1912485"/>
          </a:xfrm>
          <a:prstGeom prst="roundRect">
            <a:avLst/>
          </a:prstGeom>
          <a:solidFill>
            <a:schemeClr val="accent3">
              <a:lumMod val="9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00400" y="1914942"/>
            <a:ext cx="61722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Goal				Technique</a:t>
            </a:r>
          </a:p>
          <a:p>
            <a:endParaRPr lang="en-US" sz="1600" kern="0" dirty="0">
              <a:solidFill>
                <a:srgbClr val="000000"/>
              </a:solidFill>
              <a:latin typeface="Calibri"/>
              <a:cs typeface="Calibri"/>
            </a:endParaRPr>
          </a:p>
          <a:p>
            <a:r>
              <a:rPr lang="en-US" kern="0" dirty="0">
                <a:solidFill>
                  <a:srgbClr val="000000"/>
                </a:solidFill>
                <a:latin typeface="Calibri"/>
                <a:cs typeface="Calibri"/>
              </a:rPr>
              <a:t>Compute V*, Q*, </a:t>
            </a:r>
            <a:r>
              <a:rPr lang="en-US" kern="0" dirty="0">
                <a:solidFill>
                  <a:srgbClr val="000000"/>
                </a:solidFill>
                <a:latin typeface="Calibri"/>
                <a:cs typeface="Calibri"/>
                <a:sym typeface="Symbol" pitchFamily="18" charset="2"/>
              </a:rPr>
              <a:t>*		Value / policy iteration</a:t>
            </a:r>
          </a:p>
          <a:p>
            <a:endParaRPr lang="en-US" sz="1600" kern="0" dirty="0">
              <a:solidFill>
                <a:srgbClr val="000000"/>
              </a:solidFill>
              <a:latin typeface="Calibri"/>
              <a:cs typeface="Calibri"/>
              <a:sym typeface="Symbol" pitchFamily="18" charset="2"/>
            </a:endParaRPr>
          </a:p>
          <a:p>
            <a:r>
              <a:rPr lang="en-US" kern="0" dirty="0">
                <a:solidFill>
                  <a:srgbClr val="000000"/>
                </a:solidFill>
                <a:latin typeface="Calibri"/>
                <a:cs typeface="Calibri"/>
                <a:sym typeface="Symbol" pitchFamily="18" charset="2"/>
              </a:rPr>
              <a:t>Evaluate a fixed policy 		Policy evaluation</a:t>
            </a:r>
          </a:p>
          <a:p>
            <a:endParaRPr lang="en-US" kern="0" dirty="0">
              <a:solidFill>
                <a:srgbClr val="000000"/>
              </a:solidFill>
              <a:latin typeface="Calibri"/>
              <a:cs typeface="Calibri"/>
              <a:sym typeface="Symbol" pitchFamily="18" charset="2"/>
            </a:endParaRPr>
          </a:p>
          <a:p>
            <a:endParaRPr lang="en-US" kern="0" dirty="0">
              <a:solidFill>
                <a:srgbClr val="000000"/>
              </a:solidFill>
              <a:latin typeface="Calibri"/>
              <a:cs typeface="Calibri"/>
              <a:sym typeface="Symbol" pitchFamily="18" charset="2"/>
            </a:endParaRPr>
          </a:p>
        </p:txBody>
      </p:sp>
      <p:sp>
        <p:nvSpPr>
          <p:cNvPr id="19" name="TextBox 5"/>
          <p:cNvSpPr txBox="1">
            <a:spLocks noChangeArrowheads="1"/>
          </p:cNvSpPr>
          <p:nvPr/>
        </p:nvSpPr>
        <p:spPr bwMode="auto">
          <a:xfrm>
            <a:off x="381000" y="3886200"/>
            <a:ext cx="5410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Unknown MDP: Model-Based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533400" y="4409420"/>
            <a:ext cx="5105400" cy="1912485"/>
          </a:xfrm>
          <a:prstGeom prst="roundRect">
            <a:avLst/>
          </a:prstGeom>
          <a:solidFill>
            <a:srgbClr val="CCECFF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1" name="TextBox 5"/>
          <p:cNvSpPr txBox="1">
            <a:spLocks noChangeArrowheads="1"/>
          </p:cNvSpPr>
          <p:nvPr/>
        </p:nvSpPr>
        <p:spPr bwMode="auto">
          <a:xfrm>
            <a:off x="6248400" y="3886200"/>
            <a:ext cx="5410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Unknown MDP: Model-Free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6400800" y="4419600"/>
            <a:ext cx="5105400" cy="1905000"/>
          </a:xfrm>
          <a:prstGeom prst="roundRect">
            <a:avLst/>
          </a:prstGeom>
          <a:solidFill>
            <a:srgbClr val="CCECFF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09600" y="4581942"/>
            <a:ext cx="5105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Goal			Technique</a:t>
            </a:r>
          </a:p>
          <a:p>
            <a:endParaRPr lang="en-US" sz="1600" kern="0" dirty="0">
              <a:solidFill>
                <a:srgbClr val="000000"/>
              </a:solidFill>
              <a:latin typeface="Calibri"/>
              <a:cs typeface="Calibri"/>
            </a:endParaRPr>
          </a:p>
          <a:p>
            <a:r>
              <a:rPr lang="en-US" kern="0" dirty="0">
                <a:solidFill>
                  <a:srgbClr val="000000"/>
                </a:solidFill>
                <a:latin typeface="Calibri"/>
                <a:cs typeface="Calibri"/>
              </a:rPr>
              <a:t>Compute V*, Q*, </a:t>
            </a:r>
            <a:r>
              <a:rPr lang="en-US" kern="0" dirty="0">
                <a:solidFill>
                  <a:srgbClr val="000000"/>
                </a:solidFill>
                <a:latin typeface="Calibri"/>
                <a:cs typeface="Calibri"/>
                <a:sym typeface="Symbol" pitchFamily="18" charset="2"/>
              </a:rPr>
              <a:t>*	VI/PI on approx. MDP</a:t>
            </a:r>
          </a:p>
          <a:p>
            <a:endParaRPr lang="en-US" sz="1600" kern="0" dirty="0">
              <a:solidFill>
                <a:srgbClr val="000000"/>
              </a:solidFill>
              <a:latin typeface="Calibri"/>
              <a:cs typeface="Calibri"/>
              <a:sym typeface="Symbol" pitchFamily="18" charset="2"/>
            </a:endParaRPr>
          </a:p>
          <a:p>
            <a:r>
              <a:rPr lang="en-US" kern="0" dirty="0">
                <a:solidFill>
                  <a:srgbClr val="000000"/>
                </a:solidFill>
                <a:latin typeface="Calibri"/>
                <a:cs typeface="Calibri"/>
                <a:sym typeface="Symbol" pitchFamily="18" charset="2"/>
              </a:rPr>
              <a:t>Evaluate a fixed policy 	PE on approx. MDP</a:t>
            </a:r>
          </a:p>
          <a:p>
            <a:endParaRPr lang="en-US" kern="0" dirty="0">
              <a:solidFill>
                <a:srgbClr val="000000"/>
              </a:solidFill>
              <a:latin typeface="Calibri"/>
              <a:cs typeface="Calibri"/>
              <a:sym typeface="Symbol" pitchFamily="18" charset="2"/>
            </a:endParaRPr>
          </a:p>
          <a:p>
            <a:endParaRPr lang="en-US" kern="0" dirty="0">
              <a:solidFill>
                <a:srgbClr val="000000"/>
              </a:solidFill>
              <a:latin typeface="Calibri"/>
              <a:cs typeface="Calibri"/>
              <a:sym typeface="Symbol" pitchFamily="18" charset="2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477000" y="4581942"/>
            <a:ext cx="5105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Goal			Technique</a:t>
            </a:r>
          </a:p>
          <a:p>
            <a:endParaRPr lang="en-US" sz="1600" kern="0" dirty="0">
              <a:solidFill>
                <a:srgbClr val="000000"/>
              </a:solidFill>
              <a:latin typeface="Calibri"/>
              <a:cs typeface="Calibri"/>
            </a:endParaRPr>
          </a:p>
          <a:p>
            <a:r>
              <a:rPr lang="en-US" kern="0" dirty="0">
                <a:solidFill>
                  <a:srgbClr val="000000"/>
                </a:solidFill>
                <a:latin typeface="Calibri"/>
                <a:cs typeface="Calibri"/>
              </a:rPr>
              <a:t>Compute V*, Q*, </a:t>
            </a:r>
            <a:r>
              <a:rPr lang="en-US" kern="0" dirty="0">
                <a:solidFill>
                  <a:srgbClr val="000000"/>
                </a:solidFill>
                <a:latin typeface="Calibri"/>
                <a:cs typeface="Calibri"/>
                <a:sym typeface="Symbol" pitchFamily="18" charset="2"/>
              </a:rPr>
              <a:t>*	Q-learning</a:t>
            </a:r>
          </a:p>
          <a:p>
            <a:endParaRPr lang="en-US" sz="1600" kern="0" dirty="0">
              <a:solidFill>
                <a:srgbClr val="000000"/>
              </a:solidFill>
              <a:latin typeface="Calibri"/>
              <a:cs typeface="Calibri"/>
              <a:sym typeface="Symbol" pitchFamily="18" charset="2"/>
            </a:endParaRPr>
          </a:p>
          <a:p>
            <a:r>
              <a:rPr lang="en-US" kern="0" dirty="0">
                <a:solidFill>
                  <a:srgbClr val="000000"/>
                </a:solidFill>
                <a:latin typeface="Calibri"/>
                <a:cs typeface="Calibri"/>
                <a:sym typeface="Symbol" pitchFamily="18" charset="2"/>
              </a:rPr>
              <a:t>Evaluate a fixed policy 	Value Learning</a:t>
            </a:r>
          </a:p>
          <a:p>
            <a:endParaRPr lang="en-US" kern="0" dirty="0">
              <a:solidFill>
                <a:srgbClr val="000000"/>
              </a:solidFill>
              <a:latin typeface="Calibri"/>
              <a:cs typeface="Calibri"/>
              <a:sym typeface="Symbol" pitchFamily="18" charset="2"/>
            </a:endParaRPr>
          </a:p>
          <a:p>
            <a:endParaRPr lang="en-US" kern="0" dirty="0">
              <a:solidFill>
                <a:srgbClr val="000000"/>
              </a:solidFill>
              <a:latin typeface="Calibri"/>
              <a:cs typeface="Calibri"/>
              <a:sym typeface="Symbol" pitchFamily="18" charset="2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"/>
          <p:cNvSpPr>
            <a:spLocks noChangeArrowheads="1"/>
          </p:cNvSpPr>
          <p:nvPr/>
        </p:nvSpPr>
        <p:spPr bwMode="auto">
          <a:xfrm>
            <a:off x="2243137" y="1295400"/>
            <a:ext cx="7537450" cy="5127625"/>
          </a:xfrm>
          <a:prstGeom prst="rect">
            <a:avLst/>
          </a:prstGeom>
          <a:noFill/>
          <a:ln w="0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31" name="Line 4"/>
          <p:cNvSpPr>
            <a:spLocks noChangeShapeType="1"/>
          </p:cNvSpPr>
          <p:nvPr/>
        </p:nvSpPr>
        <p:spPr bwMode="auto">
          <a:xfrm>
            <a:off x="2243137" y="6423025"/>
            <a:ext cx="753745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32" name="Line 5"/>
          <p:cNvSpPr>
            <a:spLocks noChangeShapeType="1"/>
          </p:cNvSpPr>
          <p:nvPr/>
        </p:nvSpPr>
        <p:spPr bwMode="auto">
          <a:xfrm flipV="1">
            <a:off x="2243137" y="1295400"/>
            <a:ext cx="1588" cy="51276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33" name="Line 6"/>
          <p:cNvSpPr>
            <a:spLocks noChangeShapeType="1"/>
          </p:cNvSpPr>
          <p:nvPr/>
        </p:nvSpPr>
        <p:spPr bwMode="auto">
          <a:xfrm flipV="1">
            <a:off x="2243137" y="6346825"/>
            <a:ext cx="1588" cy="762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34" name="Rectangle 7"/>
          <p:cNvSpPr>
            <a:spLocks noChangeArrowheads="1"/>
          </p:cNvSpPr>
          <p:nvPr/>
        </p:nvSpPr>
        <p:spPr bwMode="auto">
          <a:xfrm>
            <a:off x="2241550" y="6451600"/>
            <a:ext cx="698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0</a:t>
            </a:r>
            <a:endParaRPr lang="en-US" sz="2400">
              <a:cs typeface="Arial" charset="0"/>
            </a:endParaRPr>
          </a:p>
        </p:txBody>
      </p:sp>
      <p:sp>
        <p:nvSpPr>
          <p:cNvPr id="22535" name="Line 8"/>
          <p:cNvSpPr>
            <a:spLocks noChangeShapeType="1"/>
          </p:cNvSpPr>
          <p:nvPr/>
        </p:nvSpPr>
        <p:spPr bwMode="auto">
          <a:xfrm flipV="1">
            <a:off x="2994025" y="6346825"/>
            <a:ext cx="1587" cy="762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36" name="Rectangle 9"/>
          <p:cNvSpPr>
            <a:spLocks noChangeArrowheads="1"/>
          </p:cNvSpPr>
          <p:nvPr/>
        </p:nvSpPr>
        <p:spPr bwMode="auto">
          <a:xfrm>
            <a:off x="2992437" y="6451600"/>
            <a:ext cx="698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2</a:t>
            </a:r>
            <a:endParaRPr lang="en-US" sz="2400">
              <a:cs typeface="Arial" charset="0"/>
            </a:endParaRPr>
          </a:p>
        </p:txBody>
      </p:sp>
      <p:sp>
        <p:nvSpPr>
          <p:cNvPr id="22537" name="Line 10"/>
          <p:cNvSpPr>
            <a:spLocks noChangeShapeType="1"/>
          </p:cNvSpPr>
          <p:nvPr/>
        </p:nvSpPr>
        <p:spPr bwMode="auto">
          <a:xfrm flipV="1">
            <a:off x="3743325" y="6346825"/>
            <a:ext cx="1587" cy="762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38" name="Rectangle 11"/>
          <p:cNvSpPr>
            <a:spLocks noChangeArrowheads="1"/>
          </p:cNvSpPr>
          <p:nvPr/>
        </p:nvSpPr>
        <p:spPr bwMode="auto">
          <a:xfrm>
            <a:off x="3741737" y="6451600"/>
            <a:ext cx="698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4</a:t>
            </a:r>
            <a:endParaRPr lang="en-US" sz="2400">
              <a:cs typeface="Arial" charset="0"/>
            </a:endParaRPr>
          </a:p>
        </p:txBody>
      </p:sp>
      <p:sp>
        <p:nvSpPr>
          <p:cNvPr id="22539" name="Line 12"/>
          <p:cNvSpPr>
            <a:spLocks noChangeShapeType="1"/>
          </p:cNvSpPr>
          <p:nvPr/>
        </p:nvSpPr>
        <p:spPr bwMode="auto">
          <a:xfrm flipV="1">
            <a:off x="4502150" y="6346825"/>
            <a:ext cx="1587" cy="762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40" name="Rectangle 13"/>
          <p:cNvSpPr>
            <a:spLocks noChangeArrowheads="1"/>
          </p:cNvSpPr>
          <p:nvPr/>
        </p:nvSpPr>
        <p:spPr bwMode="auto">
          <a:xfrm>
            <a:off x="4500562" y="6451600"/>
            <a:ext cx="698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6</a:t>
            </a:r>
            <a:endParaRPr lang="en-US" sz="2400">
              <a:cs typeface="Arial" charset="0"/>
            </a:endParaRPr>
          </a:p>
        </p:txBody>
      </p:sp>
      <p:sp>
        <p:nvSpPr>
          <p:cNvPr id="22541" name="Line 14"/>
          <p:cNvSpPr>
            <a:spLocks noChangeShapeType="1"/>
          </p:cNvSpPr>
          <p:nvPr/>
        </p:nvSpPr>
        <p:spPr bwMode="auto">
          <a:xfrm flipV="1">
            <a:off x="5253037" y="6346825"/>
            <a:ext cx="1588" cy="762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42" name="Rectangle 15"/>
          <p:cNvSpPr>
            <a:spLocks noChangeArrowheads="1"/>
          </p:cNvSpPr>
          <p:nvPr/>
        </p:nvSpPr>
        <p:spPr bwMode="auto">
          <a:xfrm>
            <a:off x="5251450" y="6451600"/>
            <a:ext cx="698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8</a:t>
            </a:r>
            <a:endParaRPr lang="en-US" sz="2400">
              <a:cs typeface="Arial" charset="0"/>
            </a:endParaRPr>
          </a:p>
        </p:txBody>
      </p:sp>
      <p:sp>
        <p:nvSpPr>
          <p:cNvPr id="22543" name="Line 16"/>
          <p:cNvSpPr>
            <a:spLocks noChangeShapeType="1"/>
          </p:cNvSpPr>
          <p:nvPr/>
        </p:nvSpPr>
        <p:spPr bwMode="auto">
          <a:xfrm flipV="1">
            <a:off x="6011862" y="6346825"/>
            <a:ext cx="1588" cy="762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44" name="Rectangle 17"/>
          <p:cNvSpPr>
            <a:spLocks noChangeArrowheads="1"/>
          </p:cNvSpPr>
          <p:nvPr/>
        </p:nvSpPr>
        <p:spPr bwMode="auto">
          <a:xfrm>
            <a:off x="5970587" y="6451600"/>
            <a:ext cx="1397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10</a:t>
            </a:r>
            <a:endParaRPr lang="en-US" sz="2400">
              <a:cs typeface="Arial" charset="0"/>
            </a:endParaRPr>
          </a:p>
        </p:txBody>
      </p:sp>
      <p:sp>
        <p:nvSpPr>
          <p:cNvPr id="22545" name="Line 18"/>
          <p:cNvSpPr>
            <a:spLocks noChangeShapeType="1"/>
          </p:cNvSpPr>
          <p:nvPr/>
        </p:nvSpPr>
        <p:spPr bwMode="auto">
          <a:xfrm flipV="1">
            <a:off x="6762750" y="6346825"/>
            <a:ext cx="1587" cy="762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46" name="Rectangle 19"/>
          <p:cNvSpPr>
            <a:spLocks noChangeArrowheads="1"/>
          </p:cNvSpPr>
          <p:nvPr/>
        </p:nvSpPr>
        <p:spPr bwMode="auto">
          <a:xfrm>
            <a:off x="6721475" y="6451600"/>
            <a:ext cx="1397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12</a:t>
            </a:r>
            <a:endParaRPr lang="en-US" sz="2400">
              <a:cs typeface="Arial" charset="0"/>
            </a:endParaRPr>
          </a:p>
        </p:txBody>
      </p:sp>
      <p:sp>
        <p:nvSpPr>
          <p:cNvPr id="22547" name="Line 20"/>
          <p:cNvSpPr>
            <a:spLocks noChangeShapeType="1"/>
          </p:cNvSpPr>
          <p:nvPr/>
        </p:nvSpPr>
        <p:spPr bwMode="auto">
          <a:xfrm flipV="1">
            <a:off x="7512050" y="6346825"/>
            <a:ext cx="1587" cy="762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48" name="Rectangle 21"/>
          <p:cNvSpPr>
            <a:spLocks noChangeArrowheads="1"/>
          </p:cNvSpPr>
          <p:nvPr/>
        </p:nvSpPr>
        <p:spPr bwMode="auto">
          <a:xfrm>
            <a:off x="7470775" y="6451600"/>
            <a:ext cx="1397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14</a:t>
            </a:r>
            <a:endParaRPr lang="en-US" sz="2400">
              <a:cs typeface="Arial" charset="0"/>
            </a:endParaRPr>
          </a:p>
        </p:txBody>
      </p:sp>
      <p:sp>
        <p:nvSpPr>
          <p:cNvPr id="22549" name="Line 22"/>
          <p:cNvSpPr>
            <a:spLocks noChangeShapeType="1"/>
          </p:cNvSpPr>
          <p:nvPr/>
        </p:nvSpPr>
        <p:spPr bwMode="auto">
          <a:xfrm flipV="1">
            <a:off x="8270875" y="6346825"/>
            <a:ext cx="1587" cy="762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50" name="Rectangle 23"/>
          <p:cNvSpPr>
            <a:spLocks noChangeArrowheads="1"/>
          </p:cNvSpPr>
          <p:nvPr/>
        </p:nvSpPr>
        <p:spPr bwMode="auto">
          <a:xfrm>
            <a:off x="8229600" y="6451600"/>
            <a:ext cx="1397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16</a:t>
            </a:r>
            <a:endParaRPr lang="en-US" sz="2400">
              <a:cs typeface="Arial" charset="0"/>
            </a:endParaRPr>
          </a:p>
        </p:txBody>
      </p:sp>
      <p:sp>
        <p:nvSpPr>
          <p:cNvPr id="22551" name="Line 24"/>
          <p:cNvSpPr>
            <a:spLocks noChangeShapeType="1"/>
          </p:cNvSpPr>
          <p:nvPr/>
        </p:nvSpPr>
        <p:spPr bwMode="auto">
          <a:xfrm flipV="1">
            <a:off x="9021762" y="6346825"/>
            <a:ext cx="1588" cy="762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52" name="Rectangle 25"/>
          <p:cNvSpPr>
            <a:spLocks noChangeArrowheads="1"/>
          </p:cNvSpPr>
          <p:nvPr/>
        </p:nvSpPr>
        <p:spPr bwMode="auto">
          <a:xfrm>
            <a:off x="8980487" y="6451600"/>
            <a:ext cx="1397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18</a:t>
            </a:r>
            <a:endParaRPr lang="en-US" sz="2400">
              <a:cs typeface="Arial" charset="0"/>
            </a:endParaRPr>
          </a:p>
        </p:txBody>
      </p:sp>
      <p:sp>
        <p:nvSpPr>
          <p:cNvPr id="22553" name="Line 26"/>
          <p:cNvSpPr>
            <a:spLocks noChangeShapeType="1"/>
          </p:cNvSpPr>
          <p:nvPr/>
        </p:nvSpPr>
        <p:spPr bwMode="auto">
          <a:xfrm flipV="1">
            <a:off x="9780587" y="6346825"/>
            <a:ext cx="1588" cy="762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54" name="Rectangle 27"/>
          <p:cNvSpPr>
            <a:spLocks noChangeArrowheads="1"/>
          </p:cNvSpPr>
          <p:nvPr/>
        </p:nvSpPr>
        <p:spPr bwMode="auto">
          <a:xfrm>
            <a:off x="9739312" y="6451600"/>
            <a:ext cx="1397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20</a:t>
            </a:r>
            <a:endParaRPr lang="en-US" sz="2400">
              <a:cs typeface="Arial" charset="0"/>
            </a:endParaRPr>
          </a:p>
        </p:txBody>
      </p:sp>
      <p:sp>
        <p:nvSpPr>
          <p:cNvPr id="22555" name="Line 28"/>
          <p:cNvSpPr>
            <a:spLocks noChangeShapeType="1"/>
          </p:cNvSpPr>
          <p:nvPr/>
        </p:nvSpPr>
        <p:spPr bwMode="auto">
          <a:xfrm>
            <a:off x="2243137" y="6423025"/>
            <a:ext cx="66675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56" name="Rectangle 29"/>
          <p:cNvSpPr>
            <a:spLocks noChangeArrowheads="1"/>
          </p:cNvSpPr>
          <p:nvPr/>
        </p:nvSpPr>
        <p:spPr bwMode="auto">
          <a:xfrm>
            <a:off x="2057400" y="6346825"/>
            <a:ext cx="182562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-15</a:t>
            </a:r>
            <a:endParaRPr lang="en-US" sz="2400">
              <a:cs typeface="Arial" charset="0"/>
            </a:endParaRPr>
          </a:p>
        </p:txBody>
      </p:sp>
      <p:sp>
        <p:nvSpPr>
          <p:cNvPr id="22557" name="Line 30"/>
          <p:cNvSpPr>
            <a:spLocks noChangeShapeType="1"/>
          </p:cNvSpPr>
          <p:nvPr/>
        </p:nvSpPr>
        <p:spPr bwMode="auto">
          <a:xfrm>
            <a:off x="2243137" y="5853113"/>
            <a:ext cx="66675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58" name="Rectangle 31"/>
          <p:cNvSpPr>
            <a:spLocks noChangeArrowheads="1"/>
          </p:cNvSpPr>
          <p:nvPr/>
        </p:nvSpPr>
        <p:spPr bwMode="auto">
          <a:xfrm>
            <a:off x="2057400" y="5776913"/>
            <a:ext cx="182562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-10</a:t>
            </a:r>
            <a:endParaRPr lang="en-US" sz="2400">
              <a:cs typeface="Arial" charset="0"/>
            </a:endParaRPr>
          </a:p>
        </p:txBody>
      </p:sp>
      <p:sp>
        <p:nvSpPr>
          <p:cNvPr id="22559" name="Line 32"/>
          <p:cNvSpPr>
            <a:spLocks noChangeShapeType="1"/>
          </p:cNvSpPr>
          <p:nvPr/>
        </p:nvSpPr>
        <p:spPr bwMode="auto">
          <a:xfrm>
            <a:off x="2243137" y="5281613"/>
            <a:ext cx="66675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60" name="Rectangle 33"/>
          <p:cNvSpPr>
            <a:spLocks noChangeArrowheads="1"/>
          </p:cNvSpPr>
          <p:nvPr/>
        </p:nvSpPr>
        <p:spPr bwMode="auto">
          <a:xfrm>
            <a:off x="2125662" y="5205413"/>
            <a:ext cx="11271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-5</a:t>
            </a:r>
            <a:endParaRPr lang="en-US" sz="2400">
              <a:cs typeface="Arial" charset="0"/>
            </a:endParaRPr>
          </a:p>
        </p:txBody>
      </p:sp>
      <p:sp>
        <p:nvSpPr>
          <p:cNvPr id="22561" name="Line 34"/>
          <p:cNvSpPr>
            <a:spLocks noChangeShapeType="1"/>
          </p:cNvSpPr>
          <p:nvPr/>
        </p:nvSpPr>
        <p:spPr bwMode="auto">
          <a:xfrm>
            <a:off x="2243137" y="4711700"/>
            <a:ext cx="66675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62" name="Rectangle 35"/>
          <p:cNvSpPr>
            <a:spLocks noChangeArrowheads="1"/>
          </p:cNvSpPr>
          <p:nvPr/>
        </p:nvSpPr>
        <p:spPr bwMode="auto">
          <a:xfrm>
            <a:off x="2165350" y="4635500"/>
            <a:ext cx="698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0</a:t>
            </a:r>
            <a:endParaRPr lang="en-US" sz="2400">
              <a:cs typeface="Arial" charset="0"/>
            </a:endParaRPr>
          </a:p>
        </p:txBody>
      </p:sp>
      <p:sp>
        <p:nvSpPr>
          <p:cNvPr id="22563" name="Line 36"/>
          <p:cNvSpPr>
            <a:spLocks noChangeShapeType="1"/>
          </p:cNvSpPr>
          <p:nvPr/>
        </p:nvSpPr>
        <p:spPr bwMode="auto">
          <a:xfrm>
            <a:off x="2243137" y="4140200"/>
            <a:ext cx="66675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64" name="Rectangle 37"/>
          <p:cNvSpPr>
            <a:spLocks noChangeArrowheads="1"/>
          </p:cNvSpPr>
          <p:nvPr/>
        </p:nvSpPr>
        <p:spPr bwMode="auto">
          <a:xfrm>
            <a:off x="2165350" y="4064000"/>
            <a:ext cx="698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5</a:t>
            </a:r>
            <a:endParaRPr lang="en-US" sz="2400">
              <a:cs typeface="Arial" charset="0"/>
            </a:endParaRPr>
          </a:p>
        </p:txBody>
      </p:sp>
      <p:sp>
        <p:nvSpPr>
          <p:cNvPr id="22565" name="Line 38"/>
          <p:cNvSpPr>
            <a:spLocks noChangeShapeType="1"/>
          </p:cNvSpPr>
          <p:nvPr/>
        </p:nvSpPr>
        <p:spPr bwMode="auto">
          <a:xfrm>
            <a:off x="2243137" y="3568700"/>
            <a:ext cx="66675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66" name="Rectangle 39"/>
          <p:cNvSpPr>
            <a:spLocks noChangeArrowheads="1"/>
          </p:cNvSpPr>
          <p:nvPr/>
        </p:nvSpPr>
        <p:spPr bwMode="auto">
          <a:xfrm>
            <a:off x="2098675" y="3492500"/>
            <a:ext cx="1397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10</a:t>
            </a:r>
            <a:endParaRPr lang="en-US" sz="2400">
              <a:cs typeface="Arial" charset="0"/>
            </a:endParaRPr>
          </a:p>
        </p:txBody>
      </p:sp>
      <p:sp>
        <p:nvSpPr>
          <p:cNvPr id="22567" name="Line 40"/>
          <p:cNvSpPr>
            <a:spLocks noChangeShapeType="1"/>
          </p:cNvSpPr>
          <p:nvPr/>
        </p:nvSpPr>
        <p:spPr bwMode="auto">
          <a:xfrm>
            <a:off x="2243137" y="2998788"/>
            <a:ext cx="66675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68" name="Rectangle 41"/>
          <p:cNvSpPr>
            <a:spLocks noChangeArrowheads="1"/>
          </p:cNvSpPr>
          <p:nvPr/>
        </p:nvSpPr>
        <p:spPr bwMode="auto">
          <a:xfrm>
            <a:off x="2098675" y="2922588"/>
            <a:ext cx="1397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15</a:t>
            </a:r>
            <a:endParaRPr lang="en-US" sz="2400">
              <a:cs typeface="Arial" charset="0"/>
            </a:endParaRPr>
          </a:p>
        </p:txBody>
      </p:sp>
      <p:sp>
        <p:nvSpPr>
          <p:cNvPr id="22569" name="Line 42"/>
          <p:cNvSpPr>
            <a:spLocks noChangeShapeType="1"/>
          </p:cNvSpPr>
          <p:nvPr/>
        </p:nvSpPr>
        <p:spPr bwMode="auto">
          <a:xfrm>
            <a:off x="2243137" y="2427288"/>
            <a:ext cx="66675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70" name="Rectangle 43"/>
          <p:cNvSpPr>
            <a:spLocks noChangeArrowheads="1"/>
          </p:cNvSpPr>
          <p:nvPr/>
        </p:nvSpPr>
        <p:spPr bwMode="auto">
          <a:xfrm>
            <a:off x="2098675" y="2351088"/>
            <a:ext cx="1397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20</a:t>
            </a:r>
            <a:endParaRPr lang="en-US" sz="2400">
              <a:cs typeface="Arial" charset="0"/>
            </a:endParaRPr>
          </a:p>
        </p:txBody>
      </p:sp>
      <p:sp>
        <p:nvSpPr>
          <p:cNvPr id="22571" name="Line 44"/>
          <p:cNvSpPr>
            <a:spLocks noChangeShapeType="1"/>
          </p:cNvSpPr>
          <p:nvPr/>
        </p:nvSpPr>
        <p:spPr bwMode="auto">
          <a:xfrm>
            <a:off x="2243137" y="1855788"/>
            <a:ext cx="66675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72" name="Rectangle 45"/>
          <p:cNvSpPr>
            <a:spLocks noChangeArrowheads="1"/>
          </p:cNvSpPr>
          <p:nvPr/>
        </p:nvSpPr>
        <p:spPr bwMode="auto">
          <a:xfrm>
            <a:off x="2098675" y="1779588"/>
            <a:ext cx="1397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25</a:t>
            </a:r>
            <a:endParaRPr lang="en-US" sz="2400">
              <a:cs typeface="Arial" charset="0"/>
            </a:endParaRPr>
          </a:p>
        </p:txBody>
      </p:sp>
      <p:sp>
        <p:nvSpPr>
          <p:cNvPr id="22573" name="Line 46"/>
          <p:cNvSpPr>
            <a:spLocks noChangeShapeType="1"/>
          </p:cNvSpPr>
          <p:nvPr/>
        </p:nvSpPr>
        <p:spPr bwMode="auto">
          <a:xfrm>
            <a:off x="2243137" y="1295400"/>
            <a:ext cx="66675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74" name="Rectangle 47"/>
          <p:cNvSpPr>
            <a:spLocks noChangeArrowheads="1"/>
          </p:cNvSpPr>
          <p:nvPr/>
        </p:nvSpPr>
        <p:spPr bwMode="auto">
          <a:xfrm>
            <a:off x="2098675" y="1219200"/>
            <a:ext cx="1397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30</a:t>
            </a:r>
            <a:endParaRPr lang="en-US" sz="2400">
              <a:cs typeface="Arial" charset="0"/>
            </a:endParaRPr>
          </a:p>
        </p:txBody>
      </p:sp>
      <p:sp>
        <p:nvSpPr>
          <p:cNvPr id="22575" name="Oval 48"/>
          <p:cNvSpPr>
            <a:spLocks noChangeArrowheads="1"/>
          </p:cNvSpPr>
          <p:nvPr/>
        </p:nvSpPr>
        <p:spPr bwMode="auto">
          <a:xfrm>
            <a:off x="2576512" y="4549775"/>
            <a:ext cx="84138" cy="85725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76" name="Oval 49"/>
          <p:cNvSpPr>
            <a:spLocks noChangeArrowheads="1"/>
          </p:cNvSpPr>
          <p:nvPr/>
        </p:nvSpPr>
        <p:spPr bwMode="auto">
          <a:xfrm>
            <a:off x="2576512" y="4549775"/>
            <a:ext cx="84138" cy="85725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77" name="Oval 50"/>
          <p:cNvSpPr>
            <a:spLocks noChangeArrowheads="1"/>
          </p:cNvSpPr>
          <p:nvPr/>
        </p:nvSpPr>
        <p:spPr bwMode="auto">
          <a:xfrm>
            <a:off x="2955925" y="4833938"/>
            <a:ext cx="85725" cy="85725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78" name="Oval 51"/>
          <p:cNvSpPr>
            <a:spLocks noChangeArrowheads="1"/>
          </p:cNvSpPr>
          <p:nvPr/>
        </p:nvSpPr>
        <p:spPr bwMode="auto">
          <a:xfrm>
            <a:off x="2955925" y="4833938"/>
            <a:ext cx="85725" cy="85725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79" name="Oval 52"/>
          <p:cNvSpPr>
            <a:spLocks noChangeArrowheads="1"/>
          </p:cNvSpPr>
          <p:nvPr/>
        </p:nvSpPr>
        <p:spPr bwMode="auto">
          <a:xfrm>
            <a:off x="3335337" y="5243513"/>
            <a:ext cx="85725" cy="85725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80" name="Oval 53"/>
          <p:cNvSpPr>
            <a:spLocks noChangeArrowheads="1"/>
          </p:cNvSpPr>
          <p:nvPr/>
        </p:nvSpPr>
        <p:spPr bwMode="auto">
          <a:xfrm>
            <a:off x="3335337" y="5243513"/>
            <a:ext cx="85725" cy="85725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81" name="Oval 54"/>
          <p:cNvSpPr>
            <a:spLocks noChangeArrowheads="1"/>
          </p:cNvSpPr>
          <p:nvPr/>
        </p:nvSpPr>
        <p:spPr bwMode="auto">
          <a:xfrm>
            <a:off x="3705225" y="5243513"/>
            <a:ext cx="85725" cy="85725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82" name="Oval 55"/>
          <p:cNvSpPr>
            <a:spLocks noChangeArrowheads="1"/>
          </p:cNvSpPr>
          <p:nvPr/>
        </p:nvSpPr>
        <p:spPr bwMode="auto">
          <a:xfrm>
            <a:off x="3705225" y="5243513"/>
            <a:ext cx="85725" cy="85725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83" name="Oval 56"/>
          <p:cNvSpPr>
            <a:spLocks noChangeArrowheads="1"/>
          </p:cNvSpPr>
          <p:nvPr/>
        </p:nvSpPr>
        <p:spPr bwMode="auto">
          <a:xfrm>
            <a:off x="4084637" y="5434013"/>
            <a:ext cx="85725" cy="85725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84" name="Oval 57"/>
          <p:cNvSpPr>
            <a:spLocks noChangeArrowheads="1"/>
          </p:cNvSpPr>
          <p:nvPr/>
        </p:nvSpPr>
        <p:spPr bwMode="auto">
          <a:xfrm>
            <a:off x="4084637" y="5434013"/>
            <a:ext cx="85725" cy="85725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85" name="Oval 58"/>
          <p:cNvSpPr>
            <a:spLocks noChangeArrowheads="1"/>
          </p:cNvSpPr>
          <p:nvPr/>
        </p:nvSpPr>
        <p:spPr bwMode="auto">
          <a:xfrm>
            <a:off x="4464050" y="5338763"/>
            <a:ext cx="85725" cy="85725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86" name="Oval 59"/>
          <p:cNvSpPr>
            <a:spLocks noChangeArrowheads="1"/>
          </p:cNvSpPr>
          <p:nvPr/>
        </p:nvSpPr>
        <p:spPr bwMode="auto">
          <a:xfrm>
            <a:off x="4464050" y="5338763"/>
            <a:ext cx="85725" cy="85725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87" name="Oval 60"/>
          <p:cNvSpPr>
            <a:spLocks noChangeArrowheads="1"/>
          </p:cNvSpPr>
          <p:nvPr/>
        </p:nvSpPr>
        <p:spPr bwMode="auto">
          <a:xfrm>
            <a:off x="4835525" y="5081588"/>
            <a:ext cx="84137" cy="85725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88" name="Oval 61"/>
          <p:cNvSpPr>
            <a:spLocks noChangeArrowheads="1"/>
          </p:cNvSpPr>
          <p:nvPr/>
        </p:nvSpPr>
        <p:spPr bwMode="auto">
          <a:xfrm>
            <a:off x="4835525" y="5081588"/>
            <a:ext cx="84137" cy="85725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89" name="Oval 62"/>
          <p:cNvSpPr>
            <a:spLocks noChangeArrowheads="1"/>
          </p:cNvSpPr>
          <p:nvPr/>
        </p:nvSpPr>
        <p:spPr bwMode="auto">
          <a:xfrm>
            <a:off x="5214937" y="4919663"/>
            <a:ext cx="85725" cy="85725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90" name="Oval 63"/>
          <p:cNvSpPr>
            <a:spLocks noChangeArrowheads="1"/>
          </p:cNvSpPr>
          <p:nvPr/>
        </p:nvSpPr>
        <p:spPr bwMode="auto">
          <a:xfrm>
            <a:off x="5214937" y="4919663"/>
            <a:ext cx="85725" cy="85725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91" name="Oval 64"/>
          <p:cNvSpPr>
            <a:spLocks noChangeArrowheads="1"/>
          </p:cNvSpPr>
          <p:nvPr/>
        </p:nvSpPr>
        <p:spPr bwMode="auto">
          <a:xfrm>
            <a:off x="5594350" y="5157788"/>
            <a:ext cx="85725" cy="85725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92" name="Oval 65"/>
          <p:cNvSpPr>
            <a:spLocks noChangeArrowheads="1"/>
          </p:cNvSpPr>
          <p:nvPr/>
        </p:nvSpPr>
        <p:spPr bwMode="auto">
          <a:xfrm>
            <a:off x="5594350" y="5157788"/>
            <a:ext cx="85725" cy="85725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93" name="Oval 66"/>
          <p:cNvSpPr>
            <a:spLocks noChangeArrowheads="1"/>
          </p:cNvSpPr>
          <p:nvPr/>
        </p:nvSpPr>
        <p:spPr bwMode="auto">
          <a:xfrm>
            <a:off x="5973762" y="4625975"/>
            <a:ext cx="85725" cy="85725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94" name="Oval 67"/>
          <p:cNvSpPr>
            <a:spLocks noChangeArrowheads="1"/>
          </p:cNvSpPr>
          <p:nvPr/>
        </p:nvSpPr>
        <p:spPr bwMode="auto">
          <a:xfrm>
            <a:off x="5973762" y="4625975"/>
            <a:ext cx="85725" cy="85725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95" name="Oval 68"/>
          <p:cNvSpPr>
            <a:spLocks noChangeArrowheads="1"/>
          </p:cNvSpPr>
          <p:nvPr/>
        </p:nvSpPr>
        <p:spPr bwMode="auto">
          <a:xfrm>
            <a:off x="6343650" y="4805363"/>
            <a:ext cx="85725" cy="85725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96" name="Oval 69"/>
          <p:cNvSpPr>
            <a:spLocks noChangeArrowheads="1"/>
          </p:cNvSpPr>
          <p:nvPr/>
        </p:nvSpPr>
        <p:spPr bwMode="auto">
          <a:xfrm>
            <a:off x="6343650" y="4805363"/>
            <a:ext cx="85725" cy="85725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97" name="Oval 70"/>
          <p:cNvSpPr>
            <a:spLocks noChangeArrowheads="1"/>
          </p:cNvSpPr>
          <p:nvPr/>
        </p:nvSpPr>
        <p:spPr bwMode="auto">
          <a:xfrm>
            <a:off x="6724650" y="4435475"/>
            <a:ext cx="84137" cy="85725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98" name="Oval 71"/>
          <p:cNvSpPr>
            <a:spLocks noChangeArrowheads="1"/>
          </p:cNvSpPr>
          <p:nvPr/>
        </p:nvSpPr>
        <p:spPr bwMode="auto">
          <a:xfrm>
            <a:off x="6724650" y="4435475"/>
            <a:ext cx="84137" cy="85725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99" name="Oval 72"/>
          <p:cNvSpPr>
            <a:spLocks noChangeArrowheads="1"/>
          </p:cNvSpPr>
          <p:nvPr/>
        </p:nvSpPr>
        <p:spPr bwMode="auto">
          <a:xfrm>
            <a:off x="7104062" y="4786313"/>
            <a:ext cx="85725" cy="85725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00" name="Oval 73"/>
          <p:cNvSpPr>
            <a:spLocks noChangeArrowheads="1"/>
          </p:cNvSpPr>
          <p:nvPr/>
        </p:nvSpPr>
        <p:spPr bwMode="auto">
          <a:xfrm>
            <a:off x="7104062" y="4786313"/>
            <a:ext cx="85725" cy="85725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01" name="Oval 74"/>
          <p:cNvSpPr>
            <a:spLocks noChangeArrowheads="1"/>
          </p:cNvSpPr>
          <p:nvPr/>
        </p:nvSpPr>
        <p:spPr bwMode="auto">
          <a:xfrm>
            <a:off x="7473950" y="4549775"/>
            <a:ext cx="85725" cy="85725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02" name="Oval 75"/>
          <p:cNvSpPr>
            <a:spLocks noChangeArrowheads="1"/>
          </p:cNvSpPr>
          <p:nvPr/>
        </p:nvSpPr>
        <p:spPr bwMode="auto">
          <a:xfrm>
            <a:off x="7473950" y="4549775"/>
            <a:ext cx="85725" cy="85725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03" name="Oval 76"/>
          <p:cNvSpPr>
            <a:spLocks noChangeArrowheads="1"/>
          </p:cNvSpPr>
          <p:nvPr/>
        </p:nvSpPr>
        <p:spPr bwMode="auto">
          <a:xfrm>
            <a:off x="7853362" y="4340225"/>
            <a:ext cx="85725" cy="85725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04" name="Oval 77"/>
          <p:cNvSpPr>
            <a:spLocks noChangeArrowheads="1"/>
          </p:cNvSpPr>
          <p:nvPr/>
        </p:nvSpPr>
        <p:spPr bwMode="auto">
          <a:xfrm>
            <a:off x="7853362" y="4340225"/>
            <a:ext cx="85725" cy="85725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05" name="Oval 78"/>
          <p:cNvSpPr>
            <a:spLocks noChangeArrowheads="1"/>
          </p:cNvSpPr>
          <p:nvPr/>
        </p:nvSpPr>
        <p:spPr bwMode="auto">
          <a:xfrm>
            <a:off x="8232775" y="3692525"/>
            <a:ext cx="85725" cy="85725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06" name="Oval 79"/>
          <p:cNvSpPr>
            <a:spLocks noChangeArrowheads="1"/>
          </p:cNvSpPr>
          <p:nvPr/>
        </p:nvSpPr>
        <p:spPr bwMode="auto">
          <a:xfrm>
            <a:off x="8232775" y="3692525"/>
            <a:ext cx="85725" cy="85725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07" name="Oval 80"/>
          <p:cNvSpPr>
            <a:spLocks noChangeArrowheads="1"/>
          </p:cNvSpPr>
          <p:nvPr/>
        </p:nvSpPr>
        <p:spPr bwMode="auto">
          <a:xfrm>
            <a:off x="8604250" y="3949700"/>
            <a:ext cx="84137" cy="85725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08" name="Oval 81"/>
          <p:cNvSpPr>
            <a:spLocks noChangeArrowheads="1"/>
          </p:cNvSpPr>
          <p:nvPr/>
        </p:nvSpPr>
        <p:spPr bwMode="auto">
          <a:xfrm>
            <a:off x="8604250" y="3949700"/>
            <a:ext cx="84137" cy="85725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09" name="Oval 82"/>
          <p:cNvSpPr>
            <a:spLocks noChangeArrowheads="1"/>
          </p:cNvSpPr>
          <p:nvPr/>
        </p:nvSpPr>
        <p:spPr bwMode="auto">
          <a:xfrm>
            <a:off x="8983662" y="3797300"/>
            <a:ext cx="85725" cy="85725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10" name="Oval 83"/>
          <p:cNvSpPr>
            <a:spLocks noChangeArrowheads="1"/>
          </p:cNvSpPr>
          <p:nvPr/>
        </p:nvSpPr>
        <p:spPr bwMode="auto">
          <a:xfrm>
            <a:off x="8983662" y="3797300"/>
            <a:ext cx="85725" cy="85725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11" name="Oval 84"/>
          <p:cNvSpPr>
            <a:spLocks noChangeArrowheads="1"/>
          </p:cNvSpPr>
          <p:nvPr/>
        </p:nvSpPr>
        <p:spPr bwMode="auto">
          <a:xfrm>
            <a:off x="9363075" y="3654425"/>
            <a:ext cx="85725" cy="85725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12" name="Oval 85"/>
          <p:cNvSpPr>
            <a:spLocks noChangeArrowheads="1"/>
          </p:cNvSpPr>
          <p:nvPr/>
        </p:nvSpPr>
        <p:spPr bwMode="auto">
          <a:xfrm>
            <a:off x="9363075" y="3654425"/>
            <a:ext cx="85725" cy="85725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13" name="Oval 86"/>
          <p:cNvSpPr>
            <a:spLocks noChangeArrowheads="1"/>
          </p:cNvSpPr>
          <p:nvPr/>
        </p:nvSpPr>
        <p:spPr bwMode="auto">
          <a:xfrm>
            <a:off x="9742487" y="3254375"/>
            <a:ext cx="85725" cy="85725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14" name="Oval 87"/>
          <p:cNvSpPr>
            <a:spLocks noChangeArrowheads="1"/>
          </p:cNvSpPr>
          <p:nvPr/>
        </p:nvSpPr>
        <p:spPr bwMode="auto">
          <a:xfrm>
            <a:off x="9742487" y="3254375"/>
            <a:ext cx="85725" cy="85725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15" name="Freeform 88"/>
          <p:cNvSpPr>
            <a:spLocks/>
          </p:cNvSpPr>
          <p:nvPr/>
        </p:nvSpPr>
        <p:spPr bwMode="auto">
          <a:xfrm>
            <a:off x="2613025" y="1827213"/>
            <a:ext cx="4784725" cy="3721100"/>
          </a:xfrm>
          <a:custGeom>
            <a:avLst/>
            <a:gdLst>
              <a:gd name="T0" fmla="*/ 2147483647 w 3014"/>
              <a:gd name="T1" fmla="*/ 2147483647 h 2344"/>
              <a:gd name="T2" fmla="*/ 2147483647 w 3014"/>
              <a:gd name="T3" fmla="*/ 2147483647 h 2344"/>
              <a:gd name="T4" fmla="*/ 2147483647 w 3014"/>
              <a:gd name="T5" fmla="*/ 2147483647 h 2344"/>
              <a:gd name="T6" fmla="*/ 2147483647 w 3014"/>
              <a:gd name="T7" fmla="*/ 2147483647 h 2344"/>
              <a:gd name="T8" fmla="*/ 2147483647 w 3014"/>
              <a:gd name="T9" fmla="*/ 2147483647 h 2344"/>
              <a:gd name="T10" fmla="*/ 2147483647 w 3014"/>
              <a:gd name="T11" fmla="*/ 2147483647 h 2344"/>
              <a:gd name="T12" fmla="*/ 2147483647 w 3014"/>
              <a:gd name="T13" fmla="*/ 2147483647 h 2344"/>
              <a:gd name="T14" fmla="*/ 2147483647 w 3014"/>
              <a:gd name="T15" fmla="*/ 2147483647 h 2344"/>
              <a:gd name="T16" fmla="*/ 2147483647 w 3014"/>
              <a:gd name="T17" fmla="*/ 2147483647 h 2344"/>
              <a:gd name="T18" fmla="*/ 2147483647 w 3014"/>
              <a:gd name="T19" fmla="*/ 2147483647 h 2344"/>
              <a:gd name="T20" fmla="*/ 2147483647 w 3014"/>
              <a:gd name="T21" fmla="*/ 2147483647 h 2344"/>
              <a:gd name="T22" fmla="*/ 2147483647 w 3014"/>
              <a:gd name="T23" fmla="*/ 2147483647 h 2344"/>
              <a:gd name="T24" fmla="*/ 2147483647 w 3014"/>
              <a:gd name="T25" fmla="*/ 2147483647 h 2344"/>
              <a:gd name="T26" fmla="*/ 2147483647 w 3014"/>
              <a:gd name="T27" fmla="*/ 2147483647 h 2344"/>
              <a:gd name="T28" fmla="*/ 2147483647 w 3014"/>
              <a:gd name="T29" fmla="*/ 2147483647 h 2344"/>
              <a:gd name="T30" fmla="*/ 2147483647 w 3014"/>
              <a:gd name="T31" fmla="*/ 2147483647 h 2344"/>
              <a:gd name="T32" fmla="*/ 2147483647 w 3014"/>
              <a:gd name="T33" fmla="*/ 2147483647 h 2344"/>
              <a:gd name="T34" fmla="*/ 2147483647 w 3014"/>
              <a:gd name="T35" fmla="*/ 2147483647 h 2344"/>
              <a:gd name="T36" fmla="*/ 2147483647 w 3014"/>
              <a:gd name="T37" fmla="*/ 2147483647 h 2344"/>
              <a:gd name="T38" fmla="*/ 2147483647 w 3014"/>
              <a:gd name="T39" fmla="*/ 2147483647 h 2344"/>
              <a:gd name="T40" fmla="*/ 2147483647 w 3014"/>
              <a:gd name="T41" fmla="*/ 2147483647 h 2344"/>
              <a:gd name="T42" fmla="*/ 2147483647 w 3014"/>
              <a:gd name="T43" fmla="*/ 2147483647 h 2344"/>
              <a:gd name="T44" fmla="*/ 2147483647 w 3014"/>
              <a:gd name="T45" fmla="*/ 2147483647 h 2344"/>
              <a:gd name="T46" fmla="*/ 2147483647 w 3014"/>
              <a:gd name="T47" fmla="*/ 2147483647 h 2344"/>
              <a:gd name="T48" fmla="*/ 2147483647 w 3014"/>
              <a:gd name="T49" fmla="*/ 2147483647 h 2344"/>
              <a:gd name="T50" fmla="*/ 2147483647 w 3014"/>
              <a:gd name="T51" fmla="*/ 2147483647 h 2344"/>
              <a:gd name="T52" fmla="*/ 2147483647 w 3014"/>
              <a:gd name="T53" fmla="*/ 2147483647 h 2344"/>
              <a:gd name="T54" fmla="*/ 2147483647 w 3014"/>
              <a:gd name="T55" fmla="*/ 2147483647 h 2344"/>
              <a:gd name="T56" fmla="*/ 2147483647 w 3014"/>
              <a:gd name="T57" fmla="*/ 2147483647 h 2344"/>
              <a:gd name="T58" fmla="*/ 2147483647 w 3014"/>
              <a:gd name="T59" fmla="*/ 2147483647 h 2344"/>
              <a:gd name="T60" fmla="*/ 2147483647 w 3014"/>
              <a:gd name="T61" fmla="*/ 2147483647 h 2344"/>
              <a:gd name="T62" fmla="*/ 2147483647 w 3014"/>
              <a:gd name="T63" fmla="*/ 2147483647 h 2344"/>
              <a:gd name="T64" fmla="*/ 2147483647 w 3014"/>
              <a:gd name="T65" fmla="*/ 2147483647 h 2344"/>
              <a:gd name="T66" fmla="*/ 2147483647 w 3014"/>
              <a:gd name="T67" fmla="*/ 2147483647 h 2344"/>
              <a:gd name="T68" fmla="*/ 2147483647 w 3014"/>
              <a:gd name="T69" fmla="*/ 2147483647 h 2344"/>
              <a:gd name="T70" fmla="*/ 2147483647 w 3014"/>
              <a:gd name="T71" fmla="*/ 2147483647 h 2344"/>
              <a:gd name="T72" fmla="*/ 2147483647 w 3014"/>
              <a:gd name="T73" fmla="*/ 2147483647 h 2344"/>
              <a:gd name="T74" fmla="*/ 2147483647 w 3014"/>
              <a:gd name="T75" fmla="*/ 2147483647 h 2344"/>
              <a:gd name="T76" fmla="*/ 2147483647 w 3014"/>
              <a:gd name="T77" fmla="*/ 2147483647 h 2344"/>
              <a:gd name="T78" fmla="*/ 2147483647 w 3014"/>
              <a:gd name="T79" fmla="*/ 2147483647 h 2344"/>
              <a:gd name="T80" fmla="*/ 2147483647 w 3014"/>
              <a:gd name="T81" fmla="*/ 2147483647 h 2344"/>
              <a:gd name="T82" fmla="*/ 2147483647 w 3014"/>
              <a:gd name="T83" fmla="*/ 2147483647 h 2344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3014"/>
              <a:gd name="T127" fmla="*/ 0 h 2344"/>
              <a:gd name="T128" fmla="*/ 3014 w 3014"/>
              <a:gd name="T129" fmla="*/ 2344 h 2344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3014" h="2344">
                <a:moveTo>
                  <a:pt x="0" y="1739"/>
                </a:moveTo>
                <a:lnTo>
                  <a:pt x="24" y="630"/>
                </a:lnTo>
                <a:lnTo>
                  <a:pt x="48" y="114"/>
                </a:lnTo>
                <a:lnTo>
                  <a:pt x="72" y="0"/>
                </a:lnTo>
                <a:lnTo>
                  <a:pt x="96" y="132"/>
                </a:lnTo>
                <a:lnTo>
                  <a:pt x="120" y="402"/>
                </a:lnTo>
                <a:lnTo>
                  <a:pt x="144" y="738"/>
                </a:lnTo>
                <a:lnTo>
                  <a:pt x="168" y="1085"/>
                </a:lnTo>
                <a:lnTo>
                  <a:pt x="192" y="1409"/>
                </a:lnTo>
                <a:lnTo>
                  <a:pt x="216" y="1691"/>
                </a:lnTo>
                <a:lnTo>
                  <a:pt x="240" y="1918"/>
                </a:lnTo>
                <a:lnTo>
                  <a:pt x="264" y="2098"/>
                </a:lnTo>
                <a:lnTo>
                  <a:pt x="287" y="2218"/>
                </a:lnTo>
                <a:lnTo>
                  <a:pt x="311" y="2296"/>
                </a:lnTo>
                <a:lnTo>
                  <a:pt x="335" y="2338"/>
                </a:lnTo>
                <a:lnTo>
                  <a:pt x="359" y="2344"/>
                </a:lnTo>
                <a:lnTo>
                  <a:pt x="383" y="2332"/>
                </a:lnTo>
                <a:lnTo>
                  <a:pt x="407" y="2302"/>
                </a:lnTo>
                <a:lnTo>
                  <a:pt x="431" y="2260"/>
                </a:lnTo>
                <a:lnTo>
                  <a:pt x="455" y="2218"/>
                </a:lnTo>
                <a:lnTo>
                  <a:pt x="479" y="2182"/>
                </a:lnTo>
                <a:lnTo>
                  <a:pt x="503" y="2146"/>
                </a:lnTo>
                <a:lnTo>
                  <a:pt x="527" y="2116"/>
                </a:lnTo>
                <a:lnTo>
                  <a:pt x="551" y="2092"/>
                </a:lnTo>
                <a:lnTo>
                  <a:pt x="569" y="2080"/>
                </a:lnTo>
                <a:lnTo>
                  <a:pt x="592" y="2080"/>
                </a:lnTo>
                <a:lnTo>
                  <a:pt x="616" y="2080"/>
                </a:lnTo>
                <a:lnTo>
                  <a:pt x="640" y="2098"/>
                </a:lnTo>
                <a:lnTo>
                  <a:pt x="664" y="2116"/>
                </a:lnTo>
                <a:lnTo>
                  <a:pt x="688" y="2134"/>
                </a:lnTo>
                <a:lnTo>
                  <a:pt x="712" y="2164"/>
                </a:lnTo>
                <a:lnTo>
                  <a:pt x="736" y="2188"/>
                </a:lnTo>
                <a:lnTo>
                  <a:pt x="760" y="2218"/>
                </a:lnTo>
                <a:lnTo>
                  <a:pt x="784" y="2242"/>
                </a:lnTo>
                <a:lnTo>
                  <a:pt x="808" y="2266"/>
                </a:lnTo>
                <a:lnTo>
                  <a:pt x="832" y="2284"/>
                </a:lnTo>
                <a:lnTo>
                  <a:pt x="856" y="2302"/>
                </a:lnTo>
                <a:lnTo>
                  <a:pt x="879" y="2320"/>
                </a:lnTo>
                <a:lnTo>
                  <a:pt x="903" y="2326"/>
                </a:lnTo>
                <a:lnTo>
                  <a:pt x="927" y="2332"/>
                </a:lnTo>
                <a:lnTo>
                  <a:pt x="951" y="2332"/>
                </a:lnTo>
                <a:lnTo>
                  <a:pt x="975" y="2326"/>
                </a:lnTo>
                <a:lnTo>
                  <a:pt x="999" y="2320"/>
                </a:lnTo>
                <a:lnTo>
                  <a:pt x="1023" y="2314"/>
                </a:lnTo>
                <a:lnTo>
                  <a:pt x="1047" y="2296"/>
                </a:lnTo>
                <a:lnTo>
                  <a:pt x="1071" y="2284"/>
                </a:lnTo>
                <a:lnTo>
                  <a:pt x="1095" y="2266"/>
                </a:lnTo>
                <a:lnTo>
                  <a:pt x="1119" y="2248"/>
                </a:lnTo>
                <a:lnTo>
                  <a:pt x="1143" y="2230"/>
                </a:lnTo>
                <a:lnTo>
                  <a:pt x="1166" y="2212"/>
                </a:lnTo>
                <a:lnTo>
                  <a:pt x="1190" y="2194"/>
                </a:lnTo>
                <a:lnTo>
                  <a:pt x="1214" y="2176"/>
                </a:lnTo>
                <a:lnTo>
                  <a:pt x="1238" y="2158"/>
                </a:lnTo>
                <a:lnTo>
                  <a:pt x="1262" y="2140"/>
                </a:lnTo>
                <a:lnTo>
                  <a:pt x="1286" y="2128"/>
                </a:lnTo>
                <a:lnTo>
                  <a:pt x="1310" y="2116"/>
                </a:lnTo>
                <a:lnTo>
                  <a:pt x="1334" y="2104"/>
                </a:lnTo>
                <a:lnTo>
                  <a:pt x="1352" y="2098"/>
                </a:lnTo>
                <a:lnTo>
                  <a:pt x="1376" y="2092"/>
                </a:lnTo>
                <a:lnTo>
                  <a:pt x="1400" y="2086"/>
                </a:lnTo>
                <a:lnTo>
                  <a:pt x="1424" y="2080"/>
                </a:lnTo>
                <a:lnTo>
                  <a:pt x="1448" y="2074"/>
                </a:lnTo>
                <a:lnTo>
                  <a:pt x="1471" y="2074"/>
                </a:lnTo>
                <a:lnTo>
                  <a:pt x="1495" y="2068"/>
                </a:lnTo>
                <a:lnTo>
                  <a:pt x="1519" y="2068"/>
                </a:lnTo>
                <a:lnTo>
                  <a:pt x="1543" y="2068"/>
                </a:lnTo>
                <a:lnTo>
                  <a:pt x="1567" y="2062"/>
                </a:lnTo>
                <a:lnTo>
                  <a:pt x="1591" y="2062"/>
                </a:lnTo>
                <a:lnTo>
                  <a:pt x="1615" y="2056"/>
                </a:lnTo>
                <a:lnTo>
                  <a:pt x="1639" y="2056"/>
                </a:lnTo>
                <a:lnTo>
                  <a:pt x="1663" y="2050"/>
                </a:lnTo>
                <a:lnTo>
                  <a:pt x="1687" y="2044"/>
                </a:lnTo>
                <a:lnTo>
                  <a:pt x="1711" y="2038"/>
                </a:lnTo>
                <a:lnTo>
                  <a:pt x="1735" y="2032"/>
                </a:lnTo>
                <a:lnTo>
                  <a:pt x="1758" y="2020"/>
                </a:lnTo>
                <a:lnTo>
                  <a:pt x="1782" y="2014"/>
                </a:lnTo>
                <a:lnTo>
                  <a:pt x="1806" y="2002"/>
                </a:lnTo>
                <a:lnTo>
                  <a:pt x="1830" y="1990"/>
                </a:lnTo>
                <a:lnTo>
                  <a:pt x="1854" y="1978"/>
                </a:lnTo>
                <a:lnTo>
                  <a:pt x="1878" y="1966"/>
                </a:lnTo>
                <a:lnTo>
                  <a:pt x="1902" y="1948"/>
                </a:lnTo>
                <a:lnTo>
                  <a:pt x="1926" y="1936"/>
                </a:lnTo>
                <a:lnTo>
                  <a:pt x="1950" y="1924"/>
                </a:lnTo>
                <a:lnTo>
                  <a:pt x="1974" y="1906"/>
                </a:lnTo>
                <a:lnTo>
                  <a:pt x="1998" y="1894"/>
                </a:lnTo>
                <a:lnTo>
                  <a:pt x="2022" y="1876"/>
                </a:lnTo>
                <a:lnTo>
                  <a:pt x="2045" y="1864"/>
                </a:lnTo>
                <a:lnTo>
                  <a:pt x="2069" y="1852"/>
                </a:lnTo>
                <a:lnTo>
                  <a:pt x="2093" y="1841"/>
                </a:lnTo>
                <a:lnTo>
                  <a:pt x="2117" y="1829"/>
                </a:lnTo>
                <a:lnTo>
                  <a:pt x="2141" y="1817"/>
                </a:lnTo>
                <a:lnTo>
                  <a:pt x="2159" y="1805"/>
                </a:lnTo>
                <a:lnTo>
                  <a:pt x="2183" y="1793"/>
                </a:lnTo>
                <a:lnTo>
                  <a:pt x="2207" y="1787"/>
                </a:lnTo>
                <a:lnTo>
                  <a:pt x="2231" y="1781"/>
                </a:lnTo>
                <a:lnTo>
                  <a:pt x="2255" y="1769"/>
                </a:lnTo>
                <a:lnTo>
                  <a:pt x="2279" y="1763"/>
                </a:lnTo>
                <a:lnTo>
                  <a:pt x="2303" y="1757"/>
                </a:lnTo>
                <a:lnTo>
                  <a:pt x="2326" y="1757"/>
                </a:lnTo>
                <a:lnTo>
                  <a:pt x="2350" y="1751"/>
                </a:lnTo>
                <a:lnTo>
                  <a:pt x="2374" y="1751"/>
                </a:lnTo>
                <a:lnTo>
                  <a:pt x="2398" y="1745"/>
                </a:lnTo>
                <a:lnTo>
                  <a:pt x="2422" y="1745"/>
                </a:lnTo>
                <a:lnTo>
                  <a:pt x="2446" y="1745"/>
                </a:lnTo>
                <a:lnTo>
                  <a:pt x="2470" y="1745"/>
                </a:lnTo>
                <a:lnTo>
                  <a:pt x="2494" y="1745"/>
                </a:lnTo>
                <a:lnTo>
                  <a:pt x="2518" y="1745"/>
                </a:lnTo>
                <a:lnTo>
                  <a:pt x="2542" y="1751"/>
                </a:lnTo>
                <a:lnTo>
                  <a:pt x="2566" y="1751"/>
                </a:lnTo>
                <a:lnTo>
                  <a:pt x="2590" y="1757"/>
                </a:lnTo>
                <a:lnTo>
                  <a:pt x="2614" y="1757"/>
                </a:lnTo>
                <a:lnTo>
                  <a:pt x="2637" y="1763"/>
                </a:lnTo>
                <a:lnTo>
                  <a:pt x="2661" y="1769"/>
                </a:lnTo>
                <a:lnTo>
                  <a:pt x="2685" y="1775"/>
                </a:lnTo>
                <a:lnTo>
                  <a:pt x="2709" y="1781"/>
                </a:lnTo>
                <a:lnTo>
                  <a:pt x="2733" y="1787"/>
                </a:lnTo>
                <a:lnTo>
                  <a:pt x="2757" y="1793"/>
                </a:lnTo>
                <a:lnTo>
                  <a:pt x="2781" y="1799"/>
                </a:lnTo>
                <a:lnTo>
                  <a:pt x="2805" y="1805"/>
                </a:lnTo>
                <a:lnTo>
                  <a:pt x="2829" y="1811"/>
                </a:lnTo>
                <a:lnTo>
                  <a:pt x="2853" y="1817"/>
                </a:lnTo>
                <a:lnTo>
                  <a:pt x="2877" y="1823"/>
                </a:lnTo>
                <a:lnTo>
                  <a:pt x="2901" y="1829"/>
                </a:lnTo>
                <a:lnTo>
                  <a:pt x="2924" y="1829"/>
                </a:lnTo>
                <a:lnTo>
                  <a:pt x="2942" y="1835"/>
                </a:lnTo>
                <a:lnTo>
                  <a:pt x="2966" y="1835"/>
                </a:lnTo>
                <a:lnTo>
                  <a:pt x="2990" y="1835"/>
                </a:lnTo>
                <a:lnTo>
                  <a:pt x="3014" y="1829"/>
                </a:lnTo>
              </a:path>
            </a:pathLst>
          </a:cu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16" name="Freeform 89"/>
          <p:cNvSpPr>
            <a:spLocks/>
          </p:cNvSpPr>
          <p:nvPr/>
        </p:nvSpPr>
        <p:spPr bwMode="auto">
          <a:xfrm>
            <a:off x="7397750" y="3292475"/>
            <a:ext cx="2382837" cy="2894013"/>
          </a:xfrm>
          <a:custGeom>
            <a:avLst/>
            <a:gdLst>
              <a:gd name="T0" fmla="*/ 2147483647 w 1501"/>
              <a:gd name="T1" fmla="*/ 2147483647 h 1823"/>
              <a:gd name="T2" fmla="*/ 2147483647 w 1501"/>
              <a:gd name="T3" fmla="*/ 2147483647 h 1823"/>
              <a:gd name="T4" fmla="*/ 2147483647 w 1501"/>
              <a:gd name="T5" fmla="*/ 2147483647 h 1823"/>
              <a:gd name="T6" fmla="*/ 2147483647 w 1501"/>
              <a:gd name="T7" fmla="*/ 2147483647 h 1823"/>
              <a:gd name="T8" fmla="*/ 2147483647 w 1501"/>
              <a:gd name="T9" fmla="*/ 2147483647 h 1823"/>
              <a:gd name="T10" fmla="*/ 2147483647 w 1501"/>
              <a:gd name="T11" fmla="*/ 2147483647 h 1823"/>
              <a:gd name="T12" fmla="*/ 2147483647 w 1501"/>
              <a:gd name="T13" fmla="*/ 2147483647 h 1823"/>
              <a:gd name="T14" fmla="*/ 2147483647 w 1501"/>
              <a:gd name="T15" fmla="*/ 2147483647 h 1823"/>
              <a:gd name="T16" fmla="*/ 2147483647 w 1501"/>
              <a:gd name="T17" fmla="*/ 2147483647 h 1823"/>
              <a:gd name="T18" fmla="*/ 2147483647 w 1501"/>
              <a:gd name="T19" fmla="*/ 2147483647 h 1823"/>
              <a:gd name="T20" fmla="*/ 2147483647 w 1501"/>
              <a:gd name="T21" fmla="*/ 2147483647 h 1823"/>
              <a:gd name="T22" fmla="*/ 2147483647 w 1501"/>
              <a:gd name="T23" fmla="*/ 2147483647 h 1823"/>
              <a:gd name="T24" fmla="*/ 2147483647 w 1501"/>
              <a:gd name="T25" fmla="*/ 2147483647 h 1823"/>
              <a:gd name="T26" fmla="*/ 2147483647 w 1501"/>
              <a:gd name="T27" fmla="*/ 2147483647 h 1823"/>
              <a:gd name="T28" fmla="*/ 2147483647 w 1501"/>
              <a:gd name="T29" fmla="*/ 2147483647 h 1823"/>
              <a:gd name="T30" fmla="*/ 2147483647 w 1501"/>
              <a:gd name="T31" fmla="*/ 2147483647 h 1823"/>
              <a:gd name="T32" fmla="*/ 2147483647 w 1501"/>
              <a:gd name="T33" fmla="*/ 2147483647 h 1823"/>
              <a:gd name="T34" fmla="*/ 2147483647 w 1501"/>
              <a:gd name="T35" fmla="*/ 2147483647 h 1823"/>
              <a:gd name="T36" fmla="*/ 2147483647 w 1501"/>
              <a:gd name="T37" fmla="*/ 2147483647 h 1823"/>
              <a:gd name="T38" fmla="*/ 2147483647 w 1501"/>
              <a:gd name="T39" fmla="*/ 2147483647 h 1823"/>
              <a:gd name="T40" fmla="*/ 2147483647 w 1501"/>
              <a:gd name="T41" fmla="*/ 2147483647 h 1823"/>
              <a:gd name="T42" fmla="*/ 2147483647 w 1501"/>
              <a:gd name="T43" fmla="*/ 2147483647 h 1823"/>
              <a:gd name="T44" fmla="*/ 2147483647 w 1501"/>
              <a:gd name="T45" fmla="*/ 2147483647 h 1823"/>
              <a:gd name="T46" fmla="*/ 2147483647 w 1501"/>
              <a:gd name="T47" fmla="*/ 2147483647 h 1823"/>
              <a:gd name="T48" fmla="*/ 2147483647 w 1501"/>
              <a:gd name="T49" fmla="*/ 2147483647 h 1823"/>
              <a:gd name="T50" fmla="*/ 2147483647 w 1501"/>
              <a:gd name="T51" fmla="*/ 2147483647 h 1823"/>
              <a:gd name="T52" fmla="*/ 2147483647 w 1501"/>
              <a:gd name="T53" fmla="*/ 2147483647 h 1823"/>
              <a:gd name="T54" fmla="*/ 2147483647 w 1501"/>
              <a:gd name="T55" fmla="*/ 2147483647 h 1823"/>
              <a:gd name="T56" fmla="*/ 2147483647 w 1501"/>
              <a:gd name="T57" fmla="*/ 2147483647 h 1823"/>
              <a:gd name="T58" fmla="*/ 2147483647 w 1501"/>
              <a:gd name="T59" fmla="*/ 2147483647 h 1823"/>
              <a:gd name="T60" fmla="*/ 2147483647 w 1501"/>
              <a:gd name="T61" fmla="*/ 2147483647 h 1823"/>
              <a:gd name="T62" fmla="*/ 2147483647 w 1501"/>
              <a:gd name="T63" fmla="*/ 0 h 1823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1501"/>
              <a:gd name="T97" fmla="*/ 0 h 1823"/>
              <a:gd name="T98" fmla="*/ 1501 w 1501"/>
              <a:gd name="T99" fmla="*/ 1823 h 1823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1501" h="1823">
                <a:moveTo>
                  <a:pt x="0" y="906"/>
                </a:moveTo>
                <a:lnTo>
                  <a:pt x="24" y="900"/>
                </a:lnTo>
                <a:lnTo>
                  <a:pt x="48" y="894"/>
                </a:lnTo>
                <a:lnTo>
                  <a:pt x="72" y="888"/>
                </a:lnTo>
                <a:lnTo>
                  <a:pt x="96" y="870"/>
                </a:lnTo>
                <a:lnTo>
                  <a:pt x="120" y="858"/>
                </a:lnTo>
                <a:lnTo>
                  <a:pt x="144" y="840"/>
                </a:lnTo>
                <a:lnTo>
                  <a:pt x="168" y="816"/>
                </a:lnTo>
                <a:lnTo>
                  <a:pt x="191" y="792"/>
                </a:lnTo>
                <a:lnTo>
                  <a:pt x="215" y="762"/>
                </a:lnTo>
                <a:lnTo>
                  <a:pt x="239" y="732"/>
                </a:lnTo>
                <a:lnTo>
                  <a:pt x="263" y="696"/>
                </a:lnTo>
                <a:lnTo>
                  <a:pt x="287" y="666"/>
                </a:lnTo>
                <a:lnTo>
                  <a:pt x="311" y="624"/>
                </a:lnTo>
                <a:lnTo>
                  <a:pt x="335" y="588"/>
                </a:lnTo>
                <a:lnTo>
                  <a:pt x="359" y="552"/>
                </a:lnTo>
                <a:lnTo>
                  <a:pt x="383" y="510"/>
                </a:lnTo>
                <a:lnTo>
                  <a:pt x="407" y="474"/>
                </a:lnTo>
                <a:lnTo>
                  <a:pt x="431" y="438"/>
                </a:lnTo>
                <a:lnTo>
                  <a:pt x="455" y="408"/>
                </a:lnTo>
                <a:lnTo>
                  <a:pt x="478" y="378"/>
                </a:lnTo>
                <a:lnTo>
                  <a:pt x="502" y="348"/>
                </a:lnTo>
                <a:lnTo>
                  <a:pt x="526" y="330"/>
                </a:lnTo>
                <a:lnTo>
                  <a:pt x="550" y="312"/>
                </a:lnTo>
                <a:lnTo>
                  <a:pt x="574" y="300"/>
                </a:lnTo>
                <a:lnTo>
                  <a:pt x="598" y="294"/>
                </a:lnTo>
                <a:lnTo>
                  <a:pt x="622" y="294"/>
                </a:lnTo>
                <a:lnTo>
                  <a:pt x="646" y="300"/>
                </a:lnTo>
                <a:lnTo>
                  <a:pt x="670" y="312"/>
                </a:lnTo>
                <a:lnTo>
                  <a:pt x="694" y="330"/>
                </a:lnTo>
                <a:lnTo>
                  <a:pt x="712" y="348"/>
                </a:lnTo>
                <a:lnTo>
                  <a:pt x="736" y="372"/>
                </a:lnTo>
                <a:lnTo>
                  <a:pt x="760" y="396"/>
                </a:lnTo>
                <a:lnTo>
                  <a:pt x="783" y="426"/>
                </a:lnTo>
                <a:lnTo>
                  <a:pt x="807" y="450"/>
                </a:lnTo>
                <a:lnTo>
                  <a:pt x="831" y="468"/>
                </a:lnTo>
                <a:lnTo>
                  <a:pt x="855" y="486"/>
                </a:lnTo>
                <a:lnTo>
                  <a:pt x="879" y="498"/>
                </a:lnTo>
                <a:lnTo>
                  <a:pt x="903" y="498"/>
                </a:lnTo>
                <a:lnTo>
                  <a:pt x="927" y="492"/>
                </a:lnTo>
                <a:lnTo>
                  <a:pt x="951" y="468"/>
                </a:lnTo>
                <a:lnTo>
                  <a:pt x="975" y="438"/>
                </a:lnTo>
                <a:lnTo>
                  <a:pt x="999" y="396"/>
                </a:lnTo>
                <a:lnTo>
                  <a:pt x="1023" y="348"/>
                </a:lnTo>
                <a:lnTo>
                  <a:pt x="1047" y="288"/>
                </a:lnTo>
                <a:lnTo>
                  <a:pt x="1070" y="222"/>
                </a:lnTo>
                <a:lnTo>
                  <a:pt x="1094" y="156"/>
                </a:lnTo>
                <a:lnTo>
                  <a:pt x="1118" y="96"/>
                </a:lnTo>
                <a:lnTo>
                  <a:pt x="1142" y="48"/>
                </a:lnTo>
                <a:lnTo>
                  <a:pt x="1166" y="18"/>
                </a:lnTo>
                <a:lnTo>
                  <a:pt x="1190" y="18"/>
                </a:lnTo>
                <a:lnTo>
                  <a:pt x="1214" y="48"/>
                </a:lnTo>
                <a:lnTo>
                  <a:pt x="1238" y="126"/>
                </a:lnTo>
                <a:lnTo>
                  <a:pt x="1262" y="246"/>
                </a:lnTo>
                <a:lnTo>
                  <a:pt x="1286" y="426"/>
                </a:lnTo>
                <a:lnTo>
                  <a:pt x="1310" y="654"/>
                </a:lnTo>
                <a:lnTo>
                  <a:pt x="1334" y="929"/>
                </a:lnTo>
                <a:lnTo>
                  <a:pt x="1357" y="1223"/>
                </a:lnTo>
                <a:lnTo>
                  <a:pt x="1381" y="1505"/>
                </a:lnTo>
                <a:lnTo>
                  <a:pt x="1405" y="1733"/>
                </a:lnTo>
                <a:lnTo>
                  <a:pt x="1429" y="1823"/>
                </a:lnTo>
                <a:lnTo>
                  <a:pt x="1453" y="1667"/>
                </a:lnTo>
                <a:lnTo>
                  <a:pt x="1477" y="1127"/>
                </a:lnTo>
                <a:lnTo>
                  <a:pt x="1501" y="0"/>
                </a:lnTo>
              </a:path>
            </a:pathLst>
          </a:cu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18" name="Text Box 91"/>
          <p:cNvSpPr txBox="1">
            <a:spLocks noChangeArrowheads="1"/>
          </p:cNvSpPr>
          <p:nvPr/>
        </p:nvSpPr>
        <p:spPr bwMode="auto">
          <a:xfrm>
            <a:off x="2903537" y="2343150"/>
            <a:ext cx="3154363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>
                <a:solidFill>
                  <a:srgbClr val="3333FF"/>
                </a:solidFill>
                <a:cs typeface="Arial" charset="0"/>
              </a:rPr>
              <a:t>Degree 15 polynomial</a:t>
            </a:r>
          </a:p>
        </p:txBody>
      </p:sp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Overfitting: Why Limiting Capacity Can Help</a:t>
            </a: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26104" y="1219200"/>
            <a:ext cx="7911192" cy="54864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615" grpId="0" animBg="1"/>
      <p:bldP spid="22616" grpId="0" animBg="1"/>
      <p:bldP spid="2261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Policy Search</a:t>
            </a: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24200" y="1590675"/>
            <a:ext cx="5762625" cy="45815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Policy Search</a:t>
            </a:r>
          </a:p>
        </p:txBody>
      </p:sp>
      <p:sp>
        <p:nvSpPr>
          <p:cNvPr id="180633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/>
              <a:t>Problem: often the feature-based policies that work well (win games, maximize utilities) aren’t the ones that approximate V / Q best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E.g. your value functions from project 2 were probably horrible estimates of future rewards, but they still produced good decisions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Q-learning’s priority: get Q-values close (modeling)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Action selection priority: get ordering of Q-values right (prediction)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We’ll see this distinction between modeling and prediction again later in the course</a:t>
            </a:r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400" dirty="0"/>
              <a:t>Solution: learn policies that maximize rewards, not the values that predict them</a:t>
            </a:r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400" dirty="0"/>
              <a:t>Policy search: start with an ok solution (e.g. Q-learning) then fine-tune by hill climbing on feature weights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6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6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6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6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63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63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Policy Search</a:t>
            </a:r>
          </a:p>
        </p:txBody>
      </p:sp>
      <p:sp>
        <p:nvSpPr>
          <p:cNvPr id="180736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Simplest policy search:</a:t>
            </a:r>
          </a:p>
          <a:p>
            <a:pPr lvl="1"/>
            <a:r>
              <a:rPr lang="en-US" sz="2400" dirty="0"/>
              <a:t>Start with an initial linear value function or Q-function</a:t>
            </a:r>
          </a:p>
          <a:p>
            <a:pPr lvl="1"/>
            <a:r>
              <a:rPr lang="en-US" sz="2400" dirty="0"/>
              <a:t>Nudge each feature weight up and down and see if your policy is better than before</a:t>
            </a:r>
          </a:p>
          <a:p>
            <a:pPr lvl="1"/>
            <a:endParaRPr lang="en-US" sz="2400" dirty="0"/>
          </a:p>
          <a:p>
            <a:r>
              <a:rPr lang="en-US" sz="2800" dirty="0"/>
              <a:t>Problems:</a:t>
            </a:r>
          </a:p>
          <a:p>
            <a:pPr lvl="1"/>
            <a:r>
              <a:rPr lang="en-US" sz="2400" dirty="0"/>
              <a:t>How do we tell the policy got better?</a:t>
            </a:r>
          </a:p>
          <a:p>
            <a:pPr lvl="1"/>
            <a:r>
              <a:rPr lang="en-US" sz="2400" dirty="0"/>
              <a:t>Need to run many sample episodes!</a:t>
            </a:r>
          </a:p>
          <a:p>
            <a:pPr lvl="1"/>
            <a:r>
              <a:rPr lang="en-US" sz="2400" dirty="0"/>
              <a:t>If there are a lot of features, this can be impractical</a:t>
            </a:r>
          </a:p>
          <a:p>
            <a:pPr lvl="1"/>
            <a:endParaRPr lang="en-US" sz="2400" dirty="0"/>
          </a:p>
          <a:p>
            <a:r>
              <a:rPr lang="en-US" sz="2800" dirty="0"/>
              <a:t>Better methods exploit </a:t>
            </a:r>
            <a:r>
              <a:rPr lang="en-US" sz="2800" dirty="0" err="1"/>
              <a:t>lookahead</a:t>
            </a:r>
            <a:r>
              <a:rPr lang="en-US" sz="2800" dirty="0"/>
              <a:t> structure, sample wisely, change multiple parameters…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7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7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7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73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736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Policy Search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-76200" y="6488668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latin typeface="Calibri"/>
                <a:cs typeface="Calibri"/>
              </a:rPr>
              <a:t>[Andrew Ng]</a:t>
            </a:r>
          </a:p>
        </p:txBody>
      </p:sp>
      <p:pic>
        <p:nvPicPr>
          <p:cNvPr id="7" name="HELICOPTER    ihover    new encoding">
            <a:hlinkClick r:id="" action="ppaction://media"/>
            <a:extLst>
              <a:ext uri="{FF2B5EF4-FFF2-40B4-BE49-F238E27FC236}">
                <a16:creationId xmlns:a16="http://schemas.microsoft.com/office/drawing/2014/main" id="{CB7B1E22-5C72-A8E9-C5B2-308F9BE3AA5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00200" y="1125560"/>
            <a:ext cx="9525000" cy="53578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40909">
                <p:cTn id="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72200" y="1524027"/>
            <a:ext cx="5702300" cy="4252356"/>
          </a:xfrm>
          <a:prstGeom prst="rect">
            <a:avLst/>
          </a:prstGeom>
          <a:noFill/>
        </p:spPr>
      </p:pic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600200"/>
            <a:ext cx="6172200" cy="45259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/>
              <a:t>We’re done with Part I: Search and Planning!</a:t>
            </a:r>
          </a:p>
          <a:p>
            <a:pPr lvl="1">
              <a:lnSpc>
                <a:spcPct val="90000"/>
              </a:lnSpc>
            </a:pPr>
            <a:endParaRPr lang="en-US" sz="2000" dirty="0"/>
          </a:p>
          <a:p>
            <a:pPr>
              <a:lnSpc>
                <a:spcPct val="90000"/>
              </a:lnSpc>
            </a:pPr>
            <a:r>
              <a:rPr lang="en-US" sz="2400" dirty="0"/>
              <a:t>We’ve seen how AI methods can solve problems in: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Search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Constraint Satisfaction Problems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Games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Markov Decision Problems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Reinforcement Learning</a:t>
            </a:r>
          </a:p>
          <a:p>
            <a:pPr lvl="1">
              <a:lnSpc>
                <a:spcPct val="90000"/>
              </a:lnSpc>
            </a:pPr>
            <a:endParaRPr lang="en-US" sz="2000" dirty="0"/>
          </a:p>
          <a:p>
            <a:pPr>
              <a:lnSpc>
                <a:spcPct val="90000"/>
              </a:lnSpc>
            </a:pPr>
            <a:r>
              <a:rPr lang="en-US" sz="2400" dirty="0"/>
              <a:t>Next up: Part II: Uncertainty and Learning!</a:t>
            </a:r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Model-Free Learning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153400" cy="4800600"/>
          </a:xfrm>
        </p:spPr>
        <p:txBody>
          <a:bodyPr/>
          <a:lstStyle/>
          <a:p>
            <a:r>
              <a:rPr lang="en-US" dirty="0"/>
              <a:t>Model-free (temporal difference) learning</a:t>
            </a:r>
          </a:p>
          <a:p>
            <a:pPr lvl="1"/>
            <a:r>
              <a:rPr lang="en-US" dirty="0"/>
              <a:t>Experience world through episodes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Update estimates each transition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Over time, updates will mimic Bellman updates</a:t>
            </a:r>
          </a:p>
          <a:p>
            <a:pPr lvl="2"/>
            <a:endParaRPr lang="en-US" sz="2000" dirty="0"/>
          </a:p>
          <a:p>
            <a:endParaRPr lang="en-US" sz="3600" dirty="0"/>
          </a:p>
          <a:p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7185" name="Picture 21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1916" y="3764280"/>
            <a:ext cx="1695941" cy="44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86" name="Picture 24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28800" y="2982228"/>
            <a:ext cx="5733895" cy="44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90" name="Text Box 19"/>
          <p:cNvSpPr txBox="1">
            <a:spLocks noChangeArrowheads="1"/>
          </p:cNvSpPr>
          <p:nvPr/>
        </p:nvSpPr>
        <p:spPr bwMode="auto">
          <a:xfrm>
            <a:off x="10181923" y="2819400"/>
            <a:ext cx="762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latin typeface="Calibri"/>
                <a:cs typeface="Calibri"/>
                <a:sym typeface="Symbol" pitchFamily="18" charset="2"/>
              </a:rPr>
              <a:t>r</a:t>
            </a:r>
            <a:endParaRPr lang="en-US" sz="2400" dirty="0">
              <a:latin typeface="Calibri"/>
              <a:cs typeface="Calibri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10070552" y="1371600"/>
            <a:ext cx="1588048" cy="2366665"/>
            <a:chOff x="9761537" y="1447800"/>
            <a:chExt cx="1347130" cy="2007625"/>
          </a:xfrm>
        </p:grpSpPr>
        <p:sp>
          <p:nvSpPr>
            <p:cNvPr id="38" name="AutoShape 7"/>
            <p:cNvSpPr>
              <a:spLocks noChangeArrowheads="1"/>
            </p:cNvSpPr>
            <p:nvPr/>
          </p:nvSpPr>
          <p:spPr bwMode="auto">
            <a:xfrm>
              <a:off x="10310812" y="1585913"/>
              <a:ext cx="246063" cy="196850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39" name="Line 11"/>
            <p:cNvSpPr>
              <a:spLocks noChangeShapeType="1"/>
            </p:cNvSpPr>
            <p:nvPr/>
          </p:nvSpPr>
          <p:spPr bwMode="auto">
            <a:xfrm flipH="1">
              <a:off x="10066337" y="1790700"/>
              <a:ext cx="368300" cy="5730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40" name="Oval 13"/>
            <p:cNvSpPr>
              <a:spLocks noChangeArrowheads="1"/>
            </p:cNvSpPr>
            <p:nvPr/>
          </p:nvSpPr>
          <p:spPr bwMode="auto">
            <a:xfrm>
              <a:off x="9983787" y="2363788"/>
              <a:ext cx="204788" cy="204787"/>
            </a:xfrm>
            <a:prstGeom prst="ellipse">
              <a:avLst/>
            </a:prstGeom>
            <a:solidFill>
              <a:srgbClr val="B5E3C8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41" name="Line 17"/>
            <p:cNvSpPr>
              <a:spLocks noChangeShapeType="1"/>
            </p:cNvSpPr>
            <p:nvPr/>
          </p:nvSpPr>
          <p:spPr bwMode="auto">
            <a:xfrm flipH="1">
              <a:off x="9761537" y="2568575"/>
              <a:ext cx="307975" cy="612775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42" name="Line 18"/>
            <p:cNvSpPr>
              <a:spLocks noChangeShapeType="1"/>
            </p:cNvSpPr>
            <p:nvPr/>
          </p:nvSpPr>
          <p:spPr bwMode="auto">
            <a:xfrm>
              <a:off x="10069512" y="2568575"/>
              <a:ext cx="296863" cy="61277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43" name="Text Box 19"/>
            <p:cNvSpPr txBox="1">
              <a:spLocks noChangeArrowheads="1"/>
            </p:cNvSpPr>
            <p:nvPr/>
          </p:nvSpPr>
          <p:spPr bwMode="auto">
            <a:xfrm>
              <a:off x="9856012" y="1835639"/>
              <a:ext cx="762001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latin typeface="Calibri"/>
                  <a:cs typeface="Calibri"/>
                  <a:sym typeface="Symbol" pitchFamily="18" charset="2"/>
                </a:rPr>
                <a:t>a</a:t>
              </a:r>
              <a:endParaRPr lang="en-US" sz="2400" dirty="0">
                <a:latin typeface="Calibri"/>
                <a:cs typeface="Calibri"/>
              </a:endParaRPr>
            </a:p>
          </p:txBody>
        </p:sp>
        <p:sp>
          <p:nvSpPr>
            <p:cNvPr id="44" name="Text Box 20"/>
            <p:cNvSpPr txBox="1">
              <a:spLocks noChangeArrowheads="1"/>
            </p:cNvSpPr>
            <p:nvPr/>
          </p:nvSpPr>
          <p:spPr bwMode="auto">
            <a:xfrm>
              <a:off x="10542587" y="1447800"/>
              <a:ext cx="204788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>
                  <a:solidFill>
                    <a:srgbClr val="3333FF"/>
                  </a:solidFill>
                  <a:latin typeface="Calibri"/>
                  <a:cs typeface="Calibri"/>
                </a:rPr>
                <a:t>s</a:t>
              </a:r>
            </a:p>
          </p:txBody>
        </p:sp>
        <p:sp>
          <p:nvSpPr>
            <p:cNvPr id="45" name="Text Box 21"/>
            <p:cNvSpPr txBox="1">
              <a:spLocks noChangeArrowheads="1"/>
            </p:cNvSpPr>
            <p:nvPr/>
          </p:nvSpPr>
          <p:spPr bwMode="auto">
            <a:xfrm>
              <a:off x="10221254" y="2245854"/>
              <a:ext cx="887413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8000"/>
                  </a:solidFill>
                  <a:latin typeface="Calibri"/>
                  <a:cs typeface="Calibri"/>
                </a:rPr>
                <a:t>s, a</a:t>
              </a:r>
              <a:endParaRPr lang="en-US" sz="2400" dirty="0">
                <a:solidFill>
                  <a:srgbClr val="008000"/>
                </a:solidFill>
                <a:latin typeface="Calibri"/>
                <a:cs typeface="Calibri"/>
                <a:sym typeface="Symbol" pitchFamily="18" charset="2"/>
              </a:endParaRPr>
            </a:p>
          </p:txBody>
        </p:sp>
        <p:sp>
          <p:nvSpPr>
            <p:cNvPr id="46" name="AutoShape 23"/>
            <p:cNvSpPr>
              <a:spLocks noChangeArrowheads="1"/>
            </p:cNvSpPr>
            <p:nvPr/>
          </p:nvSpPr>
          <p:spPr bwMode="auto">
            <a:xfrm>
              <a:off x="10229850" y="3190875"/>
              <a:ext cx="244475" cy="195263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47" name="Text Box 24"/>
            <p:cNvSpPr txBox="1">
              <a:spLocks noChangeArrowheads="1"/>
            </p:cNvSpPr>
            <p:nvPr/>
          </p:nvSpPr>
          <p:spPr bwMode="auto">
            <a:xfrm>
              <a:off x="10308492" y="3063798"/>
              <a:ext cx="525463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sz="2400" dirty="0">
                  <a:solidFill>
                    <a:srgbClr val="3333FF"/>
                  </a:solidFill>
                  <a:latin typeface="Calibri"/>
                  <a:cs typeface="Calibri"/>
                </a:rPr>
                <a:t>s’</a:t>
              </a:r>
            </a:p>
          </p:txBody>
        </p:sp>
        <p:sp>
          <p:nvSpPr>
            <p:cNvPr id="48" name="Line 17"/>
            <p:cNvSpPr>
              <a:spLocks noChangeShapeType="1"/>
            </p:cNvSpPr>
            <p:nvPr/>
          </p:nvSpPr>
          <p:spPr bwMode="auto">
            <a:xfrm flipH="1">
              <a:off x="10523537" y="2590800"/>
              <a:ext cx="307975" cy="612775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9982200" y="3676358"/>
            <a:ext cx="1588048" cy="1962441"/>
            <a:chOff x="9761537" y="1790700"/>
            <a:chExt cx="1347130" cy="1664725"/>
          </a:xfrm>
        </p:grpSpPr>
        <p:sp>
          <p:nvSpPr>
            <p:cNvPr id="52" name="Line 11"/>
            <p:cNvSpPr>
              <a:spLocks noChangeShapeType="1"/>
            </p:cNvSpPr>
            <p:nvPr/>
          </p:nvSpPr>
          <p:spPr bwMode="auto">
            <a:xfrm flipH="1">
              <a:off x="10066337" y="1790700"/>
              <a:ext cx="368300" cy="5730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53" name="Oval 13"/>
            <p:cNvSpPr>
              <a:spLocks noChangeArrowheads="1"/>
            </p:cNvSpPr>
            <p:nvPr/>
          </p:nvSpPr>
          <p:spPr bwMode="auto">
            <a:xfrm>
              <a:off x="9983787" y="2363788"/>
              <a:ext cx="204788" cy="204787"/>
            </a:xfrm>
            <a:prstGeom prst="ellipse">
              <a:avLst/>
            </a:prstGeom>
            <a:solidFill>
              <a:srgbClr val="B5E3C8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54" name="Line 17"/>
            <p:cNvSpPr>
              <a:spLocks noChangeShapeType="1"/>
            </p:cNvSpPr>
            <p:nvPr/>
          </p:nvSpPr>
          <p:spPr bwMode="auto">
            <a:xfrm flipH="1">
              <a:off x="9761537" y="2568575"/>
              <a:ext cx="307975" cy="612775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55" name="Line 18"/>
            <p:cNvSpPr>
              <a:spLocks noChangeShapeType="1"/>
            </p:cNvSpPr>
            <p:nvPr/>
          </p:nvSpPr>
          <p:spPr bwMode="auto">
            <a:xfrm>
              <a:off x="10069512" y="2568575"/>
              <a:ext cx="296863" cy="61277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56" name="Text Box 19"/>
            <p:cNvSpPr txBox="1">
              <a:spLocks noChangeArrowheads="1"/>
            </p:cNvSpPr>
            <p:nvPr/>
          </p:nvSpPr>
          <p:spPr bwMode="auto">
            <a:xfrm>
              <a:off x="9856012" y="1835639"/>
              <a:ext cx="762001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latin typeface="Calibri"/>
                  <a:cs typeface="Calibri"/>
                  <a:sym typeface="Symbol" pitchFamily="18" charset="2"/>
                </a:rPr>
                <a:t>a’</a:t>
              </a:r>
              <a:endParaRPr lang="en-US" sz="2400" dirty="0">
                <a:latin typeface="Calibri"/>
                <a:cs typeface="Calibri"/>
              </a:endParaRPr>
            </a:p>
          </p:txBody>
        </p:sp>
        <p:sp>
          <p:nvSpPr>
            <p:cNvPr id="58" name="Text Box 21"/>
            <p:cNvSpPr txBox="1">
              <a:spLocks noChangeArrowheads="1"/>
            </p:cNvSpPr>
            <p:nvPr/>
          </p:nvSpPr>
          <p:spPr bwMode="auto">
            <a:xfrm>
              <a:off x="10221254" y="2245854"/>
              <a:ext cx="887413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8000"/>
                  </a:solidFill>
                  <a:latin typeface="Calibri"/>
                  <a:cs typeface="Calibri"/>
                </a:rPr>
                <a:t>s’, a’</a:t>
              </a:r>
              <a:endParaRPr lang="en-US" sz="2400" dirty="0">
                <a:solidFill>
                  <a:srgbClr val="008000"/>
                </a:solidFill>
                <a:latin typeface="Calibri"/>
                <a:cs typeface="Calibri"/>
                <a:sym typeface="Symbol" pitchFamily="18" charset="2"/>
              </a:endParaRPr>
            </a:p>
          </p:txBody>
        </p:sp>
        <p:sp>
          <p:nvSpPr>
            <p:cNvPr id="59" name="AutoShape 23"/>
            <p:cNvSpPr>
              <a:spLocks noChangeArrowheads="1"/>
            </p:cNvSpPr>
            <p:nvPr/>
          </p:nvSpPr>
          <p:spPr bwMode="auto">
            <a:xfrm>
              <a:off x="10229850" y="3190875"/>
              <a:ext cx="244475" cy="195263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60" name="Text Box 24"/>
            <p:cNvSpPr txBox="1">
              <a:spLocks noChangeArrowheads="1"/>
            </p:cNvSpPr>
            <p:nvPr/>
          </p:nvSpPr>
          <p:spPr bwMode="auto">
            <a:xfrm>
              <a:off x="10308492" y="3063798"/>
              <a:ext cx="525463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sz="2400" dirty="0">
                  <a:solidFill>
                    <a:srgbClr val="3333FF"/>
                  </a:solidFill>
                  <a:latin typeface="Calibri"/>
                  <a:cs typeface="Calibri"/>
                </a:rPr>
                <a:t>s’’</a:t>
              </a:r>
            </a:p>
          </p:txBody>
        </p:sp>
        <p:sp>
          <p:nvSpPr>
            <p:cNvPr id="61" name="Line 17"/>
            <p:cNvSpPr>
              <a:spLocks noChangeShapeType="1"/>
            </p:cNvSpPr>
            <p:nvPr/>
          </p:nvSpPr>
          <p:spPr bwMode="auto">
            <a:xfrm flipH="1">
              <a:off x="10523537" y="2590800"/>
              <a:ext cx="307975" cy="612775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Q-Learning</a:t>
            </a:r>
          </a:p>
        </p:txBody>
      </p:sp>
      <p:sp>
        <p:nvSpPr>
          <p:cNvPr id="181043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8229600" cy="4525963"/>
          </a:xfrm>
        </p:spPr>
        <p:txBody>
          <a:bodyPr/>
          <a:lstStyle/>
          <a:p>
            <a:r>
              <a:rPr lang="en-US" sz="2400"/>
              <a:t>We’d like to do Q-value updates to each Q-state:</a:t>
            </a:r>
          </a:p>
          <a:p>
            <a:pPr lvl="1"/>
            <a:endParaRPr lang="en-US" sz="2000"/>
          </a:p>
          <a:p>
            <a:pPr lvl="1"/>
            <a:endParaRPr lang="en-US" sz="2000"/>
          </a:p>
          <a:p>
            <a:pPr lvl="1"/>
            <a:r>
              <a:rPr lang="en-US" sz="2000"/>
              <a:t>But can’t compute this update without knowing T, R</a:t>
            </a:r>
          </a:p>
          <a:p>
            <a:pPr lvl="4"/>
            <a:endParaRPr lang="en-US" sz="1200"/>
          </a:p>
          <a:p>
            <a:r>
              <a:rPr lang="en-US" sz="2400"/>
              <a:t>Instead, compute average as we go</a:t>
            </a:r>
          </a:p>
          <a:p>
            <a:pPr lvl="1"/>
            <a:r>
              <a:rPr lang="en-US" sz="2000"/>
              <a:t>Receive a sample transition (s,a,r,s’)</a:t>
            </a:r>
          </a:p>
          <a:p>
            <a:pPr lvl="1"/>
            <a:r>
              <a:rPr lang="en-US" sz="2000"/>
              <a:t>This sample suggests</a:t>
            </a:r>
          </a:p>
          <a:p>
            <a:pPr lvl="2"/>
            <a:endParaRPr lang="en-US" sz="1600"/>
          </a:p>
          <a:p>
            <a:pPr lvl="2"/>
            <a:endParaRPr lang="en-US" sz="1600"/>
          </a:p>
          <a:p>
            <a:pPr lvl="1"/>
            <a:r>
              <a:rPr lang="en-US" sz="2000"/>
              <a:t>But we want to average over results from (s,a)  (Why?)</a:t>
            </a:r>
          </a:p>
          <a:p>
            <a:pPr lvl="1"/>
            <a:r>
              <a:rPr lang="en-US" sz="2000"/>
              <a:t>So keep a running average</a:t>
            </a:r>
          </a:p>
          <a:p>
            <a:pPr lvl="1"/>
            <a:endParaRPr lang="en-US" sz="2000"/>
          </a:p>
          <a:p>
            <a:pPr lvl="1"/>
            <a:endParaRPr lang="en-US" sz="2000"/>
          </a:p>
          <a:p>
            <a:pPr lvl="1"/>
            <a:endParaRPr lang="en-US" sz="2000"/>
          </a:p>
          <a:p>
            <a:pPr lvl="1"/>
            <a:endParaRPr lang="en-US" sz="2000"/>
          </a:p>
          <a:p>
            <a:pPr lvl="1"/>
            <a:endParaRPr lang="en-US" sz="2000"/>
          </a:p>
        </p:txBody>
      </p:sp>
      <p:pic>
        <p:nvPicPr>
          <p:cNvPr id="17" name="Picture 16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25675" y="5791200"/>
            <a:ext cx="73755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6000" y="4495800"/>
            <a:ext cx="3468688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/>
          <a:stretch>
            <a:fillRect/>
          </a:stretch>
        </p:blipFill>
        <p:spPr bwMode="auto">
          <a:xfrm>
            <a:off x="1312984" y="1898552"/>
            <a:ext cx="8165848" cy="765520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3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3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Q-Learning Properties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71600"/>
            <a:ext cx="9525000" cy="4525962"/>
          </a:xfrm>
        </p:spPr>
        <p:txBody>
          <a:bodyPr/>
          <a:lstStyle/>
          <a:p>
            <a:r>
              <a:rPr lang="en-US" sz="2800" dirty="0"/>
              <a:t>Amazing result: Q-learning converges to optimal policy -- even if you’re acting </a:t>
            </a:r>
            <a:r>
              <a:rPr lang="en-US" sz="2800" dirty="0" err="1"/>
              <a:t>suboptimally</a:t>
            </a:r>
            <a:r>
              <a:rPr lang="en-US" sz="2800" dirty="0"/>
              <a:t>!</a:t>
            </a:r>
          </a:p>
          <a:p>
            <a:pPr lvl="2"/>
            <a:endParaRPr lang="en-US" sz="2000" dirty="0"/>
          </a:p>
          <a:p>
            <a:r>
              <a:rPr lang="en-US" sz="2800" dirty="0"/>
              <a:t>This is called </a:t>
            </a:r>
            <a:r>
              <a:rPr lang="en-US" sz="2800" dirty="0">
                <a:solidFill>
                  <a:srgbClr val="C00000"/>
                </a:solidFill>
              </a:rPr>
              <a:t>off-policy learning</a:t>
            </a:r>
          </a:p>
          <a:p>
            <a:pPr lvl="2"/>
            <a:endParaRPr lang="en-US" sz="2000" dirty="0"/>
          </a:p>
          <a:p>
            <a:r>
              <a:rPr lang="en-US" sz="2800" dirty="0"/>
              <a:t>Caveats:</a:t>
            </a:r>
          </a:p>
          <a:p>
            <a:pPr lvl="1"/>
            <a:r>
              <a:rPr lang="en-US" sz="2400" dirty="0"/>
              <a:t>You have to explore enough</a:t>
            </a:r>
          </a:p>
          <a:p>
            <a:pPr lvl="1"/>
            <a:r>
              <a:rPr lang="en-US" sz="2400" dirty="0"/>
              <a:t>You have to eventually make the learning rate</a:t>
            </a:r>
          </a:p>
          <a:p>
            <a:pPr lvl="1">
              <a:buNone/>
            </a:pPr>
            <a:r>
              <a:rPr lang="en-US" sz="2400" dirty="0"/>
              <a:t>	small enough</a:t>
            </a:r>
          </a:p>
          <a:p>
            <a:pPr lvl="1"/>
            <a:r>
              <a:rPr lang="en-US" sz="2400" dirty="0"/>
              <a:t>… but not decrease it too quickly</a:t>
            </a:r>
          </a:p>
          <a:p>
            <a:pPr lvl="1"/>
            <a:r>
              <a:rPr lang="en-US" sz="2400" dirty="0"/>
              <a:t>Basically, in the limit, it doesn’t matter how you select actions (!)</a:t>
            </a:r>
          </a:p>
          <a:p>
            <a:pPr lvl="3"/>
            <a:endParaRPr lang="en-US" sz="1800" dirty="0"/>
          </a:p>
        </p:txBody>
      </p:sp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92042" y="2667000"/>
            <a:ext cx="3884915" cy="2798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Q-Learning Auto Cliff Grid</a:t>
            </a:r>
          </a:p>
        </p:txBody>
      </p:sp>
      <p:pic>
        <p:nvPicPr>
          <p:cNvPr id="5" name="Qlearning--auto--cliff-grid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28799" y="1143000"/>
            <a:ext cx="8534402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369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Exploration vs. Exploitation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0700" y="914400"/>
            <a:ext cx="8572500" cy="5715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Explore?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8001000" cy="5029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Several schemes for forcing exploration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Simplest: random actions (</a:t>
            </a:r>
            <a:r>
              <a:rPr lang="en-US" dirty="0">
                <a:sym typeface="Symbol" pitchFamily="18" charset="2"/>
              </a:rPr>
              <a:t>-greedy)</a:t>
            </a:r>
            <a:endParaRPr lang="en-US" dirty="0"/>
          </a:p>
          <a:p>
            <a:pPr lvl="2">
              <a:lnSpc>
                <a:spcPct val="90000"/>
              </a:lnSpc>
            </a:pPr>
            <a:r>
              <a:rPr lang="en-US" dirty="0"/>
              <a:t>Every time step, flip a coin</a:t>
            </a:r>
          </a:p>
          <a:p>
            <a:pPr lvl="2">
              <a:lnSpc>
                <a:spcPct val="90000"/>
              </a:lnSpc>
            </a:pPr>
            <a:r>
              <a:rPr lang="en-US" dirty="0"/>
              <a:t>With (small) probability </a:t>
            </a:r>
            <a:r>
              <a:rPr lang="en-US" dirty="0">
                <a:sym typeface="Symbol" pitchFamily="18" charset="2"/>
              </a:rPr>
              <a:t>, act randomly</a:t>
            </a:r>
          </a:p>
          <a:p>
            <a:pPr lvl="2">
              <a:lnSpc>
                <a:spcPct val="90000"/>
              </a:lnSpc>
            </a:pPr>
            <a:r>
              <a:rPr lang="en-US" dirty="0"/>
              <a:t>With (large) probability 1-</a:t>
            </a:r>
            <a:r>
              <a:rPr lang="en-US" dirty="0">
                <a:sym typeface="Symbol" pitchFamily="18" charset="2"/>
              </a:rPr>
              <a:t>, act on current policy</a:t>
            </a:r>
          </a:p>
          <a:p>
            <a:pPr lvl="2">
              <a:lnSpc>
                <a:spcPct val="90000"/>
              </a:lnSpc>
            </a:pPr>
            <a:endParaRPr lang="en-US" dirty="0">
              <a:sym typeface="Symbol" pitchFamily="18" charset="2"/>
            </a:endParaRPr>
          </a:p>
          <a:p>
            <a:pPr lvl="1">
              <a:lnSpc>
                <a:spcPct val="90000"/>
              </a:lnSpc>
            </a:pPr>
            <a:r>
              <a:rPr lang="en-US" dirty="0">
                <a:sym typeface="Symbol" pitchFamily="18" charset="2"/>
              </a:rPr>
              <a:t>Problems with random actions?</a:t>
            </a:r>
          </a:p>
          <a:p>
            <a:pPr lvl="2">
              <a:lnSpc>
                <a:spcPct val="90000"/>
              </a:lnSpc>
            </a:pPr>
            <a:r>
              <a:rPr lang="en-US" dirty="0">
                <a:sym typeface="Symbol" pitchFamily="18" charset="2"/>
              </a:rPr>
              <a:t>You do eventually explore the space, but keep thrashing around once learning is done</a:t>
            </a:r>
          </a:p>
          <a:p>
            <a:pPr lvl="2">
              <a:lnSpc>
                <a:spcPct val="90000"/>
              </a:lnSpc>
            </a:pPr>
            <a:r>
              <a:rPr lang="en-US" dirty="0">
                <a:sym typeface="Symbol" pitchFamily="18" charset="2"/>
              </a:rPr>
              <a:t>One solution: lower  over time</a:t>
            </a:r>
          </a:p>
          <a:p>
            <a:pPr lvl="2">
              <a:lnSpc>
                <a:spcPct val="90000"/>
              </a:lnSpc>
            </a:pPr>
            <a:r>
              <a:rPr lang="en-US" dirty="0">
                <a:sym typeface="Symbol" pitchFamily="18" charset="2"/>
              </a:rPr>
              <a:t>Another solution: exploration functions</a:t>
            </a:r>
          </a:p>
          <a:p>
            <a:pPr>
              <a:lnSpc>
                <a:spcPct val="90000"/>
              </a:lnSpc>
            </a:pPr>
            <a:endParaRPr lang="en-US" dirty="0">
              <a:sym typeface="Symbol" pitchFamily="18" charset="2"/>
            </a:endParaRPr>
          </a:p>
        </p:txBody>
      </p:sp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84391" y="1600200"/>
            <a:ext cx="3348017" cy="4267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  <p:tag name="DEFAULTWIDTH" val="385"/>
  <p:tag name="DEFAULTHEIGHT" val="28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begin{document}&#10;\[&#10;{\sc V}(s) = w_1 f_1(s) + w_2 f_2(s) + \ldots + w_n f_n(s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727"/>
  <p:tag name="BOXHEIGHT" val="381"/>
  <p:tag name="BOXFONT" val="10"/>
  <p:tag name="BOXWRAP" val="False"/>
  <p:tag name="WORKAROUNDTRANSPARENCYBUG" val="False"/>
  <p:tag name="ALLOWFONTSUBSTITUTION" val="False"/>
  <p:tag name="BITMAPFORMAT" val="pngmono"/>
  <p:tag name="ORIGWIDTH" val="413"/>
  <p:tag name="PICTUREFILESIZE" val="1852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begin{document}&#10;\[&#10;{\sc Q}(s, a) = w_1 f_1(s, a) + w_2 f_2(s, a) + \ldots + w_n f_n(s, a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727"/>
  <p:tag name="BOXHEIGHT" val="381"/>
  <p:tag name="BOXFONT" val="10"/>
  <p:tag name="BOXWRAP" val="False"/>
  <p:tag name="WORKAROUNDTRANSPARENCYBUG" val="False"/>
  <p:tag name="ALLOWFONTSUBSTITUTION" val="False"/>
  <p:tag name="BITMAPFORMAT" val="pngmono"/>
  <p:tag name="ORIGWIDTH" val="467"/>
  <p:tag name="PICTUREFILESIZE" val="2333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ue}{Q(s,a) \leftarrow Q(s,a) + \alpha \left[ \mbox{difference} \right] 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19"/>
  <p:tag name="PICTUREFILESIZE" val="2342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ue}{w_i \leftarrow w_i + \alpha \left[ \mbox{difference} \right] f_i(s, a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01"/>
  <p:tag name="PICTUREFILESIZE" val="2159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begin{document}&#10;\[&#10;{\sc Q}(s, a) = w_1 f_1(s, a) + w_2 f_2(s, a) + \ldots + w_n f_n(s, a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727"/>
  <p:tag name="BOXHEIGHT" val="381"/>
  <p:tag name="BOXFONT" val="10"/>
  <p:tag name="BOXWRAP" val="False"/>
  <p:tag name="WORKAROUNDTRANSPARENCYBUG" val="False"/>
  <p:tag name="ALLOWFONTSUBSTITUTION" val="False"/>
  <p:tag name="BITMAPFORMAT" val="pngmono"/>
  <p:tag name="ORIGWIDTH" val="467"/>
  <p:tag name="PICTUREFILESIZE" val="2333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ue}{\mbox{\rm difference} = \left[ r + \gamma \max_{a'} Q(s',a') \right] - Q(s,a) 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13"/>
  <p:tag name="PICTUREFILESIZE" val="3854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mathrm{\sf transition~} = (s,a,r,s')  template TPT1  env TPENV1  fore 0  back 16777215  eqnno 1"/>
  <p:tag name="FILENAME" val="TP_tmp"/>
  <p:tag name="ORIGWIDTH" val="99"/>
  <p:tag name="PICTUREFILESIZE" val="564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def\argmax{\mathop{\rm arg\,max}}&#10;\begin{document}&#10;\[&#10;\textcolor{Black}{f_{DOT}(s,\mbox{NORTH}) = 0.5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620"/>
  <p:tag name="BOXHEIGHT" val="374"/>
  <p:tag name="BOXFONT" val="10"/>
  <p:tag name="BOXWRAP" val="False"/>
  <p:tag name="WORKAROUNDTRANSPARENCYBUG" val="False"/>
  <p:tag name="ALLOWFONTSUBSTITUTION" val="False"/>
  <p:tag name="BITMAPFORMAT" val="png16m"/>
  <p:tag name="ORIGWIDTH" val="236"/>
  <p:tag name="PICTUREFILESIZE" val="1677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def\argmax{\mathop{\rm arg\,max}}&#10;\begin{document}&#10;\[&#10;\textcolor{Black}{f_{GST}(s,\mbox{NORTH}) = 1.0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620"/>
  <p:tag name="BOXHEIGHT" val="374"/>
  <p:tag name="BOXFONT" val="10"/>
  <p:tag name="BOXWRAP" val="False"/>
  <p:tag name="WORKAROUNDTRANSPARENCYBUG" val="False"/>
  <p:tag name="ALLOWFONTSUBSTITUTION" val="False"/>
  <p:tag name="BITMAPFORMAT" val="png16m"/>
  <p:tag name="ORIGWIDTH" val="232"/>
  <p:tag name="PICTUREFILESIZE" val="1644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r + \gamma \max_{a'} Q(s',a') = -500 + 0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01"/>
  <p:tag name="PICTUREFILESIZE" val="2628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(s,a,r,s')  template TPT1  env TPENV1  fore 0  back 16777215  eqnno 1"/>
  <p:tag name="FILENAME" val="TP_tmp"/>
  <p:tag name="ORIGWIDTH" val="42"/>
  <p:tag name="PICTUREFILESIZE" val="3487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def\argmax{\mathop{\rm arg\,max}}&#10;\begin{document}&#10;\[&#10;\textcolor{Blue}{Q(s,a) = 4.0 f_{DOT}(s,a) - 1.0 f_{GST}(s,a) 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620"/>
  <p:tag name="BOXHEIGHT" val="374"/>
  <p:tag name="BOXFONT" val="10"/>
  <p:tag name="BOXWRAP" val="False"/>
  <p:tag name="WORKAROUNDTRANSPARENCYBUG" val="False"/>
  <p:tag name="ALLOWFONTSUBSTITUTION" val="False"/>
  <p:tag name="BITMAPFORMAT" val="png16m"/>
  <p:tag name="ORIGWIDTH" val="381"/>
  <p:tag name="PICTUREFILESIZE" val="28067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\mbox{difference}  = -501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179"/>
  <p:tag name="PICTUREFILESIZE" val="1061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w_{DOT} \leftarrow 4.0 + \alpha \left[ -501 \right] 0.5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267"/>
  <p:tag name="PICTUREFILESIZE" val="16964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w_{GST} \leftarrow -1.0 + \alpha \left[ -501 \right] 1.0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280"/>
  <p:tag name="PICTUREFILESIZE" val="17088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def\argmax{\mathop{\rm arg\,max}}&#10;\begin{document}&#10;\[&#10;\textcolor{Blue}{Q(s,a) = 3.0 f_{DOT}(s,a) - 3.0 f_{GST}(s,a) 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620"/>
  <p:tag name="BOXHEIGHT" val="374"/>
  <p:tag name="BOXFONT" val="10"/>
  <p:tag name="BOXWRAP" val="False"/>
  <p:tag name="WORKAROUNDTRANSPARENCYBUG" val="False"/>
  <p:tag name="ALLOWFONTSUBSTITUTION" val="False"/>
  <p:tag name="BITMAPFORMAT" val="png16m"/>
  <p:tag name="ORIGWIDTH" val="381"/>
  <p:tag name="PICTUREFILESIZE" val="2924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a = \mbox{NORTH}  template TPT1  env TPENV1  fore 0  back 16777215  eqnno 1"/>
  <p:tag name="FILENAME" val="TP_tmp"/>
  <p:tag name="ORIGWIDTH" val="55"/>
  <p:tag name="PICTUREFILESIZE" val="2985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r = -500  template TPT1  env TPENV1  fore 0  back 16777215  eqnno 1"/>
  <p:tag name="FILENAME" val="TP_tmp"/>
  <p:tag name="ORIGWIDTH" val="42"/>
  <p:tag name="PICTUREFILESIZE" val="2146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Q(s,\mbox{NORTH}) = +1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201"/>
  <p:tag name="PICTUREFILESIZE" val="12854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Q(s',\cdot) = 0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108"/>
  <p:tag name="PICTUREFILESIZE" val="9124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s'  template TPT1  env TPENV1  fore 0  back 16777215  eqnno 1"/>
  <p:tag name="FILENAME" val="TP_tmp"/>
  <p:tag name="ORIGWIDTH" val="7"/>
  <p:tag name="PICTUREFILESIZE" val="105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(s,a,r,s',a',r',s'',a'',r'',s''''\ldots)  template TPT1  env TPENV1  fore 0  back 16777215  eqnno 1"/>
  <p:tag name="FILENAME" val="TP_tmp"/>
  <p:tag name="ORIGWIDTH" val="142"/>
  <p:tag name="PICTUREFILESIZE" val="6937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s  template TPT1  env TPENV1  fore 0  back 16777215  eqnno 1"/>
  <p:tag name="FILENAME" val="TP_tmp"/>
  <p:tag name="ORIGWIDTH" val="4"/>
  <p:tag name="PICTUREFILESIZE" val="692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f_1(x)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50"/>
  <p:tag name="PICTUREFILESIZE" val="3167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\hat{y}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2"/>
  <p:tag name="PICTUREFILESIZE" val="1146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begin{eqnarray*}&#10;\hat{y}_i=w_0 + w_1 f_{1}(x) + w_2 f_{2}(x)&#10;\end{eqnarray*}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85"/>
  <p:tag name="PICTUREFILESIZE" val="14025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\hat{y}=w_0+w_1 f_1(x)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74"/>
  <p:tag name="PICTUREFILESIZE" val="8203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hat{y}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2"/>
  <p:tag name="PICTUREFILESIZE" val="114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y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1"/>
  <p:tag name="PICTUREFILESIZE" val="934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f_1(x)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50"/>
  <p:tag name="PICTUREFILESIZE" val="316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color}&#10;\begin{document}&#10;\color{blue}&#10;\begin{eqnarray*}&#10;= \sum_i\left(y_i - \sum_k w_k f_k(x_i)\right)^2&#10;\end{eqnarray*}&#10;\end{document}&#10;"/>
  <p:tag name="FILENAME" val="txp_fig"/>
  <p:tag name="FORMAT" val="png256"/>
  <p:tag name="RES" val="1200"/>
  <p:tag name="BLEND" val="0"/>
  <p:tag name="TRANSPARENT" val="0"/>
  <p:tag name="TBUG" val="0"/>
  <p:tag name="ALLOWFS" val="0"/>
  <p:tag name="ORIGWIDTH" val="246"/>
  <p:tag name="PICTUREFILESIZE" val="31356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color}&#10;\begin{document}&#10;\color{blue}&#10;\begin{eqnarray*}&#10;\mbox{total error} = \sum_i\left(y_i - \hat{y_i}\right)^2&#10;\end{eqnarray*}&#10;\end{document}&#10;"/>
  <p:tag name="FILENAME" val="txp_fig"/>
  <p:tag name="FORMAT" val="png256"/>
  <p:tag name="RES" val="1200"/>
  <p:tag name="BLEND" val="0"/>
  <p:tag name="TRANSPARENT" val="0"/>
  <p:tag name="TBUG" val="0"/>
  <p:tag name="ALLOWFS" val="0"/>
  <p:tag name="ORIGWIDTH" val="251"/>
  <p:tag name="PICTUREFILESIZE" val="2145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ue}{Q(s,a) \leftarrow (1-\alpha) Q(s,a) + (\alpha) \left[ r + \gamma \max_{a'}Q(s',a')\right] 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91"/>
  <p:tag name="PICTUREFILESIZE" val="4516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color}&#10;\begin{document}&#10;\color{blue}&#10;\begin{eqnarray*}&#10; \mbox{error}(w) = \frac{1}{2}\left(y - \sum_k w_k f_k(x)  \right)^2&#10;\end{eqnarray*}&#10;\end{document}&#10;"/>
  <p:tag name="FILENAME" val="txp_fig"/>
  <p:tag name="FORMAT" val="png256"/>
  <p:tag name="RES" val="1200"/>
  <p:tag name="BLEND" val="0"/>
  <p:tag name="TRANSPARENT" val="0"/>
  <p:tag name="TBUG" val="0"/>
  <p:tag name="ALLOWFS" val="0"/>
  <p:tag name="ORIGWIDTH" val="313"/>
  <p:tag name="PICTUREFILESIZE" val="37547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color}&#10;\begin{document}&#10;\color{blue}&#10;\begin{eqnarray*}&#10;\frac{\partial \mbox{~error}(w)}{\partial w_m} = - \left(y - \sum_k  w_k f_k(x)\right) f_m(x)&#10;\end{eqnarray*}&#10;\end{document}&#10;"/>
  <p:tag name="FILENAME" val="txp_fig"/>
  <p:tag name="FORMAT" val="png256"/>
  <p:tag name="RES" val="1200"/>
  <p:tag name="BLEND" val="0"/>
  <p:tag name="TRANSPARENT" val="0"/>
  <p:tag name="TBUG" val="0"/>
  <p:tag name="ALLOWFS" val="0"/>
  <p:tag name="ORIGWIDTH" val="387"/>
  <p:tag name="PICTUREFILESIZE" val="4695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color}&#10;\begin{document}&#10;\color{blue}&#10;\begin{eqnarray*}&#10;w_m \leftarrow w_m + \alpha \left(y - \sum_k w_k f_k(x)  \right) f_m(x)&#10;\end{eqnarray*}&#10;\end{document}&#10;"/>
  <p:tag name="FILENAME" val="txp_fig"/>
  <p:tag name="FORMAT" val="png256"/>
  <p:tag name="RES" val="1200"/>
  <p:tag name="BLEND" val="0"/>
  <p:tag name="TRANSPARENT" val="0"/>
  <p:tag name="TBUG" val="0"/>
  <p:tag name="ALLOWFS" val="0"/>
  <p:tag name="ORIGWIDTH" val="372"/>
  <p:tag name="PICTUREFILESIZE" val="3980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ue}{w_m \leftarrow w_m + \alpha \left[ \textcolor{OliveGreen}{r + \gamma \max_a Q(s',a')} - \textcolor{BrickRed}{Q(s,a)} \right] f_m(s, a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503"/>
  <p:tag name="PICTUREFILESIZE" val="4531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ue}{Q(s,a) \approx r + \gamma \max_{a'}Q(s',a'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269"/>
  <p:tag name="PICTUREFILESIZE" val="2694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Q_{k+1}(s,a) \leftarrow \sum_{s'} T(s,a,s') \,\left[ R(s, a, s') + \gamma\, \max_{a'} Q_k(s',a')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544"/>
  <p:tag name="PICTUREFILESIZE" val="5674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OliveGreen}{&#10;  f(u, n) = u + k/n&#10;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172"/>
  <p:tag name="PICTUREFILESIZE" val="1222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Q(s,a) \leftarrow_\alpha \textcolor{OliveGreen}{R(s,a,s') + \gamma \max_{a'} f(Q(s',a'), N(s',a'))}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85"/>
  <p:tag name="PICTUREFILESIZE" val="4730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Q(s,a) \leftarrow_\alpha \textcolor{OliveGreen}{R(s,a,s') + \gamma \max_{a'} Q(s',a')}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65"/>
  <p:tag name="PICTUREFILESIZE" val="37419"/>
</p:tagLst>
</file>

<file path=ppt/theme/theme1.xml><?xml version="1.0" encoding="utf-8"?>
<a:theme xmlns:a="http://schemas.openxmlformats.org/drawingml/2006/main" name="dan-berkeley-nlp-v1">
  <a:themeElements>
    <a:clrScheme name="dan-berkeley-nlp-v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an-berkeley-nlp-v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an-berkeley-nlp-v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FA12 cs188 lecture 3 -- a-star search</Template>
  <TotalTime>45257</TotalTime>
  <Words>1501</Words>
  <Application>Microsoft Macintosh PowerPoint</Application>
  <PresentationFormat>Widescreen</PresentationFormat>
  <Paragraphs>280</Paragraphs>
  <Slides>35</Slides>
  <Notes>5</Notes>
  <HiddenSlides>0</HiddenSlides>
  <MMClips>9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0" baseType="lpstr">
      <vt:lpstr>Arial</vt:lpstr>
      <vt:lpstr>Calibri</vt:lpstr>
      <vt:lpstr>Helvetica</vt:lpstr>
      <vt:lpstr>Wingdings</vt:lpstr>
      <vt:lpstr>dan-berkeley-nlp-v1</vt:lpstr>
      <vt:lpstr>CS 580: Introduction to Artificial Intelligence </vt:lpstr>
      <vt:lpstr>Reinforcement Learning</vt:lpstr>
      <vt:lpstr>The Story So Far: MDPs and RL</vt:lpstr>
      <vt:lpstr>Model-Free Learning</vt:lpstr>
      <vt:lpstr>Q-Learning</vt:lpstr>
      <vt:lpstr>Q-Learning Properties</vt:lpstr>
      <vt:lpstr>Video of Demo Q-Learning Auto Cliff Grid</vt:lpstr>
      <vt:lpstr>Exploration vs. Exploitation</vt:lpstr>
      <vt:lpstr>How to Explore?</vt:lpstr>
      <vt:lpstr>Video of Demo Q-learning – Manual Exploration – Bridge Grid </vt:lpstr>
      <vt:lpstr>Video of Demo Q-learning – Epsilon-Greedy – Crawler </vt:lpstr>
      <vt:lpstr>Exploration Functions</vt:lpstr>
      <vt:lpstr>Video of Demo Q-learning – Exploration Function – Crawler </vt:lpstr>
      <vt:lpstr>Regret</vt:lpstr>
      <vt:lpstr>Approximate Q-Learning</vt:lpstr>
      <vt:lpstr>Generalizing Across States</vt:lpstr>
      <vt:lpstr>Example: Pacman</vt:lpstr>
      <vt:lpstr>Video of Demo Q-Learning Pacman – Tiny – Watch All</vt:lpstr>
      <vt:lpstr>Video of Demo Q-Learning Pacman – Tiny – Silent Train</vt:lpstr>
      <vt:lpstr>Video of Demo Q-Learning Pacman – Tricky – Watch All</vt:lpstr>
      <vt:lpstr>Feature-Based Representations</vt:lpstr>
      <vt:lpstr>Linear Value Functions</vt:lpstr>
      <vt:lpstr>Approximate Q-Learning</vt:lpstr>
      <vt:lpstr>Example: Q-Pacman</vt:lpstr>
      <vt:lpstr>Video of Demo Approximate Q-Learning -- Pacman</vt:lpstr>
      <vt:lpstr>Q-Learning and Least Squares</vt:lpstr>
      <vt:lpstr>Linear Approximation: Regression</vt:lpstr>
      <vt:lpstr>Optimization: Least Squares</vt:lpstr>
      <vt:lpstr>Minimizing Error</vt:lpstr>
      <vt:lpstr>Overfitting: Why Limiting Capacity Can Help</vt:lpstr>
      <vt:lpstr>Policy Search</vt:lpstr>
      <vt:lpstr>Policy Search</vt:lpstr>
      <vt:lpstr>Policy Search</vt:lpstr>
      <vt:lpstr>Policy Search</vt:lpstr>
      <vt:lpstr>Conclusion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294-5: Statistical Natural Language Processing</dc:title>
  <dc:creator>Preferred Customer</dc:creator>
  <cp:lastModifiedBy>Xuesu Xiao</cp:lastModifiedBy>
  <cp:revision>2997</cp:revision>
  <cp:lastPrinted>2014-02-25T20:18:13Z</cp:lastPrinted>
  <dcterms:created xsi:type="dcterms:W3CDTF">2004-08-27T04:16:05Z</dcterms:created>
  <dcterms:modified xsi:type="dcterms:W3CDTF">2022-09-03T01:01:48Z</dcterms:modified>
</cp:coreProperties>
</file>