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30"/>
  </p:notesMasterIdLst>
  <p:handoutMasterIdLst>
    <p:handoutMasterId r:id="rId31"/>
  </p:handoutMasterIdLst>
  <p:sldIdLst>
    <p:sldId id="424" r:id="rId2"/>
    <p:sldId id="426" r:id="rId3"/>
    <p:sldId id="373" r:id="rId4"/>
    <p:sldId id="430" r:id="rId5"/>
    <p:sldId id="431" r:id="rId6"/>
    <p:sldId id="401" r:id="rId7"/>
    <p:sldId id="413" r:id="rId8"/>
    <p:sldId id="420" r:id="rId9"/>
    <p:sldId id="432" r:id="rId10"/>
    <p:sldId id="403" r:id="rId11"/>
    <p:sldId id="421" r:id="rId12"/>
    <p:sldId id="404" r:id="rId13"/>
    <p:sldId id="405" r:id="rId14"/>
    <p:sldId id="434" r:id="rId15"/>
    <p:sldId id="406" r:id="rId16"/>
    <p:sldId id="422" r:id="rId17"/>
    <p:sldId id="435" r:id="rId18"/>
    <p:sldId id="408" r:id="rId19"/>
    <p:sldId id="409" r:id="rId20"/>
    <p:sldId id="423" r:id="rId21"/>
    <p:sldId id="410" r:id="rId22"/>
    <p:sldId id="411" r:id="rId23"/>
    <p:sldId id="436" r:id="rId24"/>
    <p:sldId id="415" r:id="rId25"/>
    <p:sldId id="416" r:id="rId26"/>
    <p:sldId id="418" r:id="rId27"/>
    <p:sldId id="443" r:id="rId28"/>
    <p:sldId id="437" r:id="rId29"/>
  </p:sldIdLst>
  <p:sldSz cx="12192000" cy="6858000"/>
  <p:notesSz cx="7315200" cy="96012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FF42"/>
    <a:srgbClr val="FFFF00"/>
    <a:srgbClr val="3333FF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676EE-3CCD-6F48-B2F4-DE6B89676B7A}" v="1" dt="2022-10-19T22:22:47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30" autoAdjust="0"/>
    <p:restoredTop sz="94714"/>
  </p:normalViewPr>
  <p:slideViewPr>
    <p:cSldViewPr>
      <p:cViewPr varScale="1">
        <p:scale>
          <a:sx n="195" d="100"/>
          <a:sy n="195" d="100"/>
        </p:scale>
        <p:origin x="20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esu Xiao" userId="2da2dc19-76a6-42ca-a03e-a5becae5e7dc" providerId="ADAL" clId="{9E1676EE-3CCD-6F48-B2F4-DE6B89676B7A}"/>
    <pc:docChg chg="undo custSel addSld modSld">
      <pc:chgData name="Xuesu Xiao" userId="2da2dc19-76a6-42ca-a03e-a5becae5e7dc" providerId="ADAL" clId="{9E1676EE-3CCD-6F48-B2F4-DE6B89676B7A}" dt="2022-10-19T22:29:08.812" v="202" actId="20577"/>
      <pc:docMkLst>
        <pc:docMk/>
      </pc:docMkLst>
      <pc:sldChg chg="modSp add mod">
        <pc:chgData name="Xuesu Xiao" userId="2da2dc19-76a6-42ca-a03e-a5becae5e7dc" providerId="ADAL" clId="{9E1676EE-3CCD-6F48-B2F4-DE6B89676B7A}" dt="2022-10-19T22:25:40.109" v="112" actId="20577"/>
        <pc:sldMkLst>
          <pc:docMk/>
          <pc:sldMk cId="0" sldId="373"/>
        </pc:sldMkLst>
        <pc:spChg chg="mod">
          <ac:chgData name="Xuesu Xiao" userId="2da2dc19-76a6-42ca-a03e-a5becae5e7dc" providerId="ADAL" clId="{9E1676EE-3CCD-6F48-B2F4-DE6B89676B7A}" dt="2022-10-19T22:25:40.109" v="112" actId="20577"/>
          <ac:spMkLst>
            <pc:docMk/>
            <pc:sldMk cId="0" sldId="373"/>
            <ac:spMk id="69633" creationId="{00000000-0000-0000-0000-000000000000}"/>
          </ac:spMkLst>
        </pc:spChg>
        <pc:spChg chg="mod">
          <ac:chgData name="Xuesu Xiao" userId="2da2dc19-76a6-42ca-a03e-a5becae5e7dc" providerId="ADAL" clId="{9E1676EE-3CCD-6F48-B2F4-DE6B89676B7A}" dt="2022-10-19T22:25:12.336" v="110"/>
          <ac:spMkLst>
            <pc:docMk/>
            <pc:sldMk cId="0" sldId="373"/>
            <ac:spMk id="69634" creationId="{00000000-0000-0000-0000-000000000000}"/>
          </ac:spMkLst>
        </pc:spChg>
      </pc:sldChg>
      <pc:sldChg chg="modSp mod">
        <pc:chgData name="Xuesu Xiao" userId="2da2dc19-76a6-42ca-a03e-a5becae5e7dc" providerId="ADAL" clId="{9E1676EE-3CCD-6F48-B2F4-DE6B89676B7A}" dt="2022-10-19T22:29:08.812" v="202" actId="20577"/>
        <pc:sldMkLst>
          <pc:docMk/>
          <pc:sldMk cId="2140365623" sldId="430"/>
        </pc:sldMkLst>
        <pc:spChg chg="mod">
          <ac:chgData name="Xuesu Xiao" userId="2da2dc19-76a6-42ca-a03e-a5becae5e7dc" providerId="ADAL" clId="{9E1676EE-3CCD-6F48-B2F4-DE6B89676B7A}" dt="2022-10-19T22:25:51.787" v="132" actId="20577"/>
          <ac:spMkLst>
            <pc:docMk/>
            <pc:sldMk cId="2140365623" sldId="430"/>
            <ac:spMk id="52225" creationId="{00000000-0000-0000-0000-000000000000}"/>
          </ac:spMkLst>
        </pc:spChg>
        <pc:spChg chg="mod">
          <ac:chgData name="Xuesu Xiao" userId="2da2dc19-76a6-42ca-a03e-a5becae5e7dc" providerId="ADAL" clId="{9E1676EE-3CCD-6F48-B2F4-DE6B89676B7A}" dt="2022-10-19T22:29:08.812" v="202" actId="20577"/>
          <ac:spMkLst>
            <pc:docMk/>
            <pc:sldMk cId="2140365623" sldId="430"/>
            <ac:spMk id="5222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3576A76-EAAE-494F-9F7F-EC8DD1141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93E6AE6-BA58-4D01-BFA7-9066FA1BC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7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5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FBDBA-8484-455D-B245-CB37572AF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F2AE3-E00A-49E3-84D4-020B69DEF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293A6-559F-4294-A2FB-84D948A63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BBA2E-7FD9-46B8-A226-C36B49A9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1409C-11F8-4378-A9C8-ED515D87E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F41DF-D8B8-41F6-9DEF-CF7345794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CC272-083A-4C84-813A-D9CF7008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B74DA-79AF-4B05-95C9-B7F6D7E3A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FD908-86D3-45AB-ADF7-3B2458B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54A4C-ECA7-4D89-B689-5883706A9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13666-7D53-408E-8CAE-D86E2DAC0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741FC258-4C93-4B3A-BC1B-47590C715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29.xml"/><Relationship Id="rId7" Type="http://schemas.openxmlformats.org/officeDocument/2006/relationships/image" Target="../media/image40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3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45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2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4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41.png"/><Relationship Id="rId5" Type="http://schemas.openxmlformats.org/officeDocument/2006/relationships/tags" Target="../tags/tag38.xml"/><Relationship Id="rId15" Type="http://schemas.openxmlformats.org/officeDocument/2006/relationships/image" Target="../media/image54.png"/><Relationship Id="rId10" Type="http://schemas.openxmlformats.org/officeDocument/2006/relationships/image" Target="../media/image40.png"/><Relationship Id="rId4" Type="http://schemas.openxmlformats.org/officeDocument/2006/relationships/tags" Target="../tags/tag37.xml"/><Relationship Id="rId9" Type="http://schemas.openxmlformats.org/officeDocument/2006/relationships/image" Target="../media/image39.png"/><Relationship Id="rId1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43.xml"/><Relationship Id="rId7" Type="http://schemas.openxmlformats.org/officeDocument/2006/relationships/image" Target="../media/image58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64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rmongroup.github.io/cs228-notes/inference/samplin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8.png"/><Relationship Id="rId39" Type="http://schemas.openxmlformats.org/officeDocument/2006/relationships/image" Target="../media/image21.png"/><Relationship Id="rId21" Type="http://schemas.openxmlformats.org/officeDocument/2006/relationships/tags" Target="../tags/tag24.xml"/><Relationship Id="rId34" Type="http://schemas.openxmlformats.org/officeDocument/2006/relationships/image" Target="../media/image16.png"/><Relationship Id="rId42" Type="http://schemas.openxmlformats.org/officeDocument/2006/relationships/image" Target="../media/image24.png"/><Relationship Id="rId47" Type="http://schemas.openxmlformats.org/officeDocument/2006/relationships/image" Target="../media/image29.png"/><Relationship Id="rId50" Type="http://schemas.openxmlformats.org/officeDocument/2006/relationships/image" Target="../media/image32.png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9" Type="http://schemas.openxmlformats.org/officeDocument/2006/relationships/image" Target="../media/image11.png"/><Relationship Id="rId11" Type="http://schemas.openxmlformats.org/officeDocument/2006/relationships/tags" Target="../tags/tag14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45" Type="http://schemas.openxmlformats.org/officeDocument/2006/relationships/image" Target="../media/image27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49" Type="http://schemas.openxmlformats.org/officeDocument/2006/relationships/image" Target="../media/image31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13.png"/><Relationship Id="rId44" Type="http://schemas.openxmlformats.org/officeDocument/2006/relationships/image" Target="../media/image26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43" Type="http://schemas.openxmlformats.org/officeDocument/2006/relationships/image" Target="../media/image25.png"/><Relationship Id="rId48" Type="http://schemas.openxmlformats.org/officeDocument/2006/relationships/image" Target="../media/image30.png"/><Relationship Id="rId8" Type="http://schemas.openxmlformats.org/officeDocument/2006/relationships/tags" Target="../tags/tag11.xml"/><Relationship Id="rId51" Type="http://schemas.openxmlformats.org/officeDocument/2006/relationships/image" Target="../media/image33.png"/><Relationship Id="rId3" Type="http://schemas.openxmlformats.org/officeDocument/2006/relationships/tags" Target="../tags/tag6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8.png"/><Relationship Id="rId20" Type="http://schemas.openxmlformats.org/officeDocument/2006/relationships/tags" Target="../tags/tag23.xml"/><Relationship Id="rId41" Type="http://schemas.openxmlformats.org/officeDocument/2006/relationships/image" Target="../media/image23.png"/><Relationship Id="rId1" Type="http://schemas.openxmlformats.org/officeDocument/2006/relationships/tags" Target="../tags/tag4.xml"/><Relationship Id="rId6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580: Introduction to Artificial Intelligence</a:t>
            </a:r>
            <a:br>
              <a:rPr lang="en-US" dirty="0"/>
            </a:b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>
                <a:latin typeface="Calibri"/>
                <a:cs typeface="Calibri"/>
              </a:rPr>
              <a:t>Bayes’ Nets: Sampling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057400"/>
            <a:ext cx="8822429" cy="3626047"/>
          </a:xfrm>
          <a:prstGeom prst="rect">
            <a:avLst/>
          </a:prstGeom>
        </p:spPr>
      </p:pic>
      <p:sp>
        <p:nvSpPr>
          <p:cNvPr id="3" name="Text Box 8">
            <a:extLst>
              <a:ext uri="{FF2B5EF4-FFF2-40B4-BE49-F238E27FC236}">
                <a16:creationId xmlns:a16="http://schemas.microsoft.com/office/drawing/2014/main" id="{2B83DA2C-5FE7-83FC-6138-374DCE12D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12192000" cy="11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Prof. </a:t>
            </a:r>
            <a:r>
              <a:rPr lang="en-US" sz="2000" dirty="0" err="1">
                <a:latin typeface="Calibri"/>
                <a:cs typeface="Calibri"/>
              </a:rPr>
              <a:t>Xuesu</a:t>
            </a:r>
            <a:r>
              <a:rPr lang="en-US" sz="2000" dirty="0">
                <a:latin typeface="Calibri"/>
                <a:cs typeface="Calibri"/>
              </a:rPr>
              <a:t> Xiao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George Mason University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[Based on slides created by Dan Klein and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 for CS188 Intro to AI at UC Berkeley. All original materials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217835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715000" y="1489075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667000" y="5527675"/>
            <a:ext cx="24384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57348" name="Oval 5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57349" name="Oval 6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7350" name="Oval 7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57351" name="Oval 8"/>
          <p:cNvSpPr>
            <a:spLocks noChangeArrowheads="1"/>
          </p:cNvSpPr>
          <p:nvPr/>
        </p:nvSpPr>
        <p:spPr bwMode="auto">
          <a:xfrm>
            <a:off x="5635625" y="41910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57352" name="AutoShape 9"/>
          <p:cNvCxnSpPr>
            <a:cxnSpLocks noChangeShapeType="1"/>
            <a:stCxn id="57348" idx="5"/>
            <a:endCxn id="57350" idx="1"/>
          </p:cNvCxnSpPr>
          <p:nvPr/>
        </p:nvCxnSpPr>
        <p:spPr bwMode="auto">
          <a:xfrm>
            <a:off x="6681788" y="2714625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53" name="AutoShape 10"/>
          <p:cNvCxnSpPr>
            <a:cxnSpLocks noChangeShapeType="1"/>
            <a:stCxn id="57348" idx="3"/>
            <a:endCxn id="57349" idx="7"/>
          </p:cNvCxnSpPr>
          <p:nvPr/>
        </p:nvCxnSpPr>
        <p:spPr bwMode="auto">
          <a:xfrm flipH="1">
            <a:off x="5310188" y="2714625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54" name="AutoShape 11"/>
          <p:cNvCxnSpPr>
            <a:cxnSpLocks noChangeShapeType="1"/>
            <a:stCxn id="57349" idx="5"/>
            <a:endCxn id="57351" idx="1"/>
          </p:cNvCxnSpPr>
          <p:nvPr/>
        </p:nvCxnSpPr>
        <p:spPr bwMode="auto">
          <a:xfrm>
            <a:off x="5310188" y="3683000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55" name="AutoShape 12"/>
          <p:cNvCxnSpPr>
            <a:cxnSpLocks noChangeShapeType="1"/>
            <a:stCxn id="57350" idx="3"/>
            <a:endCxn id="57351" idx="7"/>
          </p:cNvCxnSpPr>
          <p:nvPr/>
        </p:nvCxnSpPr>
        <p:spPr bwMode="auto">
          <a:xfrm flipH="1">
            <a:off x="6678613" y="3705225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1132564" name="Oval 20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5638800" y="41910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WetGrass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667000" y="2703513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62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84275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3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327275"/>
            <a:ext cx="1057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245167"/>
              </p:ext>
            </p:extLst>
          </p:nvPr>
        </p:nvGraphicFramePr>
        <p:xfrm>
          <a:off x="5715000" y="1509713"/>
          <a:ext cx="1143000" cy="50669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173168"/>
              </p:ext>
            </p:extLst>
          </p:nvPr>
        </p:nvGraphicFramePr>
        <p:xfrm>
          <a:off x="2743200" y="2725738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382000" y="2703513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96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8" y="2327275"/>
            <a:ext cx="10890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654776"/>
              </p:ext>
            </p:extLst>
          </p:nvPr>
        </p:nvGraphicFramePr>
        <p:xfrm>
          <a:off x="8458200" y="2725738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7417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79875"/>
            <a:ext cx="1549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357325"/>
              </p:ext>
            </p:extLst>
          </p:nvPr>
        </p:nvGraphicFramePr>
        <p:xfrm>
          <a:off x="2667000" y="4491038"/>
          <a:ext cx="2438400" cy="20272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7455" name="TextBox 39"/>
          <p:cNvSpPr txBox="1">
            <a:spLocks noChangeArrowheads="1"/>
          </p:cNvSpPr>
          <p:nvPr/>
        </p:nvSpPr>
        <p:spPr bwMode="auto">
          <a:xfrm>
            <a:off x="7924800" y="4232275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229600" y="4689475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Calibri" pitchFamily="34" charset="0"/>
                <a:cs typeface="Calibri" pitchFamily="34" charset="0"/>
              </a:rPr>
              <a:t>+c, -s, +r, +w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305800" y="5005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-c, +s, -r, +w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305800" y="5386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2" grpId="0" animBg="1"/>
      <p:bldP spid="1132563" grpId="0" animBg="1"/>
      <p:bldP spid="1132564" grpId="0" animBg="1"/>
      <p:bldP spid="1132565" grpId="0" animBg="1"/>
      <p:bldP spid="1132566" grpId="0" animBg="1"/>
      <p:bldP spid="31" grpId="0" animBg="1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5867400" cy="210819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For </a:t>
            </a:r>
            <a:r>
              <a:rPr lang="en-US" sz="2800" dirty="0" err="1">
                <a:ea typeface="ＭＳ Ｐゴシック" pitchFamily="34" charset="-128"/>
              </a:rPr>
              <a:t>i</a:t>
            </a:r>
            <a:r>
              <a:rPr lang="en-US" sz="2800" dirty="0">
                <a:ea typeface="ＭＳ Ｐゴシック" pitchFamily="34" charset="-128"/>
              </a:rPr>
              <a:t>=1, 2, …, n</a:t>
            </a:r>
          </a:p>
          <a:p>
            <a:pPr lvl="2"/>
            <a:endParaRPr lang="en-US" sz="8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Sample 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from P(X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| Parents(X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))</a:t>
            </a:r>
          </a:p>
          <a:p>
            <a:pPr lvl="1"/>
            <a:endParaRPr lang="en-US" sz="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Return (x</a:t>
            </a:r>
            <a:r>
              <a:rPr lang="en-US" sz="2800" baseline="-25000" dirty="0">
                <a:ea typeface="ＭＳ Ｐゴシック" pitchFamily="34" charset="-128"/>
              </a:rPr>
              <a:t>1</a:t>
            </a:r>
            <a:r>
              <a:rPr lang="en-US" sz="2800" dirty="0">
                <a:ea typeface="ＭＳ Ｐゴシック" pitchFamily="34" charset="-128"/>
              </a:rPr>
              <a:t>, x</a:t>
            </a:r>
            <a:r>
              <a:rPr lang="en-US" sz="2800" baseline="-25000" dirty="0">
                <a:ea typeface="ＭＳ Ｐゴシック" pitchFamily="34" charset="-128"/>
              </a:rPr>
              <a:t>2</a:t>
            </a:r>
            <a:r>
              <a:rPr lang="en-US" sz="2800" dirty="0">
                <a:ea typeface="ＭＳ Ｐゴシック" pitchFamily="34" charset="-128"/>
              </a:rPr>
              <a:t>, …, </a:t>
            </a:r>
            <a:r>
              <a:rPr lang="en-US" sz="2800" dirty="0" err="1">
                <a:ea typeface="ＭＳ Ｐゴシック" pitchFamily="34" charset="-128"/>
              </a:rPr>
              <a:t>x</a:t>
            </a:r>
            <a:r>
              <a:rPr lang="en-US" sz="2800" baseline="-25000" dirty="0" err="1"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3755742"/>
            <a:ext cx="12191997" cy="31022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524000"/>
            <a:ext cx="8229600" cy="4876800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This process generates samples with probability: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	…i.e. the BN</a:t>
            </a:r>
            <a:r>
              <a:rPr lang="ja-JP" altLang="en-US" sz="2400" dirty="0">
                <a:ea typeface="ＭＳ Ｐゴシック" pitchFamily="34" charset="-128"/>
                <a:cs typeface="Calibri" pitchFamily="34" charset="0"/>
              </a:rPr>
              <a:t>’</a:t>
            </a:r>
            <a:r>
              <a:rPr lang="en-US" altLang="ja-JP" sz="2400" dirty="0">
                <a:ea typeface="ＭＳ Ｐゴシック" pitchFamily="34" charset="-128"/>
                <a:cs typeface="Calibri" pitchFamily="34" charset="0"/>
              </a:rPr>
              <a:t>s joint probability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Let the number of samples of an event be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Then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I.e., the sampling procedure is </a:t>
            </a:r>
            <a:r>
              <a:rPr lang="en-US" sz="2400" dirty="0">
                <a:solidFill>
                  <a:srgbClr val="A50021"/>
                </a:solidFill>
                <a:ea typeface="ＭＳ Ｐゴシック" pitchFamily="34" charset="-128"/>
                <a:cs typeface="Calibri" pitchFamily="34" charset="0"/>
              </a:rPr>
              <a:t>consistent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1741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85975"/>
            <a:ext cx="7086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10000"/>
            <a:ext cx="18605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48200"/>
            <a:ext cx="6383338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 err="1">
                <a:latin typeface="Calibri"/>
                <a:ea typeface="ＭＳ Ｐゴシック" pitchFamily="34" charset="-128"/>
                <a:cs typeface="Calibri"/>
              </a:rPr>
              <a:t>ll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 get a bunch of samples from the BN: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	+c,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s, +r, +w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	+c, +s, +r, +w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c, +s, +r, 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	+c,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s, +r, +w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c,  -s, 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r, +w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If we want to know P(W)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We have counts &lt;+w:4,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-w:1&gt;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Normalize to get P(W) =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&lt;+w:0.8,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-w:0.2&gt;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will get closer to the true distribution with more samples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Can estimate anything else, too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What about P(C| +w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)?  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+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+w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)? 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)?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Fast: can use fewer samples if less time (what’s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 the drawback?)</a:t>
            </a:r>
            <a:endParaRPr lang="en-US" sz="20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315200" y="1905000"/>
            <a:ext cx="1652499" cy="1447799"/>
            <a:chOff x="7416868" y="3352800"/>
            <a:chExt cx="2870132" cy="2514600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1" name="AutoShape 6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6"/>
            <p:cNvCxnSpPr>
              <a:cxnSpLocks noChangeShapeType="1"/>
              <a:stCxn id="18" idx="5"/>
              <a:endCxn id="20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4" name="AutoShape 6"/>
            <p:cNvCxnSpPr>
              <a:cxnSpLocks noChangeShapeType="1"/>
              <a:stCxn id="23" idx="5"/>
              <a:endCxn id="19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6"/>
            <p:cNvCxnSpPr>
              <a:cxnSpLocks noChangeShapeType="1"/>
              <a:stCxn id="23" idx="3"/>
              <a:endCxn id="18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Rejection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782858"/>
            <a:ext cx="12039597" cy="31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72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7315200" y="4849812"/>
            <a:ext cx="2895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+s,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  <a:sym typeface="Symbol" pitchFamily="18" charset="2"/>
              </a:rPr>
              <a:t>	-</a:t>
            </a:r>
            <a:r>
              <a:rPr lang="en-US" sz="2000">
                <a:latin typeface="Calibri"/>
                <a:cs typeface="Calibri"/>
              </a:rPr>
              <a:t>c, +s, +r, 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  <a:sym typeface="Symbol" pitchFamily="18" charset="2"/>
              </a:rPr>
              <a:t>	-</a:t>
            </a:r>
            <a:r>
              <a:rPr lang="en-US" sz="2000">
                <a:latin typeface="Calibri"/>
                <a:cs typeface="Calibri"/>
              </a:rPr>
              <a:t>c,  -s, 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r, +w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Rejection Sampling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58674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Let</a:t>
            </a:r>
            <a:r>
              <a:rPr lang="ja-JP" altLang="en-US" sz="2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say we want P(C)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No point keeping all samples around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Just tally counts of C as we go</a:t>
            </a:r>
          </a:p>
          <a:p>
            <a:pPr lvl="2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Let</a:t>
            </a:r>
            <a:r>
              <a:rPr lang="ja-JP" altLang="en-US" sz="2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say we want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+s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Same thing: tally C outcomes, but ignore (reject) samples which don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t have S=+s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is called rejection sampling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It is also consistent for conditional probabilities (i.e., correct in the limit)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077200" y="2971800"/>
            <a:ext cx="1652499" cy="1447799"/>
            <a:chOff x="7416868" y="3352800"/>
            <a:chExt cx="2870132" cy="2514600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2" name="AutoShape 6"/>
            <p:cNvCxnSpPr>
              <a:cxnSpLocks noChangeShapeType="1"/>
              <a:stCxn id="20" idx="3"/>
              <a:endCxn id="21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6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5" name="AutoShape 6"/>
            <p:cNvCxnSpPr>
              <a:cxnSpLocks noChangeShapeType="1"/>
              <a:stCxn id="24" idx="5"/>
              <a:endCxn id="20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4" idx="3"/>
              <a:endCxn id="19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Rejection Sampling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3429000" y="1295400"/>
            <a:ext cx="6096000" cy="243840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>
                <a:ea typeface="ＭＳ Ｐゴシック" pitchFamily="34" charset="-128"/>
              </a:rPr>
              <a:t>IN: evidence instantiation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pPr lvl="2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1800" dirty="0">
                <a:ea typeface="ＭＳ Ｐゴシック" pitchFamily="34" charset="-128"/>
              </a:rPr>
              <a:t>Sample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from P(X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))</a:t>
            </a:r>
          </a:p>
          <a:p>
            <a:pPr lvl="1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1800" dirty="0">
                <a:ea typeface="ＭＳ Ｐゴシック" pitchFamily="34" charset="-128"/>
              </a:rPr>
              <a:t>If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not consistent with evidence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Reject: Return, and no sample is generated in this cycle</a:t>
            </a:r>
          </a:p>
          <a:p>
            <a:pPr lvl="1"/>
            <a:endParaRPr lang="en-US" sz="600" dirty="0">
              <a:ea typeface="ＭＳ Ｐゴシック" pitchFamily="34" charset="-128"/>
            </a:endParaRPr>
          </a:p>
          <a:p>
            <a:r>
              <a:rPr lang="en-US" sz="2000" dirty="0">
                <a:ea typeface="ＭＳ Ｐゴシック" pitchFamily="34" charset="-128"/>
              </a:rPr>
              <a:t>Return (x</a:t>
            </a:r>
            <a:r>
              <a:rPr lang="en-US" sz="2000" baseline="-25000" dirty="0">
                <a:ea typeface="ＭＳ Ｐゴシック" pitchFamily="34" charset="-128"/>
              </a:rPr>
              <a:t>1</a:t>
            </a:r>
            <a:r>
              <a:rPr lang="en-US" sz="2000" dirty="0">
                <a:ea typeface="ＭＳ Ｐゴシック" pitchFamily="34" charset="-128"/>
              </a:rPr>
              <a:t>, x</a:t>
            </a:r>
            <a:r>
              <a:rPr lang="en-US" sz="2000" baseline="-25000" dirty="0">
                <a:ea typeface="ＭＳ Ｐゴシック" pitchFamily="34" charset="-128"/>
              </a:rPr>
              <a:t>2</a:t>
            </a:r>
            <a:r>
              <a:rPr lang="en-US" sz="2000" dirty="0">
                <a:ea typeface="ＭＳ Ｐゴシック" pitchFamily="34" charset="-128"/>
              </a:rPr>
              <a:t>, …, </a:t>
            </a:r>
            <a:r>
              <a:rPr lang="en-US" sz="2000" dirty="0" err="1">
                <a:ea typeface="ＭＳ Ｐゴシック" pitchFamily="34" charset="-128"/>
              </a:rPr>
              <a:t>x</a:t>
            </a:r>
            <a:r>
              <a:rPr lang="en-US" sz="2000" baseline="-25000" dirty="0" err="1">
                <a:ea typeface="ＭＳ Ｐゴシック" pitchFamily="34" charset="-128"/>
              </a:rPr>
              <a:t>n</a:t>
            </a:r>
            <a:r>
              <a:rPr lang="en-US" sz="2000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2" y="4319829"/>
            <a:ext cx="9753596" cy="25381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Weighting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37640"/>
            <a:ext cx="12191999" cy="2910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76400"/>
            <a:ext cx="2622550" cy="20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5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096000" y="1524000"/>
            <a:ext cx="594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Idea: fix evidence variables and sample the rest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Problem: sample distribution not consistent!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Solution: weight by probability of evidence given parents</a:t>
            </a:r>
          </a:p>
        </p:txBody>
      </p:sp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5867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Problem with rejection sampling: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If evidence is unlikely, rejects lots of samples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Evidence not exploited </a:t>
            </a:r>
            <a:r>
              <a:rPr lang="en-US" altLang="ja-JP" sz="2000" dirty="0">
                <a:ea typeface="ＭＳ Ｐゴシック" pitchFamily="34" charset="-128"/>
                <a:cs typeface="Calibri" pitchFamily="34" charset="0"/>
              </a:rPr>
              <a:t>as you sample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Consider P(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Shape|blue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1136645" name="AutoShape 5"/>
          <p:cNvCxnSpPr>
            <a:cxnSpLocks noChangeShapeType="1"/>
            <a:stCxn id="1136646" idx="6"/>
            <a:endCxn id="1136647" idx="2"/>
          </p:cNvCxnSpPr>
          <p:nvPr/>
        </p:nvCxnSpPr>
        <p:spPr bwMode="auto">
          <a:xfrm>
            <a:off x="7408863" y="3944938"/>
            <a:ext cx="9588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36646" name="Oval 6"/>
          <p:cNvSpPr>
            <a:spLocks noChangeArrowheads="1"/>
          </p:cNvSpPr>
          <p:nvPr/>
        </p:nvSpPr>
        <p:spPr bwMode="auto">
          <a:xfrm>
            <a:off x="61722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47" name="Oval 7"/>
          <p:cNvSpPr>
            <a:spLocks noChangeArrowheads="1"/>
          </p:cNvSpPr>
          <p:nvPr/>
        </p:nvSpPr>
        <p:spPr bwMode="auto">
          <a:xfrm>
            <a:off x="8382000" y="3657600"/>
            <a:ext cx="1222375" cy="574675"/>
          </a:xfrm>
          <a:prstGeom prst="ellipse">
            <a:avLst/>
          </a:prstGeom>
          <a:solidFill>
            <a:srgbClr val="3333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136649" name="Line 9"/>
          <p:cNvSpPr>
            <a:spLocks noChangeShapeType="1"/>
          </p:cNvSpPr>
          <p:nvPr/>
        </p:nvSpPr>
        <p:spPr bwMode="auto">
          <a:xfrm flipV="1">
            <a:off x="8534400" y="3657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6650" name="Line 10"/>
          <p:cNvSpPr>
            <a:spLocks noChangeShapeType="1"/>
          </p:cNvSpPr>
          <p:nvPr/>
        </p:nvSpPr>
        <p:spPr bwMode="auto">
          <a:xfrm flipV="1">
            <a:off x="8915400" y="3733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36651" name="AutoShape 11"/>
          <p:cNvCxnSpPr>
            <a:cxnSpLocks noChangeShapeType="1"/>
            <a:stCxn id="1136652" idx="6"/>
            <a:endCxn id="1136653" idx="2"/>
          </p:cNvCxnSpPr>
          <p:nvPr/>
        </p:nvCxnSpPr>
        <p:spPr bwMode="auto">
          <a:xfrm>
            <a:off x="1524000" y="3944938"/>
            <a:ext cx="5334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36652" name="Oval 12"/>
          <p:cNvSpPr>
            <a:spLocks noChangeArrowheads="1"/>
          </p:cNvSpPr>
          <p:nvPr/>
        </p:nvSpPr>
        <p:spPr bwMode="auto">
          <a:xfrm>
            <a:off x="301625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53" name="Oval 13"/>
          <p:cNvSpPr>
            <a:spLocks noChangeArrowheads="1"/>
          </p:cNvSpPr>
          <p:nvPr/>
        </p:nvSpPr>
        <p:spPr bwMode="auto">
          <a:xfrm>
            <a:off x="20574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124200" y="3124200"/>
            <a:ext cx="2514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green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red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cube,         red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 sphere,      green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448800" y="3093184"/>
            <a:ext cx="2743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pyramid,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pyramid,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cube,         blue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sphere,      blue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257800"/>
            <a:ext cx="5791200" cy="1382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294590"/>
            <a:ext cx="5486399" cy="14277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450080"/>
            <a:ext cx="1295400" cy="103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6" grpId="0" animBg="1"/>
      <p:bldP spid="1136647" grpId="0" animBg="1"/>
      <p:bldP spid="1136649" grpId="0" animBg="1"/>
      <p:bldP spid="1136650" grpId="0" animBg="1"/>
      <p:bldP spid="1136652" grpId="0" animBg="1"/>
      <p:bldP spid="1136653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486400" y="16002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438400" y="4572000"/>
            <a:ext cx="24384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438400" y="28146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495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2438400"/>
            <a:ext cx="1057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422989"/>
              </p:ext>
            </p:extLst>
          </p:nvPr>
        </p:nvGraphicFramePr>
        <p:xfrm>
          <a:off x="5486400" y="1620838"/>
          <a:ext cx="1143000" cy="50669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57200"/>
              </p:ext>
            </p:extLst>
          </p:nvPr>
        </p:nvGraphicFramePr>
        <p:xfrm>
          <a:off x="2514600" y="2836863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153400" y="28146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529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2438400"/>
            <a:ext cx="10890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223112"/>
              </p:ext>
            </p:extLst>
          </p:nvPr>
        </p:nvGraphicFramePr>
        <p:xfrm>
          <a:off x="8229600" y="2836863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3550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1549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967309"/>
              </p:ext>
            </p:extLst>
          </p:nvPr>
        </p:nvGraphicFramePr>
        <p:xfrm>
          <a:off x="2438400" y="4602163"/>
          <a:ext cx="2438400" cy="20272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3588" name="TextBox 39"/>
          <p:cNvSpPr txBox="1">
            <a:spLocks noChangeArrowheads="1"/>
          </p:cNvSpPr>
          <p:nvPr/>
        </p:nvSpPr>
        <p:spPr bwMode="auto">
          <a:xfrm>
            <a:off x="7696200" y="43434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63589" name="TextBox 40"/>
          <p:cNvSpPr txBox="1">
            <a:spLocks noChangeArrowheads="1"/>
          </p:cNvSpPr>
          <p:nvPr/>
        </p:nvSpPr>
        <p:spPr bwMode="auto">
          <a:xfrm>
            <a:off x="8001000" y="4800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+c, +s, +r, +w</a:t>
            </a:r>
          </a:p>
        </p:txBody>
      </p:sp>
      <p:sp>
        <p:nvSpPr>
          <p:cNvPr id="63590" name="TextBox 42"/>
          <p:cNvSpPr txBox="1">
            <a:spLocks noChangeArrowheads="1"/>
          </p:cNvSpPr>
          <p:nvPr/>
        </p:nvSpPr>
        <p:spPr bwMode="auto">
          <a:xfrm>
            <a:off x="8077200" y="51054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63591" name="Oval 4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592" name="Oval 5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63593" name="Oval 6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594" name="Oval 7"/>
          <p:cNvSpPr>
            <a:spLocks noChangeArrowheads="1"/>
          </p:cNvSpPr>
          <p:nvPr/>
        </p:nvSpPr>
        <p:spPr bwMode="auto">
          <a:xfrm>
            <a:off x="5407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63595" name="AutoShape 8"/>
          <p:cNvCxnSpPr>
            <a:cxnSpLocks noChangeShapeType="1"/>
            <a:stCxn id="51" idx="5"/>
            <a:endCxn id="63593" idx="1"/>
          </p:cNvCxnSpPr>
          <p:nvPr/>
        </p:nvCxnSpPr>
        <p:spPr bwMode="auto">
          <a:xfrm>
            <a:off x="6453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596" name="AutoShape 9"/>
          <p:cNvCxnSpPr>
            <a:cxnSpLocks noChangeShapeType="1"/>
            <a:stCxn id="63591" idx="3"/>
            <a:endCxn id="63592" idx="7"/>
          </p:cNvCxnSpPr>
          <p:nvPr/>
        </p:nvCxnSpPr>
        <p:spPr bwMode="auto">
          <a:xfrm flipH="1">
            <a:off x="5081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597" name="AutoShape 10"/>
          <p:cNvCxnSpPr>
            <a:cxnSpLocks noChangeShapeType="1"/>
            <a:stCxn id="63592" idx="5"/>
            <a:endCxn id="63594" idx="1"/>
          </p:cNvCxnSpPr>
          <p:nvPr/>
        </p:nvCxnSpPr>
        <p:spPr bwMode="auto">
          <a:xfrm>
            <a:off x="5081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598" name="AutoShape 11"/>
          <p:cNvCxnSpPr>
            <a:cxnSpLocks noChangeShapeType="1"/>
            <a:stCxn id="63593" idx="3"/>
            <a:endCxn id="63594" idx="7"/>
          </p:cNvCxnSpPr>
          <p:nvPr/>
        </p:nvCxnSpPr>
        <p:spPr bwMode="auto">
          <a:xfrm flipH="1">
            <a:off x="6450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600" name="Oval 17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602" name="Oval 19"/>
          <p:cNvSpPr>
            <a:spLocks noChangeArrowheads="1"/>
          </p:cNvSpPr>
          <p:nvPr/>
        </p:nvSpPr>
        <p:spPr bwMode="auto">
          <a:xfrm>
            <a:off x="5410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sp>
        <p:nvSpPr>
          <p:cNvPr id="63603" name="Line 23"/>
          <p:cNvSpPr>
            <a:spLocks noChangeShapeType="1"/>
          </p:cNvSpPr>
          <p:nvPr/>
        </p:nvSpPr>
        <p:spPr bwMode="auto">
          <a:xfrm flipV="1">
            <a:off x="5562600" y="4419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4" name="Line 24"/>
          <p:cNvSpPr>
            <a:spLocks noChangeShapeType="1"/>
          </p:cNvSpPr>
          <p:nvPr/>
        </p:nvSpPr>
        <p:spPr bwMode="auto">
          <a:xfrm flipV="1">
            <a:off x="5943600" y="4495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5" name="Line 25"/>
          <p:cNvSpPr>
            <a:spLocks noChangeShapeType="1"/>
          </p:cNvSpPr>
          <p:nvPr/>
        </p:nvSpPr>
        <p:spPr bwMode="auto">
          <a:xfrm flipV="1">
            <a:off x="4114800" y="3352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6" name="Line 26"/>
          <p:cNvSpPr>
            <a:spLocks noChangeShapeType="1"/>
          </p:cNvSpPr>
          <p:nvPr/>
        </p:nvSpPr>
        <p:spPr bwMode="auto">
          <a:xfrm flipV="1">
            <a:off x="4495800" y="34290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607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69000"/>
            <a:ext cx="10445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5969000"/>
            <a:ext cx="5826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5943600"/>
            <a:ext cx="7588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6" grpId="0" animBg="1"/>
      <p:bldP spid="31" grpId="0" animBg="1"/>
      <p:bldP spid="51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 Net Representation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467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directed, acyclic graph, one node per random variable</a:t>
            </a: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conditional probability table (CPT) for each 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 nets implicitly encode joint distributions</a:t>
            </a:r>
          </a:p>
          <a:p>
            <a:pPr lvl="5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As a product of local conditional distributions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To see what probability a BN gives to a full assignment, multiply all the relevant conditionals together: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7660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14729"/>
            <a:ext cx="1927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5535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4494919"/>
            <a:ext cx="2062553" cy="2362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34" y="1524000"/>
            <a:ext cx="3514965" cy="25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68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3810000" y="1219200"/>
            <a:ext cx="4191000" cy="317499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>
                <a:ea typeface="ＭＳ Ｐゴシック" pitchFamily="34" charset="-128"/>
              </a:rPr>
              <a:t>IN: evidence instantiation</a:t>
            </a:r>
          </a:p>
          <a:p>
            <a:r>
              <a:rPr lang="en-US" sz="2000" dirty="0">
                <a:ea typeface="ＭＳ Ｐゴシック" pitchFamily="34" charset="-128"/>
              </a:rPr>
              <a:t>w = 1.0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if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is an evidence variable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= observation 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for 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Set w = w * P(x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| Parents(X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))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else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Sample 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from P(X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| Parents(X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))</a:t>
            </a:r>
          </a:p>
          <a:p>
            <a:r>
              <a:rPr lang="en-US" sz="2000" dirty="0">
                <a:ea typeface="ＭＳ Ｐゴシック" pitchFamily="34" charset="-128"/>
              </a:rPr>
              <a:t>return (x</a:t>
            </a:r>
            <a:r>
              <a:rPr lang="en-US" sz="2000" baseline="-25000" dirty="0">
                <a:ea typeface="ＭＳ Ｐゴシック" pitchFamily="34" charset="-128"/>
              </a:rPr>
              <a:t>1</a:t>
            </a:r>
            <a:r>
              <a:rPr lang="en-US" sz="2000" dirty="0">
                <a:ea typeface="ＭＳ Ｐゴシック" pitchFamily="34" charset="-128"/>
              </a:rPr>
              <a:t>, x</a:t>
            </a:r>
            <a:r>
              <a:rPr lang="en-US" sz="2000" baseline="-25000" dirty="0">
                <a:ea typeface="ＭＳ Ｐゴシック" pitchFamily="34" charset="-128"/>
              </a:rPr>
              <a:t>2</a:t>
            </a:r>
            <a:r>
              <a:rPr lang="en-US" sz="2000" dirty="0">
                <a:ea typeface="ＭＳ Ｐゴシック" pitchFamily="34" charset="-128"/>
              </a:rPr>
              <a:t>, …, </a:t>
            </a:r>
            <a:r>
              <a:rPr lang="en-US" sz="2000" dirty="0" err="1">
                <a:ea typeface="ＭＳ Ｐゴシック" pitchFamily="34" charset="-128"/>
              </a:rPr>
              <a:t>x</a:t>
            </a:r>
            <a:r>
              <a:rPr lang="en-US" sz="2000" baseline="-25000" dirty="0" err="1">
                <a:ea typeface="ＭＳ Ｐゴシック" pitchFamily="34" charset="-128"/>
              </a:rPr>
              <a:t>n</a:t>
            </a:r>
            <a:r>
              <a:rPr lang="en-US" sz="2000" dirty="0">
                <a:ea typeface="ＭＳ Ｐゴシック" pitchFamily="34" charset="-128"/>
              </a:rPr>
              <a:t>), 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97576"/>
            <a:ext cx="9372600" cy="223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201160"/>
            <a:ext cx="990600" cy="7924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76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153400" cy="3581400"/>
          </a:xfrm>
        </p:spPr>
        <p:txBody>
          <a:bodyPr/>
          <a:lstStyle/>
          <a:p>
            <a:r>
              <a:rPr lang="en-US" sz="2000">
                <a:ea typeface="ＭＳ Ｐゴシック" pitchFamily="34" charset="-128"/>
                <a:cs typeface="Calibri" pitchFamily="34" charset="0"/>
              </a:rPr>
              <a:t>Sampling distribution if z sampled and e fixed evidence</a:t>
            </a: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>
                <a:ea typeface="ＭＳ Ｐゴシック" pitchFamily="34" charset="-128"/>
                <a:cs typeface="Calibri" pitchFamily="34" charset="0"/>
              </a:rPr>
              <a:t>Now, samples have weights</a:t>
            </a: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>
                <a:ea typeface="ＭＳ Ｐゴシック" pitchFamily="34" charset="-128"/>
                <a:cs typeface="Calibri" pitchFamily="34" charset="0"/>
              </a:rPr>
              <a:t>Together, weighted sampling distribution is consistent</a:t>
            </a: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6451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449103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67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3581400"/>
            <a:ext cx="41386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67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172200"/>
            <a:ext cx="120808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18" name="Group 30"/>
          <p:cNvGrpSpPr>
            <a:grpSpLocks/>
          </p:cNvGrpSpPr>
          <p:nvPr/>
        </p:nvGrpSpPr>
        <p:grpSpPr bwMode="auto">
          <a:xfrm>
            <a:off x="7848600" y="2438400"/>
            <a:ext cx="2438400" cy="1573213"/>
            <a:chOff x="3456" y="1414"/>
            <a:chExt cx="2496" cy="1610"/>
          </a:xfrm>
        </p:grpSpPr>
        <p:sp>
          <p:nvSpPr>
            <p:cNvPr id="64521" name="Oval 14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Cloudy</a:t>
              </a:r>
            </a:p>
          </p:txBody>
        </p:sp>
        <p:sp>
          <p:nvSpPr>
            <p:cNvPr id="64522" name="Oval 15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23" name="Oval 16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R</a:t>
              </a:r>
            </a:p>
          </p:txBody>
        </p:sp>
        <p:sp>
          <p:nvSpPr>
            <p:cNvPr id="64524" name="Oval 17"/>
            <p:cNvSpPr>
              <a:spLocks noChangeArrowheads="1"/>
            </p:cNvSpPr>
            <p:nvPr/>
          </p:nvSpPr>
          <p:spPr bwMode="auto">
            <a:xfrm>
              <a:off x="4318" y="2662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4525" name="AutoShape 18"/>
            <p:cNvCxnSpPr>
              <a:cxnSpLocks noChangeShapeType="1"/>
              <a:stCxn id="64529" idx="5"/>
              <a:endCxn id="64523" idx="1"/>
            </p:cNvCxnSpPr>
            <p:nvPr/>
          </p:nvCxnSpPr>
          <p:spPr bwMode="auto">
            <a:xfrm>
              <a:off x="4977" y="1732"/>
              <a:ext cx="318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6" name="AutoShape 19"/>
            <p:cNvCxnSpPr>
              <a:cxnSpLocks noChangeShapeType="1"/>
              <a:stCxn id="64521" idx="3"/>
              <a:endCxn id="64522" idx="7"/>
            </p:cNvCxnSpPr>
            <p:nvPr/>
          </p:nvCxnSpPr>
          <p:spPr bwMode="auto">
            <a:xfrm flipH="1">
              <a:off x="4113" y="1732"/>
              <a:ext cx="320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7" name="AutoShape 20"/>
            <p:cNvCxnSpPr>
              <a:cxnSpLocks noChangeShapeType="1"/>
              <a:stCxn id="64522" idx="5"/>
              <a:endCxn id="64524" idx="1"/>
            </p:cNvCxnSpPr>
            <p:nvPr/>
          </p:nvCxnSpPr>
          <p:spPr bwMode="auto">
            <a:xfrm>
              <a:off x="4113" y="2342"/>
              <a:ext cx="318" cy="3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8" name="AutoShape 21"/>
            <p:cNvCxnSpPr>
              <a:cxnSpLocks noChangeShapeType="1"/>
              <a:stCxn id="64523" idx="3"/>
              <a:endCxn id="64524" idx="7"/>
            </p:cNvCxnSpPr>
            <p:nvPr/>
          </p:nvCxnSpPr>
          <p:spPr bwMode="auto">
            <a:xfrm flipH="1">
              <a:off x="4975" y="2356"/>
              <a:ext cx="320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29" name="Oval 22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  <a:cs typeface="Calibri" pitchFamily="34" charset="0"/>
                </a:rPr>
                <a:t>C</a:t>
              </a:r>
            </a:p>
          </p:txBody>
        </p:sp>
        <p:sp>
          <p:nvSpPr>
            <p:cNvPr id="64530" name="Oval 23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S</a:t>
              </a:r>
            </a:p>
          </p:txBody>
        </p:sp>
        <p:sp>
          <p:nvSpPr>
            <p:cNvPr id="64531" name="Oval 25"/>
            <p:cNvSpPr>
              <a:spLocks noChangeArrowheads="1"/>
            </p:cNvSpPr>
            <p:nvPr/>
          </p:nvSpPr>
          <p:spPr bwMode="auto">
            <a:xfrm>
              <a:off x="4320" y="2662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W</a:t>
              </a:r>
            </a:p>
          </p:txBody>
        </p:sp>
        <p:sp>
          <p:nvSpPr>
            <p:cNvPr id="64532" name="Line 26"/>
            <p:cNvSpPr>
              <a:spLocks noChangeShapeType="1"/>
            </p:cNvSpPr>
            <p:nvPr/>
          </p:nvSpPr>
          <p:spPr bwMode="auto">
            <a:xfrm flipV="1">
              <a:off x="4392" y="2662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3" name="Line 27"/>
            <p:cNvSpPr>
              <a:spLocks noChangeShapeType="1"/>
            </p:cNvSpPr>
            <p:nvPr/>
          </p:nvSpPr>
          <p:spPr bwMode="auto">
            <a:xfrm flipV="1">
              <a:off x="4632" y="2710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4" name="Line 28"/>
            <p:cNvSpPr>
              <a:spLocks noChangeShapeType="1"/>
            </p:cNvSpPr>
            <p:nvPr/>
          </p:nvSpPr>
          <p:spPr bwMode="auto">
            <a:xfrm flipV="1">
              <a:off x="3504" y="2016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5" name="Line 29"/>
            <p:cNvSpPr>
              <a:spLocks noChangeShapeType="1"/>
            </p:cNvSpPr>
            <p:nvPr/>
          </p:nvSpPr>
          <p:spPr bwMode="auto">
            <a:xfrm flipV="1">
              <a:off x="3744" y="2064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9938" name="Picture 2" descr="\\.host\Shared Folders\Shared with PC\likelihood_weighti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05388"/>
            <a:ext cx="83820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5562600" cy="2362200"/>
          </a:xfrm>
        </p:spPr>
        <p:txBody>
          <a:bodyPr/>
          <a:lstStyle/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Likelihood weighting is good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We have taken evidence into account as we generate the sample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E.g. here, W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s value will get picked based on the evidence values of S, R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More of our samples will reflect the state of the world suggested by the evidence</a:t>
            </a:r>
          </a:p>
          <a:p>
            <a:pPr marL="0" indent="0"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324600" y="1371600"/>
            <a:ext cx="5562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Likelihood weighting doesn’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t solve all our problems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Evidence influences the choice of downstream variables, but not upstream ones (C isn’</a:t>
            </a:r>
            <a:r>
              <a:rPr lang="en-US" altLang="ja-JP" sz="1800" dirty="0">
                <a:latin typeface="Calibri"/>
                <a:cs typeface="Calibri"/>
              </a:rPr>
              <a:t>t more likely to get a value matching the evidence)</a:t>
            </a:r>
          </a:p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We would like to consider evidence when we sample every variable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	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 Gibbs sampling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97576"/>
            <a:ext cx="9372600" cy="223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93160"/>
            <a:ext cx="1479550" cy="11836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95400"/>
            <a:ext cx="6828713" cy="54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41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1055839" y="1217683"/>
            <a:ext cx="9906000" cy="4724400"/>
          </a:xfrm>
        </p:spPr>
        <p:txBody>
          <a:bodyPr/>
          <a:lstStyle/>
          <a:p>
            <a:r>
              <a:rPr lang="en-US" sz="2000" i="1" dirty="0">
                <a:ea typeface="ＭＳ Ｐゴシック" pitchFamily="34" charset="-128"/>
              </a:rPr>
              <a:t>Procedure: </a:t>
            </a:r>
            <a:r>
              <a:rPr lang="en-US" sz="2000" dirty="0">
                <a:ea typeface="ＭＳ Ｐゴシック" pitchFamily="34" charset="-128"/>
              </a:rPr>
              <a:t>keep track of a full instantiation x</a:t>
            </a:r>
            <a:r>
              <a:rPr lang="en-US" sz="2000" baseline="-25000" dirty="0">
                <a:ea typeface="ＭＳ Ｐゴシック" pitchFamily="34" charset="-128"/>
              </a:rPr>
              <a:t>1</a:t>
            </a:r>
            <a:r>
              <a:rPr lang="en-US" sz="2000" dirty="0">
                <a:ea typeface="ＭＳ Ｐゴシック" pitchFamily="34" charset="-128"/>
              </a:rPr>
              <a:t>, x</a:t>
            </a:r>
            <a:r>
              <a:rPr lang="en-US" sz="2000" baseline="-25000" dirty="0">
                <a:ea typeface="ＭＳ Ｐゴシック" pitchFamily="34" charset="-128"/>
              </a:rPr>
              <a:t>2</a:t>
            </a:r>
            <a:r>
              <a:rPr lang="en-US" sz="2000" dirty="0">
                <a:ea typeface="ＭＳ Ｐゴシック" pitchFamily="34" charset="-128"/>
              </a:rPr>
              <a:t>, …, </a:t>
            </a:r>
            <a:r>
              <a:rPr lang="en-US" sz="2000" dirty="0" err="1">
                <a:ea typeface="ＭＳ Ｐゴシック" pitchFamily="34" charset="-128"/>
              </a:rPr>
              <a:t>x</a:t>
            </a:r>
            <a:r>
              <a:rPr lang="en-US" sz="2000" baseline="-25000" dirty="0" err="1">
                <a:ea typeface="ＭＳ Ｐゴシック" pitchFamily="34" charset="-128"/>
              </a:rPr>
              <a:t>n</a:t>
            </a:r>
            <a:r>
              <a:rPr lang="en-US" sz="2000" dirty="0">
                <a:ea typeface="ＭＳ Ｐゴシック" pitchFamily="34" charset="-128"/>
              </a:rPr>
              <a:t>.   Start with an arbitrary instantiation consistent with the evidence.  Sample one variable at a time, conditioned on all the rest, but keep evidence fixed.  Keep repeating this for a long time.</a:t>
            </a:r>
          </a:p>
          <a:p>
            <a:pPr lvl="3"/>
            <a:endParaRPr lang="en-US" sz="800" i="1" dirty="0">
              <a:ea typeface="ＭＳ Ｐゴシック" pitchFamily="34" charset="-128"/>
            </a:endParaRPr>
          </a:p>
          <a:p>
            <a:r>
              <a:rPr lang="en-US" sz="2000" i="1" dirty="0">
                <a:ea typeface="ＭＳ Ｐゴシック" pitchFamily="34" charset="-128"/>
              </a:rPr>
              <a:t>Property: </a:t>
            </a:r>
            <a:r>
              <a:rPr lang="en-US" sz="2000" dirty="0">
                <a:ea typeface="ＭＳ Ｐゴシック" pitchFamily="34" charset="-128"/>
              </a:rPr>
              <a:t>in the limit of repeating this infinitely many times the resulting sample is coming from the correct distribution</a:t>
            </a:r>
          </a:p>
          <a:p>
            <a:pPr lvl="3"/>
            <a:endParaRPr lang="en-US" sz="800" i="1" dirty="0">
              <a:ea typeface="ＭＳ Ｐゴシック" pitchFamily="34" charset="-128"/>
            </a:endParaRPr>
          </a:p>
          <a:p>
            <a:r>
              <a:rPr lang="en-US" sz="2000" i="1" dirty="0">
                <a:ea typeface="ＭＳ Ｐゴシック" pitchFamily="34" charset="-128"/>
              </a:rPr>
              <a:t>Rationale</a:t>
            </a:r>
            <a:r>
              <a:rPr lang="en-US" sz="2000" dirty="0">
                <a:ea typeface="ＭＳ Ｐゴシック" pitchFamily="34" charset="-128"/>
              </a:rPr>
              <a:t>: both upstream and downstream variables condition on evidence.</a:t>
            </a:r>
          </a:p>
          <a:p>
            <a:pPr marL="1371531" lvl="3" indent="0">
              <a:buNone/>
            </a:pPr>
            <a:r>
              <a:rPr lang="en-US" sz="800" dirty="0">
                <a:ea typeface="ＭＳ Ｐゴシック" pitchFamily="34" charset="-128"/>
              </a:rPr>
              <a:t> </a:t>
            </a:r>
          </a:p>
          <a:p>
            <a:r>
              <a:rPr lang="en-US" sz="2000" dirty="0">
                <a:ea typeface="ＭＳ Ｐゴシック" pitchFamily="34" charset="-128"/>
              </a:rPr>
              <a:t>In contrast: likelihood weighting only conditions on upstream evidence, and hence weights obtained in likelihood weighting can sometimes be very small.  Sum of weights over all samples is indicative of how many </a:t>
            </a:r>
            <a:r>
              <a:rPr lang="en-US" altLang="en-US" sz="2000" dirty="0">
                <a:ea typeface="ＭＳ Ｐゴシック" pitchFamily="34" charset="-128"/>
              </a:rPr>
              <a:t>“</a:t>
            </a:r>
            <a:r>
              <a:rPr lang="en-US" sz="2000" dirty="0">
                <a:ea typeface="ＭＳ Ｐゴシック" pitchFamily="34" charset="-128"/>
              </a:rPr>
              <a:t>effective</a:t>
            </a:r>
            <a:r>
              <a:rPr lang="en-US" altLang="en-US" sz="2000" dirty="0">
                <a:ea typeface="ＭＳ Ｐゴシック" pitchFamily="34" charset="-128"/>
              </a:rPr>
              <a:t>”</a:t>
            </a:r>
            <a:r>
              <a:rPr lang="en-US" sz="2000" dirty="0">
                <a:ea typeface="ＭＳ Ｐゴシック" pitchFamily="34" charset="-128"/>
              </a:rPr>
              <a:t> samples were obtained, so want high weight.</a:t>
            </a:r>
          </a:p>
        </p:txBody>
      </p:sp>
      <p:grpSp>
        <p:nvGrpSpPr>
          <p:cNvPr id="2" name="Group">
            <a:extLst>
              <a:ext uri="{FF2B5EF4-FFF2-40B4-BE49-F238E27FC236}">
                <a16:creationId xmlns:a16="http://schemas.microsoft.com/office/drawing/2014/main" id="{340BEF79-0D8A-84A9-696B-7373BB0687AB}"/>
              </a:ext>
            </a:extLst>
          </p:cNvPr>
          <p:cNvGrpSpPr/>
          <p:nvPr/>
        </p:nvGrpSpPr>
        <p:grpSpPr>
          <a:xfrm>
            <a:off x="380999" y="5257800"/>
            <a:ext cx="11430001" cy="1056094"/>
            <a:chOff x="0" y="0"/>
            <a:chExt cx="11429999" cy="1056093"/>
          </a:xfrm>
        </p:grpSpPr>
        <p:grpSp>
          <p:nvGrpSpPr>
            <p:cNvPr id="3" name="Group 49">
              <a:extLst>
                <a:ext uri="{FF2B5EF4-FFF2-40B4-BE49-F238E27FC236}">
                  <a16:creationId xmlns:a16="http://schemas.microsoft.com/office/drawing/2014/main" id="{6F007F71-525D-EA7A-F0A7-0800F0AA0C4A}"/>
                </a:ext>
              </a:extLst>
            </p:cNvPr>
            <p:cNvGrpSpPr/>
            <p:nvPr/>
          </p:nvGrpSpPr>
          <p:grpSpPr>
            <a:xfrm>
              <a:off x="0" y="-1"/>
              <a:ext cx="1150887" cy="1056095"/>
              <a:chOff x="0" y="0"/>
              <a:chExt cx="1150886" cy="1056093"/>
            </a:xfrm>
          </p:grpSpPr>
          <p:grpSp>
            <p:nvGrpSpPr>
              <p:cNvPr id="54304" name="Oval 4">
                <a:extLst>
                  <a:ext uri="{FF2B5EF4-FFF2-40B4-BE49-F238E27FC236}">
                    <a16:creationId xmlns:a16="http://schemas.microsoft.com/office/drawing/2014/main" id="{A18D73F1-6BB3-F4D4-EB12-DDCA46EA19E9}"/>
                  </a:ext>
                </a:extLst>
              </p:cNvPr>
              <p:cNvGrpSpPr/>
              <p:nvPr/>
            </p:nvGrpSpPr>
            <p:grpSpPr>
              <a:xfrm>
                <a:off x="0" y="364149"/>
                <a:ext cx="303458" cy="358141"/>
                <a:chOff x="0" y="0"/>
                <a:chExt cx="303457" cy="358140"/>
              </a:xfrm>
            </p:grpSpPr>
            <p:sp>
              <p:nvSpPr>
                <p:cNvPr id="54318" name="Circle">
                  <a:extLst>
                    <a:ext uri="{FF2B5EF4-FFF2-40B4-BE49-F238E27FC236}">
                      <a16:creationId xmlns:a16="http://schemas.microsoft.com/office/drawing/2014/main" id="{DAC8D8D5-1679-998E-F571-ABB76B4B389E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319" name="S">
                  <a:extLst>
                    <a:ext uri="{FF2B5EF4-FFF2-40B4-BE49-F238E27FC236}">
                      <a16:creationId xmlns:a16="http://schemas.microsoft.com/office/drawing/2014/main" id="{BFB294CE-D118-B1FE-8302-03C30311BEA1}"/>
                    </a:ext>
                  </a:extLst>
                </p:cNvPr>
                <p:cNvSpPr txBox="1"/>
                <p:nvPr/>
              </p:nvSpPr>
              <p:spPr>
                <a:xfrm>
                  <a:off x="44685" y="-1"/>
                  <a:ext cx="214088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S</a:t>
                  </a:r>
                </a:p>
              </p:txBody>
            </p:sp>
          </p:grpSp>
          <p:grpSp>
            <p:nvGrpSpPr>
              <p:cNvPr id="54305" name="Oval 4">
                <a:extLst>
                  <a:ext uri="{FF2B5EF4-FFF2-40B4-BE49-F238E27FC236}">
                    <a16:creationId xmlns:a16="http://schemas.microsoft.com/office/drawing/2014/main" id="{CEE95BC2-4564-7062-E32B-28EA17413F74}"/>
                  </a:ext>
                </a:extLst>
              </p:cNvPr>
              <p:cNvGrpSpPr/>
              <p:nvPr/>
            </p:nvGrpSpPr>
            <p:grpSpPr>
              <a:xfrm>
                <a:off x="831652" y="364149"/>
                <a:ext cx="319235" cy="358141"/>
                <a:chOff x="0" y="0"/>
                <a:chExt cx="319233" cy="358140"/>
              </a:xfrm>
            </p:grpSpPr>
            <p:sp>
              <p:nvSpPr>
                <p:cNvPr id="54316" name="Circle">
                  <a:extLst>
                    <a:ext uri="{FF2B5EF4-FFF2-40B4-BE49-F238E27FC236}">
                      <a16:creationId xmlns:a16="http://schemas.microsoft.com/office/drawing/2014/main" id="{09136047-4DA7-31F3-F9EF-67E50ECB7CF4}"/>
                    </a:ext>
                  </a:extLst>
                </p:cNvPr>
                <p:cNvSpPr/>
                <p:nvPr/>
              </p:nvSpPr>
              <p:spPr>
                <a:xfrm>
                  <a:off x="7887" y="27340"/>
                  <a:ext cx="303459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317" name="+r">
                  <a:extLst>
                    <a:ext uri="{FF2B5EF4-FFF2-40B4-BE49-F238E27FC236}">
                      <a16:creationId xmlns:a16="http://schemas.microsoft.com/office/drawing/2014/main" id="{DD2A4B9A-FE0D-98F6-A680-4D0CC8355A8E}"/>
                    </a:ext>
                  </a:extLst>
                </p:cNvPr>
                <p:cNvSpPr txBox="1"/>
                <p:nvPr/>
              </p:nvSpPr>
              <p:spPr>
                <a:xfrm>
                  <a:off x="0" y="-1"/>
                  <a:ext cx="319234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+r</a:t>
                  </a:r>
                </a:p>
              </p:txBody>
            </p:sp>
          </p:grpSp>
          <p:grpSp>
            <p:nvGrpSpPr>
              <p:cNvPr id="54306" name="Oval 4">
                <a:extLst>
                  <a:ext uri="{FF2B5EF4-FFF2-40B4-BE49-F238E27FC236}">
                    <a16:creationId xmlns:a16="http://schemas.microsoft.com/office/drawing/2014/main" id="{7153E633-3C37-3387-EA87-38C79F88F7B2}"/>
                  </a:ext>
                </a:extLst>
              </p:cNvPr>
              <p:cNvGrpSpPr/>
              <p:nvPr/>
            </p:nvGrpSpPr>
            <p:grpSpPr>
              <a:xfrm>
                <a:off x="424841" y="697953"/>
                <a:ext cx="303459" cy="358141"/>
                <a:chOff x="0" y="0"/>
                <a:chExt cx="303457" cy="358140"/>
              </a:xfrm>
            </p:grpSpPr>
            <p:sp>
              <p:nvSpPr>
                <p:cNvPr id="54314" name="Circle">
                  <a:extLst>
                    <a:ext uri="{FF2B5EF4-FFF2-40B4-BE49-F238E27FC236}">
                      <a16:creationId xmlns:a16="http://schemas.microsoft.com/office/drawing/2014/main" id="{F52E904A-8573-6B0C-28EB-120B98FAD38D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FF3300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315" name="W">
                  <a:extLst>
                    <a:ext uri="{FF2B5EF4-FFF2-40B4-BE49-F238E27FC236}">
                      <a16:creationId xmlns:a16="http://schemas.microsoft.com/office/drawing/2014/main" id="{7F9DC13E-5FB7-D7AD-5F52-194AB1D15C3D}"/>
                    </a:ext>
                  </a:extLst>
                </p:cNvPr>
                <p:cNvSpPr txBox="1"/>
                <p:nvPr/>
              </p:nvSpPr>
              <p:spPr>
                <a:xfrm>
                  <a:off x="2269" y="-1"/>
                  <a:ext cx="298920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W</a:t>
                  </a:r>
                </a:p>
              </p:txBody>
            </p:sp>
          </p:grpSp>
          <p:sp>
            <p:nvSpPr>
              <p:cNvPr id="54307" name="AutoShape 6">
                <a:extLst>
                  <a:ext uri="{FF2B5EF4-FFF2-40B4-BE49-F238E27FC236}">
                    <a16:creationId xmlns:a16="http://schemas.microsoft.com/office/drawing/2014/main" id="{8E528798-50BF-B07C-28A5-3DA9983C2726}"/>
                  </a:ext>
                </a:extLst>
              </p:cNvPr>
              <p:cNvSpPr/>
              <p:nvPr/>
            </p:nvSpPr>
            <p:spPr>
              <a:xfrm flipH="1">
                <a:off x="683860" y="650508"/>
                <a:ext cx="200122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4308" name="AutoShape 6">
                <a:extLst>
                  <a:ext uri="{FF2B5EF4-FFF2-40B4-BE49-F238E27FC236}">
                    <a16:creationId xmlns:a16="http://schemas.microsoft.com/office/drawing/2014/main" id="{7D857A27-D825-A077-C794-CC16BF944D6A}"/>
                  </a:ext>
                </a:extLst>
              </p:cNvPr>
              <p:cNvSpPr/>
              <p:nvPr/>
            </p:nvSpPr>
            <p:spPr>
              <a:xfrm>
                <a:off x="259017" y="650508"/>
                <a:ext cx="210264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54309" name="Oval 4">
                <a:extLst>
                  <a:ext uri="{FF2B5EF4-FFF2-40B4-BE49-F238E27FC236}">
                    <a16:creationId xmlns:a16="http://schemas.microsoft.com/office/drawing/2014/main" id="{36173860-E765-0635-C7E2-9B834B20360A}"/>
                  </a:ext>
                </a:extLst>
              </p:cNvPr>
              <p:cNvGrpSpPr/>
              <p:nvPr/>
            </p:nvGrpSpPr>
            <p:grpSpPr>
              <a:xfrm>
                <a:off x="424841" y="-1"/>
                <a:ext cx="303459" cy="358141"/>
                <a:chOff x="0" y="0"/>
                <a:chExt cx="303457" cy="358140"/>
              </a:xfrm>
            </p:grpSpPr>
            <p:sp>
              <p:nvSpPr>
                <p:cNvPr id="54312" name="Circle">
                  <a:extLst>
                    <a:ext uri="{FF2B5EF4-FFF2-40B4-BE49-F238E27FC236}">
                      <a16:creationId xmlns:a16="http://schemas.microsoft.com/office/drawing/2014/main" id="{A7643DEB-56CA-109C-F1BC-3B5E162FDE4B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313" name="C">
                  <a:extLst>
                    <a:ext uri="{FF2B5EF4-FFF2-40B4-BE49-F238E27FC236}">
                      <a16:creationId xmlns:a16="http://schemas.microsoft.com/office/drawing/2014/main" id="{93A4119D-BE7F-2D5C-D270-947C10974911}"/>
                    </a:ext>
                  </a:extLst>
                </p:cNvPr>
                <p:cNvSpPr txBox="1"/>
                <p:nvPr/>
              </p:nvSpPr>
              <p:spPr>
                <a:xfrm>
                  <a:off x="31291" y="-1"/>
                  <a:ext cx="240876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C</a:t>
                  </a:r>
                </a:p>
              </p:txBody>
            </p:sp>
          </p:grpSp>
          <p:sp>
            <p:nvSpPr>
              <p:cNvPr id="54310" name="AutoShape 6">
                <a:extLst>
                  <a:ext uri="{FF2B5EF4-FFF2-40B4-BE49-F238E27FC236}">
                    <a16:creationId xmlns:a16="http://schemas.microsoft.com/office/drawing/2014/main" id="{4E446585-99E8-6020-4359-64A434C0D6B4}"/>
                  </a:ext>
                </a:extLst>
              </p:cNvPr>
              <p:cNvSpPr/>
              <p:nvPr/>
            </p:nvSpPr>
            <p:spPr>
              <a:xfrm>
                <a:off x="683859" y="286358"/>
                <a:ext cx="200122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4311" name="AutoShape 6">
                <a:extLst>
                  <a:ext uri="{FF2B5EF4-FFF2-40B4-BE49-F238E27FC236}">
                    <a16:creationId xmlns:a16="http://schemas.microsoft.com/office/drawing/2014/main" id="{C8DEE78E-83E6-D395-F61D-EDED345044C0}"/>
                  </a:ext>
                </a:extLst>
              </p:cNvPr>
              <p:cNvSpPr/>
              <p:nvPr/>
            </p:nvSpPr>
            <p:spPr>
              <a:xfrm flipH="1">
                <a:off x="259018" y="286358"/>
                <a:ext cx="210264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" name="Group 58">
              <a:extLst>
                <a:ext uri="{FF2B5EF4-FFF2-40B4-BE49-F238E27FC236}">
                  <a16:creationId xmlns:a16="http://schemas.microsoft.com/office/drawing/2014/main" id="{E01E4624-F146-4689-FFBE-FCB263BBA45C}"/>
                </a:ext>
              </a:extLst>
            </p:cNvPr>
            <p:cNvGrpSpPr/>
            <p:nvPr/>
          </p:nvGrpSpPr>
          <p:grpSpPr>
            <a:xfrm>
              <a:off x="1981200" y="-1"/>
              <a:ext cx="1150888" cy="1056095"/>
              <a:chOff x="0" y="0"/>
              <a:chExt cx="1150886" cy="1056093"/>
            </a:xfrm>
          </p:grpSpPr>
          <p:grpSp>
            <p:nvGrpSpPr>
              <p:cNvPr id="54288" name="Oval 4">
                <a:extLst>
                  <a:ext uri="{FF2B5EF4-FFF2-40B4-BE49-F238E27FC236}">
                    <a16:creationId xmlns:a16="http://schemas.microsoft.com/office/drawing/2014/main" id="{0DDD2542-0246-7274-7797-264B637F540E}"/>
                  </a:ext>
                </a:extLst>
              </p:cNvPr>
              <p:cNvGrpSpPr/>
              <p:nvPr/>
            </p:nvGrpSpPr>
            <p:grpSpPr>
              <a:xfrm>
                <a:off x="0" y="364149"/>
                <a:ext cx="303458" cy="358141"/>
                <a:chOff x="0" y="0"/>
                <a:chExt cx="303457" cy="358140"/>
              </a:xfrm>
            </p:grpSpPr>
            <p:sp>
              <p:nvSpPr>
                <p:cNvPr id="54302" name="Circle">
                  <a:extLst>
                    <a:ext uri="{FF2B5EF4-FFF2-40B4-BE49-F238E27FC236}">
                      <a16:creationId xmlns:a16="http://schemas.microsoft.com/office/drawing/2014/main" id="{60A7E9EA-F747-543F-CFC2-C5548A04D938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303" name="S">
                  <a:extLst>
                    <a:ext uri="{FF2B5EF4-FFF2-40B4-BE49-F238E27FC236}">
                      <a16:creationId xmlns:a16="http://schemas.microsoft.com/office/drawing/2014/main" id="{DBB195FD-18B3-95FD-29C3-6E107D19D1D3}"/>
                    </a:ext>
                  </a:extLst>
                </p:cNvPr>
                <p:cNvSpPr txBox="1"/>
                <p:nvPr/>
              </p:nvSpPr>
              <p:spPr>
                <a:xfrm>
                  <a:off x="44685" y="-1"/>
                  <a:ext cx="214088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S</a:t>
                  </a:r>
                </a:p>
              </p:txBody>
            </p:sp>
          </p:grpSp>
          <p:grpSp>
            <p:nvGrpSpPr>
              <p:cNvPr id="54289" name="Oval 4">
                <a:extLst>
                  <a:ext uri="{FF2B5EF4-FFF2-40B4-BE49-F238E27FC236}">
                    <a16:creationId xmlns:a16="http://schemas.microsoft.com/office/drawing/2014/main" id="{321FD2CA-128C-8D26-9E83-F9C67788D08F}"/>
                  </a:ext>
                </a:extLst>
              </p:cNvPr>
              <p:cNvGrpSpPr/>
              <p:nvPr/>
            </p:nvGrpSpPr>
            <p:grpSpPr>
              <a:xfrm>
                <a:off x="831652" y="364149"/>
                <a:ext cx="319235" cy="358141"/>
                <a:chOff x="0" y="0"/>
                <a:chExt cx="319233" cy="358140"/>
              </a:xfrm>
            </p:grpSpPr>
            <p:sp>
              <p:nvSpPr>
                <p:cNvPr id="54300" name="Circle">
                  <a:extLst>
                    <a:ext uri="{FF2B5EF4-FFF2-40B4-BE49-F238E27FC236}">
                      <a16:creationId xmlns:a16="http://schemas.microsoft.com/office/drawing/2014/main" id="{455D022D-691C-1468-DD0C-0A140E5B4E03}"/>
                    </a:ext>
                  </a:extLst>
                </p:cNvPr>
                <p:cNvSpPr/>
                <p:nvPr/>
              </p:nvSpPr>
              <p:spPr>
                <a:xfrm>
                  <a:off x="7887" y="27340"/>
                  <a:ext cx="303459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301" name="+r">
                  <a:extLst>
                    <a:ext uri="{FF2B5EF4-FFF2-40B4-BE49-F238E27FC236}">
                      <a16:creationId xmlns:a16="http://schemas.microsoft.com/office/drawing/2014/main" id="{EE0EE249-49E2-5227-0C79-9254D77094CD}"/>
                    </a:ext>
                  </a:extLst>
                </p:cNvPr>
                <p:cNvSpPr txBox="1"/>
                <p:nvPr/>
              </p:nvSpPr>
              <p:spPr>
                <a:xfrm>
                  <a:off x="0" y="-1"/>
                  <a:ext cx="319234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+r</a:t>
                  </a:r>
                </a:p>
              </p:txBody>
            </p:sp>
          </p:grpSp>
          <p:grpSp>
            <p:nvGrpSpPr>
              <p:cNvPr id="54290" name="Oval 4">
                <a:extLst>
                  <a:ext uri="{FF2B5EF4-FFF2-40B4-BE49-F238E27FC236}">
                    <a16:creationId xmlns:a16="http://schemas.microsoft.com/office/drawing/2014/main" id="{A3B95796-F1BE-FB7C-168C-1C70B0518AA3}"/>
                  </a:ext>
                </a:extLst>
              </p:cNvPr>
              <p:cNvGrpSpPr/>
              <p:nvPr/>
            </p:nvGrpSpPr>
            <p:grpSpPr>
              <a:xfrm>
                <a:off x="424841" y="697953"/>
                <a:ext cx="303459" cy="358141"/>
                <a:chOff x="0" y="0"/>
                <a:chExt cx="303457" cy="358140"/>
              </a:xfrm>
            </p:grpSpPr>
            <p:sp>
              <p:nvSpPr>
                <p:cNvPr id="54298" name="Circle">
                  <a:extLst>
                    <a:ext uri="{FF2B5EF4-FFF2-40B4-BE49-F238E27FC236}">
                      <a16:creationId xmlns:a16="http://schemas.microsoft.com/office/drawing/2014/main" id="{F197D159-378E-55EB-4075-83DED7A17211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FF3300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299" name="W">
                  <a:extLst>
                    <a:ext uri="{FF2B5EF4-FFF2-40B4-BE49-F238E27FC236}">
                      <a16:creationId xmlns:a16="http://schemas.microsoft.com/office/drawing/2014/main" id="{B0F47937-6B64-752D-104C-743E3D728980}"/>
                    </a:ext>
                  </a:extLst>
                </p:cNvPr>
                <p:cNvSpPr txBox="1"/>
                <p:nvPr/>
              </p:nvSpPr>
              <p:spPr>
                <a:xfrm>
                  <a:off x="2269" y="-1"/>
                  <a:ext cx="298920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W</a:t>
                  </a:r>
                </a:p>
              </p:txBody>
            </p:sp>
          </p:grpSp>
          <p:sp>
            <p:nvSpPr>
              <p:cNvPr id="54291" name="AutoShape 6">
                <a:extLst>
                  <a:ext uri="{FF2B5EF4-FFF2-40B4-BE49-F238E27FC236}">
                    <a16:creationId xmlns:a16="http://schemas.microsoft.com/office/drawing/2014/main" id="{3C34EC35-CF38-ED1F-3E8C-AA71194FB1A2}"/>
                  </a:ext>
                </a:extLst>
              </p:cNvPr>
              <p:cNvSpPr/>
              <p:nvPr/>
            </p:nvSpPr>
            <p:spPr>
              <a:xfrm flipH="1">
                <a:off x="683860" y="650508"/>
                <a:ext cx="200122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4292" name="AutoShape 6">
                <a:extLst>
                  <a:ext uri="{FF2B5EF4-FFF2-40B4-BE49-F238E27FC236}">
                    <a16:creationId xmlns:a16="http://schemas.microsoft.com/office/drawing/2014/main" id="{0F9412CF-8B7E-DCA6-153B-F09B1E692B24}"/>
                  </a:ext>
                </a:extLst>
              </p:cNvPr>
              <p:cNvSpPr/>
              <p:nvPr/>
            </p:nvSpPr>
            <p:spPr>
              <a:xfrm>
                <a:off x="259017" y="650508"/>
                <a:ext cx="210264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54293" name="Oval 4">
                <a:extLst>
                  <a:ext uri="{FF2B5EF4-FFF2-40B4-BE49-F238E27FC236}">
                    <a16:creationId xmlns:a16="http://schemas.microsoft.com/office/drawing/2014/main" id="{5E0D815E-4567-39E8-AE36-F5581F1E9594}"/>
                  </a:ext>
                </a:extLst>
              </p:cNvPr>
              <p:cNvGrpSpPr/>
              <p:nvPr/>
            </p:nvGrpSpPr>
            <p:grpSpPr>
              <a:xfrm>
                <a:off x="424841" y="-1"/>
                <a:ext cx="303459" cy="358141"/>
                <a:chOff x="0" y="0"/>
                <a:chExt cx="303457" cy="358140"/>
              </a:xfrm>
            </p:grpSpPr>
            <p:sp>
              <p:nvSpPr>
                <p:cNvPr id="54296" name="Circle">
                  <a:extLst>
                    <a:ext uri="{FF2B5EF4-FFF2-40B4-BE49-F238E27FC236}">
                      <a16:creationId xmlns:a16="http://schemas.microsoft.com/office/drawing/2014/main" id="{4DF41658-D990-A9AB-0AE6-BDD2C9D693BE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297" name="C">
                  <a:extLst>
                    <a:ext uri="{FF2B5EF4-FFF2-40B4-BE49-F238E27FC236}">
                      <a16:creationId xmlns:a16="http://schemas.microsoft.com/office/drawing/2014/main" id="{E8AE30F1-D89F-6FEE-F6C2-5E3C25578BD9}"/>
                    </a:ext>
                  </a:extLst>
                </p:cNvPr>
                <p:cNvSpPr txBox="1"/>
                <p:nvPr/>
              </p:nvSpPr>
              <p:spPr>
                <a:xfrm>
                  <a:off x="31291" y="-1"/>
                  <a:ext cx="240876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C</a:t>
                  </a:r>
                </a:p>
              </p:txBody>
            </p:sp>
          </p:grpSp>
          <p:sp>
            <p:nvSpPr>
              <p:cNvPr id="54294" name="AutoShape 6">
                <a:extLst>
                  <a:ext uri="{FF2B5EF4-FFF2-40B4-BE49-F238E27FC236}">
                    <a16:creationId xmlns:a16="http://schemas.microsoft.com/office/drawing/2014/main" id="{A2E18D56-BA8E-A52D-7065-A6439FB6BF1D}"/>
                  </a:ext>
                </a:extLst>
              </p:cNvPr>
              <p:cNvSpPr/>
              <p:nvPr/>
            </p:nvSpPr>
            <p:spPr>
              <a:xfrm>
                <a:off x="683859" y="286358"/>
                <a:ext cx="200122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4295" name="AutoShape 6">
                <a:extLst>
                  <a:ext uri="{FF2B5EF4-FFF2-40B4-BE49-F238E27FC236}">
                    <a16:creationId xmlns:a16="http://schemas.microsoft.com/office/drawing/2014/main" id="{59186908-EE07-A05F-E14E-D940DF944A7F}"/>
                  </a:ext>
                </a:extLst>
              </p:cNvPr>
              <p:cNvSpPr/>
              <p:nvPr/>
            </p:nvSpPr>
            <p:spPr>
              <a:xfrm flipH="1">
                <a:off x="259018" y="286358"/>
                <a:ext cx="210264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" name="Straight Arrow Connector 67594">
              <a:extLst>
                <a:ext uri="{FF2B5EF4-FFF2-40B4-BE49-F238E27FC236}">
                  <a16:creationId xmlns:a16="http://schemas.microsoft.com/office/drawing/2014/main" id="{271D41B9-EA32-1376-570C-0AF139C6A386}"/>
                </a:ext>
              </a:extLst>
            </p:cNvPr>
            <p:cNvSpPr/>
            <p:nvPr/>
          </p:nvSpPr>
          <p:spPr>
            <a:xfrm>
              <a:off x="1371600" y="520420"/>
              <a:ext cx="304800" cy="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" name="Straight Arrow Connector 72">
              <a:extLst>
                <a:ext uri="{FF2B5EF4-FFF2-40B4-BE49-F238E27FC236}">
                  <a16:creationId xmlns:a16="http://schemas.microsoft.com/office/drawing/2014/main" id="{990F35E4-9C0A-A40F-69A2-40EDF714F915}"/>
                </a:ext>
              </a:extLst>
            </p:cNvPr>
            <p:cNvSpPr/>
            <p:nvPr/>
          </p:nvSpPr>
          <p:spPr>
            <a:xfrm>
              <a:off x="3352800" y="520420"/>
              <a:ext cx="304800" cy="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7" name="Group 73">
              <a:extLst>
                <a:ext uri="{FF2B5EF4-FFF2-40B4-BE49-F238E27FC236}">
                  <a16:creationId xmlns:a16="http://schemas.microsoft.com/office/drawing/2014/main" id="{B0411E94-864A-9CED-6FFF-2D9E896C300E}"/>
                </a:ext>
              </a:extLst>
            </p:cNvPr>
            <p:cNvGrpSpPr/>
            <p:nvPr/>
          </p:nvGrpSpPr>
          <p:grpSpPr>
            <a:xfrm>
              <a:off x="3886200" y="-1"/>
              <a:ext cx="1150887" cy="1056095"/>
              <a:chOff x="0" y="0"/>
              <a:chExt cx="1150886" cy="1056093"/>
            </a:xfrm>
          </p:grpSpPr>
          <p:grpSp>
            <p:nvGrpSpPr>
              <p:cNvPr id="63" name="Oval 4">
                <a:extLst>
                  <a:ext uri="{FF2B5EF4-FFF2-40B4-BE49-F238E27FC236}">
                    <a16:creationId xmlns:a16="http://schemas.microsoft.com/office/drawing/2014/main" id="{74A24D27-FE60-5B77-D777-ACA0279C90BA}"/>
                  </a:ext>
                </a:extLst>
              </p:cNvPr>
              <p:cNvGrpSpPr/>
              <p:nvPr/>
            </p:nvGrpSpPr>
            <p:grpSpPr>
              <a:xfrm>
                <a:off x="0" y="364149"/>
                <a:ext cx="303458" cy="358141"/>
                <a:chOff x="0" y="0"/>
                <a:chExt cx="303457" cy="358140"/>
              </a:xfrm>
            </p:grpSpPr>
            <p:sp>
              <p:nvSpPr>
                <p:cNvPr id="54286" name="Circle">
                  <a:extLst>
                    <a:ext uri="{FF2B5EF4-FFF2-40B4-BE49-F238E27FC236}">
                      <a16:creationId xmlns:a16="http://schemas.microsoft.com/office/drawing/2014/main" id="{0799285E-D863-D9A1-6313-59BC23D0C39B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287" name="S">
                  <a:extLst>
                    <a:ext uri="{FF2B5EF4-FFF2-40B4-BE49-F238E27FC236}">
                      <a16:creationId xmlns:a16="http://schemas.microsoft.com/office/drawing/2014/main" id="{4F01E4EE-7B6D-6510-F931-FB0DD6FE810D}"/>
                    </a:ext>
                  </a:extLst>
                </p:cNvPr>
                <p:cNvSpPr txBox="1"/>
                <p:nvPr/>
              </p:nvSpPr>
              <p:spPr>
                <a:xfrm>
                  <a:off x="44685" y="-1"/>
                  <a:ext cx="214088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S</a:t>
                  </a:r>
                </a:p>
              </p:txBody>
            </p:sp>
          </p:grpSp>
          <p:grpSp>
            <p:nvGrpSpPr>
              <p:cNvPr id="54272" name="Oval 4">
                <a:extLst>
                  <a:ext uri="{FF2B5EF4-FFF2-40B4-BE49-F238E27FC236}">
                    <a16:creationId xmlns:a16="http://schemas.microsoft.com/office/drawing/2014/main" id="{71BCB9C3-4043-54F8-DB34-31F536A32DD2}"/>
                  </a:ext>
                </a:extLst>
              </p:cNvPr>
              <p:cNvGrpSpPr/>
              <p:nvPr/>
            </p:nvGrpSpPr>
            <p:grpSpPr>
              <a:xfrm>
                <a:off x="831652" y="364149"/>
                <a:ext cx="319235" cy="358141"/>
                <a:chOff x="0" y="0"/>
                <a:chExt cx="319233" cy="358140"/>
              </a:xfrm>
            </p:grpSpPr>
            <p:sp>
              <p:nvSpPr>
                <p:cNvPr id="54284" name="Circle">
                  <a:extLst>
                    <a:ext uri="{FF2B5EF4-FFF2-40B4-BE49-F238E27FC236}">
                      <a16:creationId xmlns:a16="http://schemas.microsoft.com/office/drawing/2014/main" id="{44228D9C-0CD7-B684-234E-D5E3951CDE26}"/>
                    </a:ext>
                  </a:extLst>
                </p:cNvPr>
                <p:cNvSpPr/>
                <p:nvPr/>
              </p:nvSpPr>
              <p:spPr>
                <a:xfrm>
                  <a:off x="7887" y="27340"/>
                  <a:ext cx="303459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285" name="+r">
                  <a:extLst>
                    <a:ext uri="{FF2B5EF4-FFF2-40B4-BE49-F238E27FC236}">
                      <a16:creationId xmlns:a16="http://schemas.microsoft.com/office/drawing/2014/main" id="{EE6DF09A-78B2-DC9B-AD50-676DFA9E29B0}"/>
                    </a:ext>
                  </a:extLst>
                </p:cNvPr>
                <p:cNvSpPr txBox="1"/>
                <p:nvPr/>
              </p:nvSpPr>
              <p:spPr>
                <a:xfrm>
                  <a:off x="0" y="-1"/>
                  <a:ext cx="319234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+r</a:t>
                  </a:r>
                </a:p>
              </p:txBody>
            </p:sp>
          </p:grpSp>
          <p:grpSp>
            <p:nvGrpSpPr>
              <p:cNvPr id="54273" name="Oval 4">
                <a:extLst>
                  <a:ext uri="{FF2B5EF4-FFF2-40B4-BE49-F238E27FC236}">
                    <a16:creationId xmlns:a16="http://schemas.microsoft.com/office/drawing/2014/main" id="{E8CDA269-BC44-0F90-87B9-DF722DB9FA83}"/>
                  </a:ext>
                </a:extLst>
              </p:cNvPr>
              <p:cNvGrpSpPr/>
              <p:nvPr/>
            </p:nvGrpSpPr>
            <p:grpSpPr>
              <a:xfrm>
                <a:off x="424841" y="697953"/>
                <a:ext cx="303459" cy="358141"/>
                <a:chOff x="0" y="0"/>
                <a:chExt cx="303457" cy="358140"/>
              </a:xfrm>
            </p:grpSpPr>
            <p:sp>
              <p:nvSpPr>
                <p:cNvPr id="54282" name="Circle">
                  <a:extLst>
                    <a:ext uri="{FF2B5EF4-FFF2-40B4-BE49-F238E27FC236}">
                      <a16:creationId xmlns:a16="http://schemas.microsoft.com/office/drawing/2014/main" id="{ACE2528B-5324-022D-4AFE-D77473EFED4E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FF3300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283" name="W">
                  <a:extLst>
                    <a:ext uri="{FF2B5EF4-FFF2-40B4-BE49-F238E27FC236}">
                      <a16:creationId xmlns:a16="http://schemas.microsoft.com/office/drawing/2014/main" id="{EBC84FD6-A406-EA3C-8D71-311D9832AB11}"/>
                    </a:ext>
                  </a:extLst>
                </p:cNvPr>
                <p:cNvSpPr txBox="1"/>
                <p:nvPr/>
              </p:nvSpPr>
              <p:spPr>
                <a:xfrm>
                  <a:off x="2269" y="-1"/>
                  <a:ext cx="298920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W</a:t>
                  </a:r>
                </a:p>
              </p:txBody>
            </p:sp>
          </p:grpSp>
          <p:sp>
            <p:nvSpPr>
              <p:cNvPr id="54275" name="AutoShape 6">
                <a:extLst>
                  <a:ext uri="{FF2B5EF4-FFF2-40B4-BE49-F238E27FC236}">
                    <a16:creationId xmlns:a16="http://schemas.microsoft.com/office/drawing/2014/main" id="{1DD3A8D1-3BD0-A9F0-C0DA-56589D751776}"/>
                  </a:ext>
                </a:extLst>
              </p:cNvPr>
              <p:cNvSpPr/>
              <p:nvPr/>
            </p:nvSpPr>
            <p:spPr>
              <a:xfrm flipH="1">
                <a:off x="683860" y="650508"/>
                <a:ext cx="200122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4276" name="AutoShape 6">
                <a:extLst>
                  <a:ext uri="{FF2B5EF4-FFF2-40B4-BE49-F238E27FC236}">
                    <a16:creationId xmlns:a16="http://schemas.microsoft.com/office/drawing/2014/main" id="{51A94BCF-4351-FE4A-6E34-E0C1B29A25F8}"/>
                  </a:ext>
                </a:extLst>
              </p:cNvPr>
              <p:cNvSpPr/>
              <p:nvPr/>
            </p:nvSpPr>
            <p:spPr>
              <a:xfrm>
                <a:off x="259017" y="650508"/>
                <a:ext cx="210264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54277" name="Oval 4">
                <a:extLst>
                  <a:ext uri="{FF2B5EF4-FFF2-40B4-BE49-F238E27FC236}">
                    <a16:creationId xmlns:a16="http://schemas.microsoft.com/office/drawing/2014/main" id="{515DA6A9-3F73-8688-E08C-FF48135A1A7E}"/>
                  </a:ext>
                </a:extLst>
              </p:cNvPr>
              <p:cNvGrpSpPr/>
              <p:nvPr/>
            </p:nvGrpSpPr>
            <p:grpSpPr>
              <a:xfrm>
                <a:off x="424841" y="-1"/>
                <a:ext cx="303459" cy="358141"/>
                <a:chOff x="0" y="0"/>
                <a:chExt cx="303457" cy="358140"/>
              </a:xfrm>
            </p:grpSpPr>
            <p:sp>
              <p:nvSpPr>
                <p:cNvPr id="54280" name="Circle">
                  <a:extLst>
                    <a:ext uri="{FF2B5EF4-FFF2-40B4-BE49-F238E27FC236}">
                      <a16:creationId xmlns:a16="http://schemas.microsoft.com/office/drawing/2014/main" id="{9F610C9F-D9AE-BFAC-996B-0E7002B1719C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281" name="C">
                  <a:extLst>
                    <a:ext uri="{FF2B5EF4-FFF2-40B4-BE49-F238E27FC236}">
                      <a16:creationId xmlns:a16="http://schemas.microsoft.com/office/drawing/2014/main" id="{7E2528C9-2EFD-50D5-7B31-A60ADC9FF375}"/>
                    </a:ext>
                  </a:extLst>
                </p:cNvPr>
                <p:cNvSpPr txBox="1"/>
                <p:nvPr/>
              </p:nvSpPr>
              <p:spPr>
                <a:xfrm>
                  <a:off x="31291" y="-1"/>
                  <a:ext cx="240876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C</a:t>
                  </a:r>
                </a:p>
              </p:txBody>
            </p:sp>
          </p:grpSp>
          <p:sp>
            <p:nvSpPr>
              <p:cNvPr id="54278" name="AutoShape 6">
                <a:extLst>
                  <a:ext uri="{FF2B5EF4-FFF2-40B4-BE49-F238E27FC236}">
                    <a16:creationId xmlns:a16="http://schemas.microsoft.com/office/drawing/2014/main" id="{3ADA3784-BA9D-B06D-F825-63572319B0FC}"/>
                  </a:ext>
                </a:extLst>
              </p:cNvPr>
              <p:cNvSpPr/>
              <p:nvPr/>
            </p:nvSpPr>
            <p:spPr>
              <a:xfrm>
                <a:off x="683859" y="286358"/>
                <a:ext cx="200122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4279" name="AutoShape 6">
                <a:extLst>
                  <a:ext uri="{FF2B5EF4-FFF2-40B4-BE49-F238E27FC236}">
                    <a16:creationId xmlns:a16="http://schemas.microsoft.com/office/drawing/2014/main" id="{337A38E3-7735-1CAF-DB6F-BE1AA00863A1}"/>
                  </a:ext>
                </a:extLst>
              </p:cNvPr>
              <p:cNvSpPr/>
              <p:nvPr/>
            </p:nvSpPr>
            <p:spPr>
              <a:xfrm flipH="1">
                <a:off x="259018" y="286358"/>
                <a:ext cx="210264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8" name="Group 82">
              <a:extLst>
                <a:ext uri="{FF2B5EF4-FFF2-40B4-BE49-F238E27FC236}">
                  <a16:creationId xmlns:a16="http://schemas.microsoft.com/office/drawing/2014/main" id="{84780428-FB4D-A583-79A3-F48E891696C0}"/>
                </a:ext>
              </a:extLst>
            </p:cNvPr>
            <p:cNvGrpSpPr/>
            <p:nvPr/>
          </p:nvGrpSpPr>
          <p:grpSpPr>
            <a:xfrm>
              <a:off x="5867401" y="-1"/>
              <a:ext cx="1150887" cy="1056095"/>
              <a:chOff x="0" y="0"/>
              <a:chExt cx="1150886" cy="1056093"/>
            </a:xfrm>
          </p:grpSpPr>
          <p:grpSp>
            <p:nvGrpSpPr>
              <p:cNvPr id="47" name="Oval 4">
                <a:extLst>
                  <a:ext uri="{FF2B5EF4-FFF2-40B4-BE49-F238E27FC236}">
                    <a16:creationId xmlns:a16="http://schemas.microsoft.com/office/drawing/2014/main" id="{4985D831-8B76-4326-3033-0AB2B50D428F}"/>
                  </a:ext>
                </a:extLst>
              </p:cNvPr>
              <p:cNvGrpSpPr/>
              <p:nvPr/>
            </p:nvGrpSpPr>
            <p:grpSpPr>
              <a:xfrm>
                <a:off x="0" y="364149"/>
                <a:ext cx="303458" cy="358141"/>
                <a:chOff x="0" y="0"/>
                <a:chExt cx="303457" cy="358140"/>
              </a:xfrm>
            </p:grpSpPr>
            <p:sp>
              <p:nvSpPr>
                <p:cNvPr id="61" name="Circle">
                  <a:extLst>
                    <a:ext uri="{FF2B5EF4-FFF2-40B4-BE49-F238E27FC236}">
                      <a16:creationId xmlns:a16="http://schemas.microsoft.com/office/drawing/2014/main" id="{C6582682-6510-6DCC-B2DB-093D809E5A6B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62" name="S">
                  <a:extLst>
                    <a:ext uri="{FF2B5EF4-FFF2-40B4-BE49-F238E27FC236}">
                      <a16:creationId xmlns:a16="http://schemas.microsoft.com/office/drawing/2014/main" id="{5D664F59-31AA-9F3E-9299-61174DA1B2F8}"/>
                    </a:ext>
                  </a:extLst>
                </p:cNvPr>
                <p:cNvSpPr txBox="1"/>
                <p:nvPr/>
              </p:nvSpPr>
              <p:spPr>
                <a:xfrm>
                  <a:off x="44685" y="-1"/>
                  <a:ext cx="214088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S</a:t>
                  </a:r>
                </a:p>
              </p:txBody>
            </p:sp>
          </p:grpSp>
          <p:grpSp>
            <p:nvGrpSpPr>
              <p:cNvPr id="48" name="Oval 4">
                <a:extLst>
                  <a:ext uri="{FF2B5EF4-FFF2-40B4-BE49-F238E27FC236}">
                    <a16:creationId xmlns:a16="http://schemas.microsoft.com/office/drawing/2014/main" id="{5A591B54-32FF-C471-274D-D69B782199D3}"/>
                  </a:ext>
                </a:extLst>
              </p:cNvPr>
              <p:cNvGrpSpPr/>
              <p:nvPr/>
            </p:nvGrpSpPr>
            <p:grpSpPr>
              <a:xfrm>
                <a:off x="831652" y="364149"/>
                <a:ext cx="319235" cy="358141"/>
                <a:chOff x="0" y="0"/>
                <a:chExt cx="319233" cy="358140"/>
              </a:xfrm>
            </p:grpSpPr>
            <p:sp>
              <p:nvSpPr>
                <p:cNvPr id="59" name="Circle">
                  <a:extLst>
                    <a:ext uri="{FF2B5EF4-FFF2-40B4-BE49-F238E27FC236}">
                      <a16:creationId xmlns:a16="http://schemas.microsoft.com/office/drawing/2014/main" id="{C5BBAC9A-E39C-5408-6E7E-A1C6E5DFD374}"/>
                    </a:ext>
                  </a:extLst>
                </p:cNvPr>
                <p:cNvSpPr/>
                <p:nvPr/>
              </p:nvSpPr>
              <p:spPr>
                <a:xfrm>
                  <a:off x="7887" y="27340"/>
                  <a:ext cx="303459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60" name="+r">
                  <a:extLst>
                    <a:ext uri="{FF2B5EF4-FFF2-40B4-BE49-F238E27FC236}">
                      <a16:creationId xmlns:a16="http://schemas.microsoft.com/office/drawing/2014/main" id="{58CB1A1D-007C-3C9D-5168-C35776E78555}"/>
                    </a:ext>
                  </a:extLst>
                </p:cNvPr>
                <p:cNvSpPr txBox="1"/>
                <p:nvPr/>
              </p:nvSpPr>
              <p:spPr>
                <a:xfrm>
                  <a:off x="0" y="-1"/>
                  <a:ext cx="319234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+r</a:t>
                  </a:r>
                </a:p>
              </p:txBody>
            </p:sp>
          </p:grpSp>
          <p:grpSp>
            <p:nvGrpSpPr>
              <p:cNvPr id="49" name="Oval 4">
                <a:extLst>
                  <a:ext uri="{FF2B5EF4-FFF2-40B4-BE49-F238E27FC236}">
                    <a16:creationId xmlns:a16="http://schemas.microsoft.com/office/drawing/2014/main" id="{36E81708-F280-AB00-803B-F75188774292}"/>
                  </a:ext>
                </a:extLst>
              </p:cNvPr>
              <p:cNvGrpSpPr/>
              <p:nvPr/>
            </p:nvGrpSpPr>
            <p:grpSpPr>
              <a:xfrm>
                <a:off x="424841" y="697953"/>
                <a:ext cx="303459" cy="358141"/>
                <a:chOff x="0" y="0"/>
                <a:chExt cx="303457" cy="358140"/>
              </a:xfrm>
            </p:grpSpPr>
            <p:sp>
              <p:nvSpPr>
                <p:cNvPr id="57" name="Circle">
                  <a:extLst>
                    <a:ext uri="{FF2B5EF4-FFF2-40B4-BE49-F238E27FC236}">
                      <a16:creationId xmlns:a16="http://schemas.microsoft.com/office/drawing/2014/main" id="{D6897AD2-3123-1323-9D7C-3181E59693D6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FF3300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8" name="W">
                  <a:extLst>
                    <a:ext uri="{FF2B5EF4-FFF2-40B4-BE49-F238E27FC236}">
                      <a16:creationId xmlns:a16="http://schemas.microsoft.com/office/drawing/2014/main" id="{583AE6A3-BEE7-61C3-37EF-D29E777223FB}"/>
                    </a:ext>
                  </a:extLst>
                </p:cNvPr>
                <p:cNvSpPr txBox="1"/>
                <p:nvPr/>
              </p:nvSpPr>
              <p:spPr>
                <a:xfrm>
                  <a:off x="2269" y="-1"/>
                  <a:ext cx="298920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W</a:t>
                  </a:r>
                </a:p>
              </p:txBody>
            </p:sp>
          </p:grpSp>
          <p:sp>
            <p:nvSpPr>
              <p:cNvPr id="50" name="AutoShape 6">
                <a:extLst>
                  <a:ext uri="{FF2B5EF4-FFF2-40B4-BE49-F238E27FC236}">
                    <a16:creationId xmlns:a16="http://schemas.microsoft.com/office/drawing/2014/main" id="{B793BEB0-10CD-1C95-233B-93FB30DFFC44}"/>
                  </a:ext>
                </a:extLst>
              </p:cNvPr>
              <p:cNvSpPr/>
              <p:nvPr/>
            </p:nvSpPr>
            <p:spPr>
              <a:xfrm flipH="1">
                <a:off x="683860" y="650508"/>
                <a:ext cx="200122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AutoShape 6">
                <a:extLst>
                  <a:ext uri="{FF2B5EF4-FFF2-40B4-BE49-F238E27FC236}">
                    <a16:creationId xmlns:a16="http://schemas.microsoft.com/office/drawing/2014/main" id="{329C2658-A7CC-5E45-8A13-919EC6C21E6D}"/>
                  </a:ext>
                </a:extLst>
              </p:cNvPr>
              <p:cNvSpPr/>
              <p:nvPr/>
            </p:nvSpPr>
            <p:spPr>
              <a:xfrm>
                <a:off x="259017" y="650508"/>
                <a:ext cx="210264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52" name="Oval 4">
                <a:extLst>
                  <a:ext uri="{FF2B5EF4-FFF2-40B4-BE49-F238E27FC236}">
                    <a16:creationId xmlns:a16="http://schemas.microsoft.com/office/drawing/2014/main" id="{EFB93CC4-47BF-BE26-FFCC-A5001B61E193}"/>
                  </a:ext>
                </a:extLst>
              </p:cNvPr>
              <p:cNvGrpSpPr/>
              <p:nvPr/>
            </p:nvGrpSpPr>
            <p:grpSpPr>
              <a:xfrm>
                <a:off x="424841" y="-1"/>
                <a:ext cx="303459" cy="358141"/>
                <a:chOff x="0" y="0"/>
                <a:chExt cx="303457" cy="358140"/>
              </a:xfrm>
            </p:grpSpPr>
            <p:sp>
              <p:nvSpPr>
                <p:cNvPr id="55" name="Circle">
                  <a:extLst>
                    <a:ext uri="{FF2B5EF4-FFF2-40B4-BE49-F238E27FC236}">
                      <a16:creationId xmlns:a16="http://schemas.microsoft.com/office/drawing/2014/main" id="{C6BF3E83-86D5-089D-1939-D9552A7B8ABF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6" name="C">
                  <a:extLst>
                    <a:ext uri="{FF2B5EF4-FFF2-40B4-BE49-F238E27FC236}">
                      <a16:creationId xmlns:a16="http://schemas.microsoft.com/office/drawing/2014/main" id="{79D5F041-5D48-989C-0E04-2AB8E8086901}"/>
                    </a:ext>
                  </a:extLst>
                </p:cNvPr>
                <p:cNvSpPr txBox="1"/>
                <p:nvPr/>
              </p:nvSpPr>
              <p:spPr>
                <a:xfrm>
                  <a:off x="31291" y="-1"/>
                  <a:ext cx="240876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C</a:t>
                  </a:r>
                </a:p>
              </p:txBody>
            </p:sp>
          </p:grpSp>
          <p:sp>
            <p:nvSpPr>
              <p:cNvPr id="53" name="AutoShape 6">
                <a:extLst>
                  <a:ext uri="{FF2B5EF4-FFF2-40B4-BE49-F238E27FC236}">
                    <a16:creationId xmlns:a16="http://schemas.microsoft.com/office/drawing/2014/main" id="{B771D821-D0B3-9ADE-963E-5F84FB213A6A}"/>
                  </a:ext>
                </a:extLst>
              </p:cNvPr>
              <p:cNvSpPr/>
              <p:nvPr/>
            </p:nvSpPr>
            <p:spPr>
              <a:xfrm>
                <a:off x="683859" y="286358"/>
                <a:ext cx="200122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AutoShape 6">
                <a:extLst>
                  <a:ext uri="{FF2B5EF4-FFF2-40B4-BE49-F238E27FC236}">
                    <a16:creationId xmlns:a16="http://schemas.microsoft.com/office/drawing/2014/main" id="{287BC62A-B8E8-EAAB-6E45-201C90619FE0}"/>
                  </a:ext>
                </a:extLst>
              </p:cNvPr>
              <p:cNvSpPr/>
              <p:nvPr/>
            </p:nvSpPr>
            <p:spPr>
              <a:xfrm flipH="1">
                <a:off x="259018" y="286358"/>
                <a:ext cx="210264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9" name="Straight Arrow Connector 91">
              <a:extLst>
                <a:ext uri="{FF2B5EF4-FFF2-40B4-BE49-F238E27FC236}">
                  <a16:creationId xmlns:a16="http://schemas.microsoft.com/office/drawing/2014/main" id="{AFCD4629-0BE8-1785-D267-C8377AB205C7}"/>
                </a:ext>
              </a:extLst>
            </p:cNvPr>
            <p:cNvSpPr/>
            <p:nvPr/>
          </p:nvSpPr>
          <p:spPr>
            <a:xfrm>
              <a:off x="5257800" y="520420"/>
              <a:ext cx="304800" cy="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Straight Arrow Connector 92">
              <a:extLst>
                <a:ext uri="{FF2B5EF4-FFF2-40B4-BE49-F238E27FC236}">
                  <a16:creationId xmlns:a16="http://schemas.microsoft.com/office/drawing/2014/main" id="{639A5364-C09D-0B18-944C-CE0A58909A91}"/>
                </a:ext>
              </a:extLst>
            </p:cNvPr>
            <p:cNvSpPr/>
            <p:nvPr/>
          </p:nvSpPr>
          <p:spPr>
            <a:xfrm>
              <a:off x="7239000" y="520420"/>
              <a:ext cx="304800" cy="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11" name="Group 93">
              <a:extLst>
                <a:ext uri="{FF2B5EF4-FFF2-40B4-BE49-F238E27FC236}">
                  <a16:creationId xmlns:a16="http://schemas.microsoft.com/office/drawing/2014/main" id="{B47FBB7D-1C90-2893-F306-B7D46BA70BE1}"/>
                </a:ext>
              </a:extLst>
            </p:cNvPr>
            <p:cNvGrpSpPr/>
            <p:nvPr/>
          </p:nvGrpSpPr>
          <p:grpSpPr>
            <a:xfrm>
              <a:off x="7696200" y="-1"/>
              <a:ext cx="1150887" cy="1056095"/>
              <a:chOff x="0" y="0"/>
              <a:chExt cx="1150886" cy="1056093"/>
            </a:xfrm>
          </p:grpSpPr>
          <p:grpSp>
            <p:nvGrpSpPr>
              <p:cNvPr id="31" name="Oval 4">
                <a:extLst>
                  <a:ext uri="{FF2B5EF4-FFF2-40B4-BE49-F238E27FC236}">
                    <a16:creationId xmlns:a16="http://schemas.microsoft.com/office/drawing/2014/main" id="{7A412BC4-9A67-04C3-65E4-DBA8C945B38F}"/>
                  </a:ext>
                </a:extLst>
              </p:cNvPr>
              <p:cNvGrpSpPr/>
              <p:nvPr/>
            </p:nvGrpSpPr>
            <p:grpSpPr>
              <a:xfrm>
                <a:off x="0" y="364149"/>
                <a:ext cx="303458" cy="358141"/>
                <a:chOff x="0" y="0"/>
                <a:chExt cx="303457" cy="358140"/>
              </a:xfrm>
            </p:grpSpPr>
            <p:sp>
              <p:nvSpPr>
                <p:cNvPr id="45" name="Circle">
                  <a:extLst>
                    <a:ext uri="{FF2B5EF4-FFF2-40B4-BE49-F238E27FC236}">
                      <a16:creationId xmlns:a16="http://schemas.microsoft.com/office/drawing/2014/main" id="{687DB55D-104D-A8DA-419F-CD220F5AFC19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46" name="S">
                  <a:extLst>
                    <a:ext uri="{FF2B5EF4-FFF2-40B4-BE49-F238E27FC236}">
                      <a16:creationId xmlns:a16="http://schemas.microsoft.com/office/drawing/2014/main" id="{124DDD0A-5974-40B4-5F38-C5ABED0C326A}"/>
                    </a:ext>
                  </a:extLst>
                </p:cNvPr>
                <p:cNvSpPr txBox="1"/>
                <p:nvPr/>
              </p:nvSpPr>
              <p:spPr>
                <a:xfrm>
                  <a:off x="44685" y="-1"/>
                  <a:ext cx="214088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S</a:t>
                  </a:r>
                </a:p>
              </p:txBody>
            </p:sp>
          </p:grpSp>
          <p:grpSp>
            <p:nvGrpSpPr>
              <p:cNvPr id="32" name="Oval 4">
                <a:extLst>
                  <a:ext uri="{FF2B5EF4-FFF2-40B4-BE49-F238E27FC236}">
                    <a16:creationId xmlns:a16="http://schemas.microsoft.com/office/drawing/2014/main" id="{7EF09352-F4B5-4B1E-7928-C1BB9EB06997}"/>
                  </a:ext>
                </a:extLst>
              </p:cNvPr>
              <p:cNvGrpSpPr/>
              <p:nvPr/>
            </p:nvGrpSpPr>
            <p:grpSpPr>
              <a:xfrm>
                <a:off x="831652" y="364149"/>
                <a:ext cx="319235" cy="358141"/>
                <a:chOff x="0" y="0"/>
                <a:chExt cx="319233" cy="358140"/>
              </a:xfrm>
            </p:grpSpPr>
            <p:sp>
              <p:nvSpPr>
                <p:cNvPr id="43" name="Circle">
                  <a:extLst>
                    <a:ext uri="{FF2B5EF4-FFF2-40B4-BE49-F238E27FC236}">
                      <a16:creationId xmlns:a16="http://schemas.microsoft.com/office/drawing/2014/main" id="{5D21BC25-ADD8-58A7-31A1-081AD7D8F527}"/>
                    </a:ext>
                  </a:extLst>
                </p:cNvPr>
                <p:cNvSpPr/>
                <p:nvPr/>
              </p:nvSpPr>
              <p:spPr>
                <a:xfrm>
                  <a:off x="7887" y="27340"/>
                  <a:ext cx="303459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44" name="+r">
                  <a:extLst>
                    <a:ext uri="{FF2B5EF4-FFF2-40B4-BE49-F238E27FC236}">
                      <a16:creationId xmlns:a16="http://schemas.microsoft.com/office/drawing/2014/main" id="{53D5651B-1B89-584E-5EA0-B6178D81B290}"/>
                    </a:ext>
                  </a:extLst>
                </p:cNvPr>
                <p:cNvSpPr txBox="1"/>
                <p:nvPr/>
              </p:nvSpPr>
              <p:spPr>
                <a:xfrm>
                  <a:off x="0" y="-1"/>
                  <a:ext cx="319234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+r</a:t>
                  </a:r>
                </a:p>
              </p:txBody>
            </p:sp>
          </p:grpSp>
          <p:grpSp>
            <p:nvGrpSpPr>
              <p:cNvPr id="33" name="Oval 4">
                <a:extLst>
                  <a:ext uri="{FF2B5EF4-FFF2-40B4-BE49-F238E27FC236}">
                    <a16:creationId xmlns:a16="http://schemas.microsoft.com/office/drawing/2014/main" id="{1B3C49EF-F4B0-20D6-3FD1-B4601CDA15EA}"/>
                  </a:ext>
                </a:extLst>
              </p:cNvPr>
              <p:cNvGrpSpPr/>
              <p:nvPr/>
            </p:nvGrpSpPr>
            <p:grpSpPr>
              <a:xfrm>
                <a:off x="424841" y="697953"/>
                <a:ext cx="303459" cy="358141"/>
                <a:chOff x="0" y="0"/>
                <a:chExt cx="303457" cy="358140"/>
              </a:xfrm>
            </p:grpSpPr>
            <p:sp>
              <p:nvSpPr>
                <p:cNvPr id="41" name="Circle">
                  <a:extLst>
                    <a:ext uri="{FF2B5EF4-FFF2-40B4-BE49-F238E27FC236}">
                      <a16:creationId xmlns:a16="http://schemas.microsoft.com/office/drawing/2014/main" id="{C99A82E2-0DF9-0FB9-7304-FFF64105777B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42" name="W">
                  <a:extLst>
                    <a:ext uri="{FF2B5EF4-FFF2-40B4-BE49-F238E27FC236}">
                      <a16:creationId xmlns:a16="http://schemas.microsoft.com/office/drawing/2014/main" id="{583721CB-E261-3FF2-7DCA-13EAF4927D68}"/>
                    </a:ext>
                  </a:extLst>
                </p:cNvPr>
                <p:cNvSpPr txBox="1"/>
                <p:nvPr/>
              </p:nvSpPr>
              <p:spPr>
                <a:xfrm>
                  <a:off x="2269" y="-1"/>
                  <a:ext cx="298920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W</a:t>
                  </a:r>
                </a:p>
              </p:txBody>
            </p:sp>
          </p:grpSp>
          <p:sp>
            <p:nvSpPr>
              <p:cNvPr id="34" name="AutoShape 6">
                <a:extLst>
                  <a:ext uri="{FF2B5EF4-FFF2-40B4-BE49-F238E27FC236}">
                    <a16:creationId xmlns:a16="http://schemas.microsoft.com/office/drawing/2014/main" id="{34C008C9-D6B5-8935-9053-FB7EE2016075}"/>
                  </a:ext>
                </a:extLst>
              </p:cNvPr>
              <p:cNvSpPr/>
              <p:nvPr/>
            </p:nvSpPr>
            <p:spPr>
              <a:xfrm flipH="1">
                <a:off x="683860" y="650508"/>
                <a:ext cx="200122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AutoShape 6">
                <a:extLst>
                  <a:ext uri="{FF2B5EF4-FFF2-40B4-BE49-F238E27FC236}">
                    <a16:creationId xmlns:a16="http://schemas.microsoft.com/office/drawing/2014/main" id="{B5423F4E-604C-0E0E-0E88-7357935CC0B0}"/>
                  </a:ext>
                </a:extLst>
              </p:cNvPr>
              <p:cNvSpPr/>
              <p:nvPr/>
            </p:nvSpPr>
            <p:spPr>
              <a:xfrm>
                <a:off x="259017" y="650508"/>
                <a:ext cx="210264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36" name="Oval 4">
                <a:extLst>
                  <a:ext uri="{FF2B5EF4-FFF2-40B4-BE49-F238E27FC236}">
                    <a16:creationId xmlns:a16="http://schemas.microsoft.com/office/drawing/2014/main" id="{DF2D0C07-0CCE-5F44-3735-AB54B19E33CF}"/>
                  </a:ext>
                </a:extLst>
              </p:cNvPr>
              <p:cNvGrpSpPr/>
              <p:nvPr/>
            </p:nvGrpSpPr>
            <p:grpSpPr>
              <a:xfrm>
                <a:off x="424841" y="-1"/>
                <a:ext cx="303459" cy="358141"/>
                <a:chOff x="0" y="0"/>
                <a:chExt cx="303457" cy="358140"/>
              </a:xfrm>
            </p:grpSpPr>
            <p:sp>
              <p:nvSpPr>
                <p:cNvPr id="39" name="Circle">
                  <a:extLst>
                    <a:ext uri="{FF2B5EF4-FFF2-40B4-BE49-F238E27FC236}">
                      <a16:creationId xmlns:a16="http://schemas.microsoft.com/office/drawing/2014/main" id="{A5927DB3-D2A1-BED3-235F-86347026DB88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40" name="C">
                  <a:extLst>
                    <a:ext uri="{FF2B5EF4-FFF2-40B4-BE49-F238E27FC236}">
                      <a16:creationId xmlns:a16="http://schemas.microsoft.com/office/drawing/2014/main" id="{B488B201-665F-CF69-77D5-1DDFE698C529}"/>
                    </a:ext>
                  </a:extLst>
                </p:cNvPr>
                <p:cNvSpPr txBox="1"/>
                <p:nvPr/>
              </p:nvSpPr>
              <p:spPr>
                <a:xfrm>
                  <a:off x="31291" y="-1"/>
                  <a:ext cx="240876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C</a:t>
                  </a:r>
                </a:p>
              </p:txBody>
            </p:sp>
          </p:grpSp>
          <p:sp>
            <p:nvSpPr>
              <p:cNvPr id="37" name="AutoShape 6">
                <a:extLst>
                  <a:ext uri="{FF2B5EF4-FFF2-40B4-BE49-F238E27FC236}">
                    <a16:creationId xmlns:a16="http://schemas.microsoft.com/office/drawing/2014/main" id="{96953006-9DFD-C12E-2E52-E886199D038F}"/>
                  </a:ext>
                </a:extLst>
              </p:cNvPr>
              <p:cNvSpPr/>
              <p:nvPr/>
            </p:nvSpPr>
            <p:spPr>
              <a:xfrm>
                <a:off x="683859" y="286358"/>
                <a:ext cx="200122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AutoShape 6">
                <a:extLst>
                  <a:ext uri="{FF2B5EF4-FFF2-40B4-BE49-F238E27FC236}">
                    <a16:creationId xmlns:a16="http://schemas.microsoft.com/office/drawing/2014/main" id="{E05FB2D4-6166-38B1-EB5E-2BC752D6C78F}"/>
                  </a:ext>
                </a:extLst>
              </p:cNvPr>
              <p:cNvSpPr/>
              <p:nvPr/>
            </p:nvSpPr>
            <p:spPr>
              <a:xfrm flipH="1">
                <a:off x="259018" y="286358"/>
                <a:ext cx="210264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" name="Group 102">
              <a:extLst>
                <a:ext uri="{FF2B5EF4-FFF2-40B4-BE49-F238E27FC236}">
                  <a16:creationId xmlns:a16="http://schemas.microsoft.com/office/drawing/2014/main" id="{0347677A-C569-6E93-BFF1-1B5C0380B30F}"/>
                </a:ext>
              </a:extLst>
            </p:cNvPr>
            <p:cNvGrpSpPr/>
            <p:nvPr/>
          </p:nvGrpSpPr>
          <p:grpSpPr>
            <a:xfrm>
              <a:off x="9677400" y="-1"/>
              <a:ext cx="1150888" cy="1056095"/>
              <a:chOff x="0" y="0"/>
              <a:chExt cx="1150886" cy="1056093"/>
            </a:xfrm>
          </p:grpSpPr>
          <p:grpSp>
            <p:nvGrpSpPr>
              <p:cNvPr id="15" name="Oval 4">
                <a:extLst>
                  <a:ext uri="{FF2B5EF4-FFF2-40B4-BE49-F238E27FC236}">
                    <a16:creationId xmlns:a16="http://schemas.microsoft.com/office/drawing/2014/main" id="{B5FC5384-8E3C-C976-780A-3371B7F1DAA6}"/>
                  </a:ext>
                </a:extLst>
              </p:cNvPr>
              <p:cNvGrpSpPr/>
              <p:nvPr/>
            </p:nvGrpSpPr>
            <p:grpSpPr>
              <a:xfrm>
                <a:off x="0" y="364149"/>
                <a:ext cx="303458" cy="358141"/>
                <a:chOff x="0" y="0"/>
                <a:chExt cx="303457" cy="358140"/>
              </a:xfrm>
            </p:grpSpPr>
            <p:sp>
              <p:nvSpPr>
                <p:cNvPr id="29" name="Circle">
                  <a:extLst>
                    <a:ext uri="{FF2B5EF4-FFF2-40B4-BE49-F238E27FC236}">
                      <a16:creationId xmlns:a16="http://schemas.microsoft.com/office/drawing/2014/main" id="{5D0ED4AB-A714-E1E3-2E21-B1ACF7531760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30" name="S">
                  <a:extLst>
                    <a:ext uri="{FF2B5EF4-FFF2-40B4-BE49-F238E27FC236}">
                      <a16:creationId xmlns:a16="http://schemas.microsoft.com/office/drawing/2014/main" id="{AD70F3DE-F823-CD84-8304-C2E738302F43}"/>
                    </a:ext>
                  </a:extLst>
                </p:cNvPr>
                <p:cNvSpPr txBox="1"/>
                <p:nvPr/>
              </p:nvSpPr>
              <p:spPr>
                <a:xfrm>
                  <a:off x="44685" y="-1"/>
                  <a:ext cx="214088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S</a:t>
                  </a:r>
                </a:p>
              </p:txBody>
            </p:sp>
          </p:grpSp>
          <p:grpSp>
            <p:nvGrpSpPr>
              <p:cNvPr id="16" name="Oval 4">
                <a:extLst>
                  <a:ext uri="{FF2B5EF4-FFF2-40B4-BE49-F238E27FC236}">
                    <a16:creationId xmlns:a16="http://schemas.microsoft.com/office/drawing/2014/main" id="{C9947E71-B8E7-68FF-A507-3967E132546C}"/>
                  </a:ext>
                </a:extLst>
              </p:cNvPr>
              <p:cNvGrpSpPr/>
              <p:nvPr/>
            </p:nvGrpSpPr>
            <p:grpSpPr>
              <a:xfrm>
                <a:off x="831652" y="364149"/>
                <a:ext cx="319235" cy="358141"/>
                <a:chOff x="0" y="0"/>
                <a:chExt cx="319233" cy="358140"/>
              </a:xfrm>
            </p:grpSpPr>
            <p:sp>
              <p:nvSpPr>
                <p:cNvPr id="27" name="Circle">
                  <a:extLst>
                    <a:ext uri="{FF2B5EF4-FFF2-40B4-BE49-F238E27FC236}">
                      <a16:creationId xmlns:a16="http://schemas.microsoft.com/office/drawing/2014/main" id="{55236665-36C2-F7FE-F2F3-88A883E2E2B4}"/>
                    </a:ext>
                  </a:extLst>
                </p:cNvPr>
                <p:cNvSpPr/>
                <p:nvPr/>
              </p:nvSpPr>
              <p:spPr>
                <a:xfrm>
                  <a:off x="7887" y="27340"/>
                  <a:ext cx="303459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28" name="+r">
                  <a:extLst>
                    <a:ext uri="{FF2B5EF4-FFF2-40B4-BE49-F238E27FC236}">
                      <a16:creationId xmlns:a16="http://schemas.microsoft.com/office/drawing/2014/main" id="{8BEC38B9-A615-BAE8-95DF-B92CD18A87A6}"/>
                    </a:ext>
                  </a:extLst>
                </p:cNvPr>
                <p:cNvSpPr txBox="1"/>
                <p:nvPr/>
              </p:nvSpPr>
              <p:spPr>
                <a:xfrm>
                  <a:off x="0" y="-1"/>
                  <a:ext cx="319234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+r</a:t>
                  </a:r>
                </a:p>
              </p:txBody>
            </p:sp>
          </p:grpSp>
          <p:grpSp>
            <p:nvGrpSpPr>
              <p:cNvPr id="17" name="Oval 4">
                <a:extLst>
                  <a:ext uri="{FF2B5EF4-FFF2-40B4-BE49-F238E27FC236}">
                    <a16:creationId xmlns:a16="http://schemas.microsoft.com/office/drawing/2014/main" id="{FFFA9289-BE40-CA20-DDB6-8B3F4D76F706}"/>
                  </a:ext>
                </a:extLst>
              </p:cNvPr>
              <p:cNvGrpSpPr/>
              <p:nvPr/>
            </p:nvGrpSpPr>
            <p:grpSpPr>
              <a:xfrm>
                <a:off x="424841" y="697953"/>
                <a:ext cx="303459" cy="358141"/>
                <a:chOff x="0" y="0"/>
                <a:chExt cx="303457" cy="358140"/>
              </a:xfrm>
            </p:grpSpPr>
            <p:sp>
              <p:nvSpPr>
                <p:cNvPr id="25" name="Circle">
                  <a:extLst>
                    <a:ext uri="{FF2B5EF4-FFF2-40B4-BE49-F238E27FC236}">
                      <a16:creationId xmlns:a16="http://schemas.microsoft.com/office/drawing/2014/main" id="{C3FC1BAC-B2B0-20A8-220E-7DB041790F17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FF3300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26" name="W">
                  <a:extLst>
                    <a:ext uri="{FF2B5EF4-FFF2-40B4-BE49-F238E27FC236}">
                      <a16:creationId xmlns:a16="http://schemas.microsoft.com/office/drawing/2014/main" id="{EC323102-495E-796C-7A9C-C36522A796C6}"/>
                    </a:ext>
                  </a:extLst>
                </p:cNvPr>
                <p:cNvSpPr txBox="1"/>
                <p:nvPr/>
              </p:nvSpPr>
              <p:spPr>
                <a:xfrm>
                  <a:off x="2269" y="-1"/>
                  <a:ext cx="298920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W</a:t>
                  </a:r>
                </a:p>
              </p:txBody>
            </p:sp>
          </p:grpSp>
          <p:sp>
            <p:nvSpPr>
              <p:cNvPr id="18" name="AutoShape 6">
                <a:extLst>
                  <a:ext uri="{FF2B5EF4-FFF2-40B4-BE49-F238E27FC236}">
                    <a16:creationId xmlns:a16="http://schemas.microsoft.com/office/drawing/2014/main" id="{50220790-0F1C-8DC6-8635-1A5857FA12F0}"/>
                  </a:ext>
                </a:extLst>
              </p:cNvPr>
              <p:cNvSpPr/>
              <p:nvPr/>
            </p:nvSpPr>
            <p:spPr>
              <a:xfrm flipH="1">
                <a:off x="683860" y="650508"/>
                <a:ext cx="200122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AutoShape 6">
                <a:extLst>
                  <a:ext uri="{FF2B5EF4-FFF2-40B4-BE49-F238E27FC236}">
                    <a16:creationId xmlns:a16="http://schemas.microsoft.com/office/drawing/2014/main" id="{AB87906F-59B8-B7EF-11C7-BE061B7CCB33}"/>
                  </a:ext>
                </a:extLst>
              </p:cNvPr>
              <p:cNvSpPr/>
              <p:nvPr/>
            </p:nvSpPr>
            <p:spPr>
              <a:xfrm>
                <a:off x="259017" y="650508"/>
                <a:ext cx="210264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20" name="Oval 4">
                <a:extLst>
                  <a:ext uri="{FF2B5EF4-FFF2-40B4-BE49-F238E27FC236}">
                    <a16:creationId xmlns:a16="http://schemas.microsoft.com/office/drawing/2014/main" id="{12E864B5-DB17-298A-CEC2-A9C82F33326E}"/>
                  </a:ext>
                </a:extLst>
              </p:cNvPr>
              <p:cNvGrpSpPr/>
              <p:nvPr/>
            </p:nvGrpSpPr>
            <p:grpSpPr>
              <a:xfrm>
                <a:off x="424841" y="-1"/>
                <a:ext cx="303459" cy="358141"/>
                <a:chOff x="0" y="0"/>
                <a:chExt cx="303457" cy="358140"/>
              </a:xfrm>
            </p:grpSpPr>
            <p:sp>
              <p:nvSpPr>
                <p:cNvPr id="23" name="Circle">
                  <a:extLst>
                    <a:ext uri="{FF2B5EF4-FFF2-40B4-BE49-F238E27FC236}">
                      <a16:creationId xmlns:a16="http://schemas.microsoft.com/office/drawing/2014/main" id="{AC8C2B17-8B4A-2E9A-2B79-4147DBAF57B1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24" name="C">
                  <a:extLst>
                    <a:ext uri="{FF2B5EF4-FFF2-40B4-BE49-F238E27FC236}">
                      <a16:creationId xmlns:a16="http://schemas.microsoft.com/office/drawing/2014/main" id="{107C3421-79E4-04D6-B36F-323C7197011B}"/>
                    </a:ext>
                  </a:extLst>
                </p:cNvPr>
                <p:cNvSpPr txBox="1"/>
                <p:nvPr/>
              </p:nvSpPr>
              <p:spPr>
                <a:xfrm>
                  <a:off x="31291" y="-1"/>
                  <a:ext cx="240876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C</a:t>
                  </a:r>
                </a:p>
              </p:txBody>
            </p:sp>
          </p:grpSp>
          <p:sp>
            <p:nvSpPr>
              <p:cNvPr id="21" name="AutoShape 6">
                <a:extLst>
                  <a:ext uri="{FF2B5EF4-FFF2-40B4-BE49-F238E27FC236}">
                    <a16:creationId xmlns:a16="http://schemas.microsoft.com/office/drawing/2014/main" id="{40A5F02F-EC37-00AA-E8FB-1801E478746E}"/>
                  </a:ext>
                </a:extLst>
              </p:cNvPr>
              <p:cNvSpPr/>
              <p:nvPr/>
            </p:nvSpPr>
            <p:spPr>
              <a:xfrm>
                <a:off x="683859" y="286358"/>
                <a:ext cx="200122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AutoShape 6">
                <a:extLst>
                  <a:ext uri="{FF2B5EF4-FFF2-40B4-BE49-F238E27FC236}">
                    <a16:creationId xmlns:a16="http://schemas.microsoft.com/office/drawing/2014/main" id="{2763C0BA-5E30-2ABD-A13A-9244707122E3}"/>
                  </a:ext>
                </a:extLst>
              </p:cNvPr>
              <p:cNvSpPr/>
              <p:nvPr/>
            </p:nvSpPr>
            <p:spPr>
              <a:xfrm flipH="1">
                <a:off x="259018" y="286358"/>
                <a:ext cx="210264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" name="Straight Arrow Connector 111">
              <a:extLst>
                <a:ext uri="{FF2B5EF4-FFF2-40B4-BE49-F238E27FC236}">
                  <a16:creationId xmlns:a16="http://schemas.microsoft.com/office/drawing/2014/main" id="{B464D49D-BB7B-5FCB-9847-5FAE21B18BDD}"/>
                </a:ext>
              </a:extLst>
            </p:cNvPr>
            <p:cNvSpPr/>
            <p:nvPr/>
          </p:nvSpPr>
          <p:spPr>
            <a:xfrm>
              <a:off x="9067800" y="520420"/>
              <a:ext cx="304800" cy="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" name="Straight Arrow Connector 112">
              <a:extLst>
                <a:ext uri="{FF2B5EF4-FFF2-40B4-BE49-F238E27FC236}">
                  <a16:creationId xmlns:a16="http://schemas.microsoft.com/office/drawing/2014/main" id="{F4A29971-E2C0-B909-5360-3F52D98B656F}"/>
                </a:ext>
              </a:extLst>
            </p:cNvPr>
            <p:cNvSpPr/>
            <p:nvPr/>
          </p:nvSpPr>
          <p:spPr>
            <a:xfrm>
              <a:off x="11125200" y="555833"/>
              <a:ext cx="304800" cy="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5486400" y="1371600"/>
            <a:ext cx="65278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ea typeface="ＭＳ Ｐゴシック" pitchFamily="34" charset="-128"/>
              </a:rPr>
              <a:t>Step 2: Initialize other variables 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Randomly</a:t>
            </a:r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 Example: P( S | +r)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5278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Step 1: Fix evidence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 = +r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Steps 3: Repeat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Choose a non-evidence variable X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Resample X from P( X | all other variables)</a:t>
            </a:r>
            <a:endParaRPr lang="en-US" sz="1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505200" y="1524000"/>
            <a:ext cx="1652499" cy="1447799"/>
            <a:chOff x="7416868" y="3352800"/>
            <a:chExt cx="2870132" cy="2514600"/>
          </a:xfrm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0" name="AutoShape 6"/>
            <p:cNvCxnSpPr>
              <a:cxnSpLocks noChangeShapeType="1"/>
              <a:stCxn id="18" idx="3"/>
              <a:endCxn id="19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6"/>
            <p:cNvCxnSpPr>
              <a:cxnSpLocks noChangeShapeType="1"/>
              <a:stCxn id="17" idx="5"/>
              <a:endCxn id="19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3" name="AutoShape 6"/>
            <p:cNvCxnSpPr>
              <a:cxnSpLocks noChangeShapeType="1"/>
              <a:stCxn id="22" idx="5"/>
              <a:endCxn id="18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2" idx="3"/>
              <a:endCxn id="17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10134600" y="1524000"/>
            <a:ext cx="1652499" cy="1447799"/>
            <a:chOff x="7416868" y="3352800"/>
            <a:chExt cx="2870132" cy="2514600"/>
          </a:xfrm>
        </p:grpSpPr>
        <p:sp>
          <p:nvSpPr>
            <p:cNvPr id="4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4" name="AutoShape 6"/>
            <p:cNvCxnSpPr>
              <a:cxnSpLocks noChangeShapeType="1"/>
              <a:stCxn id="42" idx="3"/>
              <a:endCxn id="4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6"/>
            <p:cNvCxnSpPr>
              <a:cxnSpLocks noChangeShapeType="1"/>
              <a:stCxn id="41" idx="5"/>
              <a:endCxn id="4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7" name="AutoShape 6"/>
            <p:cNvCxnSpPr>
              <a:cxnSpLocks noChangeShapeType="1"/>
              <a:stCxn id="46" idx="5"/>
              <a:endCxn id="4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6"/>
            <p:cNvCxnSpPr>
              <a:cxnSpLocks noChangeShapeType="1"/>
              <a:stCxn id="46" idx="3"/>
              <a:endCxn id="4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0" name="Group 49"/>
          <p:cNvGrpSpPr/>
          <p:nvPr/>
        </p:nvGrpSpPr>
        <p:grpSpPr>
          <a:xfrm>
            <a:off x="304800" y="4343400"/>
            <a:ext cx="1142999" cy="1001412"/>
            <a:chOff x="7416868" y="3352800"/>
            <a:chExt cx="2870132" cy="2514600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4" name="AutoShape 6"/>
            <p:cNvCxnSpPr>
              <a:cxnSpLocks noChangeShapeType="1"/>
              <a:stCxn id="52" idx="3"/>
              <a:endCxn id="5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6"/>
            <p:cNvCxnSpPr>
              <a:cxnSpLocks noChangeShapeType="1"/>
              <a:stCxn id="51" idx="5"/>
              <a:endCxn id="5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7" name="AutoShape 6"/>
            <p:cNvCxnSpPr>
              <a:cxnSpLocks noChangeShapeType="1"/>
              <a:stCxn id="56" idx="5"/>
              <a:endCxn id="5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6"/>
            <p:cNvCxnSpPr>
              <a:cxnSpLocks noChangeShapeType="1"/>
              <a:stCxn id="56" idx="3"/>
              <a:endCxn id="5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" name="Group 58"/>
          <p:cNvGrpSpPr/>
          <p:nvPr/>
        </p:nvGrpSpPr>
        <p:grpSpPr>
          <a:xfrm>
            <a:off x="2286001" y="4343400"/>
            <a:ext cx="1142999" cy="1001412"/>
            <a:chOff x="7416868" y="3352800"/>
            <a:chExt cx="2870132" cy="2514600"/>
          </a:xfrm>
        </p:grpSpPr>
        <p:sp>
          <p:nvSpPr>
            <p:cNvPr id="60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1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2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3" name="AutoShape 6"/>
            <p:cNvCxnSpPr>
              <a:cxnSpLocks noChangeShapeType="1"/>
              <a:stCxn id="61" idx="3"/>
              <a:endCxn id="62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6"/>
            <p:cNvCxnSpPr>
              <a:cxnSpLocks noChangeShapeType="1"/>
              <a:stCxn id="60" idx="5"/>
              <a:endCxn id="62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6" name="AutoShape 6"/>
            <p:cNvCxnSpPr>
              <a:cxnSpLocks noChangeShapeType="1"/>
              <a:stCxn id="65" idx="5"/>
              <a:endCxn id="61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AutoShape 6"/>
            <p:cNvCxnSpPr>
              <a:cxnSpLocks noChangeShapeType="1"/>
              <a:stCxn id="65" idx="3"/>
              <a:endCxn id="60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7595" name="Straight Arrow Connector 67594"/>
          <p:cNvCxnSpPr/>
          <p:nvPr/>
        </p:nvCxnSpPr>
        <p:spPr>
          <a:xfrm>
            <a:off x="16764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657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191000" y="4343400"/>
            <a:ext cx="1142999" cy="1001412"/>
            <a:chOff x="7416868" y="3352800"/>
            <a:chExt cx="2870132" cy="2514600"/>
          </a:xfrm>
        </p:grpSpPr>
        <p:sp>
          <p:nvSpPr>
            <p:cNvPr id="7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78" name="AutoShape 6"/>
            <p:cNvCxnSpPr>
              <a:cxnSpLocks noChangeShapeType="1"/>
              <a:stCxn id="76" idx="3"/>
              <a:endCxn id="7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6"/>
            <p:cNvCxnSpPr>
              <a:cxnSpLocks noChangeShapeType="1"/>
              <a:stCxn id="75" idx="5"/>
              <a:endCxn id="7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1" name="AutoShape 6"/>
            <p:cNvCxnSpPr>
              <a:cxnSpLocks noChangeShapeType="1"/>
              <a:stCxn id="80" idx="5"/>
              <a:endCxn id="7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6"/>
            <p:cNvCxnSpPr>
              <a:cxnSpLocks noChangeShapeType="1"/>
              <a:stCxn id="80" idx="3"/>
              <a:endCxn id="7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Group 82"/>
          <p:cNvGrpSpPr/>
          <p:nvPr/>
        </p:nvGrpSpPr>
        <p:grpSpPr>
          <a:xfrm>
            <a:off x="6172201" y="4343400"/>
            <a:ext cx="1142999" cy="1001412"/>
            <a:chOff x="7416868" y="3352800"/>
            <a:chExt cx="2870132" cy="2514600"/>
          </a:xfrm>
        </p:grpSpPr>
        <p:sp>
          <p:nvSpPr>
            <p:cNvPr id="8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7" name="AutoShape 6"/>
            <p:cNvCxnSpPr>
              <a:cxnSpLocks noChangeShapeType="1"/>
              <a:stCxn id="85" idx="3"/>
              <a:endCxn id="8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6"/>
            <p:cNvCxnSpPr>
              <a:cxnSpLocks noChangeShapeType="1"/>
              <a:stCxn id="84" idx="5"/>
              <a:endCxn id="8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0" name="AutoShape 6"/>
            <p:cNvCxnSpPr>
              <a:cxnSpLocks noChangeShapeType="1"/>
              <a:stCxn id="89" idx="5"/>
              <a:endCxn id="8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6"/>
            <p:cNvCxnSpPr>
              <a:cxnSpLocks noChangeShapeType="1"/>
              <a:stCxn id="89" idx="3"/>
              <a:endCxn id="8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2" name="Straight Arrow Connector 91"/>
          <p:cNvCxnSpPr/>
          <p:nvPr/>
        </p:nvCxnSpPr>
        <p:spPr>
          <a:xfrm>
            <a:off x="556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5438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8001000" y="4343400"/>
            <a:ext cx="1142999" cy="1001412"/>
            <a:chOff x="7416868" y="3352800"/>
            <a:chExt cx="2870132" cy="2514600"/>
          </a:xfrm>
        </p:grpSpPr>
        <p:sp>
          <p:nvSpPr>
            <p:cNvPr id="9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8" name="AutoShape 6"/>
            <p:cNvCxnSpPr>
              <a:cxnSpLocks noChangeShapeType="1"/>
              <a:stCxn id="96" idx="3"/>
              <a:endCxn id="9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AutoShape 6"/>
            <p:cNvCxnSpPr>
              <a:cxnSpLocks noChangeShapeType="1"/>
              <a:stCxn id="95" idx="5"/>
              <a:endCxn id="9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1" name="AutoShape 6"/>
            <p:cNvCxnSpPr>
              <a:cxnSpLocks noChangeShapeType="1"/>
              <a:stCxn id="100" idx="5"/>
              <a:endCxn id="9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AutoShape 6"/>
            <p:cNvCxnSpPr>
              <a:cxnSpLocks noChangeShapeType="1"/>
              <a:stCxn id="100" idx="3"/>
              <a:endCxn id="9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" name="Group 102"/>
          <p:cNvGrpSpPr/>
          <p:nvPr/>
        </p:nvGrpSpPr>
        <p:grpSpPr>
          <a:xfrm>
            <a:off x="9982201" y="4343400"/>
            <a:ext cx="1142999" cy="1001412"/>
            <a:chOff x="7416868" y="3352800"/>
            <a:chExt cx="2870132" cy="2514600"/>
          </a:xfrm>
        </p:grpSpPr>
        <p:sp>
          <p:nvSpPr>
            <p:cNvPr id="10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7" name="AutoShape 6"/>
            <p:cNvCxnSpPr>
              <a:cxnSpLocks noChangeShapeType="1"/>
              <a:stCxn id="105" idx="3"/>
              <a:endCxn id="10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AutoShape 6"/>
            <p:cNvCxnSpPr>
              <a:cxnSpLocks noChangeShapeType="1"/>
              <a:stCxn id="104" idx="5"/>
              <a:endCxn id="10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10" name="AutoShape 6"/>
            <p:cNvCxnSpPr>
              <a:cxnSpLocks noChangeShapeType="1"/>
              <a:stCxn id="109" idx="5"/>
              <a:endCxn id="10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AutoShape 6"/>
            <p:cNvCxnSpPr>
              <a:cxnSpLocks noChangeShapeType="1"/>
              <a:stCxn id="109" idx="3"/>
              <a:endCxn id="10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12" name="Straight Arrow Connector 111"/>
          <p:cNvCxnSpPr/>
          <p:nvPr/>
        </p:nvCxnSpPr>
        <p:spPr>
          <a:xfrm>
            <a:off x="937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1430000" y="4871892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598" name="Picture 6759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86400"/>
            <a:ext cx="3454400" cy="279400"/>
          </a:xfrm>
          <a:prstGeom prst="rect">
            <a:avLst/>
          </a:prstGeom>
        </p:spPr>
      </p:pic>
      <p:pic>
        <p:nvPicPr>
          <p:cNvPr id="67600" name="Picture 6759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5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7601" name="Picture 6760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Efficient Resampling of One Variable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 Sample from P(S | +c, +r, -w)	</a:t>
            </a: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Many things cancel out – only CPTs with S remain!</a:t>
            </a:r>
          </a:p>
          <a:p>
            <a:r>
              <a:rPr lang="en-US" sz="2400" dirty="0">
                <a:ea typeface="ＭＳ Ｐゴシック" pitchFamily="34" charset="-128"/>
              </a:rPr>
              <a:t>More generally: only CPTs that have resampled variable need to be considered, and joined together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448800" y="1371600"/>
            <a:ext cx="1752600" cy="1535500"/>
            <a:chOff x="7416868" y="3352800"/>
            <a:chExt cx="2870132" cy="251460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" name="AutoShape 6"/>
            <p:cNvCxnSpPr>
              <a:cxnSpLocks noChangeShapeType="1"/>
              <a:stCxn id="7" idx="3"/>
              <a:endCxn id="8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6"/>
            <p:cNvCxnSpPr>
              <a:cxnSpLocks noChangeShapeType="1"/>
              <a:stCxn id="6" idx="5"/>
              <a:endCxn id="8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2" name="AutoShape 6"/>
            <p:cNvCxnSpPr>
              <a:cxnSpLocks noChangeShapeType="1"/>
              <a:stCxn id="11" idx="5"/>
              <a:endCxn id="7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6"/>
            <p:cNvCxnSpPr>
              <a:cxnSpLocks noChangeShapeType="1"/>
              <a:stCxn id="11" idx="3"/>
              <a:endCxn id="6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981200"/>
            <a:ext cx="6644789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Further Reading on Gibbs Sampling*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7442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Gibbs sampling produces sample from the query distribution P( Q | e ) in limit of re-sampling infinitely often</a:t>
            </a:r>
          </a:p>
          <a:p>
            <a:pPr lvl="4"/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Gibbs sampling is a special case of more general methods called Markov chain Monte Carlo (MCMC) methods </a:t>
            </a:r>
          </a:p>
          <a:p>
            <a:pPr lvl="8"/>
            <a:endParaRPr lang="en-US" sz="16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Metropolis-Hastings is one of the more famous MCMC methods (in fact, Gibbs sampling is a special case of Metropolis-Hastings) </a:t>
            </a:r>
          </a:p>
          <a:p>
            <a:pPr lvl="3"/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You may read about Monte Carlo methods – they</a:t>
            </a:r>
            <a:r>
              <a:rPr lang="en-US" altLang="en-US" sz="2800" dirty="0">
                <a:ea typeface="ＭＳ Ｐゴシック" pitchFamily="34" charset="-128"/>
              </a:rPr>
              <a:t>’</a:t>
            </a:r>
            <a:r>
              <a:rPr lang="en-US" sz="2800" dirty="0">
                <a:ea typeface="ＭＳ Ｐゴシック" pitchFamily="34" charset="-128"/>
              </a:rPr>
              <a:t>re just sampling</a:t>
            </a:r>
          </a:p>
          <a:p>
            <a:pPr lvl="1"/>
            <a:r>
              <a:rPr lang="en-US" sz="28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/>
              </a:rPr>
              <a:t>https://ermongroup.github.io/cs228-notes/inference/sampling/</a:t>
            </a:r>
            <a:endParaRPr lang="en-US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3185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4020853"/>
            <a:ext cx="3581398" cy="2837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Net Sampling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0"/>
            <a:ext cx="5918200" cy="4729164"/>
          </a:xfrm>
        </p:spPr>
        <p:txBody>
          <a:bodyPr/>
          <a:lstStyle/>
          <a:p>
            <a:r>
              <a:rPr lang="en-US" sz="2400" dirty="0"/>
              <a:t>Prior Sampling  P</a:t>
            </a:r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8"/>
            <a:endParaRPr lang="en-US" sz="1200" dirty="0"/>
          </a:p>
          <a:p>
            <a:r>
              <a:rPr lang="en-US" sz="2400" dirty="0"/>
              <a:t>Likelihood Weighting  P( Q | e)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0" y="1219200"/>
            <a:ext cx="5918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/>
              <a:t>Rejection Sampling  P( Q | e )</a:t>
            </a:r>
            <a:endParaRPr lang="en-US" sz="1200" dirty="0"/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7"/>
            <a:endParaRPr lang="en-US" sz="1200" dirty="0"/>
          </a:p>
          <a:p>
            <a:r>
              <a:rPr lang="en-US" sz="2400" dirty="0"/>
              <a:t>Gibbs Sampling  P( Q | e 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3000"/>
            <a:ext cx="5105400" cy="121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96455"/>
            <a:ext cx="5029200" cy="1308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133600"/>
            <a:ext cx="5181598" cy="1318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55160"/>
            <a:ext cx="908050" cy="7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9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Calibri"/>
                <a:ea typeface="ＭＳ Ｐゴシック" pitchFamily="34" charset="-128"/>
                <a:cs typeface="Calibri"/>
              </a:rPr>
              <a:t>Bayes’ Nets Independence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97001"/>
            <a:ext cx="86868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Bayes nets compactly encode joint distributions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Guaranteed independencies of distributions can be deduced from BN graph structure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D-separation gives precise conditional independence guarantees from graph alone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Active/inactive paths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/>
                <a:ea typeface="ＭＳ Ｐゴシック" pitchFamily="34" charset="-128"/>
                <a:cs typeface="Calibri"/>
              </a:rPr>
              <a:t>Bayes’ Nets Inference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6019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Inference by Enumeration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Multiple Join, Multiple Eliminate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Variable Elimination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Interleave joining and marginalizing</a:t>
            </a:r>
            <a:endParaRPr lang="en-US" sz="8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d</a:t>
            </a:r>
            <a:r>
              <a:rPr lang="en-US" sz="2000" baseline="30000" dirty="0">
                <a:ea typeface="ＭＳ Ｐゴシック" pitchFamily="34" charset="-128"/>
              </a:rPr>
              <a:t>k</a:t>
            </a:r>
            <a:r>
              <a:rPr lang="en-US" sz="2000" dirty="0">
                <a:ea typeface="ＭＳ Ｐゴシック" pitchFamily="34" charset="-128"/>
              </a:rPr>
              <a:t> entries computed for a factor over k variables with domain sizes d</a:t>
            </a:r>
            <a:endParaRPr lang="en-US" sz="8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Ordering of elimination of hidden variables can affect size of factors generated</a:t>
            </a:r>
            <a:endParaRPr lang="en-US" sz="8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Worst case: running time exponential in the size of the Bayes</a:t>
            </a:r>
            <a:r>
              <a:rPr lang="en-US" sz="2000">
                <a:ea typeface="ＭＳ Ｐゴシック" pitchFamily="34" charset="-128"/>
              </a:rPr>
              <a:t>’ net</a:t>
            </a: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2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58200" y="2971800"/>
            <a:ext cx="2113006" cy="1371600"/>
            <a:chOff x="3810000" y="2743200"/>
            <a:chExt cx="2514600" cy="1752600"/>
          </a:xfrm>
        </p:grpSpPr>
        <p:sp>
          <p:nvSpPr>
            <p:cNvPr id="5" name="Oval 4"/>
            <p:cNvSpPr/>
            <p:nvPr/>
          </p:nvSpPr>
          <p:spPr bwMode="auto">
            <a:xfrm>
              <a:off x="5943600" y="35052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5410200" y="35052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4102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4196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8100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9436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1" name="Straight Arrow Connector 10"/>
            <p:cNvCxnSpPr>
              <a:stCxn id="14" idx="4"/>
            </p:cNvCxnSpPr>
            <p:nvPr/>
          </p:nvCxnSpPr>
          <p:spPr bwMode="auto">
            <a:xfrm>
              <a:off x="4000500" y="3810000"/>
              <a:ext cx="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3" idx="4"/>
            </p:cNvCxnSpPr>
            <p:nvPr/>
          </p:nvCxnSpPr>
          <p:spPr bwMode="auto">
            <a:xfrm>
              <a:off x="5219700" y="3087688"/>
              <a:ext cx="38100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3" idx="4"/>
              <a:endCxn id="14" idx="7"/>
            </p:cNvCxnSpPr>
            <p:nvPr/>
          </p:nvCxnSpPr>
          <p:spPr bwMode="auto">
            <a:xfrm flipH="1">
              <a:off x="4135438" y="3087688"/>
              <a:ext cx="1084262" cy="3968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3" idx="4"/>
              <a:endCxn id="15" idx="0"/>
            </p:cNvCxnSpPr>
            <p:nvPr/>
          </p:nvCxnSpPr>
          <p:spPr bwMode="auto">
            <a:xfrm flipH="1">
              <a:off x="4610100" y="3087688"/>
              <a:ext cx="60960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 bwMode="auto">
            <a:xfrm>
              <a:off x="5029200" y="2743200"/>
              <a:ext cx="381000" cy="3444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25000" lnSpcReduction="20000"/>
            </a:bodyPr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810000" y="34290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4419600" y="34290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8" name="Straight Arrow Connector 17"/>
            <p:cNvCxnSpPr>
              <a:stCxn id="15" idx="4"/>
            </p:cNvCxnSpPr>
            <p:nvPr/>
          </p:nvCxnSpPr>
          <p:spPr bwMode="auto">
            <a:xfrm>
              <a:off x="4610100" y="3810000"/>
              <a:ext cx="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9" name="Picture 18" descr="TP_tmp.png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53688" y="2819400"/>
              <a:ext cx="152400" cy="17417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20" name="Picture 19" descr="TP_tmp.png"/>
            <p:cNvPicPr>
              <a:picLocks noChangeAspect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5800" y="3565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21" name="Picture 20" descr="TP_tmp.png"/>
            <p:cNvPicPr>
              <a:picLocks noChangeAspect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86200" y="3556718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22" name="Picture 21" descr="TP_tmp.png"/>
            <p:cNvPicPr>
              <a:picLocks noChangeAspect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14112" y="4209808"/>
              <a:ext cx="17708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23" name="Picture 22" descr="TP_tmp.png"/>
            <p:cNvPicPr>
              <a:picLocks noChangeAspect="1"/>
            </p:cNvPicPr>
            <p:nvPr/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13508" y="4202830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cxnSp>
          <p:nvCxnSpPr>
            <p:cNvPr id="24" name="Straight Arrow Connector 23"/>
            <p:cNvCxnSpPr/>
            <p:nvPr/>
          </p:nvCxnSpPr>
          <p:spPr bwMode="auto">
            <a:xfrm>
              <a:off x="5600700" y="38862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25" name="Picture 24" descr="TP_tmp.png"/>
            <p:cNvPicPr>
              <a:picLocks noChangeAspect="1"/>
            </p:cNvPicPr>
            <p:nvPr/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59006" y="3621087"/>
              <a:ext cx="453390" cy="18891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26" name="Picture 25" descr="TP_tmp.png"/>
            <p:cNvPicPr>
              <a:picLocks noChangeAspect="1"/>
            </p:cNvPicPr>
            <p:nvPr/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10200" y="4204956"/>
              <a:ext cx="37187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27" name="Picture 26" descr="TP_tmp.png"/>
            <p:cNvPicPr>
              <a:picLocks noChangeAspect="1"/>
            </p:cNvPicPr>
            <p:nvPr/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19800" y="4191000"/>
              <a:ext cx="212499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cxnSp>
          <p:nvCxnSpPr>
            <p:cNvPr id="28" name="Straight Arrow Connector 27"/>
            <p:cNvCxnSpPr>
              <a:stCxn id="13" idx="4"/>
            </p:cNvCxnSpPr>
            <p:nvPr/>
          </p:nvCxnSpPr>
          <p:spPr bwMode="auto">
            <a:xfrm>
              <a:off x="5219700" y="3087688"/>
              <a:ext cx="91440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6134100" y="38862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30" name="Picture 29" descr="TP_tmp.png"/>
            <p:cNvPicPr>
              <a:picLocks noChangeAspect="1"/>
            </p:cNvPicPr>
            <p:nvPr/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02092" y="3632917"/>
              <a:ext cx="247915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4876800" y="3505200"/>
              <a:ext cx="3433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kern="1200">
                  <a:latin typeface="Calibri" pitchFamily="34" charset="0"/>
                  <a:cs typeface="Calibri" pitchFamily="34" charset="0"/>
                </a:rPr>
                <a:t>…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4876800" y="4049713"/>
              <a:ext cx="3433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kern="1200">
                  <a:latin typeface="Calibri" pitchFamily="34" charset="0"/>
                  <a:cs typeface="Calibri" pitchFamily="34" charset="0"/>
                </a:rPr>
                <a:t>…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91400" y="4800600"/>
            <a:ext cx="4643894" cy="1848540"/>
            <a:chOff x="3124200" y="2286000"/>
            <a:chExt cx="7848600" cy="3124200"/>
          </a:xfrm>
        </p:grpSpPr>
        <p:cxnSp>
          <p:nvCxnSpPr>
            <p:cNvPr id="34" name="Straight Arrow Connector 33"/>
            <p:cNvCxnSpPr>
              <a:stCxn id="136" idx="4"/>
              <a:endCxn id="122" idx="0"/>
            </p:cNvCxnSpPr>
            <p:nvPr/>
          </p:nvCxnSpPr>
          <p:spPr bwMode="auto">
            <a:xfrm flipH="1">
              <a:off x="3314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5" name="Group 1"/>
            <p:cNvGrpSpPr>
              <a:grpSpLocks/>
            </p:cNvGrpSpPr>
            <p:nvPr/>
          </p:nvGrpSpPr>
          <p:grpSpPr bwMode="auto">
            <a:xfrm>
              <a:off x="3352800" y="2286000"/>
              <a:ext cx="381000" cy="381000"/>
              <a:chOff x="2438400" y="3429000"/>
              <a:chExt cx="381000" cy="381000"/>
            </a:xfrm>
          </p:grpSpPr>
          <p:sp>
            <p:nvSpPr>
              <p:cNvPr id="136" name="Oval 135"/>
              <p:cNvSpPr/>
              <p:nvPr/>
            </p:nvSpPr>
            <p:spPr bwMode="auto">
              <a:xfrm>
                <a:off x="2438400" y="3429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37" name="Picture 136" descr="TP_tmp.pn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14600" y="35567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36" name="Group 52229"/>
            <p:cNvGrpSpPr>
              <a:grpSpLocks/>
            </p:cNvGrpSpPr>
            <p:nvPr/>
          </p:nvGrpSpPr>
          <p:grpSpPr bwMode="auto">
            <a:xfrm>
              <a:off x="4419600" y="2286000"/>
              <a:ext cx="381000" cy="381000"/>
              <a:chOff x="2057400" y="1828800"/>
              <a:chExt cx="381000" cy="381000"/>
            </a:xfrm>
          </p:grpSpPr>
          <p:sp>
            <p:nvSpPr>
              <p:cNvPr id="134" name="Oval 133"/>
              <p:cNvSpPr/>
              <p:nvPr/>
            </p:nvSpPr>
            <p:spPr bwMode="auto">
              <a:xfrm>
                <a:off x="2057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35" name="Picture 134" descr="TP_tmp.pn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33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37" name="Group 52232"/>
            <p:cNvGrpSpPr>
              <a:grpSpLocks/>
            </p:cNvGrpSpPr>
            <p:nvPr/>
          </p:nvGrpSpPr>
          <p:grpSpPr bwMode="auto">
            <a:xfrm>
              <a:off x="5486400" y="2286000"/>
              <a:ext cx="381000" cy="381000"/>
              <a:chOff x="3124200" y="1828800"/>
              <a:chExt cx="381000" cy="381000"/>
            </a:xfrm>
          </p:grpSpPr>
          <p:sp>
            <p:nvSpPr>
              <p:cNvPr id="132" name="Oval 131"/>
              <p:cNvSpPr/>
              <p:nvPr/>
            </p:nvSpPr>
            <p:spPr bwMode="auto">
              <a:xfrm>
                <a:off x="31242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33" name="Picture 132" descr="TP_tmp.pn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2004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38" name="Group 52235"/>
            <p:cNvGrpSpPr>
              <a:grpSpLocks/>
            </p:cNvGrpSpPr>
            <p:nvPr/>
          </p:nvGrpSpPr>
          <p:grpSpPr bwMode="auto">
            <a:xfrm>
              <a:off x="6553200" y="2286000"/>
              <a:ext cx="381000" cy="381000"/>
              <a:chOff x="4191000" y="1828800"/>
              <a:chExt cx="381000" cy="381000"/>
            </a:xfrm>
          </p:grpSpPr>
          <p:sp>
            <p:nvSpPr>
              <p:cNvPr id="130" name="Oval 129"/>
              <p:cNvSpPr/>
              <p:nvPr/>
            </p:nvSpPr>
            <p:spPr bwMode="auto">
              <a:xfrm>
                <a:off x="41910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31" name="Picture 130" descr="TP_tmp.pn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72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39" name="Group 52238"/>
            <p:cNvGrpSpPr>
              <a:grpSpLocks/>
            </p:cNvGrpSpPr>
            <p:nvPr/>
          </p:nvGrpSpPr>
          <p:grpSpPr bwMode="auto">
            <a:xfrm>
              <a:off x="7620000" y="2286000"/>
              <a:ext cx="381000" cy="381000"/>
              <a:chOff x="5257800" y="1828800"/>
              <a:chExt cx="381000" cy="381000"/>
            </a:xfrm>
          </p:grpSpPr>
          <p:sp>
            <p:nvSpPr>
              <p:cNvPr id="128" name="Oval 127"/>
              <p:cNvSpPr/>
              <p:nvPr/>
            </p:nvSpPr>
            <p:spPr bwMode="auto">
              <a:xfrm>
                <a:off x="52578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9" name="Picture 128" descr="TP_tmp.png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340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0" name="Group 52241"/>
            <p:cNvGrpSpPr>
              <a:grpSpLocks/>
            </p:cNvGrpSpPr>
            <p:nvPr/>
          </p:nvGrpSpPr>
          <p:grpSpPr bwMode="auto">
            <a:xfrm>
              <a:off x="8686800" y="2286000"/>
              <a:ext cx="381000" cy="381000"/>
              <a:chOff x="6324600" y="1828800"/>
              <a:chExt cx="381000" cy="381000"/>
            </a:xfrm>
          </p:grpSpPr>
          <p:sp>
            <p:nvSpPr>
              <p:cNvPr id="126" name="Oval 125"/>
              <p:cNvSpPr/>
              <p:nvPr/>
            </p:nvSpPr>
            <p:spPr bwMode="auto">
              <a:xfrm>
                <a:off x="63246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7" name="Picture 126" descr="TP_tmp.pn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008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1" name="Group 52244"/>
            <p:cNvGrpSpPr>
              <a:grpSpLocks/>
            </p:cNvGrpSpPr>
            <p:nvPr/>
          </p:nvGrpSpPr>
          <p:grpSpPr bwMode="auto">
            <a:xfrm>
              <a:off x="9753600" y="2286000"/>
              <a:ext cx="381000" cy="381000"/>
              <a:chOff x="7391400" y="1828800"/>
              <a:chExt cx="381000" cy="381000"/>
            </a:xfrm>
          </p:grpSpPr>
          <p:sp>
            <p:nvSpPr>
              <p:cNvPr id="124" name="Oval 123"/>
              <p:cNvSpPr/>
              <p:nvPr/>
            </p:nvSpPr>
            <p:spPr bwMode="auto">
              <a:xfrm>
                <a:off x="7391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5" name="Picture 124" descr="TP_tmp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67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2" name="Group 52253"/>
            <p:cNvGrpSpPr>
              <a:grpSpLocks/>
            </p:cNvGrpSpPr>
            <p:nvPr/>
          </p:nvGrpSpPr>
          <p:grpSpPr bwMode="auto">
            <a:xfrm>
              <a:off x="3124200" y="3048000"/>
              <a:ext cx="381000" cy="381000"/>
              <a:chOff x="762000" y="2743200"/>
              <a:chExt cx="381000" cy="381000"/>
            </a:xfrm>
          </p:grpSpPr>
          <p:sp>
            <p:nvSpPr>
              <p:cNvPr id="122" name="Oval 121"/>
              <p:cNvSpPr/>
              <p:nvPr/>
            </p:nvSpPr>
            <p:spPr bwMode="auto">
              <a:xfrm>
                <a:off x="762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3" name="Picture 122" descr="TP_tmp.pn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4763" y="2870918"/>
                <a:ext cx="177082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3" name="Group 225"/>
            <p:cNvGrpSpPr>
              <a:grpSpLocks/>
            </p:cNvGrpSpPr>
            <p:nvPr/>
          </p:nvGrpSpPr>
          <p:grpSpPr bwMode="auto">
            <a:xfrm>
              <a:off x="4191000" y="3048000"/>
              <a:ext cx="381000" cy="381000"/>
              <a:chOff x="1828800" y="2743200"/>
              <a:chExt cx="381000" cy="381000"/>
            </a:xfrm>
          </p:grpSpPr>
          <p:sp>
            <p:nvSpPr>
              <p:cNvPr id="120" name="Oval 119"/>
              <p:cNvSpPr/>
              <p:nvPr/>
            </p:nvSpPr>
            <p:spPr bwMode="auto">
              <a:xfrm>
                <a:off x="1828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1" name="Picture 120" descr="TP_tmp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922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4" name="Group 229"/>
            <p:cNvGrpSpPr>
              <a:grpSpLocks/>
            </p:cNvGrpSpPr>
            <p:nvPr/>
          </p:nvGrpSpPr>
          <p:grpSpPr bwMode="auto">
            <a:xfrm>
              <a:off x="5257800" y="3048000"/>
              <a:ext cx="381000" cy="381000"/>
              <a:chOff x="2895600" y="2743200"/>
              <a:chExt cx="381000" cy="381000"/>
            </a:xfrm>
          </p:grpSpPr>
          <p:sp>
            <p:nvSpPr>
              <p:cNvPr id="118" name="Oval 117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9" name="Picture 118" descr="TP_tmp.pn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89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5" name="Group 232"/>
            <p:cNvGrpSpPr>
              <a:grpSpLocks/>
            </p:cNvGrpSpPr>
            <p:nvPr/>
          </p:nvGrpSpPr>
          <p:grpSpPr bwMode="auto">
            <a:xfrm>
              <a:off x="6324600" y="3048000"/>
              <a:ext cx="381000" cy="381000"/>
              <a:chOff x="3962400" y="2743200"/>
              <a:chExt cx="381000" cy="381000"/>
            </a:xfrm>
          </p:grpSpPr>
          <p:sp>
            <p:nvSpPr>
              <p:cNvPr id="116" name="Oval 115"/>
              <p:cNvSpPr/>
              <p:nvPr/>
            </p:nvSpPr>
            <p:spPr bwMode="auto">
              <a:xfrm>
                <a:off x="39624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7" name="Picture 116" descr="TP_tmp.pn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563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6" name="Group 235"/>
            <p:cNvGrpSpPr>
              <a:grpSpLocks/>
            </p:cNvGrpSpPr>
            <p:nvPr/>
          </p:nvGrpSpPr>
          <p:grpSpPr bwMode="auto">
            <a:xfrm>
              <a:off x="7391400" y="3048000"/>
              <a:ext cx="381000" cy="381000"/>
              <a:chOff x="5029200" y="2743200"/>
              <a:chExt cx="381000" cy="381000"/>
            </a:xfrm>
          </p:grpSpPr>
          <p:sp>
            <p:nvSpPr>
              <p:cNvPr id="114" name="Oval 113"/>
              <p:cNvSpPr/>
              <p:nvPr/>
            </p:nvSpPr>
            <p:spPr bwMode="auto">
              <a:xfrm>
                <a:off x="50292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5" name="Picture 114" descr="TP_tmp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4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231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7" name="Group 238"/>
            <p:cNvGrpSpPr>
              <a:grpSpLocks/>
            </p:cNvGrpSpPr>
            <p:nvPr/>
          </p:nvGrpSpPr>
          <p:grpSpPr bwMode="auto">
            <a:xfrm>
              <a:off x="8458200" y="3048000"/>
              <a:ext cx="381000" cy="381000"/>
              <a:chOff x="6096000" y="2743200"/>
              <a:chExt cx="381000" cy="381000"/>
            </a:xfrm>
          </p:grpSpPr>
          <p:sp>
            <p:nvSpPr>
              <p:cNvPr id="112" name="Oval 111"/>
              <p:cNvSpPr/>
              <p:nvPr/>
            </p:nvSpPr>
            <p:spPr bwMode="auto">
              <a:xfrm>
                <a:off x="6096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3" name="Picture 112" descr="TP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4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899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8" name="Group 241"/>
            <p:cNvGrpSpPr>
              <a:grpSpLocks/>
            </p:cNvGrpSpPr>
            <p:nvPr/>
          </p:nvGrpSpPr>
          <p:grpSpPr bwMode="auto">
            <a:xfrm>
              <a:off x="9525000" y="3048000"/>
              <a:ext cx="381000" cy="381000"/>
              <a:chOff x="7162800" y="2743200"/>
              <a:chExt cx="381000" cy="381000"/>
            </a:xfrm>
          </p:grpSpPr>
          <p:sp>
            <p:nvSpPr>
              <p:cNvPr id="110" name="Oval 109"/>
              <p:cNvSpPr/>
              <p:nvPr/>
            </p:nvSpPr>
            <p:spPr bwMode="auto">
              <a:xfrm>
                <a:off x="7162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1" name="Picture 110" descr="TP_tmp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256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" name="Group 244"/>
            <p:cNvGrpSpPr>
              <a:grpSpLocks/>
            </p:cNvGrpSpPr>
            <p:nvPr/>
          </p:nvGrpSpPr>
          <p:grpSpPr bwMode="auto">
            <a:xfrm>
              <a:off x="10591800" y="3048000"/>
              <a:ext cx="381000" cy="381000"/>
              <a:chOff x="8229600" y="2743200"/>
              <a:chExt cx="381000" cy="381000"/>
            </a:xfrm>
          </p:grpSpPr>
          <p:sp>
            <p:nvSpPr>
              <p:cNvPr id="108" name="Oval 107"/>
              <p:cNvSpPr/>
              <p:nvPr/>
            </p:nvSpPr>
            <p:spPr bwMode="auto">
              <a:xfrm>
                <a:off x="8229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9" name="Picture 108" descr="TP_tmp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4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23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50" name="Group 247"/>
            <p:cNvGrpSpPr>
              <a:grpSpLocks/>
            </p:cNvGrpSpPr>
            <p:nvPr/>
          </p:nvGrpSpPr>
          <p:grpSpPr bwMode="auto">
            <a:xfrm>
              <a:off x="3657600" y="3733800"/>
              <a:ext cx="381000" cy="381000"/>
              <a:chOff x="1295400" y="3276600"/>
              <a:chExt cx="381000" cy="381000"/>
            </a:xfrm>
          </p:grpSpPr>
          <p:sp>
            <p:nvSpPr>
              <p:cNvPr id="106" name="Oval 105"/>
              <p:cNvSpPr/>
              <p:nvPr/>
            </p:nvSpPr>
            <p:spPr bwMode="auto">
              <a:xfrm>
                <a:off x="1295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7" name="Picture 106" descr="TP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4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36183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51" name="Group 204"/>
            <p:cNvGrpSpPr>
              <a:grpSpLocks/>
            </p:cNvGrpSpPr>
            <p:nvPr/>
          </p:nvGrpSpPr>
          <p:grpSpPr bwMode="auto">
            <a:xfrm>
              <a:off x="5791200" y="3733800"/>
              <a:ext cx="381000" cy="381000"/>
              <a:chOff x="3429000" y="3276600"/>
              <a:chExt cx="381000" cy="381000"/>
            </a:xfrm>
          </p:grpSpPr>
          <p:sp>
            <p:nvSpPr>
              <p:cNvPr id="104" name="Oval 103"/>
              <p:cNvSpPr/>
              <p:nvPr/>
            </p:nvSpPr>
            <p:spPr bwMode="auto">
              <a:xfrm>
                <a:off x="34290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5" name="Picture 104" descr="TP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4697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52" name="Group 253"/>
            <p:cNvGrpSpPr>
              <a:grpSpLocks/>
            </p:cNvGrpSpPr>
            <p:nvPr/>
          </p:nvGrpSpPr>
          <p:grpSpPr bwMode="auto">
            <a:xfrm>
              <a:off x="7924800" y="3733800"/>
              <a:ext cx="381000" cy="381000"/>
              <a:chOff x="5562600" y="3276600"/>
              <a:chExt cx="381000" cy="381000"/>
            </a:xfrm>
          </p:grpSpPr>
          <p:sp>
            <p:nvSpPr>
              <p:cNvPr id="102" name="Oval 101"/>
              <p:cNvSpPr/>
              <p:nvPr/>
            </p:nvSpPr>
            <p:spPr bwMode="auto">
              <a:xfrm>
                <a:off x="55626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3" name="Picture 102" descr="TP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4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033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53" name="Group 201"/>
            <p:cNvGrpSpPr>
              <a:grpSpLocks/>
            </p:cNvGrpSpPr>
            <p:nvPr/>
          </p:nvGrpSpPr>
          <p:grpSpPr bwMode="auto">
            <a:xfrm>
              <a:off x="10134600" y="3733800"/>
              <a:ext cx="381000" cy="381000"/>
              <a:chOff x="7772400" y="3276600"/>
              <a:chExt cx="381000" cy="381000"/>
            </a:xfrm>
          </p:grpSpPr>
          <p:sp>
            <p:nvSpPr>
              <p:cNvPr id="100" name="Oval 99"/>
              <p:cNvSpPr/>
              <p:nvPr/>
            </p:nvSpPr>
            <p:spPr bwMode="auto">
              <a:xfrm>
                <a:off x="7772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1" name="Picture 100" descr="TP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4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131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54" name="Group 207"/>
            <p:cNvGrpSpPr>
              <a:grpSpLocks/>
            </p:cNvGrpSpPr>
            <p:nvPr/>
          </p:nvGrpSpPr>
          <p:grpSpPr bwMode="auto">
            <a:xfrm>
              <a:off x="4649788" y="4343400"/>
              <a:ext cx="530225" cy="381000"/>
              <a:chOff x="2287880" y="3810000"/>
              <a:chExt cx="531247" cy="381000"/>
            </a:xfrm>
          </p:grpSpPr>
          <p:sp>
            <p:nvSpPr>
              <p:cNvPr id="98" name="Oval 97"/>
              <p:cNvSpPr/>
              <p:nvPr/>
            </p:nvSpPr>
            <p:spPr bwMode="auto">
              <a:xfrm>
                <a:off x="2362636" y="3810000"/>
                <a:ext cx="38014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99" name="Picture 98" descr="TP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87880" y="3937718"/>
                <a:ext cx="531247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55" name="Group 210"/>
            <p:cNvGrpSpPr>
              <a:grpSpLocks/>
            </p:cNvGrpSpPr>
            <p:nvPr/>
          </p:nvGrpSpPr>
          <p:grpSpPr bwMode="auto">
            <a:xfrm>
              <a:off x="8924925" y="4343400"/>
              <a:ext cx="514350" cy="381000"/>
              <a:chOff x="6563934" y="3810000"/>
              <a:chExt cx="513539" cy="381000"/>
            </a:xfrm>
          </p:grpSpPr>
          <p:sp>
            <p:nvSpPr>
              <p:cNvPr id="96" name="Oval 95"/>
              <p:cNvSpPr/>
              <p:nvPr/>
            </p:nvSpPr>
            <p:spPr bwMode="auto">
              <a:xfrm>
                <a:off x="6628919" y="3810000"/>
                <a:ext cx="38198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97" name="Picture 96" descr="TP_tmp.png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4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563934" y="3937718"/>
                <a:ext cx="513539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56" name="Group 213"/>
            <p:cNvGrpSpPr>
              <a:grpSpLocks/>
            </p:cNvGrpSpPr>
            <p:nvPr/>
          </p:nvGrpSpPr>
          <p:grpSpPr bwMode="auto">
            <a:xfrm>
              <a:off x="6934200" y="5029200"/>
              <a:ext cx="381000" cy="381000"/>
              <a:chOff x="4572000" y="4191000"/>
              <a:chExt cx="381000" cy="381000"/>
            </a:xfrm>
          </p:grpSpPr>
          <p:sp>
            <p:nvSpPr>
              <p:cNvPr id="94" name="Oval 93"/>
              <p:cNvSpPr/>
              <p:nvPr/>
            </p:nvSpPr>
            <p:spPr bwMode="auto">
              <a:xfrm>
                <a:off x="4572000" y="4191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95" name="Picture 94" descr="TP_tmp.png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1325" y="4318718"/>
                <a:ext cx="123958" cy="141666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cxnSp>
          <p:nvCxnSpPr>
            <p:cNvPr id="57" name="Straight Arrow Connector 56"/>
            <p:cNvCxnSpPr>
              <a:stCxn id="134" idx="4"/>
              <a:endCxn id="122" idx="0"/>
            </p:cNvCxnSpPr>
            <p:nvPr/>
          </p:nvCxnSpPr>
          <p:spPr bwMode="auto">
            <a:xfrm flipH="1">
              <a:off x="33147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132" idx="4"/>
              <a:endCxn id="122" idx="0"/>
            </p:cNvCxnSpPr>
            <p:nvPr/>
          </p:nvCxnSpPr>
          <p:spPr bwMode="auto">
            <a:xfrm flipH="1">
              <a:off x="33147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136" idx="4"/>
              <a:endCxn id="120" idx="0"/>
            </p:cNvCxnSpPr>
            <p:nvPr/>
          </p:nvCxnSpPr>
          <p:spPr bwMode="auto">
            <a:xfrm>
              <a:off x="3543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132" idx="4"/>
              <a:endCxn id="120" idx="0"/>
            </p:cNvCxnSpPr>
            <p:nvPr/>
          </p:nvCxnSpPr>
          <p:spPr bwMode="auto">
            <a:xfrm flipH="1">
              <a:off x="43815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130" idx="4"/>
              <a:endCxn id="120" idx="0"/>
            </p:cNvCxnSpPr>
            <p:nvPr/>
          </p:nvCxnSpPr>
          <p:spPr bwMode="auto">
            <a:xfrm flipH="1">
              <a:off x="43815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134" idx="4"/>
              <a:endCxn id="114" idx="0"/>
            </p:cNvCxnSpPr>
            <p:nvPr/>
          </p:nvCxnSpPr>
          <p:spPr bwMode="auto">
            <a:xfrm>
              <a:off x="46101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128" idx="4"/>
              <a:endCxn id="114" idx="0"/>
            </p:cNvCxnSpPr>
            <p:nvPr/>
          </p:nvCxnSpPr>
          <p:spPr bwMode="auto">
            <a:xfrm flipH="1">
              <a:off x="75819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124" idx="4"/>
              <a:endCxn id="114" idx="0"/>
            </p:cNvCxnSpPr>
            <p:nvPr/>
          </p:nvCxnSpPr>
          <p:spPr bwMode="auto">
            <a:xfrm flipH="1">
              <a:off x="75819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24" idx="4"/>
              <a:endCxn id="108" idx="0"/>
            </p:cNvCxnSpPr>
            <p:nvPr/>
          </p:nvCxnSpPr>
          <p:spPr bwMode="auto">
            <a:xfrm>
              <a:off x="9944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124" idx="4"/>
              <a:endCxn id="110" idx="0"/>
            </p:cNvCxnSpPr>
            <p:nvPr/>
          </p:nvCxnSpPr>
          <p:spPr bwMode="auto">
            <a:xfrm flipH="1">
              <a:off x="97155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126" idx="4"/>
              <a:endCxn id="108" idx="0"/>
            </p:cNvCxnSpPr>
            <p:nvPr/>
          </p:nvCxnSpPr>
          <p:spPr bwMode="auto">
            <a:xfrm>
              <a:off x="88773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128" idx="4"/>
              <a:endCxn id="108" idx="0"/>
            </p:cNvCxnSpPr>
            <p:nvPr/>
          </p:nvCxnSpPr>
          <p:spPr bwMode="auto">
            <a:xfrm>
              <a:off x="78105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130" idx="4"/>
              <a:endCxn id="112" idx="0"/>
            </p:cNvCxnSpPr>
            <p:nvPr/>
          </p:nvCxnSpPr>
          <p:spPr bwMode="auto">
            <a:xfrm>
              <a:off x="67437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128" idx="4"/>
              <a:endCxn id="112" idx="0"/>
            </p:cNvCxnSpPr>
            <p:nvPr/>
          </p:nvCxnSpPr>
          <p:spPr bwMode="auto">
            <a:xfrm>
              <a:off x="78105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132" idx="4"/>
              <a:endCxn id="116" idx="0"/>
            </p:cNvCxnSpPr>
            <p:nvPr/>
          </p:nvCxnSpPr>
          <p:spPr bwMode="auto">
            <a:xfrm>
              <a:off x="56769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130" idx="4"/>
              <a:endCxn id="116" idx="0"/>
            </p:cNvCxnSpPr>
            <p:nvPr/>
          </p:nvCxnSpPr>
          <p:spPr bwMode="auto">
            <a:xfrm flipH="1">
              <a:off x="65151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132" idx="4"/>
              <a:endCxn id="118" idx="0"/>
            </p:cNvCxnSpPr>
            <p:nvPr/>
          </p:nvCxnSpPr>
          <p:spPr bwMode="auto">
            <a:xfrm flipH="1">
              <a:off x="54483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134" idx="4"/>
              <a:endCxn id="118" idx="0"/>
            </p:cNvCxnSpPr>
            <p:nvPr/>
          </p:nvCxnSpPr>
          <p:spPr bwMode="auto">
            <a:xfrm>
              <a:off x="4610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130" idx="4"/>
              <a:endCxn id="118" idx="0"/>
            </p:cNvCxnSpPr>
            <p:nvPr/>
          </p:nvCxnSpPr>
          <p:spPr bwMode="auto">
            <a:xfrm flipH="1">
              <a:off x="54483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128" idx="4"/>
              <a:endCxn id="116" idx="0"/>
            </p:cNvCxnSpPr>
            <p:nvPr/>
          </p:nvCxnSpPr>
          <p:spPr bwMode="auto">
            <a:xfrm flipH="1">
              <a:off x="65151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126" idx="4"/>
              <a:endCxn id="112" idx="0"/>
            </p:cNvCxnSpPr>
            <p:nvPr/>
          </p:nvCxnSpPr>
          <p:spPr bwMode="auto">
            <a:xfrm flipH="1">
              <a:off x="8648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126" idx="4"/>
              <a:endCxn id="110" idx="0"/>
            </p:cNvCxnSpPr>
            <p:nvPr/>
          </p:nvCxnSpPr>
          <p:spPr bwMode="auto">
            <a:xfrm>
              <a:off x="8877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128" idx="4"/>
              <a:endCxn id="110" idx="0"/>
            </p:cNvCxnSpPr>
            <p:nvPr/>
          </p:nvCxnSpPr>
          <p:spPr bwMode="auto">
            <a:xfrm>
              <a:off x="78105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122" idx="4"/>
              <a:endCxn id="106" idx="0"/>
            </p:cNvCxnSpPr>
            <p:nvPr/>
          </p:nvCxnSpPr>
          <p:spPr bwMode="auto">
            <a:xfrm>
              <a:off x="3314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120" idx="4"/>
              <a:endCxn id="106" idx="0"/>
            </p:cNvCxnSpPr>
            <p:nvPr/>
          </p:nvCxnSpPr>
          <p:spPr bwMode="auto">
            <a:xfrm flipH="1">
              <a:off x="38481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116" idx="4"/>
              <a:endCxn id="104" idx="0"/>
            </p:cNvCxnSpPr>
            <p:nvPr/>
          </p:nvCxnSpPr>
          <p:spPr bwMode="auto">
            <a:xfrm flipH="1">
              <a:off x="5981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112" idx="4"/>
              <a:endCxn id="102" idx="0"/>
            </p:cNvCxnSpPr>
            <p:nvPr/>
          </p:nvCxnSpPr>
          <p:spPr bwMode="auto">
            <a:xfrm flipH="1">
              <a:off x="8115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108" idx="4"/>
              <a:endCxn id="100" idx="0"/>
            </p:cNvCxnSpPr>
            <p:nvPr/>
          </p:nvCxnSpPr>
          <p:spPr bwMode="auto">
            <a:xfrm flipH="1">
              <a:off x="10325100" y="3429000"/>
              <a:ext cx="4572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110" idx="4"/>
              <a:endCxn id="100" idx="0"/>
            </p:cNvCxnSpPr>
            <p:nvPr/>
          </p:nvCxnSpPr>
          <p:spPr bwMode="auto">
            <a:xfrm>
              <a:off x="9715500" y="3429000"/>
              <a:ext cx="6096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114" idx="4"/>
              <a:endCxn id="102" idx="0"/>
            </p:cNvCxnSpPr>
            <p:nvPr/>
          </p:nvCxnSpPr>
          <p:spPr bwMode="auto">
            <a:xfrm>
              <a:off x="75819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118" idx="4"/>
              <a:endCxn id="104" idx="0"/>
            </p:cNvCxnSpPr>
            <p:nvPr/>
          </p:nvCxnSpPr>
          <p:spPr bwMode="auto">
            <a:xfrm>
              <a:off x="5448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106" idx="4"/>
              <a:endCxn id="98" idx="0"/>
            </p:cNvCxnSpPr>
            <p:nvPr/>
          </p:nvCxnSpPr>
          <p:spPr bwMode="auto">
            <a:xfrm>
              <a:off x="38481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102" idx="4"/>
              <a:endCxn id="96" idx="0"/>
            </p:cNvCxnSpPr>
            <p:nvPr/>
          </p:nvCxnSpPr>
          <p:spPr bwMode="auto">
            <a:xfrm>
              <a:off x="81153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100" idx="4"/>
              <a:endCxn id="96" idx="0"/>
            </p:cNvCxnSpPr>
            <p:nvPr/>
          </p:nvCxnSpPr>
          <p:spPr bwMode="auto">
            <a:xfrm flipH="1">
              <a:off x="9180513" y="4114800"/>
              <a:ext cx="11445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104" idx="4"/>
              <a:endCxn id="98" idx="0"/>
            </p:cNvCxnSpPr>
            <p:nvPr/>
          </p:nvCxnSpPr>
          <p:spPr bwMode="auto">
            <a:xfrm flipH="1">
              <a:off x="4913313" y="4114800"/>
              <a:ext cx="10683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96" idx="4"/>
              <a:endCxn id="94" idx="0"/>
            </p:cNvCxnSpPr>
            <p:nvPr/>
          </p:nvCxnSpPr>
          <p:spPr bwMode="auto">
            <a:xfrm flipH="1">
              <a:off x="7124700" y="4724400"/>
              <a:ext cx="205581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98" idx="4"/>
              <a:endCxn id="94" idx="0"/>
            </p:cNvCxnSpPr>
            <p:nvPr/>
          </p:nvCxnSpPr>
          <p:spPr bwMode="auto">
            <a:xfrm>
              <a:off x="4913313" y="4724400"/>
              <a:ext cx="2211387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38" name="Picture 137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371600"/>
            <a:ext cx="2945727" cy="149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6562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Inference: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71800"/>
            <a:ext cx="8743039" cy="20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4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Sampling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6096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Sampling is a lot like repeated simulation</a:t>
            </a:r>
          </a:p>
          <a:p>
            <a:pPr lvl="5">
              <a:lnSpc>
                <a:spcPct val="9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Predicting the weather, basketball games, …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Basic idea</a:t>
            </a:r>
          </a:p>
          <a:p>
            <a:pPr lvl="3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Draw N samples from a sampling distribution S</a:t>
            </a:r>
          </a:p>
          <a:p>
            <a:pPr lvl="4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Compute an approximate posterior probability</a:t>
            </a:r>
          </a:p>
          <a:p>
            <a:pPr lvl="4">
              <a:lnSpc>
                <a:spcPct val="90000"/>
              </a:lnSpc>
            </a:pPr>
            <a:endParaRPr lang="en-US" sz="600" b="1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Show this converges to the true probability P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4302211"/>
            <a:ext cx="6231629" cy="256122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05600" y="1295400"/>
            <a:ext cx="518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Why sample?</a:t>
            </a:r>
          </a:p>
          <a:p>
            <a:pPr lvl="5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Learning: get samples from a distribution you don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’t know</a:t>
            </a:r>
          </a:p>
          <a:p>
            <a:pPr lvl="5">
              <a:lnSpc>
                <a:spcPct val="90000"/>
              </a:lnSpc>
            </a:pPr>
            <a:endParaRPr lang="en-US" altLang="ja-JP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Inference: getting a sample is faster than computing the right answer (e.g. with variable elimination)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Sampling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152400" y="1397001"/>
            <a:ext cx="49530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Sampling from given distribution</a:t>
            </a:r>
          </a:p>
          <a:p>
            <a:pPr lvl="6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Step 1: Get sample </a:t>
            </a:r>
            <a:r>
              <a:rPr lang="en-US" sz="2000" i="1" dirty="0">
                <a:ea typeface="ＭＳ Ｐゴシック" pitchFamily="34" charset="-128"/>
              </a:rPr>
              <a:t>u</a:t>
            </a:r>
            <a:r>
              <a:rPr lang="en-US" sz="2000" dirty="0">
                <a:ea typeface="ＭＳ Ｐゴシック" pitchFamily="34" charset="-128"/>
              </a:rPr>
              <a:t> from uniform distribution over [0, 1)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E.g. random() in python</a:t>
            </a:r>
          </a:p>
          <a:p>
            <a:pPr lvl="4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Step 2: Convert this sample </a:t>
            </a:r>
            <a:r>
              <a:rPr lang="en-US" sz="2000" i="1" dirty="0">
                <a:ea typeface="ＭＳ Ｐゴシック" pitchFamily="34" charset="-128"/>
              </a:rPr>
              <a:t>u</a:t>
            </a:r>
            <a:r>
              <a:rPr lang="en-US" sz="2000" dirty="0">
                <a:ea typeface="ＭＳ Ｐゴシック" pitchFamily="34" charset="-128"/>
              </a:rPr>
              <a:t> into an outcome for the given distribution by having each outcome associated with a sub-interval of [0,1) with sub-interval size equal to probability of the outcome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0" y="1371600"/>
            <a:ext cx="41910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ea typeface="ＭＳ Ｐゴシック" pitchFamily="34" charset="-128"/>
              </a:rPr>
              <a:t>Example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r>
              <a:rPr lang="en-US" sz="2000" dirty="0"/>
              <a:t>If random() returns </a:t>
            </a:r>
            <a:r>
              <a:rPr lang="en-US" sz="2000" i="1" dirty="0"/>
              <a:t>u</a:t>
            </a:r>
            <a:r>
              <a:rPr lang="en-US" sz="2000" dirty="0"/>
              <a:t> = 0.83, then our sample is </a:t>
            </a:r>
            <a:r>
              <a:rPr lang="en-US" sz="2000" i="1" dirty="0"/>
              <a:t>C</a:t>
            </a:r>
            <a:r>
              <a:rPr lang="en-US" sz="2000" dirty="0"/>
              <a:t> = blue</a:t>
            </a:r>
          </a:p>
          <a:p>
            <a:pPr lvl="1"/>
            <a:r>
              <a:rPr lang="en-US" sz="2000" dirty="0" err="1"/>
              <a:t>E.g</a:t>
            </a:r>
            <a:r>
              <a:rPr lang="en-US" sz="2000" dirty="0"/>
              <a:t>, after sampling 8 times:</a:t>
            </a:r>
            <a:endParaRPr lang="en-US" sz="2000" dirty="0">
              <a:ea typeface="ＭＳ Ｐゴシック" pitchFamily="34" charset="-128"/>
            </a:endParaRPr>
          </a:p>
          <a:p>
            <a:pPr lvl="6"/>
            <a:endParaRPr lang="en-US" sz="600" dirty="0">
              <a:ea typeface="ＭＳ Ｐゴシック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02233"/>
              </p:ext>
            </p:extLst>
          </p:nvPr>
        </p:nvGraphicFramePr>
        <p:xfrm>
          <a:off x="5715000" y="2209800"/>
          <a:ext cx="2514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P(C)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red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0.6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green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blue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4875" y="2819400"/>
            <a:ext cx="3514725" cy="1143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486400"/>
            <a:ext cx="4821156" cy="1129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Sampling in Bayes</a:t>
            </a:r>
            <a:r>
              <a:rPr lang="en-US" altLang="en-US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>
                <a:latin typeface="Calibri"/>
                <a:ea typeface="ＭＳ Ｐゴシック" pitchFamily="34" charset="-128"/>
                <a:cs typeface="Calibri"/>
              </a:rPr>
              <a:t>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3429000" y="1828799"/>
            <a:ext cx="5867400" cy="4297365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Prior Sampling</a:t>
            </a:r>
          </a:p>
          <a:p>
            <a:pPr lvl="5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Rejection Sampling</a:t>
            </a:r>
          </a:p>
          <a:p>
            <a:pPr lvl="4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  <a:p>
            <a:pPr lvl="4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Gibbs Sampling</a:t>
            </a:r>
          </a:p>
          <a:p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2895600"/>
            <a:ext cx="12191997" cy="31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113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6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8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8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|a_1 \ldots a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34"/>
  <p:tag name="PICTUREFILESIZE" val="67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4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0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5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&#10;\begin{align*}&#10;0 \leq u &lt; 0.6, &amp;\rightarrow C = red \\&#10;0.6  \leq u &lt;  0.7, &amp; \rightarrow C = green \\&#10;0.7  \leq u &lt; 1, &amp;  \rightarrow C = blue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3"/>
  <p:tag name="PICTUREFILESIZE" val="203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 = \prod_{i=1}^n P(x_i | \mbox{\it parents}(X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92"/>
  <p:tag name="PICTUREFILESIZE" val="239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PS}(x_1\ldots x_n) = \prod_{i=1}^n P(x_i | \mbox{Parents}(X_i))&#10;    = P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22"/>
  <p:tag name="PICTUREFILESIZE" val="2862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_{PS}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7"/>
  <p:tag name="PICTUREFILESIZE" val="728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to{\rightarrow}&#10;\begin{eqnarray*}&#10;  \lim_{N\to\infty} \hat P(x_1,\ldots, x_n) &#10;      &amp; = &amp; \lim_{N\to\infty} N_{PS}(x_1,\ldots, x_n)/N \\&#10;      &amp; = &amp; S_{PS}(x_1,\ldots,x_n) \\&#10;      &amp; = &amp; P(x_1\ldots x_n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70"/>
  <p:tag name="PICTUREFILESIZE" val="3995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 = 1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7"/>
  <p:tag name="PICTUREFILESIZE" val="243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09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9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35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WS}({\bf z},{\bf e}) = \prod_{i= 1}^l P(z_i|\mbox{Parents}(Z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31"/>
  <p:tag name="PICTUREFILESIZE" val="221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Red}{w({\bf z},{\bf e}) = \prod_{i = 1}^m P(e_i | \mbox{Parents}(E_i)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305"/>
  <p:tag name="PICTUREFILESIZE" val="3416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= P({\bf z}, {\bf e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89"/>
  <p:tag name="PICTUREFILESIZE" val="675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S | +c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796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C | +s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11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W | +s, +c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08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&#10;\begin{align*}&#10;P(S | +c, +r,  -w) &amp; = \frac{P(S, +c, +r, -w)}{P(+c, +r, -w)} \\&#10;&amp; = \frac{P(S, +c, +r, -w)}{\sum_{s} P(s, +c, +r, -w) } \\&#10;&amp; = \frac{ P(+c) P(S | +c) P(+r | +c) P(-w | S, +r) } {\sum_s P(+c) P(s | +c) P(+r | +c) P(-w | s, +r)} \\&#10;&amp; = \frac{ P(+c) P(S | +c) P(+r | +c) P(-w | S, +r)}  {P(+c) P(+r | +c) \sum_s P(s | +c) P(-w | s, +r) } \\&#10;&amp; = \frac{P(S | +c) P(-w | S, +r) } {\sum_s P(s | +c) P(-w | s, +r) } 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0"/>
  <p:tag name="PICTUREFILESIZE" val="951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,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28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,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0"/>
  <p:tag name="PICTUREFILESIZE" val="25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4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85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63731</TotalTime>
  <Words>1809</Words>
  <Application>Microsoft Macintosh PowerPoint</Application>
  <PresentationFormat>Widescreen</PresentationFormat>
  <Paragraphs>457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ＭＳ Ｐゴシック</vt:lpstr>
      <vt:lpstr>Arial</vt:lpstr>
      <vt:lpstr>Calibri</vt:lpstr>
      <vt:lpstr>Wingdings</vt:lpstr>
      <vt:lpstr>dan-berkeley-nlp-v1</vt:lpstr>
      <vt:lpstr>CS 580: Introduction to Artificial Intelligence </vt:lpstr>
      <vt:lpstr>Bayes’ Net Representation</vt:lpstr>
      <vt:lpstr>Bayes’ Nets Independence</vt:lpstr>
      <vt:lpstr>Bayes’ Nets Inference</vt:lpstr>
      <vt:lpstr>Approximate Inference: Sampling</vt:lpstr>
      <vt:lpstr>Sampling</vt:lpstr>
      <vt:lpstr>Sampling</vt:lpstr>
      <vt:lpstr>Sampling in Bayes’ Nets</vt:lpstr>
      <vt:lpstr>Prior Sampling</vt:lpstr>
      <vt:lpstr>Prior Sampling</vt:lpstr>
      <vt:lpstr>Prior Sampling</vt:lpstr>
      <vt:lpstr>Prior Sampling</vt:lpstr>
      <vt:lpstr>Example</vt:lpstr>
      <vt:lpstr>Rejection Sampling</vt:lpstr>
      <vt:lpstr>Rejection Sampling</vt:lpstr>
      <vt:lpstr>Rejection Sampling</vt:lpstr>
      <vt:lpstr>Likelihood Weighting</vt:lpstr>
      <vt:lpstr>Likelihood Weighting</vt:lpstr>
      <vt:lpstr>Likelihood Weighting</vt:lpstr>
      <vt:lpstr>Likelihood Weighting</vt:lpstr>
      <vt:lpstr>Likelihood Weighting</vt:lpstr>
      <vt:lpstr>Likelihood Weighting</vt:lpstr>
      <vt:lpstr>Gibbs Sampling</vt:lpstr>
      <vt:lpstr>Gibbs Sampling</vt:lpstr>
      <vt:lpstr>Gibbs Sampling Example: P( S | +r)</vt:lpstr>
      <vt:lpstr>Efficient Resampling of One Variable</vt:lpstr>
      <vt:lpstr>Further Reading on Gibbs Sampling*</vt:lpstr>
      <vt:lpstr>Bayes’ Net Sampling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Xuesu Xiao</cp:lastModifiedBy>
  <cp:revision>3681</cp:revision>
  <cp:lastPrinted>2013-10-23T02:18:13Z</cp:lastPrinted>
  <dcterms:created xsi:type="dcterms:W3CDTF">2004-08-27T04:16:05Z</dcterms:created>
  <dcterms:modified xsi:type="dcterms:W3CDTF">2024-03-19T01:09:39Z</dcterms:modified>
</cp:coreProperties>
</file>