
<file path=[Content_Types].xml><?xml version="1.0" encoding="utf-8"?>
<Types xmlns="http://schemas.openxmlformats.org/package/2006/content-types">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570" r:id="rId2"/>
    <p:sldId id="617" r:id="rId3"/>
    <p:sldId id="605" r:id="rId4"/>
    <p:sldId id="580" r:id="rId5"/>
    <p:sldId id="539" r:id="rId6"/>
    <p:sldId id="651" r:id="rId7"/>
    <p:sldId id="504" r:id="rId8"/>
    <p:sldId id="652" r:id="rId9"/>
    <p:sldId id="2429" r:id="rId10"/>
    <p:sldId id="2430" r:id="rId11"/>
    <p:sldId id="2282" r:id="rId12"/>
    <p:sldId id="2283" r:id="rId13"/>
    <p:sldId id="2284" r:id="rId14"/>
    <p:sldId id="2285" r:id="rId15"/>
    <p:sldId id="2286" r:id="rId16"/>
    <p:sldId id="2287" r:id="rId17"/>
    <p:sldId id="2294" r:id="rId18"/>
    <p:sldId id="2295" r:id="rId19"/>
    <p:sldId id="2301" r:id="rId20"/>
    <p:sldId id="2304" r:id="rId21"/>
    <p:sldId id="2307" r:id="rId22"/>
    <p:sldId id="2323" r:id="rId23"/>
    <p:sldId id="2427" r:id="rId24"/>
    <p:sldId id="2428" r:id="rId25"/>
    <p:sldId id="2431" r:id="rId26"/>
    <p:sldId id="2387" r:id="rId27"/>
    <p:sldId id="2389" r:id="rId28"/>
    <p:sldId id="2388" r:id="rId29"/>
    <p:sldId id="2390" r:id="rId30"/>
    <p:sldId id="2425" r:id="rId31"/>
    <p:sldId id="2426" r:id="rId32"/>
    <p:sldId id="2260" r:id="rId33"/>
    <p:sldId id="2261" r:id="rId34"/>
    <p:sldId id="2432" r:id="rId35"/>
    <p:sldId id="2356" r:id="rId36"/>
    <p:sldId id="2357" r:id="rId37"/>
    <p:sldId id="2381" r:id="rId38"/>
    <p:sldId id="2391" r:id="rId39"/>
    <p:sldId id="2403" r:id="rId40"/>
    <p:sldId id="2392" r:id="rId41"/>
    <p:sldId id="2393" r:id="rId42"/>
    <p:sldId id="2394" r:id="rId43"/>
    <p:sldId id="2395" r:id="rId44"/>
    <p:sldId id="2397" r:id="rId45"/>
    <p:sldId id="2398" r:id="rId46"/>
    <p:sldId id="2399" r:id="rId47"/>
    <p:sldId id="2400" r:id="rId48"/>
    <p:sldId id="2401" r:id="rId49"/>
    <p:sldId id="2402" r:id="rId50"/>
    <p:sldId id="581" r:id="rId51"/>
    <p:sldId id="502" r:id="rId52"/>
    <p:sldId id="519" r:id="rId53"/>
    <p:sldId id="616" r:id="rId54"/>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ZgYTMnTwPUfaIkEaVccAOC3oq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94694"/>
  </p:normalViewPr>
  <p:slideViewPr>
    <p:cSldViewPr snapToGrid="0">
      <p:cViewPr varScale="1">
        <p:scale>
          <a:sx n="121" d="100"/>
          <a:sy n="121" d="100"/>
        </p:scale>
        <p:origin x="1200" y="176"/>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74"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73" Type="http://customschemas.google.com/relationships/presentationmetadata" Target="metadata"/><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5F68703-FD34-D24B-9D7D-F5A06D5EE6AB}"/>
    <pc:docChg chg="delSld">
      <pc:chgData name="Xuesu Xiao" userId="2da2dc19-76a6-42ca-a03e-a5becae5e7dc" providerId="ADAL" clId="{55F68703-FD34-D24B-9D7D-F5A06D5EE6AB}" dt="2022-11-30T23:54:06.334" v="0" actId="2696"/>
      <pc:docMkLst>
        <pc:docMk/>
      </pc:docMkLst>
      <pc:sldChg chg="del">
        <pc:chgData name="Xuesu Xiao" userId="2da2dc19-76a6-42ca-a03e-a5becae5e7dc" providerId="ADAL" clId="{55F68703-FD34-D24B-9D7D-F5A06D5EE6AB}" dt="2022-11-30T23:54:06.334" v="0" actId="2696"/>
        <pc:sldMkLst>
          <pc:docMk/>
          <pc:sldMk cId="3847757404" sldId="2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1</a:t>
            </a:fld>
            <a:endParaRPr lang="en-US"/>
          </a:p>
        </p:txBody>
      </p:sp>
    </p:spTree>
    <p:extLst>
      <p:ext uri="{BB962C8B-B14F-4D97-AF65-F5344CB8AC3E}">
        <p14:creationId xmlns:p14="http://schemas.microsoft.com/office/powerpoint/2010/main" val="205787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2502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39233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1094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50</a:t>
            </a:fld>
            <a:endParaRPr lang="en-US"/>
          </a:p>
        </p:txBody>
      </p:sp>
    </p:spTree>
    <p:extLst>
      <p:ext uri="{BB962C8B-B14F-4D97-AF65-F5344CB8AC3E}">
        <p14:creationId xmlns:p14="http://schemas.microsoft.com/office/powerpoint/2010/main" val="132977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51</a:t>
            </a:fld>
            <a:endParaRPr lang="en-US"/>
          </a:p>
        </p:txBody>
      </p:sp>
    </p:spTree>
    <p:extLst>
      <p:ext uri="{BB962C8B-B14F-4D97-AF65-F5344CB8AC3E}">
        <p14:creationId xmlns:p14="http://schemas.microsoft.com/office/powerpoint/2010/main" val="3341080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52</a:t>
            </a:fld>
            <a:endParaRPr lang="en-US"/>
          </a:p>
        </p:txBody>
      </p:sp>
    </p:spTree>
    <p:extLst>
      <p:ext uri="{BB962C8B-B14F-4D97-AF65-F5344CB8AC3E}">
        <p14:creationId xmlns:p14="http://schemas.microsoft.com/office/powerpoint/2010/main" val="256351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53</a:t>
            </a:fld>
            <a:endParaRPr lang="en-US"/>
          </a:p>
        </p:txBody>
      </p:sp>
    </p:spTree>
    <p:extLst>
      <p:ext uri="{BB962C8B-B14F-4D97-AF65-F5344CB8AC3E}">
        <p14:creationId xmlns:p14="http://schemas.microsoft.com/office/powerpoint/2010/main" val="48239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2</a:t>
            </a:fld>
            <a:endParaRPr lang="en-US"/>
          </a:p>
        </p:txBody>
      </p:sp>
    </p:spTree>
    <p:extLst>
      <p:ext uri="{BB962C8B-B14F-4D97-AF65-F5344CB8AC3E}">
        <p14:creationId xmlns:p14="http://schemas.microsoft.com/office/powerpoint/2010/main" val="191657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3</a:t>
            </a:fld>
            <a:endParaRPr lang="en-US"/>
          </a:p>
        </p:txBody>
      </p:sp>
    </p:spTree>
    <p:extLst>
      <p:ext uri="{BB962C8B-B14F-4D97-AF65-F5344CB8AC3E}">
        <p14:creationId xmlns:p14="http://schemas.microsoft.com/office/powerpoint/2010/main" val="239487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4</a:t>
            </a:fld>
            <a:endParaRPr lang="en-US"/>
          </a:p>
        </p:txBody>
      </p:sp>
    </p:spTree>
    <p:extLst>
      <p:ext uri="{BB962C8B-B14F-4D97-AF65-F5344CB8AC3E}">
        <p14:creationId xmlns:p14="http://schemas.microsoft.com/office/powerpoint/2010/main" val="221855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Roomba .</a:t>
            </a:r>
            <a:r>
              <a:rPr lang="en-US" dirty="0" err="1"/>
              <a:t>flv</a:t>
            </a:r>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a:t>
            </a:fld>
            <a:endParaRPr lang="en-US"/>
          </a:p>
        </p:txBody>
      </p:sp>
    </p:spTree>
    <p:extLst>
      <p:ext uri="{BB962C8B-B14F-4D97-AF65-F5344CB8AC3E}">
        <p14:creationId xmlns:p14="http://schemas.microsoft.com/office/powerpoint/2010/main" val="170235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6</a:t>
            </a:fld>
            <a:endParaRPr lang="en-US"/>
          </a:p>
        </p:txBody>
      </p:sp>
    </p:spTree>
    <p:extLst>
      <p:ext uri="{BB962C8B-B14F-4D97-AF65-F5344CB8AC3E}">
        <p14:creationId xmlns:p14="http://schemas.microsoft.com/office/powerpoint/2010/main" val="409471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7</a:t>
            </a:fld>
            <a:endParaRPr lang="en-US"/>
          </a:p>
        </p:txBody>
      </p:sp>
    </p:spTree>
    <p:extLst>
      <p:ext uri="{BB962C8B-B14F-4D97-AF65-F5344CB8AC3E}">
        <p14:creationId xmlns:p14="http://schemas.microsoft.com/office/powerpoint/2010/main" val="3578247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8</a:t>
            </a:fld>
            <a:endParaRPr lang="en-US"/>
          </a:p>
        </p:txBody>
      </p:sp>
    </p:spTree>
    <p:extLst>
      <p:ext uri="{BB962C8B-B14F-4D97-AF65-F5344CB8AC3E}">
        <p14:creationId xmlns:p14="http://schemas.microsoft.com/office/powerpoint/2010/main" val="141954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793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lvl1pPr>
            <a:lvl2pPr marL="914400" lvl="1" indent="-228600" algn="l">
              <a:spcBef>
                <a:spcPts val="380"/>
              </a:spcBef>
              <a:spcAft>
                <a:spcPts val="0"/>
              </a:spcAft>
              <a:buSzPts val="1900"/>
              <a:buNone/>
              <a:defRPr sz="1900"/>
            </a:lvl2pPr>
            <a:lvl3pPr marL="1371600" lvl="2" indent="-228600" algn="l">
              <a:spcBef>
                <a:spcPts val="320"/>
              </a:spcBef>
              <a:spcAft>
                <a:spcPts val="0"/>
              </a:spcAft>
              <a:buSzPts val="1600"/>
              <a:buNone/>
              <a:defRPr sz="1600"/>
            </a:lvl3pPr>
            <a:lvl4pPr marL="1828800" lvl="3" indent="-228600" algn="l">
              <a:spcBef>
                <a:spcPts val="300"/>
              </a:spcBef>
              <a:spcAft>
                <a:spcPts val="0"/>
              </a:spcAft>
              <a:buSzPts val="1500"/>
              <a:buNone/>
              <a:defRPr sz="1500"/>
            </a:lvl4pPr>
            <a:lvl5pPr marL="2286000" lvl="4" indent="-228600" algn="l">
              <a:spcBef>
                <a:spcPts val="300"/>
              </a:spcBef>
              <a:spcAft>
                <a:spcPts val="0"/>
              </a:spcAft>
              <a:buSzPts val="1500"/>
              <a:buNone/>
              <a:defRPr sz="1500"/>
            </a:lvl5pPr>
            <a:lvl6pPr marL="2743200" lvl="5" indent="-228600" algn="l">
              <a:spcBef>
                <a:spcPts val="300"/>
              </a:spcBef>
              <a:spcAft>
                <a:spcPts val="0"/>
              </a:spcAft>
              <a:buSzPts val="1500"/>
              <a:buNone/>
              <a:defRPr sz="1500"/>
            </a:lvl6pPr>
            <a:lvl7pPr marL="3200400" lvl="6" indent="-228600" algn="l">
              <a:spcBef>
                <a:spcPts val="300"/>
              </a:spcBef>
              <a:spcAft>
                <a:spcPts val="0"/>
              </a:spcAft>
              <a:buSzPts val="1500"/>
              <a:buNone/>
              <a:defRPr sz="1500"/>
            </a:lvl7pPr>
            <a:lvl8pPr marL="3657600" lvl="7" indent="-228600" algn="l">
              <a:spcBef>
                <a:spcPts val="300"/>
              </a:spcBef>
              <a:spcAft>
                <a:spcPts val="0"/>
              </a:spcAft>
              <a:buSzPts val="1500"/>
              <a:buNone/>
              <a:defRPr sz="1500"/>
            </a:lvl8pPr>
            <a:lvl9pPr marL="4114800" lvl="8" indent="-228600" algn="l">
              <a:spcBef>
                <a:spcPts val="300"/>
              </a:spcBef>
              <a:spcAft>
                <a:spcPts val="0"/>
              </a:spcAft>
              <a:buSzPts val="1500"/>
              <a:buNone/>
              <a:defRPr sz="1500"/>
            </a:lvl9pPr>
          </a:lstStyle>
          <a:p>
            <a:endParaRPr/>
          </a:p>
        </p:txBody>
      </p:sp>
      <p:sp>
        <p:nvSpPr>
          <p:cNvPr id="38" name="Google Shape;38;p61"/>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1"/>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246AF-8361-4E01-9FA3-CD967FE26313}" type="slidenum">
              <a:rPr lang="en-US" smtClean="0"/>
              <a:pPr>
                <a:defRPr/>
              </a:pPr>
              <a:t>‹#›</a:t>
            </a:fld>
            <a:endParaRPr lang="en-US"/>
          </a:p>
        </p:txBody>
      </p:sp>
    </p:spTree>
    <p:extLst>
      <p:ext uri="{BB962C8B-B14F-4D97-AF65-F5344CB8AC3E}">
        <p14:creationId xmlns:p14="http://schemas.microsoft.com/office/powerpoint/2010/main" val="208669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62"/>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62"/>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9250" algn="l">
              <a:spcBef>
                <a:spcPts val="380"/>
              </a:spcBef>
              <a:spcAft>
                <a:spcPts val="0"/>
              </a:spcAft>
              <a:buSzPts val="1900"/>
              <a:buChar char="▪"/>
              <a:defRPr sz="1900"/>
            </a:lvl4pPr>
            <a:lvl5pPr marL="2286000" lvl="4" indent="-349250" algn="l">
              <a:spcBef>
                <a:spcPts val="380"/>
              </a:spcBef>
              <a:spcAft>
                <a:spcPts val="0"/>
              </a:spcAft>
              <a:buSzPts val="1900"/>
              <a:buChar char="▪"/>
              <a:defRPr sz="1900"/>
            </a:lvl5pPr>
            <a:lvl6pPr marL="2743200" lvl="5" indent="-349250" algn="l">
              <a:spcBef>
                <a:spcPts val="380"/>
              </a:spcBef>
              <a:spcAft>
                <a:spcPts val="0"/>
              </a:spcAft>
              <a:buSzPts val="1900"/>
              <a:buChar char="▪"/>
              <a:defRPr sz="1900"/>
            </a:lvl6pPr>
            <a:lvl7pPr marL="3200400" lvl="6" indent="-349250" algn="l">
              <a:spcBef>
                <a:spcPts val="380"/>
              </a:spcBef>
              <a:spcAft>
                <a:spcPts val="0"/>
              </a:spcAft>
              <a:buSzPts val="1900"/>
              <a:buChar char="▪"/>
              <a:defRPr sz="1900"/>
            </a:lvl7pPr>
            <a:lvl8pPr marL="3657600" lvl="7" indent="-349250" algn="l">
              <a:spcBef>
                <a:spcPts val="380"/>
              </a:spcBef>
              <a:spcAft>
                <a:spcPts val="0"/>
              </a:spcAft>
              <a:buSzPts val="1900"/>
              <a:buChar char="▪"/>
              <a:defRPr sz="1900"/>
            </a:lvl8pPr>
            <a:lvl9pPr marL="4114800" lvl="8" indent="-349250" algn="l">
              <a:spcBef>
                <a:spcPts val="380"/>
              </a:spcBef>
              <a:spcAft>
                <a:spcPts val="0"/>
              </a:spcAft>
              <a:buSzPts val="1900"/>
              <a:buChar char="▪"/>
              <a:defRPr sz="1900"/>
            </a:lvl9pPr>
          </a:lstStyle>
          <a:p>
            <a:endParaRPr/>
          </a:p>
        </p:txBody>
      </p:sp>
      <p:sp>
        <p:nvSpPr>
          <p:cNvPr id="44" name="Google Shape;44;p62"/>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9250" algn="l">
              <a:spcBef>
                <a:spcPts val="380"/>
              </a:spcBef>
              <a:spcAft>
                <a:spcPts val="0"/>
              </a:spcAft>
              <a:buSzPts val="1900"/>
              <a:buChar char="▪"/>
              <a:defRPr sz="1900"/>
            </a:lvl4pPr>
            <a:lvl5pPr marL="2286000" lvl="4" indent="-349250" algn="l">
              <a:spcBef>
                <a:spcPts val="380"/>
              </a:spcBef>
              <a:spcAft>
                <a:spcPts val="0"/>
              </a:spcAft>
              <a:buSzPts val="1900"/>
              <a:buChar char="▪"/>
              <a:defRPr sz="1900"/>
            </a:lvl5pPr>
            <a:lvl6pPr marL="2743200" lvl="5" indent="-349250" algn="l">
              <a:spcBef>
                <a:spcPts val="380"/>
              </a:spcBef>
              <a:spcAft>
                <a:spcPts val="0"/>
              </a:spcAft>
              <a:buSzPts val="1900"/>
              <a:buChar char="▪"/>
              <a:defRPr sz="1900"/>
            </a:lvl6pPr>
            <a:lvl7pPr marL="3200400" lvl="6" indent="-349250" algn="l">
              <a:spcBef>
                <a:spcPts val="380"/>
              </a:spcBef>
              <a:spcAft>
                <a:spcPts val="0"/>
              </a:spcAft>
              <a:buSzPts val="1900"/>
              <a:buChar char="▪"/>
              <a:defRPr sz="1900"/>
            </a:lvl7pPr>
            <a:lvl8pPr marL="3657600" lvl="7" indent="-349250" algn="l">
              <a:spcBef>
                <a:spcPts val="380"/>
              </a:spcBef>
              <a:spcAft>
                <a:spcPts val="0"/>
              </a:spcAft>
              <a:buSzPts val="1900"/>
              <a:buChar char="▪"/>
              <a:defRPr sz="1900"/>
            </a:lvl8pPr>
            <a:lvl9pPr marL="4114800" lvl="8" indent="-349250" algn="l">
              <a:spcBef>
                <a:spcPts val="380"/>
              </a:spcBef>
              <a:spcAft>
                <a:spcPts val="0"/>
              </a:spcAft>
              <a:buSzPts val="1900"/>
              <a:buChar char="▪"/>
              <a:defRPr sz="1900"/>
            </a:lvl9pPr>
          </a:lstStyle>
          <a:p>
            <a:endParaRPr/>
          </a:p>
        </p:txBody>
      </p:sp>
      <p:sp>
        <p:nvSpPr>
          <p:cNvPr id="45" name="Google Shape;45;p62"/>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2"/>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63"/>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63"/>
          <p:cNvSpPr txBox="1">
            <a:spLocks noGrp="1"/>
          </p:cNvSpPr>
          <p:nvPr>
            <p:ph type="body" idx="1"/>
          </p:nvPr>
        </p:nvSpPr>
        <p:spPr>
          <a:xfrm>
            <a:off x="457202" y="1535113"/>
            <a:ext cx="4040188"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80"/>
              </a:spcBef>
              <a:spcAft>
                <a:spcPts val="0"/>
              </a:spcAft>
              <a:buSzPts val="1900"/>
              <a:buNone/>
              <a:defRPr sz="19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1" name="Google Shape;51;p63"/>
          <p:cNvSpPr txBox="1">
            <a:spLocks noGrp="1"/>
          </p:cNvSpPr>
          <p:nvPr>
            <p:ph type="body" idx="2"/>
          </p:nvPr>
        </p:nvSpPr>
        <p:spPr>
          <a:xfrm>
            <a:off x="457202"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9250" algn="l">
              <a:spcBef>
                <a:spcPts val="380"/>
              </a:spcBef>
              <a:spcAft>
                <a:spcPts val="0"/>
              </a:spcAft>
              <a:buSzPts val="1900"/>
              <a:buChar char="▪"/>
              <a:defRPr sz="19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2" name="Google Shape;52;p63"/>
          <p:cNvSpPr txBox="1">
            <a:spLocks noGrp="1"/>
          </p:cNvSpPr>
          <p:nvPr>
            <p:ph type="body" idx="3"/>
          </p:nvPr>
        </p:nvSpPr>
        <p:spPr>
          <a:xfrm>
            <a:off x="4645027" y="1535113"/>
            <a:ext cx="4041775"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80"/>
              </a:spcBef>
              <a:spcAft>
                <a:spcPts val="0"/>
              </a:spcAft>
              <a:buSzPts val="1900"/>
              <a:buNone/>
              <a:defRPr sz="19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3" name="Google Shape;53;p63"/>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9250" algn="l">
              <a:spcBef>
                <a:spcPts val="380"/>
              </a:spcBef>
              <a:spcAft>
                <a:spcPts val="0"/>
              </a:spcAft>
              <a:buSzPts val="1900"/>
              <a:buChar char="▪"/>
              <a:defRPr sz="19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4" name="Google Shape;54;p63"/>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3"/>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3"/>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65"/>
          <p:cNvSpPr txBox="1">
            <a:spLocks noGrp="1"/>
          </p:cNvSpPr>
          <p:nvPr>
            <p:ph type="title"/>
          </p:nvPr>
        </p:nvSpPr>
        <p:spPr>
          <a:xfrm>
            <a:off x="457202" y="273049"/>
            <a:ext cx="3008313"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65"/>
          <p:cNvSpPr txBox="1">
            <a:spLocks noGrp="1"/>
          </p:cNvSpPr>
          <p:nvPr>
            <p:ph type="body" idx="1"/>
          </p:nvPr>
        </p:nvSpPr>
        <p:spPr>
          <a:xfrm>
            <a:off x="3575051" y="273053"/>
            <a:ext cx="5111751"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65" name="Google Shape;65;p65"/>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500"/>
              <a:buNone/>
              <a:defRPr sz="1500"/>
            </a:lvl1pPr>
            <a:lvl2pPr marL="914400" lvl="1" indent="-228600" algn="l">
              <a:spcBef>
                <a:spcPts val="240"/>
              </a:spcBef>
              <a:spcAft>
                <a:spcPts val="0"/>
              </a:spcAft>
              <a:buSzPts val="1200"/>
              <a:buNone/>
              <a:defRPr sz="1200"/>
            </a:lvl2pPr>
            <a:lvl3pPr marL="1371600" lvl="2" indent="-228600" algn="l">
              <a:spcBef>
                <a:spcPts val="220"/>
              </a:spcBef>
              <a:spcAft>
                <a:spcPts val="0"/>
              </a:spcAft>
              <a:buSzPts val="1100"/>
              <a:buNone/>
              <a:defRPr sz="11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66" name="Google Shape;66;p65"/>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5"/>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5"/>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66"/>
          <p:cNvSpPr txBox="1">
            <a:spLocks noGrp="1"/>
          </p:cNvSpPr>
          <p:nvPr>
            <p:ph type="title"/>
          </p:nvPr>
        </p:nvSpPr>
        <p:spPr>
          <a:xfrm>
            <a:off x="1792288" y="4800601"/>
            <a:ext cx="54864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6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accent2"/>
              </a:buClr>
              <a:buSzPts val="3200"/>
              <a:buFont typeface="Noto Sans Symbols"/>
              <a:buNone/>
              <a:defRPr sz="3200" b="0" i="0" u="none" strike="noStrike" cap="none">
                <a:solidFill>
                  <a:schemeClr val="accent2"/>
                </a:solidFill>
                <a:latin typeface="Calibri"/>
                <a:ea typeface="Calibri"/>
                <a:cs typeface="Calibri"/>
                <a:sym typeface="Calibri"/>
              </a:defRPr>
            </a:lvl1pPr>
            <a:lvl2pPr marR="0" lvl="1" algn="l" rtl="0">
              <a:spcBef>
                <a:spcPts val="560"/>
              </a:spcBef>
              <a:spcAft>
                <a:spcPts val="0"/>
              </a:spcAft>
              <a:buClr>
                <a:schemeClr val="dk1"/>
              </a:buClr>
              <a:buSzPts val="2800"/>
              <a:buFont typeface="Noto Sans Symbols"/>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2"/>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72" name="Google Shape;72;p66"/>
          <p:cNvSpPr txBox="1">
            <a:spLocks noGrp="1"/>
          </p:cNvSpPr>
          <p:nvPr>
            <p:ph type="body" idx="1"/>
          </p:nvPr>
        </p:nvSpPr>
        <p:spPr>
          <a:xfrm>
            <a:off x="1792288" y="5367339"/>
            <a:ext cx="54864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500"/>
              <a:buNone/>
              <a:defRPr sz="1500"/>
            </a:lvl1pPr>
            <a:lvl2pPr marL="914400" lvl="1" indent="-228600" algn="l">
              <a:spcBef>
                <a:spcPts val="240"/>
              </a:spcBef>
              <a:spcAft>
                <a:spcPts val="0"/>
              </a:spcAft>
              <a:buSzPts val="1200"/>
              <a:buNone/>
              <a:defRPr sz="1200"/>
            </a:lvl2pPr>
            <a:lvl3pPr marL="1371600" lvl="2" indent="-228600" algn="l">
              <a:spcBef>
                <a:spcPts val="220"/>
              </a:spcBef>
              <a:spcAft>
                <a:spcPts val="0"/>
              </a:spcAft>
              <a:buSzPts val="1100"/>
              <a:buNone/>
              <a:defRPr sz="11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3" name="Google Shape;73;p66"/>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6"/>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6"/>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67"/>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67"/>
          <p:cNvSpPr txBox="1">
            <a:spLocks noGrp="1"/>
          </p:cNvSpPr>
          <p:nvPr>
            <p:ph type="body" idx="1"/>
          </p:nvPr>
        </p:nvSpPr>
        <p:spPr>
          <a:xfrm rot="5400000">
            <a:off x="3731418" y="-1928017"/>
            <a:ext cx="4729164" cy="1137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9" name="Google Shape;79;p67"/>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7"/>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7"/>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68"/>
          <p:cNvSpPr txBox="1">
            <a:spLocks noGrp="1"/>
          </p:cNvSpPr>
          <p:nvPr>
            <p:ph type="title"/>
          </p:nvPr>
        </p:nvSpPr>
        <p:spPr>
          <a:xfrm rot="5400000">
            <a:off x="4732337" y="2171703"/>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68"/>
          <p:cNvSpPr txBox="1">
            <a:spLocks noGrp="1"/>
          </p:cNvSpPr>
          <p:nvPr>
            <p:ph type="body" idx="1"/>
          </p:nvPr>
        </p:nvSpPr>
        <p:spPr>
          <a:xfrm rot="5400000">
            <a:off x="541338" y="190503"/>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5" name="Google Shape;85;p68"/>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6"/>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086F7-FF0A-4BD9-ACC6-0ADD30F59264}" type="slidenum">
              <a:rPr lang="en-US" smtClean="0"/>
              <a:pPr>
                <a:defRPr/>
              </a:pPr>
              <a:t>‹#›</a:t>
            </a:fld>
            <a:endParaRPr lang="en-US"/>
          </a:p>
        </p:txBody>
      </p:sp>
    </p:spTree>
    <p:extLst>
      <p:ext uri="{BB962C8B-B14F-4D97-AF65-F5344CB8AC3E}">
        <p14:creationId xmlns:p14="http://schemas.microsoft.com/office/powerpoint/2010/main" val="67411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45C747-C1F6-4B31-B41D-D48BF0ABAD87}" type="slidenum">
              <a:rPr lang="en-US" smtClean="0"/>
              <a:pPr>
                <a:defRPr/>
              </a:pPr>
              <a:t>‹#›</a:t>
            </a:fld>
            <a:endParaRPr lang="en-US"/>
          </a:p>
        </p:txBody>
      </p:sp>
    </p:spTree>
    <p:extLst>
      <p:ext uri="{BB962C8B-B14F-4D97-AF65-F5344CB8AC3E}">
        <p14:creationId xmlns:p14="http://schemas.microsoft.com/office/powerpoint/2010/main" val="203843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406400" y="1397001"/>
            <a:ext cx="11379200" cy="472916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accent2"/>
              </a:buClr>
              <a:buSzPts val="3200"/>
              <a:buFont typeface="Noto Sans Symbols"/>
              <a:buChar char="▪"/>
              <a:defRPr sz="3200" b="0" i="0" u="none" strike="noStrike" cap="none">
                <a:solidFill>
                  <a:schemeClr val="accent2"/>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56"/>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6"/>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6"/>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5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5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5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5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5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5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5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5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56"/>
          <p:cNvSpPr/>
          <p:nvPr/>
        </p:nvSpPr>
        <p:spPr>
          <a:xfrm>
            <a:off x="0" y="1031242"/>
            <a:ext cx="12192000" cy="60959"/>
          </a:xfrm>
          <a:prstGeom prst="rect">
            <a:avLst/>
          </a:prstGeom>
          <a:gradFill>
            <a:gsLst>
              <a:gs pos="0">
                <a:srgbClr val="0000CC"/>
              </a:gs>
              <a:gs pos="100000">
                <a:schemeClr val="dk1"/>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7" r:id="rId4"/>
    <p:sldLayoutId id="2147483658" r:id="rId5"/>
    <p:sldLayoutId id="2147483659"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tiff"/><Relationship Id="rId7" Type="http://schemas.openxmlformats.org/officeDocument/2006/relationships/image" Target="../media/image48.jpeg"/><Relationship Id="rId2" Type="http://schemas.openxmlformats.org/officeDocument/2006/relationships/image" Target="../media/image43.tiff"/><Relationship Id="rId1" Type="http://schemas.openxmlformats.org/officeDocument/2006/relationships/slideLayout" Target="../slideLayouts/slideLayout9.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tiff"/><Relationship Id="rId4" Type="http://schemas.openxmlformats.org/officeDocument/2006/relationships/image" Target="../media/image45.jpe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pacman.elstonj.com/data/photos/imgp5474.jpg" TargetMode="External"/><Relationship Id="rId5" Type="http://schemas.openxmlformats.org/officeDocument/2006/relationships/image" Target="../media/image6.jpeg"/><Relationship Id="rId4" Type="http://schemas.openxmlformats.org/officeDocument/2006/relationships/hyperlink" Target="http://pacman.elstonj.com/data/photos/imgp5465.jpg" TargetMode="External"/><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3602" y="1219255"/>
            <a:ext cx="7843839" cy="4692895"/>
          </a:xfrm>
          <a:prstGeom prst="rect">
            <a:avLst/>
          </a:prstGeom>
          <a:noFill/>
        </p:spPr>
      </p:pic>
      <p:sp>
        <p:nvSpPr>
          <p:cNvPr id="5122" name="Rectangle 5"/>
          <p:cNvSpPr>
            <a:spLocks noGrp="1" noChangeArrowheads="1"/>
          </p:cNvSpPr>
          <p:nvPr>
            <p:ph type="ctrTitle"/>
          </p:nvPr>
        </p:nvSpPr>
        <p:spPr>
          <a:xfrm>
            <a:off x="0" y="76202"/>
            <a:ext cx="12192000" cy="1470025"/>
          </a:xfrm>
        </p:spPr>
        <p:txBody>
          <a:bodyPr/>
          <a:lstStyle/>
          <a:p>
            <a:pPr eaLnBrk="1" hangingPunct="1"/>
            <a:r>
              <a:rPr lang="en-US" dirty="0"/>
              <a:t>CS 580: Introduction to Artificial Intelligence</a:t>
            </a:r>
            <a:br>
              <a:rPr lang="en-US" dirty="0"/>
            </a:br>
            <a:endParaRPr lang="en-US" sz="3600" dirty="0"/>
          </a:p>
        </p:txBody>
      </p:sp>
      <p:sp>
        <p:nvSpPr>
          <p:cNvPr id="5123" name="Rectangle 6"/>
          <p:cNvSpPr>
            <a:spLocks noGrp="1" noChangeArrowheads="1"/>
          </p:cNvSpPr>
          <p:nvPr>
            <p:ph type="subTitle" idx="1"/>
          </p:nvPr>
        </p:nvSpPr>
        <p:spPr>
          <a:xfrm>
            <a:off x="0" y="762000"/>
            <a:ext cx="12192000" cy="1524000"/>
          </a:xfrm>
        </p:spPr>
        <p:txBody>
          <a:bodyPr/>
          <a:lstStyle/>
          <a:p>
            <a:pPr eaLnBrk="1" hangingPunct="1"/>
            <a:r>
              <a:rPr lang="en-US" sz="4300" dirty="0"/>
              <a:t>Conclusion</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26" tIns="45718" rIns="91426" bIns="45718">
            <a:spAutoFit/>
          </a:bodyPr>
          <a:lstStyle/>
          <a:p>
            <a:pPr>
              <a:spcBef>
                <a:spcPct val="50000"/>
              </a:spcBef>
            </a:pPr>
            <a:endParaRPr lang="en-US"/>
          </a:p>
        </p:txBody>
      </p:sp>
      <p:sp>
        <p:nvSpPr>
          <p:cNvPr id="2" name="Text Box 8">
            <a:extLst>
              <a:ext uri="{FF2B5EF4-FFF2-40B4-BE49-F238E27FC236}">
                <a16:creationId xmlns:a16="http://schemas.microsoft.com/office/drawing/2014/main" id="{5D15E105-8C2F-67A6-342A-12526B728A94}"/>
              </a:ext>
            </a:extLst>
          </p:cNvPr>
          <p:cNvSpPr txBox="1">
            <a:spLocks noChangeArrowheads="1"/>
          </p:cNvSpPr>
          <p:nvPr/>
        </p:nvSpPr>
        <p:spPr bwMode="auto">
          <a:xfrm>
            <a:off x="0" y="5715000"/>
            <a:ext cx="12192000" cy="116185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000" dirty="0">
                <a:latin typeface="Calibri"/>
                <a:cs typeface="Calibri"/>
              </a:rPr>
              <a:t>Prof. </a:t>
            </a:r>
            <a:r>
              <a:rPr lang="en-US" sz="2000" dirty="0" err="1">
                <a:latin typeface="Calibri"/>
                <a:cs typeface="Calibri"/>
              </a:rPr>
              <a:t>Xuesu</a:t>
            </a:r>
            <a:r>
              <a:rPr lang="en-US" sz="2000" dirty="0">
                <a:latin typeface="Calibri"/>
                <a:cs typeface="Calibri"/>
              </a:rPr>
              <a:t> Xiao</a:t>
            </a:r>
          </a:p>
          <a:p>
            <a:pPr algn="ctr">
              <a:spcBef>
                <a:spcPct val="50000"/>
              </a:spcBef>
            </a:pPr>
            <a:r>
              <a:rPr lang="en-US" sz="2000" dirty="0">
                <a:latin typeface="Calibri"/>
                <a:cs typeface="Calibri"/>
              </a:rPr>
              <a:t>George Mason University</a:t>
            </a:r>
            <a:endParaRPr lang="en-US" sz="2000" dirty="0">
              <a:solidFill>
                <a:schemeClr val="bg1"/>
              </a:solidFill>
              <a:latin typeface="Calibri"/>
              <a:cs typeface="Calibri"/>
            </a:endParaRPr>
          </a:p>
          <a:p>
            <a:pPr algn="ctr">
              <a:spcBef>
                <a:spcPct val="50000"/>
              </a:spcBef>
            </a:pPr>
            <a:r>
              <a:rPr lang="en-US" sz="1400" dirty="0">
                <a:latin typeface="Calibri"/>
                <a:cs typeface="Calibri"/>
              </a:rPr>
              <a:t>[Based on slides created by Dan Klein and Pieter </a:t>
            </a:r>
            <a:r>
              <a:rPr lang="en-US" sz="1400" dirty="0" err="1">
                <a:latin typeface="Calibri"/>
                <a:cs typeface="Calibri"/>
              </a:rPr>
              <a:t>Abbeel</a:t>
            </a:r>
            <a:r>
              <a:rPr lang="en-US" sz="1400" dirty="0">
                <a:latin typeface="Calibri"/>
                <a:cs typeface="Calibri"/>
              </a:rPr>
              <a:t> for CS188 Intro to AI at UC Berkeley. All original materials available at http://</a:t>
            </a:r>
            <a:r>
              <a:rPr lang="en-US" sz="1400" dirty="0" err="1">
                <a:latin typeface="Calibri"/>
                <a:cs typeface="Calibri"/>
              </a:rPr>
              <a:t>ai.berkeley.edu</a:t>
            </a:r>
            <a:r>
              <a:rPr lang="en-US" sz="1400" dirty="0">
                <a:latin typeface="Calibri"/>
                <a:cs typeface="Calibri"/>
              </a:rPr>
              <a: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b="1" i="1"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306403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EF24AC-02E4-2D47-AFA8-24ABF6776000}"/>
              </a:ext>
            </a:extLst>
          </p:cNvPr>
          <p:cNvSpPr>
            <a:spLocks noGrp="1"/>
          </p:cNvSpPr>
          <p:nvPr>
            <p:ph idx="1"/>
          </p:nvPr>
        </p:nvSpPr>
        <p:spPr/>
        <p:txBody>
          <a:bodyPr/>
          <a:lstStyle/>
          <a:p>
            <a:r>
              <a:rPr lang="en-US" dirty="0"/>
              <a:t>Key hypothesis:</a:t>
            </a:r>
          </a:p>
          <a:p>
            <a:pPr lvl="1"/>
            <a:r>
              <a:rPr lang="en-US" dirty="0"/>
              <a:t>IF neural network smart enough to predict: </a:t>
            </a:r>
          </a:p>
          <a:p>
            <a:pPr lvl="2"/>
            <a:r>
              <a:rPr lang="en-US" dirty="0"/>
              <a:t>Next frame in video</a:t>
            </a:r>
          </a:p>
          <a:p>
            <a:pPr lvl="2"/>
            <a:r>
              <a:rPr lang="en-US" dirty="0"/>
              <a:t>Next word in sentence</a:t>
            </a:r>
          </a:p>
          <a:p>
            <a:pPr lvl="2"/>
            <a:r>
              <a:rPr lang="en-US" dirty="0"/>
              <a:t>Generate realistic images</a:t>
            </a:r>
          </a:p>
          <a:p>
            <a:pPr lvl="2"/>
            <a:r>
              <a:rPr lang="en-US" dirty="0"/>
              <a:t>``Translate’’ images</a:t>
            </a:r>
          </a:p>
          <a:p>
            <a:pPr lvl="2"/>
            <a:r>
              <a:rPr lang="en-US" dirty="0"/>
              <a:t>…</a:t>
            </a:r>
          </a:p>
          <a:p>
            <a:pPr lvl="1"/>
            <a:r>
              <a:rPr lang="en-US" dirty="0"/>
              <a:t>THEN same neural network is ready to do Deep Supervised Learning from very small data-set</a:t>
            </a:r>
          </a:p>
        </p:txBody>
      </p:sp>
      <p:sp>
        <p:nvSpPr>
          <p:cNvPr id="3" name="Title 2">
            <a:extLst>
              <a:ext uri="{FF2B5EF4-FFF2-40B4-BE49-F238E27FC236}">
                <a16:creationId xmlns:a16="http://schemas.microsoft.com/office/drawing/2014/main" id="{1F62A0B6-683C-7B4D-93FC-CA6FC975DCA8}"/>
              </a:ext>
            </a:extLst>
          </p:cNvPr>
          <p:cNvSpPr>
            <a:spLocks noGrp="1"/>
          </p:cNvSpPr>
          <p:nvPr>
            <p:ph type="title"/>
          </p:nvPr>
        </p:nvSpPr>
        <p:spPr/>
        <p:txBody>
          <a:bodyPr/>
          <a:lstStyle/>
          <a:p>
            <a:r>
              <a:rPr lang="en-US" dirty="0"/>
              <a:t>Deep Unsupervised Learning</a:t>
            </a:r>
          </a:p>
        </p:txBody>
      </p:sp>
      <p:sp>
        <p:nvSpPr>
          <p:cNvPr id="5" name="TextBox 4">
            <a:extLst>
              <a:ext uri="{FF2B5EF4-FFF2-40B4-BE49-F238E27FC236}">
                <a16:creationId xmlns:a16="http://schemas.microsoft.com/office/drawing/2014/main" id="{E3321248-A4E9-2442-B01C-88E7B9220DFE}"/>
              </a:ext>
            </a:extLst>
          </p:cNvPr>
          <p:cNvSpPr txBox="1"/>
          <p:nvPr/>
        </p:nvSpPr>
        <p:spPr>
          <a:xfrm>
            <a:off x="114663" y="21082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a:t>
            </a:r>
          </a:p>
        </p:txBody>
      </p:sp>
      <p:sp>
        <p:nvSpPr>
          <p:cNvPr id="6" name="TextBox 5">
            <a:extLst>
              <a:ext uri="{FF2B5EF4-FFF2-40B4-BE49-F238E27FC236}">
                <a16:creationId xmlns:a16="http://schemas.microsoft.com/office/drawing/2014/main" id="{DC2B39C9-516C-1D41-BCDE-22BAB6F943A4}"/>
              </a:ext>
            </a:extLst>
          </p:cNvPr>
          <p:cNvSpPr txBox="1"/>
          <p:nvPr/>
        </p:nvSpPr>
        <p:spPr>
          <a:xfrm>
            <a:off x="114663" y="49530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a:t>
            </a:r>
          </a:p>
        </p:txBody>
      </p:sp>
    </p:spTree>
    <p:extLst>
      <p:ext uri="{BB962C8B-B14F-4D97-AF65-F5344CB8AC3E}">
        <p14:creationId xmlns:p14="http://schemas.microsoft.com/office/powerpoint/2010/main" val="397261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Transfer from Unsupervised Learning</a:t>
            </a: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318355" y="3502332"/>
            <a:ext cx="417102"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in</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291265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unsupervised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2284793"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real task</a:t>
            </a:r>
          </a:p>
        </p:txBody>
      </p:sp>
    </p:spTree>
    <p:extLst>
      <p:ext uri="{BB962C8B-B14F-4D97-AF65-F5344CB8AC3E}">
        <p14:creationId xmlns:p14="http://schemas.microsoft.com/office/powerpoint/2010/main" val="3031325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Example Setting</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121214" y="3474880"/>
            <a:ext cx="669671"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text</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34478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predict next word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45460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sentiment</a:t>
            </a:r>
          </a:p>
        </p:txBody>
      </p:sp>
    </p:spTree>
    <p:extLst>
      <p:ext uri="{BB962C8B-B14F-4D97-AF65-F5344CB8AC3E}">
        <p14:creationId xmlns:p14="http://schemas.microsoft.com/office/powerpoint/2010/main" val="229145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1867" b="1" u="sng" dirty="0"/>
              <a:t>Prompt:</a:t>
            </a:r>
            <a:r>
              <a:rPr lang="en-US" sz="1867" dirty="0"/>
              <a:t> </a:t>
            </a:r>
            <a:r>
              <a:rPr lang="en-US" sz="1867" dirty="0">
                <a:latin typeface="Courier" pitchFamily="2" charset="0"/>
              </a:rPr>
              <a:t>A train carriage containing controlled nuclear materials was stolen in Cincinnati today. Its whereabouts are unknown.</a:t>
            </a:r>
          </a:p>
          <a:p>
            <a:pPr marL="0" indent="0">
              <a:buNone/>
            </a:pPr>
            <a:r>
              <a:rPr lang="en-US" sz="1867" b="1" u="sng" dirty="0"/>
              <a:t>GPT-2:</a:t>
            </a:r>
            <a:r>
              <a:rPr lang="en-US" sz="1867" dirty="0"/>
              <a:t> </a:t>
            </a:r>
            <a:r>
              <a:rPr lang="en-US" sz="1867" i="1" dirty="0">
                <a:latin typeface="Courier" pitchFamily="2" charset="0"/>
              </a:rPr>
              <a:t>The incident occurred on the downtown train line, which runs from Covington and Ashland stations. In an email to Ohio news outlets, the U.S. Department of Energy said it is working with the Federal Railroad Administration to find the thief.</a:t>
            </a:r>
            <a:br>
              <a:rPr lang="en-US" sz="1867" dirty="0">
                <a:latin typeface="Courier" pitchFamily="2" charset="0"/>
              </a:rPr>
            </a:br>
            <a:r>
              <a:rPr lang="en-US" sz="1867" i="1" dirty="0">
                <a:latin typeface="Courier" pitchFamily="2" charset="0"/>
              </a:rPr>
              <a:t>‘The theft of this nuclear material will have significant negative consequences on public and environmental health, our workforce and the economy of our nation,’ said Tom Hicks, the U.S. Energy Secretary, in a statement. ‘Our top priority is to secure the theft and ensure it doesn’t happen again.’</a:t>
            </a:r>
            <a:br>
              <a:rPr lang="en-US" sz="1867" dirty="0">
                <a:latin typeface="Courier" pitchFamily="2" charset="0"/>
              </a:rPr>
            </a:br>
            <a:r>
              <a:rPr lang="en-US" sz="1867" i="1" dirty="0">
                <a:latin typeface="Courier" pitchFamily="2" charset="0"/>
              </a:rPr>
              <a:t>The stolen material was taken from the University of Cincinnati’s Research Triangle Park nuclear research site, according to a news release from Department officials.</a:t>
            </a:r>
            <a:br>
              <a:rPr lang="en-US" sz="1867" dirty="0">
                <a:latin typeface="Courier" pitchFamily="2" charset="0"/>
              </a:rPr>
            </a:br>
            <a:r>
              <a:rPr lang="en-US" sz="1867" i="1" dirty="0">
                <a:latin typeface="Courier" pitchFamily="2" charset="0"/>
              </a:rPr>
              <a:t>The Nuclear Regulatory Commission did not immediately release any information. According to the release, the U.S. Department of Energy’s Office of Nuclear Material Safety and Security is leading that team’s investigation.</a:t>
            </a:r>
            <a:br>
              <a:rPr lang="en-US" sz="1867" dirty="0">
                <a:latin typeface="Courier" pitchFamily="2" charset="0"/>
              </a:rPr>
            </a:br>
            <a:r>
              <a:rPr lang="en-US" sz="1867" i="1" dirty="0">
                <a:latin typeface="Courier" pitchFamily="2" charset="0"/>
              </a:rPr>
              <a:t>‘The safety of people, the environment and the nation’s nuclear stockpile is our highest priority,’ Hicks said. ‘We will get to the bottom of this and make no excuses.’</a:t>
            </a:r>
            <a:endParaRPr lang="en-US" sz="1867" dirty="0">
              <a:latin typeface="Courier" pitchFamily="2" charset="0"/>
            </a:endParaRPr>
          </a:p>
          <a:p>
            <a:pPr marL="0" indent="0">
              <a:buNone/>
            </a:pPr>
            <a:endParaRPr lang="en-US" sz="1867" dirty="0">
              <a:latin typeface="Courier" pitchFamily="2" charset="0"/>
            </a:endParaRP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26450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92797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Text Generation (</a:t>
            </a:r>
            <a:r>
              <a:rPr lang="en-US" dirty="0" err="1"/>
              <a:t>OpenAI’s</a:t>
            </a:r>
            <a:r>
              <a:rPr lang="en-US" dirty="0"/>
              <a:t> GPT-2)</a:t>
            </a:r>
          </a:p>
        </p:txBody>
      </p:sp>
      <p:sp>
        <p:nvSpPr>
          <p:cNvPr id="4" name="Footer Placeholder 3"/>
          <p:cNvSpPr>
            <a:spLocks noGrp="1"/>
          </p:cNvSpPr>
          <p:nvPr>
            <p:ph type="ftr" sz="quarter" idx="4294967295"/>
          </p:nvPr>
        </p:nvSpPr>
        <p:spPr>
          <a:xfrm>
            <a:off x="8636001" y="6400800"/>
            <a:ext cx="3536908" cy="457200"/>
          </a:xfrm>
          <a:prstGeom prst="rect">
            <a:avLst/>
          </a:prstGeom>
        </p:spPr>
        <p:txBody>
          <a:bodyPr/>
          <a:lstStyle/>
          <a:p>
            <a:pPr algn="ctr" defTabSz="1219170">
              <a:defRPr/>
            </a:pPr>
            <a:r>
              <a:rPr lang="en-US" sz="1333">
                <a:solidFill>
                  <a:srgbClr val="000000"/>
                </a:solidFill>
                <a:latin typeface="Calibri"/>
                <a:ea typeface="ＭＳ Ｐゴシック" charset="0"/>
                <a:cs typeface="Calibri"/>
              </a:rPr>
              <a:t>Pieter Abbeel -- UC Berkeley / OpenAI / Gradescope</a:t>
            </a:r>
          </a:p>
        </p:txBody>
      </p:sp>
      <p:sp>
        <p:nvSpPr>
          <p:cNvPr id="12" name="TextBox 11"/>
          <p:cNvSpPr txBox="1"/>
          <p:nvPr/>
        </p:nvSpPr>
        <p:spPr>
          <a:xfrm>
            <a:off x="1" y="6485496"/>
            <a:ext cx="4961836" cy="379656"/>
          </a:xfrm>
          <a:prstGeom prst="rect">
            <a:avLst/>
          </a:prstGeom>
          <a:noFill/>
        </p:spPr>
        <p:txBody>
          <a:bodyPr wrap="squar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a:solidFill>
                  <a:srgbClr val="000000"/>
                </a:solidFill>
                <a:latin typeface="Arial" charset="0"/>
                <a:ea typeface="ＭＳ Ｐゴシック" charset="0"/>
              </a:rPr>
              <a:t>Radford </a:t>
            </a:r>
            <a:r>
              <a:rPr lang="en-US" sz="1867" dirty="0">
                <a:solidFill>
                  <a:srgbClr val="000000"/>
                </a:solidFill>
                <a:latin typeface="Calibri"/>
                <a:ea typeface="ＭＳ Ｐゴシック" charset="0"/>
                <a:cs typeface="Calibri"/>
              </a:rPr>
              <a:t>et al, 2019]</a:t>
            </a:r>
          </a:p>
        </p:txBody>
      </p:sp>
      <p:pic>
        <p:nvPicPr>
          <p:cNvPr id="6" name="Picture 5" descr="A screenshot of a cell phone&#13;&#10;&#13;&#10;Description automatically generated">
            <a:extLst>
              <a:ext uri="{FF2B5EF4-FFF2-40B4-BE49-F238E27FC236}">
                <a16:creationId xmlns:a16="http://schemas.microsoft.com/office/drawing/2014/main" id="{22601F10-0EF7-824B-9E84-3D7CDDA32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1" y="1089240"/>
            <a:ext cx="6148999" cy="4981360"/>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8D478D0C-8564-4A4A-994B-8547D522203E}"/>
              </a:ext>
            </a:extLst>
          </p:cNvPr>
          <p:cNvPicPr>
            <a:picLocks noChangeAspect="1"/>
          </p:cNvPicPr>
          <p:nvPr/>
        </p:nvPicPr>
        <p:blipFill rotWithShape="1">
          <a:blip r:embed="rId4">
            <a:extLst>
              <a:ext uri="{28A0092B-C50C-407E-A947-70E740481C1C}">
                <a14:useLocalDpi xmlns:a14="http://schemas.microsoft.com/office/drawing/2010/main" val="0"/>
              </a:ext>
            </a:extLst>
          </a:blip>
          <a:srcRect t="18242"/>
          <a:stretch/>
        </p:blipFill>
        <p:spPr>
          <a:xfrm>
            <a:off x="6474338" y="1089241"/>
            <a:ext cx="5616063" cy="4566855"/>
          </a:xfrm>
          <a:prstGeom prst="rect">
            <a:avLst/>
          </a:prstGeom>
        </p:spPr>
      </p:pic>
      <p:sp>
        <p:nvSpPr>
          <p:cNvPr id="2" name="Rectangle 1">
            <a:extLst>
              <a:ext uri="{FF2B5EF4-FFF2-40B4-BE49-F238E27FC236}">
                <a16:creationId xmlns:a16="http://schemas.microsoft.com/office/drawing/2014/main" id="{F1DEC87A-A54D-A048-9B2E-7F2D78830093}"/>
              </a:ext>
            </a:extLst>
          </p:cNvPr>
          <p:cNvSpPr/>
          <p:nvPr/>
        </p:nvSpPr>
        <p:spPr bwMode="auto">
          <a:xfrm>
            <a:off x="-101600" y="1"/>
            <a:ext cx="12395200" cy="6895864"/>
          </a:xfrm>
          <a:prstGeom prst="rect">
            <a:avLst/>
          </a:prstGeom>
          <a:solidFill>
            <a:schemeClr val="bg1">
              <a:alpha val="80000"/>
            </a:schemeClr>
          </a:solidFill>
          <a:ln w="63500" algn="ctr">
            <a:noFill/>
            <a:round/>
            <a:headEnd/>
            <a:tailEnd/>
          </a:ln>
        </p:spPr>
        <p:txBody>
          <a:bodyPr wrap="square" rtlCol="0" anchor="ctr">
            <a:no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pic>
        <p:nvPicPr>
          <p:cNvPr id="7" name="Picture 6" descr="A screenshot of a social media post&#13;&#10;&#13;&#10;Description automatically generated">
            <a:extLst>
              <a:ext uri="{FF2B5EF4-FFF2-40B4-BE49-F238E27FC236}">
                <a16:creationId xmlns:a16="http://schemas.microsoft.com/office/drawing/2014/main" id="{9D28478E-C747-A448-9DD7-C979CB8F0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2138">
            <a:off x="3114866" y="313583"/>
            <a:ext cx="5778793" cy="6118168"/>
          </a:xfrm>
          <a:prstGeom prst="rect">
            <a:avLst/>
          </a:prstGeom>
        </p:spPr>
      </p:pic>
    </p:spTree>
    <p:extLst>
      <p:ext uri="{BB962C8B-B14F-4D97-AF65-F5344CB8AC3E}">
        <p14:creationId xmlns:p14="http://schemas.microsoft.com/office/powerpoint/2010/main" val="414685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52542C84-C8BE-AB4F-BC03-4EA72027D1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0400" y="1134667"/>
            <a:ext cx="8860301" cy="5255036"/>
          </a:xfrm>
        </p:spPr>
      </p:pic>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Benchmarks</a:t>
            </a:r>
          </a:p>
        </p:txBody>
      </p:sp>
      <p:sp>
        <p:nvSpPr>
          <p:cNvPr id="5" name="Footer Placeholder 3">
            <a:extLst>
              <a:ext uri="{FF2B5EF4-FFF2-40B4-BE49-F238E27FC236}">
                <a16:creationId xmlns:a16="http://schemas.microsoft.com/office/drawing/2014/main" id="{769F781B-A298-EC4A-9E2D-E60F7FAF6920}"/>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60489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Scaling</a:t>
            </a:r>
          </a:p>
        </p:txBody>
      </p:sp>
      <p:pic>
        <p:nvPicPr>
          <p:cNvPr id="8" name="Picture 7">
            <a:extLst>
              <a:ext uri="{FF2B5EF4-FFF2-40B4-BE49-F238E27FC236}">
                <a16:creationId xmlns:a16="http://schemas.microsoft.com/office/drawing/2014/main" id="{FD54EC77-EA22-FD4B-BA60-08A2B89CF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54" y="1140307"/>
            <a:ext cx="3489049" cy="2584844"/>
          </a:xfrm>
          <a:prstGeom prst="rect">
            <a:avLst/>
          </a:prstGeom>
        </p:spPr>
      </p:pic>
      <p:pic>
        <p:nvPicPr>
          <p:cNvPr id="10" name="Picture 9">
            <a:extLst>
              <a:ext uri="{FF2B5EF4-FFF2-40B4-BE49-F238E27FC236}">
                <a16:creationId xmlns:a16="http://schemas.microsoft.com/office/drawing/2014/main" id="{9BFBB554-8E8C-E047-81BB-440D13F6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016" y="1140306"/>
            <a:ext cx="3489051" cy="2487387"/>
          </a:xfrm>
          <a:prstGeom prst="rect">
            <a:avLst/>
          </a:prstGeom>
        </p:spPr>
      </p:pic>
      <p:pic>
        <p:nvPicPr>
          <p:cNvPr id="12" name="Picture 11">
            <a:extLst>
              <a:ext uri="{FF2B5EF4-FFF2-40B4-BE49-F238E27FC236}">
                <a16:creationId xmlns:a16="http://schemas.microsoft.com/office/drawing/2014/main" id="{995A44D4-476E-8F49-937C-BE822B77C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501" y="1141563"/>
            <a:ext cx="3575620" cy="2487388"/>
          </a:xfrm>
          <a:prstGeom prst="rect">
            <a:avLst/>
          </a:prstGeom>
        </p:spPr>
      </p:pic>
      <p:pic>
        <p:nvPicPr>
          <p:cNvPr id="14" name="Picture 13">
            <a:extLst>
              <a:ext uri="{FF2B5EF4-FFF2-40B4-BE49-F238E27FC236}">
                <a16:creationId xmlns:a16="http://schemas.microsoft.com/office/drawing/2014/main" id="{7D8C28BF-1643-7542-A01F-B3C39EA1A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6144" y="3806134"/>
            <a:ext cx="4165235" cy="2967016"/>
          </a:xfrm>
          <a:prstGeom prst="rect">
            <a:avLst/>
          </a:prstGeom>
        </p:spPr>
      </p:pic>
      <p:pic>
        <p:nvPicPr>
          <p:cNvPr id="16" name="Picture 15">
            <a:extLst>
              <a:ext uri="{FF2B5EF4-FFF2-40B4-BE49-F238E27FC236}">
                <a16:creationId xmlns:a16="http://schemas.microsoft.com/office/drawing/2014/main" id="{9EC620CA-08CC-6D48-984D-1BADC2B49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1" y="3806133"/>
            <a:ext cx="4319367" cy="2967015"/>
          </a:xfrm>
          <a:prstGeom prst="rect">
            <a:avLst/>
          </a:prstGeom>
        </p:spPr>
      </p:pic>
    </p:spTree>
    <p:extLst>
      <p:ext uri="{BB962C8B-B14F-4D97-AF65-F5344CB8AC3E}">
        <p14:creationId xmlns:p14="http://schemas.microsoft.com/office/powerpoint/2010/main" val="81117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Unsupervised Learning in Vision</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914400" y="3474881"/>
            <a:ext cx="94994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Image</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7" y="2612989"/>
            <a:ext cx="2824556"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fill in a patch</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5032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cat vs. dog</a:t>
            </a:r>
          </a:p>
        </p:txBody>
      </p:sp>
    </p:spTree>
    <p:extLst>
      <p:ext uri="{BB962C8B-B14F-4D97-AF65-F5344CB8AC3E}">
        <p14:creationId xmlns:p14="http://schemas.microsoft.com/office/powerpoint/2010/main" val="128129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647702"/>
            <a:ext cx="11506200" cy="5753100"/>
          </a:xfrm>
          <a:prstGeom prst="rect">
            <a:avLst/>
          </a:prstGeom>
          <a:noFill/>
        </p:spPr>
      </p:pic>
    </p:spTree>
    <p:extLst>
      <p:ext uri="{BB962C8B-B14F-4D97-AF65-F5344CB8AC3E}">
        <p14:creationId xmlns:p14="http://schemas.microsoft.com/office/powerpoint/2010/main" val="17702540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FACB53-B4ED-8F4F-9005-361676047EE6}"/>
              </a:ext>
            </a:extLst>
          </p:cNvPr>
          <p:cNvSpPr>
            <a:spLocks noGrp="1"/>
          </p:cNvSpPr>
          <p:nvPr>
            <p:ph type="title"/>
          </p:nvPr>
        </p:nvSpPr>
        <p:spPr/>
        <p:txBody>
          <a:bodyPr/>
          <a:lstStyle/>
          <a:p>
            <a:r>
              <a:rPr lang="en-US" dirty="0"/>
              <a:t>Predict Missing Patch</a:t>
            </a:r>
          </a:p>
        </p:txBody>
      </p:sp>
      <p:pic>
        <p:nvPicPr>
          <p:cNvPr id="5122" name="Picture 2">
            <a:extLst>
              <a:ext uri="{FF2B5EF4-FFF2-40B4-BE49-F238E27FC236}">
                <a16:creationId xmlns:a16="http://schemas.microsoft.com/office/drawing/2014/main" id="{B3D37D27-E89A-4147-AB60-A9872BEC6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68682"/>
            <a:ext cx="11379200" cy="530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6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58F5D-5B3A-164B-8DB9-58CFDE96B7E9}"/>
              </a:ext>
            </a:extLst>
          </p:cNvPr>
          <p:cNvSpPr>
            <a:spLocks noGrp="1"/>
          </p:cNvSpPr>
          <p:nvPr>
            <p:ph type="title"/>
          </p:nvPr>
        </p:nvSpPr>
        <p:spPr/>
        <p:txBody>
          <a:bodyPr/>
          <a:lstStyle/>
          <a:p>
            <a:r>
              <a:rPr lang="en-US" dirty="0" err="1"/>
              <a:t>SimCLR</a:t>
            </a:r>
            <a:r>
              <a:rPr lang="en-US" dirty="0"/>
              <a:t> + linear classifier</a:t>
            </a:r>
          </a:p>
        </p:txBody>
      </p:sp>
      <p:sp>
        <p:nvSpPr>
          <p:cNvPr id="4" name="Footer Placeholder 3">
            <a:extLst>
              <a:ext uri="{FF2B5EF4-FFF2-40B4-BE49-F238E27FC236}">
                <a16:creationId xmlns:a16="http://schemas.microsoft.com/office/drawing/2014/main" id="{C86B8968-9037-1749-9753-3F80BD3B1BA3}"/>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9218" name="Picture 2">
            <a:extLst>
              <a:ext uri="{FF2B5EF4-FFF2-40B4-BE49-F238E27FC236}">
                <a16:creationId xmlns:a16="http://schemas.microsoft.com/office/drawing/2014/main" id="{9F208600-A92B-7B46-A913-E129D101E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965200"/>
            <a:ext cx="7692124" cy="566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7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F1C6F-E4F1-4443-AD52-295BDD6DA690}"/>
              </a:ext>
            </a:extLst>
          </p:cNvPr>
          <p:cNvSpPr>
            <a:spLocks noGrp="1"/>
          </p:cNvSpPr>
          <p:nvPr>
            <p:ph type="title"/>
          </p:nvPr>
        </p:nvSpPr>
        <p:spPr/>
        <p:txBody>
          <a:bodyPr/>
          <a:lstStyle/>
          <a:p>
            <a:r>
              <a:rPr lang="en-US" dirty="0"/>
              <a:t>AI for Art Creation</a:t>
            </a:r>
          </a:p>
        </p:txBody>
      </p:sp>
      <p:pic>
        <p:nvPicPr>
          <p:cNvPr id="4" name="Picture 3">
            <a:extLst>
              <a:ext uri="{FF2B5EF4-FFF2-40B4-BE49-F238E27FC236}">
                <a16:creationId xmlns:a16="http://schemas.microsoft.com/office/drawing/2014/main" id="{9F83C27A-8BFA-4545-8BD8-C2F8204034A2}"/>
              </a:ext>
            </a:extLst>
          </p:cNvPr>
          <p:cNvPicPr>
            <a:picLocks noChangeAspect="1"/>
          </p:cNvPicPr>
          <p:nvPr/>
        </p:nvPicPr>
        <p:blipFill>
          <a:blip r:embed="rId2"/>
          <a:stretch>
            <a:fillRect/>
          </a:stretch>
        </p:blipFill>
        <p:spPr>
          <a:xfrm>
            <a:off x="1219200" y="1142998"/>
            <a:ext cx="3151762" cy="4876800"/>
          </a:xfrm>
          <a:prstGeom prst="rect">
            <a:avLst/>
          </a:prstGeom>
        </p:spPr>
      </p:pic>
      <p:pic>
        <p:nvPicPr>
          <p:cNvPr id="5" name="Picture 4">
            <a:extLst>
              <a:ext uri="{FF2B5EF4-FFF2-40B4-BE49-F238E27FC236}">
                <a16:creationId xmlns:a16="http://schemas.microsoft.com/office/drawing/2014/main" id="{5AE971C1-5169-6743-A398-08BD43888598}"/>
              </a:ext>
            </a:extLst>
          </p:cNvPr>
          <p:cNvPicPr>
            <a:picLocks noChangeAspect="1"/>
          </p:cNvPicPr>
          <p:nvPr/>
        </p:nvPicPr>
        <p:blipFill>
          <a:blip r:embed="rId3"/>
          <a:stretch>
            <a:fillRect/>
          </a:stretch>
        </p:blipFill>
        <p:spPr>
          <a:xfrm>
            <a:off x="5181600" y="1142999"/>
            <a:ext cx="6562927" cy="4876799"/>
          </a:xfrm>
          <a:prstGeom prst="rect">
            <a:avLst/>
          </a:prstGeom>
        </p:spPr>
      </p:pic>
      <p:sp>
        <p:nvSpPr>
          <p:cNvPr id="7" name="Rectangle 6">
            <a:extLst>
              <a:ext uri="{FF2B5EF4-FFF2-40B4-BE49-F238E27FC236}">
                <a16:creationId xmlns:a16="http://schemas.microsoft.com/office/drawing/2014/main" id="{C6AF9173-30A8-2F4B-B90C-4E411FE6372B}"/>
              </a:ext>
            </a:extLst>
          </p:cNvPr>
          <p:cNvSpPr/>
          <p:nvPr/>
        </p:nvSpPr>
        <p:spPr>
          <a:xfrm>
            <a:off x="1347281" y="6056223"/>
            <a:ext cx="2895600" cy="646331"/>
          </a:xfrm>
          <a:prstGeom prst="rect">
            <a:avLst/>
          </a:prstGeom>
        </p:spPr>
        <p:txBody>
          <a:bodyPr wrap="square">
            <a:spAutoFit/>
          </a:bodyPr>
          <a:lstStyle/>
          <a:p>
            <a:pPr algn="ctr"/>
            <a:r>
              <a:rPr lang="en-US" dirty="0"/>
              <a:t>humanoid robot Mona Lisa</a:t>
            </a:r>
          </a:p>
          <a:p>
            <a:pPr algn="ctr"/>
            <a:r>
              <a:rPr lang="en-US" dirty="0" err="1"/>
              <a:t>artstationHQ</a:t>
            </a:r>
            <a:endParaRPr lang="en-US" dirty="0"/>
          </a:p>
        </p:txBody>
      </p:sp>
      <p:sp>
        <p:nvSpPr>
          <p:cNvPr id="8" name="Rectangle 7">
            <a:extLst>
              <a:ext uri="{FF2B5EF4-FFF2-40B4-BE49-F238E27FC236}">
                <a16:creationId xmlns:a16="http://schemas.microsoft.com/office/drawing/2014/main" id="{C3D24C0F-41D3-404A-9E88-7A258DDA0F1C}"/>
              </a:ext>
            </a:extLst>
          </p:cNvPr>
          <p:cNvSpPr/>
          <p:nvPr/>
        </p:nvSpPr>
        <p:spPr>
          <a:xfrm>
            <a:off x="6334114" y="6120678"/>
            <a:ext cx="4257897" cy="369332"/>
          </a:xfrm>
          <a:prstGeom prst="rect">
            <a:avLst/>
          </a:prstGeom>
        </p:spPr>
        <p:txBody>
          <a:bodyPr wrap="none">
            <a:spAutoFit/>
          </a:bodyPr>
          <a:lstStyle/>
          <a:p>
            <a:r>
              <a:rPr lang="en-US" dirty="0"/>
              <a:t>studio </a:t>
            </a:r>
            <a:r>
              <a:rPr lang="en-US" dirty="0" err="1"/>
              <a:t>ghibli</a:t>
            </a:r>
            <a:r>
              <a:rPr lang="en-US" dirty="0"/>
              <a:t> trending on </a:t>
            </a:r>
            <a:r>
              <a:rPr lang="en-US" dirty="0" err="1"/>
              <a:t>artstation</a:t>
            </a:r>
            <a:r>
              <a:rPr lang="en-US" dirty="0"/>
              <a:t> | vary</a:t>
            </a:r>
          </a:p>
        </p:txBody>
      </p:sp>
    </p:spTree>
    <p:extLst>
      <p:ext uri="{BB962C8B-B14F-4D97-AF65-F5344CB8AC3E}">
        <p14:creationId xmlns:p14="http://schemas.microsoft.com/office/powerpoint/2010/main" val="101305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CD8C0-9BE2-D441-BA54-BFD8E76EC1C1}"/>
              </a:ext>
            </a:extLst>
          </p:cNvPr>
          <p:cNvSpPr>
            <a:spLocks noGrp="1"/>
          </p:cNvSpPr>
          <p:nvPr>
            <p:ph type="title"/>
          </p:nvPr>
        </p:nvSpPr>
        <p:spPr/>
        <p:txBody>
          <a:bodyPr/>
          <a:lstStyle/>
          <a:p>
            <a:r>
              <a:rPr lang="en-US" dirty="0"/>
              <a:t>Text-Guided Image Generation</a:t>
            </a:r>
          </a:p>
        </p:txBody>
      </p:sp>
      <p:pic>
        <p:nvPicPr>
          <p:cNvPr id="4" name="Picture 3">
            <a:extLst>
              <a:ext uri="{FF2B5EF4-FFF2-40B4-BE49-F238E27FC236}">
                <a16:creationId xmlns:a16="http://schemas.microsoft.com/office/drawing/2014/main" id="{865B6756-BD9F-6144-81B7-8C602F7C9C44}"/>
              </a:ext>
            </a:extLst>
          </p:cNvPr>
          <p:cNvPicPr>
            <a:picLocks noChangeAspect="1"/>
          </p:cNvPicPr>
          <p:nvPr/>
        </p:nvPicPr>
        <p:blipFill>
          <a:blip r:embed="rId2"/>
          <a:stretch>
            <a:fillRect/>
          </a:stretch>
        </p:blipFill>
        <p:spPr>
          <a:xfrm>
            <a:off x="0" y="1284490"/>
            <a:ext cx="12192000" cy="4289020"/>
          </a:xfrm>
          <a:prstGeom prst="rect">
            <a:avLst/>
          </a:prstGeom>
        </p:spPr>
      </p:pic>
      <p:sp>
        <p:nvSpPr>
          <p:cNvPr id="5" name="Rectangle 4">
            <a:extLst>
              <a:ext uri="{FF2B5EF4-FFF2-40B4-BE49-F238E27FC236}">
                <a16:creationId xmlns:a16="http://schemas.microsoft.com/office/drawing/2014/main" id="{5E0C1C29-5FD8-5E48-9C7E-76E7979CF59F}"/>
              </a:ext>
            </a:extLst>
          </p:cNvPr>
          <p:cNvSpPr/>
          <p:nvPr/>
        </p:nvSpPr>
        <p:spPr>
          <a:xfrm>
            <a:off x="10058400" y="6172200"/>
            <a:ext cx="1915909" cy="369332"/>
          </a:xfrm>
          <a:prstGeom prst="rect">
            <a:avLst/>
          </a:prstGeom>
        </p:spPr>
        <p:txBody>
          <a:bodyPr wrap="none">
            <a:spAutoFit/>
          </a:bodyPr>
          <a:lstStyle/>
          <a:p>
            <a:r>
              <a:rPr lang="en-US" dirty="0"/>
              <a:t>via Charlie Snell </a:t>
            </a:r>
          </a:p>
        </p:txBody>
      </p:sp>
      <p:sp>
        <p:nvSpPr>
          <p:cNvPr id="6" name="Rectangle 5">
            <a:extLst>
              <a:ext uri="{FF2B5EF4-FFF2-40B4-BE49-F238E27FC236}">
                <a16:creationId xmlns:a16="http://schemas.microsoft.com/office/drawing/2014/main" id="{E3C99880-DEA7-9C4F-B9F8-570FB966127A}"/>
              </a:ext>
            </a:extLst>
          </p:cNvPr>
          <p:cNvSpPr/>
          <p:nvPr/>
        </p:nvSpPr>
        <p:spPr bwMode="auto">
          <a:xfrm>
            <a:off x="76200" y="1143000"/>
            <a:ext cx="5029200" cy="1066800"/>
          </a:xfrm>
          <a:prstGeom prst="rect">
            <a:avLst/>
          </a:prstGeom>
          <a:solidFill>
            <a:schemeClr val="bg1"/>
          </a:solidFill>
          <a:ln w="63500" algn="ctr">
            <a:noFill/>
            <a:round/>
            <a:headEnd/>
            <a:tailEnd/>
          </a:ln>
        </p:spPr>
        <p:txBody>
          <a:bodyPr wrap="square" rtlCol="0" anchor="ctr">
            <a:spAutoFit/>
          </a:bodyPr>
          <a:lstStyle/>
          <a:p>
            <a:pPr algn="ctr" eaLnBrk="0" hangingPunct="0">
              <a:spcBef>
                <a:spcPct val="50000"/>
              </a:spcBef>
            </a:pPr>
            <a:endParaRPr lang="en-US"/>
          </a:p>
        </p:txBody>
      </p:sp>
    </p:spTree>
    <p:extLst>
      <p:ext uri="{BB962C8B-B14F-4D97-AF65-F5344CB8AC3E}">
        <p14:creationId xmlns:p14="http://schemas.microsoft.com/office/powerpoint/2010/main" val="2803639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40CD7-44B2-7246-BF1A-B09D05191458}"/>
              </a:ext>
            </a:extLst>
          </p:cNvPr>
          <p:cNvSpPr>
            <a:spLocks noGrp="1"/>
          </p:cNvSpPr>
          <p:nvPr>
            <p:ph type="title"/>
          </p:nvPr>
        </p:nvSpPr>
        <p:spPr/>
        <p:txBody>
          <a:bodyPr/>
          <a:lstStyle/>
          <a:p>
            <a:r>
              <a:rPr lang="en-US" dirty="0"/>
              <a:t>Examples (CLIP + VQGAN)</a:t>
            </a:r>
          </a:p>
        </p:txBody>
      </p:sp>
      <p:pic>
        <p:nvPicPr>
          <p:cNvPr id="4" name="Picture 3">
            <a:extLst>
              <a:ext uri="{FF2B5EF4-FFF2-40B4-BE49-F238E27FC236}">
                <a16:creationId xmlns:a16="http://schemas.microsoft.com/office/drawing/2014/main" id="{DF11A5C6-0B76-CC49-98AC-AF1494EAEB68}"/>
              </a:ext>
            </a:extLst>
          </p:cNvPr>
          <p:cNvPicPr>
            <a:picLocks noChangeAspect="1"/>
          </p:cNvPicPr>
          <p:nvPr/>
        </p:nvPicPr>
        <p:blipFill>
          <a:blip r:embed="rId2"/>
          <a:stretch>
            <a:fillRect/>
          </a:stretch>
        </p:blipFill>
        <p:spPr>
          <a:xfrm>
            <a:off x="0" y="1143000"/>
            <a:ext cx="12192000" cy="6107641"/>
          </a:xfrm>
          <a:prstGeom prst="rect">
            <a:avLst/>
          </a:prstGeom>
        </p:spPr>
      </p:pic>
    </p:spTree>
    <p:extLst>
      <p:ext uri="{BB962C8B-B14F-4D97-AF65-F5344CB8AC3E}">
        <p14:creationId xmlns:p14="http://schemas.microsoft.com/office/powerpoint/2010/main" val="2596861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1"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2659422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61A7C443-1DD3-6B4E-8900-BD845F55A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95401"/>
            <a:ext cx="6791943" cy="367167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3BE95FD-DA86-1F40-B19B-2258BBA9E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1" y="990601"/>
            <a:ext cx="5384799" cy="4294097"/>
          </a:xfrm>
          <a:prstGeom prst="rect">
            <a:avLst/>
          </a:prstGeom>
        </p:spPr>
      </p:pic>
    </p:spTree>
    <p:extLst>
      <p:ext uri="{BB962C8B-B14F-4D97-AF65-F5344CB8AC3E}">
        <p14:creationId xmlns:p14="http://schemas.microsoft.com/office/powerpoint/2010/main" val="179345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530C5-1668-314F-B49E-069E25FA3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57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4456E-FBC7-D742-BDA1-AA04778CE3A1}"/>
              </a:ext>
            </a:extLst>
          </p:cNvPr>
          <p:cNvSpPr>
            <a:spLocks noGrp="1"/>
          </p:cNvSpPr>
          <p:nvPr>
            <p:ph type="title"/>
          </p:nvPr>
        </p:nvSpPr>
        <p:spPr/>
        <p:txBody>
          <a:bodyPr/>
          <a:lstStyle/>
          <a:p>
            <a:r>
              <a:rPr lang="en-US" dirty="0"/>
              <a:t>CASP 2020 Competition</a:t>
            </a:r>
          </a:p>
        </p:txBody>
      </p:sp>
      <p:pic>
        <p:nvPicPr>
          <p:cNvPr id="4" name="Picture 3">
            <a:extLst>
              <a:ext uri="{FF2B5EF4-FFF2-40B4-BE49-F238E27FC236}">
                <a16:creationId xmlns:a16="http://schemas.microsoft.com/office/drawing/2014/main" id="{A7A7CF7F-D6F0-7A44-84FE-9A7756DB8800}"/>
              </a:ext>
            </a:extLst>
          </p:cNvPr>
          <p:cNvPicPr>
            <a:picLocks noChangeAspect="1"/>
          </p:cNvPicPr>
          <p:nvPr/>
        </p:nvPicPr>
        <p:blipFill>
          <a:blip r:embed="rId2"/>
          <a:stretch>
            <a:fillRect/>
          </a:stretch>
        </p:blipFill>
        <p:spPr>
          <a:xfrm>
            <a:off x="1727200" y="1092200"/>
            <a:ext cx="8857941" cy="5652837"/>
          </a:xfrm>
          <a:prstGeom prst="rect">
            <a:avLst/>
          </a:prstGeom>
        </p:spPr>
      </p:pic>
    </p:spTree>
    <p:extLst>
      <p:ext uri="{BB962C8B-B14F-4D97-AF65-F5344CB8AC3E}">
        <p14:creationId xmlns:p14="http://schemas.microsoft.com/office/powerpoint/2010/main" val="348672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AC2E368-0065-8049-A352-864489BC1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7167"/>
            <a:ext cx="12192000" cy="478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0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2209801"/>
            <a:ext cx="2324100" cy="2324100"/>
          </a:xfrm>
          <a:prstGeom prst="rect">
            <a:avLst/>
          </a:prstGeom>
        </p:spPr>
      </p:pic>
      <p:sp>
        <p:nvSpPr>
          <p:cNvPr id="5" name="Content Placeholder 2"/>
          <p:cNvSpPr txBox="1">
            <a:spLocks/>
          </p:cNvSpPr>
          <p:nvPr/>
        </p:nvSpPr>
        <p:spPr bwMode="auto">
          <a:xfrm>
            <a:off x="8001000" y="4876800"/>
            <a:ext cx="4394200" cy="1447800"/>
          </a:xfrm>
          <a:prstGeom prst="rect">
            <a:avLst/>
          </a:prstGeom>
          <a:noFill/>
          <a:ln w="9525">
            <a:noFill/>
            <a:miter lim="800000"/>
            <a:headEnd/>
            <a:tailEnd/>
          </a:ln>
        </p:spPr>
        <p:txBody>
          <a:bodyPr vert="horz" wrap="square" lIns="91432" tIns="45718" rIns="91432" bIns="45718" numCol="1" anchor="t" anchorCtr="0" compatLnSpc="1">
            <a:prstTxWarp prst="textNoShape">
              <a:avLst/>
            </a:prstTxWarp>
          </a:bodyPr>
          <a:lstStyle>
            <a:lvl1pPr marL="342874" indent="-342874"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95" indent="-28573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14" indent="-228584"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80" indent="-228584"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47"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12"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78"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744"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910"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lgn="ctr">
              <a:buNone/>
            </a:pPr>
            <a:r>
              <a:rPr lang="en-US" sz="3600" dirty="0" err="1"/>
              <a:t>Ketrina</a:t>
            </a:r>
            <a:r>
              <a:rPr lang="en-US" sz="3600" dirty="0"/>
              <a:t> </a:t>
            </a:r>
            <a:r>
              <a:rPr lang="en-US" sz="3600" dirty="0" err="1"/>
              <a:t>Yim</a:t>
            </a:r>
            <a:endParaRPr lang="en-US" sz="3600" dirty="0"/>
          </a:p>
          <a:p>
            <a:pPr marL="0" indent="0" algn="ctr">
              <a:buNone/>
            </a:pPr>
            <a:r>
              <a:rPr lang="en-US" sz="3600" dirty="0"/>
              <a:t>Artist</a:t>
            </a:r>
          </a:p>
          <a:p>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4801" y="1409701"/>
            <a:ext cx="7848599" cy="3924299"/>
          </a:xfrm>
          <a:prstGeom prst="rect">
            <a:avLst/>
          </a:prstGeom>
          <a:noFill/>
        </p:spPr>
      </p:pic>
    </p:spTree>
    <p:extLst>
      <p:ext uri="{BB962C8B-B14F-4D97-AF65-F5344CB8AC3E}">
        <p14:creationId xmlns:p14="http://schemas.microsoft.com/office/powerpoint/2010/main" val="43028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83F8C9F7-B39B-1E4A-B1BB-553A922E9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699"/>
            <a:ext cx="6001825" cy="6537702"/>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4AC66959-1258-684B-9C7F-79FFEE396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97" y="365501"/>
            <a:ext cx="5971111" cy="6263899"/>
          </a:xfrm>
          <a:prstGeom prst="rect">
            <a:avLst/>
          </a:prstGeom>
        </p:spPr>
      </p:pic>
    </p:spTree>
    <p:extLst>
      <p:ext uri="{BB962C8B-B14F-4D97-AF65-F5344CB8AC3E}">
        <p14:creationId xmlns:p14="http://schemas.microsoft.com/office/powerpoint/2010/main" val="3378609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8E2A7-80C5-1649-B6C6-6F23D7EA7600}"/>
              </a:ext>
            </a:extLst>
          </p:cNvPr>
          <p:cNvPicPr>
            <a:picLocks noChangeAspect="1"/>
          </p:cNvPicPr>
          <p:nvPr/>
        </p:nvPicPr>
        <p:blipFill>
          <a:blip r:embed="rId2"/>
          <a:stretch>
            <a:fillRect/>
          </a:stretch>
        </p:blipFill>
        <p:spPr>
          <a:xfrm>
            <a:off x="2602302" y="0"/>
            <a:ext cx="6987396" cy="6858000"/>
          </a:xfrm>
          <a:prstGeom prst="rect">
            <a:avLst/>
          </a:prstGeom>
        </p:spPr>
      </p:pic>
    </p:spTree>
    <p:extLst>
      <p:ext uri="{BB962C8B-B14F-4D97-AF65-F5344CB8AC3E}">
        <p14:creationId xmlns:p14="http://schemas.microsoft.com/office/powerpoint/2010/main" val="1095028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7" name="Picture 6">
            <a:extLst>
              <a:ext uri="{FF2B5EF4-FFF2-40B4-BE49-F238E27FC236}">
                <a16:creationId xmlns:a16="http://schemas.microsoft.com/office/drawing/2014/main" id="{84164244-F353-4445-83B0-3912CD4D7ADB}"/>
              </a:ext>
            </a:extLst>
          </p:cNvPr>
          <p:cNvPicPr>
            <a:picLocks noChangeAspect="1"/>
          </p:cNvPicPr>
          <p:nvPr/>
        </p:nvPicPr>
        <p:blipFill>
          <a:blip r:embed="rId2"/>
          <a:stretch>
            <a:fillRect/>
          </a:stretch>
        </p:blipFill>
        <p:spPr>
          <a:xfrm>
            <a:off x="0" y="1226084"/>
            <a:ext cx="12192000" cy="4405832"/>
          </a:xfrm>
          <a:prstGeom prst="rect">
            <a:avLst/>
          </a:prstGeom>
        </p:spPr>
      </p:pic>
    </p:spTree>
    <p:extLst>
      <p:ext uri="{BB962C8B-B14F-4D97-AF65-F5344CB8AC3E}">
        <p14:creationId xmlns:p14="http://schemas.microsoft.com/office/powerpoint/2010/main" val="331565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6" name="Picture 5">
            <a:extLst>
              <a:ext uri="{FF2B5EF4-FFF2-40B4-BE49-F238E27FC236}">
                <a16:creationId xmlns:a16="http://schemas.microsoft.com/office/drawing/2014/main" id="{96ABA7A1-9799-5247-B2D2-1757A7007CAD}"/>
              </a:ext>
            </a:extLst>
          </p:cNvPr>
          <p:cNvPicPr>
            <a:picLocks noChangeAspect="1"/>
          </p:cNvPicPr>
          <p:nvPr/>
        </p:nvPicPr>
        <p:blipFill>
          <a:blip r:embed="rId2"/>
          <a:stretch>
            <a:fillRect/>
          </a:stretch>
        </p:blipFill>
        <p:spPr>
          <a:xfrm>
            <a:off x="0" y="1444256"/>
            <a:ext cx="12192000" cy="3969488"/>
          </a:xfrm>
          <a:prstGeom prst="rect">
            <a:avLst/>
          </a:prstGeom>
        </p:spPr>
      </p:pic>
    </p:spTree>
    <p:extLst>
      <p:ext uri="{BB962C8B-B14F-4D97-AF65-F5344CB8AC3E}">
        <p14:creationId xmlns:p14="http://schemas.microsoft.com/office/powerpoint/2010/main" val="2321843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1"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3728876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61FA4-D333-9E4A-8FA9-B15A4BF968E6}"/>
              </a:ext>
            </a:extLst>
          </p:cNvPr>
          <p:cNvSpPr>
            <a:spLocks noGrp="1"/>
          </p:cNvSpPr>
          <p:nvPr>
            <p:ph idx="1"/>
          </p:nvPr>
        </p:nvSpPr>
        <p:spPr/>
        <p:txBody>
          <a:bodyPr/>
          <a:lstStyle/>
          <a:p>
            <a:r>
              <a:rPr lang="en-US" dirty="0"/>
              <a:t>Why?</a:t>
            </a:r>
          </a:p>
          <a:p>
            <a:pPr lvl="1"/>
            <a:r>
              <a:rPr lang="en-US" dirty="0"/>
              <a:t>AI is making decisions, at scale</a:t>
            </a:r>
          </a:p>
          <a:p>
            <a:pPr lvl="1"/>
            <a:r>
              <a:rPr lang="en-US" dirty="0"/>
              <a:t>Any kind of issues (e.g. bias or malignant use) could significantly affect </a:t>
            </a:r>
            <a:r>
              <a:rPr lang="en-US" i="1" dirty="0"/>
              <a:t>people</a:t>
            </a:r>
            <a:r>
              <a:rPr lang="en-US" dirty="0"/>
              <a:t> </a:t>
            </a:r>
          </a:p>
          <a:p>
            <a:r>
              <a:rPr lang="en-US" dirty="0"/>
              <a:t>Many open questions:</a:t>
            </a:r>
          </a:p>
          <a:p>
            <a:pPr lvl="1"/>
            <a:r>
              <a:rPr lang="en-US" dirty="0"/>
              <a:t>Who is responsible?</a:t>
            </a:r>
          </a:p>
          <a:p>
            <a:pPr lvl="1"/>
            <a:r>
              <a:rPr lang="en-US" dirty="0"/>
              <a:t>How to diagnose and prevent?</a:t>
            </a:r>
          </a:p>
          <a:p>
            <a:pPr lvl="1"/>
            <a:endParaRPr lang="en-US" dirty="0"/>
          </a:p>
        </p:txBody>
      </p:sp>
      <p:sp>
        <p:nvSpPr>
          <p:cNvPr id="3" name="Title 2">
            <a:extLst>
              <a:ext uri="{FF2B5EF4-FFF2-40B4-BE49-F238E27FC236}">
                <a16:creationId xmlns:a16="http://schemas.microsoft.com/office/drawing/2014/main" id="{27F4D72B-4CEF-FA4F-B416-7CB8B2BD2207}"/>
              </a:ext>
            </a:extLst>
          </p:cNvPr>
          <p:cNvSpPr>
            <a:spLocks noGrp="1"/>
          </p:cNvSpPr>
          <p:nvPr>
            <p:ph type="title"/>
          </p:nvPr>
        </p:nvSpPr>
        <p:spPr/>
        <p:txBody>
          <a:bodyPr/>
          <a:lstStyle/>
          <a:p>
            <a:r>
              <a:rPr lang="en-US" dirty="0"/>
              <a:t>AI Ethics Ever More Important</a:t>
            </a:r>
          </a:p>
        </p:txBody>
      </p:sp>
      <p:sp>
        <p:nvSpPr>
          <p:cNvPr id="4" name="Footer Placeholder 3">
            <a:extLst>
              <a:ext uri="{FF2B5EF4-FFF2-40B4-BE49-F238E27FC236}">
                <a16:creationId xmlns:a16="http://schemas.microsoft.com/office/drawing/2014/main" id="{2EC8A941-1906-AF4D-9662-19996A0BBCB5}"/>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111720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9B8E02-126D-C84A-A375-4E3055D1EBE0}"/>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FD022004-0ACD-854F-84CC-130A827301D6}"/>
              </a:ext>
            </a:extLst>
          </p:cNvPr>
          <p:cNvSpPr>
            <a:spLocks noGrp="1"/>
          </p:cNvSpPr>
          <p:nvPr>
            <p:ph type="title"/>
          </p:nvPr>
        </p:nvSpPr>
        <p:spPr/>
        <p:txBody>
          <a:bodyPr/>
          <a:lstStyle/>
          <a:p>
            <a:r>
              <a:rPr lang="en-US" dirty="0"/>
              <a:t>Some experts you’ll want to learn from</a:t>
            </a:r>
          </a:p>
        </p:txBody>
      </p:sp>
      <p:sp>
        <p:nvSpPr>
          <p:cNvPr id="4" name="Footer Placeholder 3">
            <a:extLst>
              <a:ext uri="{FF2B5EF4-FFF2-40B4-BE49-F238E27FC236}">
                <a16:creationId xmlns:a16="http://schemas.microsoft.com/office/drawing/2014/main" id="{E1051BEC-8222-6449-BA14-489AA349C60E}"/>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pic>
        <p:nvPicPr>
          <p:cNvPr id="1026" name="Picture 2" descr="Moritz Hardt | EECS at UC Berkeley">
            <a:extLst>
              <a:ext uri="{FF2B5EF4-FFF2-40B4-BE49-F238E27FC236}">
                <a16:creationId xmlns:a16="http://schemas.microsoft.com/office/drawing/2014/main" id="{95BD3F84-12B8-5A44-AF63-5BBF2C3DD3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22"/>
          <a:stretch/>
        </p:blipFill>
        <p:spPr bwMode="auto">
          <a:xfrm>
            <a:off x="9555365" y="2006600"/>
            <a:ext cx="2225748"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iet Abebe">
            <a:extLst>
              <a:ext uri="{FF2B5EF4-FFF2-40B4-BE49-F238E27FC236}">
                <a16:creationId xmlns:a16="http://schemas.microsoft.com/office/drawing/2014/main" id="{225577AD-7434-9D4A-B6D1-CDB042C04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80" y="2006600"/>
            <a:ext cx="2768053" cy="2780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chel Thomas (@math_rachel) | Twitter">
            <a:extLst>
              <a:ext uri="{FF2B5EF4-FFF2-40B4-BE49-F238E27FC236}">
                <a16:creationId xmlns:a16="http://schemas.microsoft.com/office/drawing/2014/main" id="{D48A086C-2D26-D54D-889E-EC92D5E1B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006600"/>
            <a:ext cx="2760133"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in AI">
            <a:extLst>
              <a:ext uri="{FF2B5EF4-FFF2-40B4-BE49-F238E27FC236}">
                <a16:creationId xmlns:a16="http://schemas.microsoft.com/office/drawing/2014/main" id="{38782B15-F74B-2047-B22E-C0125B9EF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099" y="2006600"/>
            <a:ext cx="2416500" cy="2798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CD1E6-A127-B542-B90A-E07B887C82FB}"/>
              </a:ext>
            </a:extLst>
          </p:cNvPr>
          <p:cNvSpPr txBox="1"/>
          <p:nvPr/>
        </p:nvSpPr>
        <p:spPr>
          <a:xfrm>
            <a:off x="845204" y="4804867"/>
            <a:ext cx="250863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Rediet Abebe</a:t>
            </a:r>
          </a:p>
          <a:p>
            <a:pPr algn="ctr" defTabSz="1219170" eaLnBrk="0" hangingPunct="0"/>
            <a:r>
              <a:rPr lang="en-US" sz="2400" dirty="0">
                <a:solidFill>
                  <a:srgbClr val="000000"/>
                </a:solidFill>
                <a:latin typeface="Calibri"/>
                <a:ea typeface="ＭＳ Ｐゴシック" charset="0"/>
                <a:cs typeface="Calibri"/>
              </a:rPr>
              <a:t>UC Berkeley</a:t>
            </a:r>
          </a:p>
        </p:txBody>
      </p:sp>
      <p:sp>
        <p:nvSpPr>
          <p:cNvPr id="10" name="TextBox 9">
            <a:extLst>
              <a:ext uri="{FF2B5EF4-FFF2-40B4-BE49-F238E27FC236}">
                <a16:creationId xmlns:a16="http://schemas.microsoft.com/office/drawing/2014/main" id="{88428781-0A80-A84B-9763-E9AE4EC93021}"/>
              </a:ext>
            </a:extLst>
          </p:cNvPr>
          <p:cNvSpPr txBox="1"/>
          <p:nvPr/>
        </p:nvSpPr>
        <p:spPr>
          <a:xfrm>
            <a:off x="3737463" y="4759954"/>
            <a:ext cx="2880469"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Rachel Thomas</a:t>
            </a:r>
          </a:p>
          <a:p>
            <a:pPr algn="ctr" defTabSz="1219170" eaLnBrk="0" hangingPunct="0"/>
            <a:r>
              <a:rPr lang="en-US" sz="2400" dirty="0">
                <a:solidFill>
                  <a:srgbClr val="000000"/>
                </a:solidFill>
                <a:latin typeface="Calibri"/>
                <a:ea typeface="ＭＳ Ｐゴシック" charset="0"/>
                <a:cs typeface="Calibri"/>
              </a:rPr>
              <a:t>Univ. of San Francisco</a:t>
            </a:r>
          </a:p>
        </p:txBody>
      </p:sp>
      <p:sp>
        <p:nvSpPr>
          <p:cNvPr id="11" name="TextBox 10">
            <a:extLst>
              <a:ext uri="{FF2B5EF4-FFF2-40B4-BE49-F238E27FC236}">
                <a16:creationId xmlns:a16="http://schemas.microsoft.com/office/drawing/2014/main" id="{31F984BA-680B-F64C-9B1B-F5C752808276}"/>
              </a:ext>
            </a:extLst>
          </p:cNvPr>
          <p:cNvSpPr txBox="1"/>
          <p:nvPr/>
        </p:nvSpPr>
        <p:spPr>
          <a:xfrm>
            <a:off x="6992970" y="4801593"/>
            <a:ext cx="224561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Dr. </a:t>
            </a:r>
            <a:r>
              <a:rPr lang="en-US" sz="2400" dirty="0" err="1">
                <a:solidFill>
                  <a:srgbClr val="000000"/>
                </a:solidFill>
                <a:latin typeface="Calibri"/>
                <a:ea typeface="ＭＳ Ｐゴシック" charset="0"/>
                <a:cs typeface="Calibri"/>
              </a:rPr>
              <a:t>Timnit</a:t>
            </a:r>
            <a:r>
              <a:rPr lang="en-US" sz="2400" dirty="0">
                <a:solidFill>
                  <a:srgbClr val="000000"/>
                </a:solidFill>
                <a:latin typeface="Calibri"/>
                <a:ea typeface="ＭＳ Ｐゴシック" charset="0"/>
                <a:cs typeface="Calibri"/>
              </a:rPr>
              <a:t> </a:t>
            </a:r>
            <a:r>
              <a:rPr lang="en-US" sz="2400" dirty="0" err="1">
                <a:solidFill>
                  <a:srgbClr val="000000"/>
                </a:solidFill>
                <a:latin typeface="Calibri"/>
                <a:ea typeface="ＭＳ Ｐゴシック" charset="0"/>
                <a:cs typeface="Calibri"/>
              </a:rPr>
              <a:t>Gebru</a:t>
            </a:r>
            <a:endParaRPr lang="en-US" sz="2400" dirty="0">
              <a:solidFill>
                <a:srgbClr val="000000"/>
              </a:solidFill>
              <a:latin typeface="Calibri"/>
              <a:ea typeface="ＭＳ Ｐゴシック" charset="0"/>
              <a:cs typeface="Calibri"/>
            </a:endParaRPr>
          </a:p>
          <a:p>
            <a:pPr algn="ctr" defTabSz="1219170" eaLnBrk="0" hangingPunct="0"/>
            <a:r>
              <a:rPr lang="en-US" sz="2400" dirty="0">
                <a:solidFill>
                  <a:srgbClr val="000000"/>
                </a:solidFill>
                <a:latin typeface="Calibri"/>
                <a:ea typeface="ＭＳ Ｐゴシック" charset="0"/>
                <a:cs typeface="Calibri"/>
              </a:rPr>
              <a:t>Google</a:t>
            </a:r>
          </a:p>
        </p:txBody>
      </p:sp>
      <p:sp>
        <p:nvSpPr>
          <p:cNvPr id="12" name="TextBox 11">
            <a:extLst>
              <a:ext uri="{FF2B5EF4-FFF2-40B4-BE49-F238E27FC236}">
                <a16:creationId xmlns:a16="http://schemas.microsoft.com/office/drawing/2014/main" id="{C2881ED3-7759-1E46-A86E-C42D90E7E1B7}"/>
              </a:ext>
            </a:extLst>
          </p:cNvPr>
          <p:cNvSpPr txBox="1"/>
          <p:nvPr/>
        </p:nvSpPr>
        <p:spPr>
          <a:xfrm>
            <a:off x="9480667" y="4759954"/>
            <a:ext cx="2431307"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Moritz Hardt</a:t>
            </a:r>
          </a:p>
          <a:p>
            <a:pPr algn="ctr" defTabSz="1219170" eaLnBrk="0" hangingPunct="0"/>
            <a:r>
              <a:rPr lang="en-US" sz="2400" dirty="0">
                <a:solidFill>
                  <a:srgbClr val="000000"/>
                </a:solidFill>
                <a:latin typeface="Calibri"/>
                <a:ea typeface="ＭＳ Ｐゴシック" charset="0"/>
                <a:cs typeface="Calibri"/>
              </a:rPr>
              <a:t>UC Berkeley / MPI</a:t>
            </a:r>
          </a:p>
        </p:txBody>
      </p:sp>
    </p:spTree>
    <p:extLst>
      <p:ext uri="{BB962C8B-B14F-4D97-AF65-F5344CB8AC3E}">
        <p14:creationId xmlns:p14="http://schemas.microsoft.com/office/powerpoint/2010/main" val="2021576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CA2BE8-92D2-D945-801A-0E5D1110D41B}"/>
              </a:ext>
            </a:extLst>
          </p:cNvPr>
          <p:cNvSpPr>
            <a:spLocks noGrp="1"/>
          </p:cNvSpPr>
          <p:nvPr>
            <p:ph idx="1"/>
          </p:nvPr>
        </p:nvSpPr>
        <p:spPr/>
        <p:txBody>
          <a:bodyPr/>
          <a:lstStyle/>
          <a:p>
            <a:r>
              <a:rPr lang="en-US" dirty="0"/>
              <a:t>Disinformation</a:t>
            </a:r>
          </a:p>
          <a:p>
            <a:r>
              <a:rPr lang="en-US" dirty="0"/>
              <a:t>Bias and fairness</a:t>
            </a:r>
          </a:p>
          <a:p>
            <a:r>
              <a:rPr lang="en-US" dirty="0"/>
              <a:t>Privacy and surveillance</a:t>
            </a:r>
          </a:p>
          <a:p>
            <a:r>
              <a:rPr lang="en-US" dirty="0"/>
              <a:t>Metrics</a:t>
            </a:r>
          </a:p>
          <a:p>
            <a:r>
              <a:rPr lang="en-US" dirty="0"/>
              <a:t>Algorithmic colonialism</a:t>
            </a:r>
          </a:p>
        </p:txBody>
      </p:sp>
      <p:sp>
        <p:nvSpPr>
          <p:cNvPr id="3" name="Title 2">
            <a:extLst>
              <a:ext uri="{FF2B5EF4-FFF2-40B4-BE49-F238E27FC236}">
                <a16:creationId xmlns:a16="http://schemas.microsoft.com/office/drawing/2014/main" id="{C01BC9DD-94B9-4C40-8DAA-AF925E6C0FC4}"/>
              </a:ext>
            </a:extLst>
          </p:cNvPr>
          <p:cNvSpPr>
            <a:spLocks noGrp="1"/>
          </p:cNvSpPr>
          <p:nvPr>
            <p:ph type="title"/>
          </p:nvPr>
        </p:nvSpPr>
        <p:spPr/>
        <p:txBody>
          <a:bodyPr/>
          <a:lstStyle/>
          <a:p>
            <a:r>
              <a:rPr lang="en-US" dirty="0"/>
              <a:t>Some Key AI Ethics Topics</a:t>
            </a:r>
          </a:p>
        </p:txBody>
      </p:sp>
      <p:sp>
        <p:nvSpPr>
          <p:cNvPr id="4" name="TextBox 3">
            <a:extLst>
              <a:ext uri="{FF2B5EF4-FFF2-40B4-BE49-F238E27FC236}">
                <a16:creationId xmlns:a16="http://schemas.microsoft.com/office/drawing/2014/main" id="{8BAD351E-D9D5-4D49-B98A-7FDBE35977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76172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sz="4267" dirty="0"/>
              <a:t>Disinformation can be aided by AI generated text</a:t>
            </a:r>
          </a:p>
        </p:txBody>
      </p:sp>
      <p:sp>
        <p:nvSpPr>
          <p:cNvPr id="5" name="Content Placeholder 1">
            <a:extLst>
              <a:ext uri="{FF2B5EF4-FFF2-40B4-BE49-F238E27FC236}">
                <a16:creationId xmlns:a16="http://schemas.microsoft.com/office/drawing/2014/main" id="{15855A01-3273-6546-BC12-0AA1CFE32669}"/>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Tree>
    <p:extLst>
      <p:ext uri="{BB962C8B-B14F-4D97-AF65-F5344CB8AC3E}">
        <p14:creationId xmlns:p14="http://schemas.microsoft.com/office/powerpoint/2010/main" val="21763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1C49F4-6A5B-5A4E-9D1C-202BC061E1AD}"/>
              </a:ext>
            </a:extLst>
          </p:cNvPr>
          <p:cNvSpPr>
            <a:spLocks noGrp="1"/>
          </p:cNvSpPr>
          <p:nvPr>
            <p:ph type="title"/>
          </p:nvPr>
        </p:nvSpPr>
        <p:spPr/>
        <p:txBody>
          <a:bodyPr/>
          <a:lstStyle/>
          <a:p>
            <a:r>
              <a:rPr lang="en-US" sz="4800" dirty="0"/>
              <a:t>Disinformation can be aided by Deep Fakes</a:t>
            </a:r>
          </a:p>
        </p:txBody>
      </p:sp>
      <p:pic>
        <p:nvPicPr>
          <p:cNvPr id="5" name="Picture 4">
            <a:extLst>
              <a:ext uri="{FF2B5EF4-FFF2-40B4-BE49-F238E27FC236}">
                <a16:creationId xmlns:a16="http://schemas.microsoft.com/office/drawing/2014/main" id="{11FEF301-7840-A444-848E-D926AB404DB9}"/>
              </a:ext>
            </a:extLst>
          </p:cNvPr>
          <p:cNvPicPr>
            <a:picLocks noChangeAspect="1"/>
          </p:cNvPicPr>
          <p:nvPr/>
        </p:nvPicPr>
        <p:blipFill>
          <a:blip r:embed="rId2"/>
          <a:stretch>
            <a:fillRect/>
          </a:stretch>
        </p:blipFill>
        <p:spPr>
          <a:xfrm>
            <a:off x="150211" y="1117600"/>
            <a:ext cx="2260600" cy="2260600"/>
          </a:xfrm>
          <a:prstGeom prst="rect">
            <a:avLst/>
          </a:prstGeom>
        </p:spPr>
      </p:pic>
      <p:sp>
        <p:nvSpPr>
          <p:cNvPr id="2" name="TextBox 1">
            <a:extLst>
              <a:ext uri="{FF2B5EF4-FFF2-40B4-BE49-F238E27FC236}">
                <a16:creationId xmlns:a16="http://schemas.microsoft.com/office/drawing/2014/main" id="{28A0F42B-DD31-3B43-A395-7BB13690E6AF}"/>
              </a:ext>
            </a:extLst>
          </p:cNvPr>
          <p:cNvSpPr txBox="1"/>
          <p:nvPr/>
        </p:nvSpPr>
        <p:spPr>
          <a:xfrm>
            <a:off x="1" y="6473031"/>
            <a:ext cx="3066289" cy="379656"/>
          </a:xfrm>
          <a:prstGeom prst="rect">
            <a:avLst/>
          </a:prstGeom>
          <a:noFill/>
        </p:spPr>
        <p:txBody>
          <a:bodyPr wrap="non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err="1">
                <a:solidFill>
                  <a:srgbClr val="000000"/>
                </a:solidFill>
                <a:latin typeface="Calibri"/>
                <a:ea typeface="ＭＳ Ｐゴシック" charset="0"/>
                <a:cs typeface="Calibri"/>
              </a:rPr>
              <a:t>thispersondoesnotexist.com</a:t>
            </a:r>
            <a:r>
              <a:rPr lang="en-US" sz="1867" dirty="0">
                <a:solidFill>
                  <a:srgbClr val="000000"/>
                </a:solidFill>
                <a:latin typeface="Calibri"/>
                <a:ea typeface="ＭＳ Ｐゴシック" charset="0"/>
                <a:cs typeface="Calibri"/>
              </a:rPr>
              <a:t>]</a:t>
            </a:r>
          </a:p>
        </p:txBody>
      </p:sp>
      <p:sp>
        <p:nvSpPr>
          <p:cNvPr id="6" name="Footer Placeholder 3">
            <a:extLst>
              <a:ext uri="{FF2B5EF4-FFF2-40B4-BE49-F238E27FC236}">
                <a16:creationId xmlns:a16="http://schemas.microsoft.com/office/drawing/2014/main" id="{8283E1D8-7338-254A-98C0-BCA063A83736}"/>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7" name="Picture 6">
            <a:extLst>
              <a:ext uri="{FF2B5EF4-FFF2-40B4-BE49-F238E27FC236}">
                <a16:creationId xmlns:a16="http://schemas.microsoft.com/office/drawing/2014/main" id="{D2E0F69C-9AC0-7B44-8867-9D80CFE0D83F}"/>
              </a:ext>
            </a:extLst>
          </p:cNvPr>
          <p:cNvPicPr>
            <a:picLocks noChangeAspect="1"/>
          </p:cNvPicPr>
          <p:nvPr/>
        </p:nvPicPr>
        <p:blipFill>
          <a:blip r:embed="rId3"/>
          <a:stretch>
            <a:fillRect/>
          </a:stretch>
        </p:blipFill>
        <p:spPr>
          <a:xfrm>
            <a:off x="2523218" y="1117601"/>
            <a:ext cx="2260601" cy="2260601"/>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D65AF4FB-765A-ED44-A7A1-55EE849D2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58" y="1121104"/>
            <a:ext cx="2257097" cy="2257097"/>
          </a:xfrm>
          <a:prstGeom prst="rect">
            <a:avLst/>
          </a:prstGeom>
        </p:spPr>
      </p:pic>
      <p:pic>
        <p:nvPicPr>
          <p:cNvPr id="10" name="Picture 9" descr="A close up of a person with dark hair&#10;&#10;Description automatically generated">
            <a:extLst>
              <a:ext uri="{FF2B5EF4-FFF2-40B4-BE49-F238E27FC236}">
                <a16:creationId xmlns:a16="http://schemas.microsoft.com/office/drawing/2014/main" id="{ACE229C5-4349-884A-A82C-7555E347C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594" y="1117601"/>
            <a:ext cx="2257097" cy="2257097"/>
          </a:xfrm>
          <a:prstGeom prst="rect">
            <a:avLst/>
          </a:prstGeom>
        </p:spPr>
      </p:pic>
      <p:pic>
        <p:nvPicPr>
          <p:cNvPr id="12" name="Picture 11" descr="A young boy in a blue shirt and smiling at the camera&#10;&#10;Description automatically generated">
            <a:extLst>
              <a:ext uri="{FF2B5EF4-FFF2-40B4-BE49-F238E27FC236}">
                <a16:creationId xmlns:a16="http://schemas.microsoft.com/office/drawing/2014/main" id="{4FCB9386-0B53-4944-BAF5-A64BB6AD5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921" y="3616621"/>
            <a:ext cx="2257097" cy="2257097"/>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0AA65091-04DD-0143-96CB-6F41A778C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58" y="3616621"/>
            <a:ext cx="2236695" cy="2236695"/>
          </a:xfrm>
          <a:prstGeom prst="rect">
            <a:avLst/>
          </a:prstGeom>
        </p:spPr>
      </p:pic>
      <p:pic>
        <p:nvPicPr>
          <p:cNvPr id="16" name="Picture 15" descr="A person wearing glasses and smiling at the camera&#10;&#10;Description automatically generated">
            <a:extLst>
              <a:ext uri="{FF2B5EF4-FFF2-40B4-BE49-F238E27FC236}">
                <a16:creationId xmlns:a16="http://schemas.microsoft.com/office/drawing/2014/main" id="{057E656A-9424-9341-8FF1-D14D35F4E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417" y="1141917"/>
            <a:ext cx="2236695" cy="2236695"/>
          </a:xfrm>
          <a:prstGeom prst="rect">
            <a:avLst/>
          </a:prstGeom>
        </p:spPr>
      </p:pic>
      <p:pic>
        <p:nvPicPr>
          <p:cNvPr id="22" name="Picture 21" descr="A person smiling for the camera&#10;&#10;Description automatically generated">
            <a:extLst>
              <a:ext uri="{FF2B5EF4-FFF2-40B4-BE49-F238E27FC236}">
                <a16:creationId xmlns:a16="http://schemas.microsoft.com/office/drawing/2014/main" id="{E31A41F4-4A5C-2D4A-B9E1-87DACFAFC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1217" y="3629944"/>
            <a:ext cx="2257097" cy="2257097"/>
          </a:xfrm>
          <a:prstGeom prst="rect">
            <a:avLst/>
          </a:prstGeom>
        </p:spPr>
      </p:pic>
      <p:pic>
        <p:nvPicPr>
          <p:cNvPr id="23" name="Picture 22">
            <a:extLst>
              <a:ext uri="{FF2B5EF4-FFF2-40B4-BE49-F238E27FC236}">
                <a16:creationId xmlns:a16="http://schemas.microsoft.com/office/drawing/2014/main" id="{6B7D18B6-CB25-7D48-A9AD-6D458A1125A6}"/>
              </a:ext>
            </a:extLst>
          </p:cNvPr>
          <p:cNvPicPr>
            <a:picLocks noChangeAspect="1"/>
          </p:cNvPicPr>
          <p:nvPr/>
        </p:nvPicPr>
        <p:blipFill>
          <a:blip r:embed="rId10"/>
          <a:stretch>
            <a:fillRect/>
          </a:stretch>
        </p:blipFill>
        <p:spPr>
          <a:xfrm>
            <a:off x="7215098" y="3616621"/>
            <a:ext cx="2226873" cy="2226873"/>
          </a:xfrm>
          <a:prstGeom prst="rect">
            <a:avLst/>
          </a:prstGeom>
        </p:spPr>
      </p:pic>
      <p:pic>
        <p:nvPicPr>
          <p:cNvPr id="25" name="Picture 24" descr="A close up of a boy&#10;&#10;Description automatically generated">
            <a:extLst>
              <a:ext uri="{FF2B5EF4-FFF2-40B4-BE49-F238E27FC236}">
                <a16:creationId xmlns:a16="http://schemas.microsoft.com/office/drawing/2014/main" id="{C3CDFBB0-1539-DF4C-A292-0552530186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163" y="3606799"/>
            <a:ext cx="2236695" cy="2236695"/>
          </a:xfrm>
          <a:prstGeom prst="rect">
            <a:avLst/>
          </a:prstGeom>
        </p:spPr>
      </p:pic>
    </p:spTree>
    <p:extLst>
      <p:ext uri="{BB962C8B-B14F-4D97-AF65-F5344CB8AC3E}">
        <p14:creationId xmlns:p14="http://schemas.microsoft.com/office/powerpoint/2010/main" val="283774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Pac-Man Beyond the Game!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66850" y="1231902"/>
            <a:ext cx="9810751" cy="65405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Gender Shades</a:t>
            </a:r>
          </a:p>
        </p:txBody>
      </p:sp>
      <p:pic>
        <p:nvPicPr>
          <p:cNvPr id="4" name="Picture 3">
            <a:extLst>
              <a:ext uri="{FF2B5EF4-FFF2-40B4-BE49-F238E27FC236}">
                <a16:creationId xmlns:a16="http://schemas.microsoft.com/office/drawing/2014/main" id="{5A05FAFC-5C89-5A4E-89CD-43308F2569F0}"/>
              </a:ext>
            </a:extLst>
          </p:cNvPr>
          <p:cNvPicPr>
            <a:picLocks noChangeAspect="1"/>
          </p:cNvPicPr>
          <p:nvPr/>
        </p:nvPicPr>
        <p:blipFill>
          <a:blip r:embed="rId2"/>
          <a:stretch>
            <a:fillRect/>
          </a:stretch>
        </p:blipFill>
        <p:spPr>
          <a:xfrm>
            <a:off x="2571894" y="1092200"/>
            <a:ext cx="7048213" cy="5359400"/>
          </a:xfrm>
          <a:prstGeom prst="rect">
            <a:avLst/>
          </a:prstGeom>
        </p:spPr>
      </p:pic>
      <p:sp>
        <p:nvSpPr>
          <p:cNvPr id="6" name="TextBox 5">
            <a:extLst>
              <a:ext uri="{FF2B5EF4-FFF2-40B4-BE49-F238E27FC236}">
                <a16:creationId xmlns:a16="http://schemas.microsoft.com/office/drawing/2014/main" id="{0B26FC25-0D0A-B445-9126-A8FC97C05E0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84298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Biased Ads</a:t>
            </a:r>
          </a:p>
        </p:txBody>
      </p:sp>
      <p:pic>
        <p:nvPicPr>
          <p:cNvPr id="2" name="Picture 1">
            <a:extLst>
              <a:ext uri="{FF2B5EF4-FFF2-40B4-BE49-F238E27FC236}">
                <a16:creationId xmlns:a16="http://schemas.microsoft.com/office/drawing/2014/main" id="{6E90A14E-F05C-7645-AB2F-9B6918B9C888}"/>
              </a:ext>
            </a:extLst>
          </p:cNvPr>
          <p:cNvPicPr>
            <a:picLocks noChangeAspect="1"/>
          </p:cNvPicPr>
          <p:nvPr/>
        </p:nvPicPr>
        <p:blipFill>
          <a:blip r:embed="rId2"/>
          <a:stretch>
            <a:fillRect/>
          </a:stretch>
        </p:blipFill>
        <p:spPr>
          <a:xfrm>
            <a:off x="3048000" y="914705"/>
            <a:ext cx="6560776" cy="5479241"/>
          </a:xfrm>
          <a:prstGeom prst="rect">
            <a:avLst/>
          </a:prstGeom>
        </p:spPr>
      </p:pic>
      <p:sp>
        <p:nvSpPr>
          <p:cNvPr id="5" name="TextBox 4">
            <a:extLst>
              <a:ext uri="{FF2B5EF4-FFF2-40B4-BE49-F238E27FC236}">
                <a16:creationId xmlns:a16="http://schemas.microsoft.com/office/drawing/2014/main" id="{82E361E6-2A26-504A-BAC3-BD8BED3047D4}"/>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212604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a:xfrm>
            <a:off x="1828800" y="-25400"/>
            <a:ext cx="8026400" cy="885419"/>
          </a:xfrm>
        </p:spPr>
        <p:txBody>
          <a:bodyPr/>
          <a:lstStyle/>
          <a:p>
            <a:r>
              <a:rPr lang="en-US" sz="6400" dirty="0"/>
              <a:t>Bias and Fairness</a:t>
            </a:r>
          </a:p>
        </p:txBody>
      </p:sp>
      <p:sp>
        <p:nvSpPr>
          <p:cNvPr id="4" name="Content Placeholder 1">
            <a:extLst>
              <a:ext uri="{FF2B5EF4-FFF2-40B4-BE49-F238E27FC236}">
                <a16:creationId xmlns:a16="http://schemas.microsoft.com/office/drawing/2014/main" id="{3703C104-BDE1-574C-A7E7-BA6A0A8B3050}"/>
              </a:ext>
            </a:extLst>
          </p:cNvPr>
          <p:cNvSpPr>
            <a:spLocks noGrp="1"/>
          </p:cNvSpPr>
          <p:nvPr>
            <p:ph idx="1"/>
          </p:nvPr>
        </p:nvSpPr>
        <p:spPr>
          <a:xfrm>
            <a:off x="616896" y="990601"/>
            <a:ext cx="11117913" cy="4767263"/>
          </a:xfrm>
        </p:spPr>
        <p:txBody>
          <a:bodyPr/>
          <a:lstStyle/>
          <a:p>
            <a:pPr marL="0" indent="0">
              <a:buNone/>
            </a:pPr>
            <a:r>
              <a:rPr lang="en-US" sz="3733" b="1" dirty="0"/>
              <a:t>Algorithms are used differently than human decision makers</a:t>
            </a:r>
          </a:p>
          <a:p>
            <a:r>
              <a:rPr lang="en-US" sz="2667" dirty="0"/>
              <a:t>People are more likely to assume algorithms are objective or error-free</a:t>
            </a:r>
          </a:p>
          <a:p>
            <a:r>
              <a:rPr lang="en-US" sz="2667" dirty="0"/>
              <a:t>Algorithms are more likely to be implemented with no appeals process</a:t>
            </a:r>
          </a:p>
          <a:p>
            <a:r>
              <a:rPr lang="en-US" sz="2667" dirty="0"/>
              <a:t>Algorithms are often used at scale</a:t>
            </a:r>
          </a:p>
          <a:p>
            <a:r>
              <a:rPr lang="en-US" sz="2667" dirty="0"/>
              <a:t>Algorithmic systems are cheap</a:t>
            </a:r>
          </a:p>
        </p:txBody>
      </p:sp>
      <p:sp>
        <p:nvSpPr>
          <p:cNvPr id="5" name="TextBox 4">
            <a:extLst>
              <a:ext uri="{FF2B5EF4-FFF2-40B4-BE49-F238E27FC236}">
                <a16:creationId xmlns:a16="http://schemas.microsoft.com/office/drawing/2014/main" id="{EA9EB364-15E0-AF48-974B-4B53130E136C}"/>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597163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BE41C-FF11-F644-BBFB-C55F98D7FBBC}"/>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183DC16C-480A-8546-A569-9C84777B837F}"/>
              </a:ext>
            </a:extLst>
          </p:cNvPr>
          <p:cNvPicPr>
            <a:picLocks noChangeAspect="1"/>
          </p:cNvPicPr>
          <p:nvPr/>
        </p:nvPicPr>
        <p:blipFill>
          <a:blip r:embed="rId2"/>
          <a:stretch>
            <a:fillRect/>
          </a:stretch>
        </p:blipFill>
        <p:spPr>
          <a:xfrm>
            <a:off x="917723" y="920440"/>
            <a:ext cx="9953477" cy="5454960"/>
          </a:xfrm>
          <a:prstGeom prst="rect">
            <a:avLst/>
          </a:prstGeom>
        </p:spPr>
      </p:pic>
      <p:sp>
        <p:nvSpPr>
          <p:cNvPr id="5" name="TextBox 4">
            <a:extLst>
              <a:ext uri="{FF2B5EF4-FFF2-40B4-BE49-F238E27FC236}">
                <a16:creationId xmlns:a16="http://schemas.microsoft.com/office/drawing/2014/main" id="{CCC9B971-554E-6B44-8887-CEB550EF12F8}"/>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00973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6DC5F-AC77-5B41-B6E9-1C7E66FFA2CC}"/>
              </a:ext>
            </a:extLst>
          </p:cNvPr>
          <p:cNvPicPr>
            <a:picLocks noChangeAspect="1"/>
          </p:cNvPicPr>
          <p:nvPr/>
        </p:nvPicPr>
        <p:blipFill>
          <a:blip r:embed="rId2"/>
          <a:stretch>
            <a:fillRect/>
          </a:stretch>
        </p:blipFill>
        <p:spPr>
          <a:xfrm>
            <a:off x="711200" y="279401"/>
            <a:ext cx="11277600" cy="5905164"/>
          </a:xfrm>
          <a:prstGeom prst="rect">
            <a:avLst/>
          </a:prstGeom>
        </p:spPr>
      </p:pic>
      <p:sp>
        <p:nvSpPr>
          <p:cNvPr id="5" name="TextBox 4">
            <a:extLst>
              <a:ext uri="{FF2B5EF4-FFF2-40B4-BE49-F238E27FC236}">
                <a16:creationId xmlns:a16="http://schemas.microsoft.com/office/drawing/2014/main" id="{F56685E3-097C-E94C-8731-C443AA2C9D7D}"/>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832698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423BC-D6DC-B741-A8A2-2B91EB152C44}"/>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F229C532-5C47-2E4F-9D93-0DF8EC1F15A5}"/>
              </a:ext>
            </a:extLst>
          </p:cNvPr>
          <p:cNvPicPr>
            <a:picLocks noChangeAspect="1"/>
          </p:cNvPicPr>
          <p:nvPr/>
        </p:nvPicPr>
        <p:blipFill>
          <a:blip r:embed="rId2"/>
          <a:stretch>
            <a:fillRect/>
          </a:stretch>
        </p:blipFill>
        <p:spPr>
          <a:xfrm>
            <a:off x="169334" y="1270000"/>
            <a:ext cx="11853333" cy="4318000"/>
          </a:xfrm>
          <a:prstGeom prst="rect">
            <a:avLst/>
          </a:prstGeom>
        </p:spPr>
      </p:pic>
      <p:sp>
        <p:nvSpPr>
          <p:cNvPr id="5" name="TextBox 4">
            <a:extLst>
              <a:ext uri="{FF2B5EF4-FFF2-40B4-BE49-F238E27FC236}">
                <a16:creationId xmlns:a16="http://schemas.microsoft.com/office/drawing/2014/main" id="{602A242E-350C-8A4B-97B7-E5EDB4CDD3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742862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B803A-7ADD-6441-BEFF-73D2361B9AD8}"/>
              </a:ext>
            </a:extLst>
          </p:cNvPr>
          <p:cNvSpPr>
            <a:spLocks noGrp="1"/>
          </p:cNvSpPr>
          <p:nvPr>
            <p:ph idx="1"/>
          </p:nvPr>
        </p:nvSpPr>
        <p:spPr/>
        <p:txBody>
          <a:bodyPr/>
          <a:lstStyle/>
          <a:p>
            <a:r>
              <a:rPr lang="en-US" dirty="0"/>
              <a:t>Goodhart’s Law:</a:t>
            </a:r>
          </a:p>
          <a:p>
            <a:pPr marL="609585" lvl="1" indent="0">
              <a:buNone/>
            </a:pPr>
            <a:r>
              <a:rPr lang="en-US" dirty="0"/>
              <a:t>When a measure becomes a target, it ceases to be a good measure.</a:t>
            </a:r>
          </a:p>
        </p:txBody>
      </p:sp>
      <p:sp>
        <p:nvSpPr>
          <p:cNvPr id="3" name="Title 2">
            <a:extLst>
              <a:ext uri="{FF2B5EF4-FFF2-40B4-BE49-F238E27FC236}">
                <a16:creationId xmlns:a16="http://schemas.microsoft.com/office/drawing/2014/main" id="{7408A6AB-9C96-8341-B7F7-5D4C768197F1}"/>
              </a:ext>
            </a:extLst>
          </p:cNvPr>
          <p:cNvSpPr>
            <a:spLocks noGrp="1"/>
          </p:cNvSpPr>
          <p:nvPr>
            <p:ph type="title"/>
          </p:nvPr>
        </p:nvSpPr>
        <p:spPr/>
        <p:txBody>
          <a:bodyPr/>
          <a:lstStyle/>
          <a:p>
            <a:r>
              <a:rPr lang="en-US" dirty="0"/>
              <a:t>Metrics</a:t>
            </a:r>
          </a:p>
        </p:txBody>
      </p:sp>
      <p:sp>
        <p:nvSpPr>
          <p:cNvPr id="4" name="TextBox 3">
            <a:extLst>
              <a:ext uri="{FF2B5EF4-FFF2-40B4-BE49-F238E27FC236}">
                <a16:creationId xmlns:a16="http://schemas.microsoft.com/office/drawing/2014/main" id="{C929002C-D2D3-A34B-99E2-AB53DB96BF47}"/>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3054088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9EA8D-3A45-154A-8C0F-369C8C58D673}"/>
              </a:ext>
            </a:extLst>
          </p:cNvPr>
          <p:cNvPicPr>
            <a:picLocks noChangeAspect="1"/>
          </p:cNvPicPr>
          <p:nvPr/>
        </p:nvPicPr>
        <p:blipFill>
          <a:blip r:embed="rId2"/>
          <a:stretch>
            <a:fillRect/>
          </a:stretch>
        </p:blipFill>
        <p:spPr>
          <a:xfrm>
            <a:off x="609600" y="3677"/>
            <a:ext cx="10978032" cy="6168524"/>
          </a:xfrm>
          <a:prstGeom prst="rect">
            <a:avLst/>
          </a:prstGeom>
        </p:spPr>
      </p:pic>
      <p:sp>
        <p:nvSpPr>
          <p:cNvPr id="5" name="TextBox 4">
            <a:extLst>
              <a:ext uri="{FF2B5EF4-FFF2-40B4-BE49-F238E27FC236}">
                <a16:creationId xmlns:a16="http://schemas.microsoft.com/office/drawing/2014/main" id="{AEAC2AE9-C16C-4D4D-911A-3DB1A9D9229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043535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A204E-970E-844F-92A7-E090914B4B1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BCDC63C-68E6-904C-B945-D89C94ACF1F0}"/>
              </a:ext>
            </a:extLst>
          </p:cNvPr>
          <p:cNvSpPr>
            <a:spLocks noGrp="1"/>
          </p:cNvSpPr>
          <p:nvPr>
            <p:ph type="title"/>
          </p:nvPr>
        </p:nvSpPr>
        <p:spPr/>
        <p:txBody>
          <a:bodyPr/>
          <a:lstStyle/>
          <a:p>
            <a:r>
              <a:rPr lang="en-US" dirty="0"/>
              <a:t>v</a:t>
            </a:r>
          </a:p>
        </p:txBody>
      </p:sp>
      <p:pic>
        <p:nvPicPr>
          <p:cNvPr id="4" name="Picture 3">
            <a:extLst>
              <a:ext uri="{FF2B5EF4-FFF2-40B4-BE49-F238E27FC236}">
                <a16:creationId xmlns:a16="http://schemas.microsoft.com/office/drawing/2014/main" id="{C3489FBA-EE12-B445-8038-E5EABDE332CF}"/>
              </a:ext>
            </a:extLst>
          </p:cNvPr>
          <p:cNvPicPr>
            <a:picLocks noChangeAspect="1"/>
          </p:cNvPicPr>
          <p:nvPr/>
        </p:nvPicPr>
        <p:blipFill>
          <a:blip r:embed="rId2"/>
          <a:stretch>
            <a:fillRect/>
          </a:stretch>
        </p:blipFill>
        <p:spPr>
          <a:xfrm>
            <a:off x="711200" y="92129"/>
            <a:ext cx="11117915" cy="6198483"/>
          </a:xfrm>
          <a:prstGeom prst="rect">
            <a:avLst/>
          </a:prstGeom>
        </p:spPr>
      </p:pic>
      <p:sp>
        <p:nvSpPr>
          <p:cNvPr id="5" name="TextBox 4">
            <a:extLst>
              <a:ext uri="{FF2B5EF4-FFF2-40B4-BE49-F238E27FC236}">
                <a16:creationId xmlns:a16="http://schemas.microsoft.com/office/drawing/2014/main" id="{FCDBDED5-273B-8446-B3D4-6899CA1FD06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865847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EED7B-2888-1A48-A42D-4D5FE5114180}"/>
              </a:ext>
            </a:extLst>
          </p:cNvPr>
          <p:cNvSpPr>
            <a:spLocks noGrp="1"/>
          </p:cNvSpPr>
          <p:nvPr>
            <p:ph idx="1"/>
          </p:nvPr>
        </p:nvSpPr>
        <p:spPr/>
        <p:txBody>
          <a:bodyPr/>
          <a:lstStyle/>
          <a:p>
            <a:r>
              <a:rPr lang="en-US" dirty="0"/>
              <a:t>When corporations from one country develop and deploy technology in many other countries, extracting data and profits, often with little awareness of local cultural issues, a number of ethical issues can arise. </a:t>
            </a:r>
          </a:p>
        </p:txBody>
      </p:sp>
      <p:sp>
        <p:nvSpPr>
          <p:cNvPr id="3" name="Title 2">
            <a:extLst>
              <a:ext uri="{FF2B5EF4-FFF2-40B4-BE49-F238E27FC236}">
                <a16:creationId xmlns:a16="http://schemas.microsoft.com/office/drawing/2014/main" id="{EFD3003A-C0C1-9D45-9C63-C73FA29848CF}"/>
              </a:ext>
            </a:extLst>
          </p:cNvPr>
          <p:cNvSpPr>
            <a:spLocks noGrp="1"/>
          </p:cNvSpPr>
          <p:nvPr>
            <p:ph type="title"/>
          </p:nvPr>
        </p:nvSpPr>
        <p:spPr/>
        <p:txBody>
          <a:bodyPr/>
          <a:lstStyle/>
          <a:p>
            <a:r>
              <a:rPr lang="en-US" dirty="0"/>
              <a:t>Algorithmic Colonialism</a:t>
            </a:r>
          </a:p>
        </p:txBody>
      </p:sp>
      <p:sp>
        <p:nvSpPr>
          <p:cNvPr id="4" name="TextBox 3">
            <a:extLst>
              <a:ext uri="{FF2B5EF4-FFF2-40B4-BE49-F238E27FC236}">
                <a16:creationId xmlns:a16="http://schemas.microsoft.com/office/drawing/2014/main" id="{118F3A20-506B-4C41-BD25-66B67C0D214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13188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Pacman: Beyond Simulation?</a:t>
            </a:r>
          </a:p>
        </p:txBody>
      </p:sp>
      <p:pic>
        <p:nvPicPr>
          <p:cNvPr id="37890" name="Picture 2" descr="http://pacman.elstonj.com/images/title.png"/>
          <p:cNvPicPr>
            <a:picLocks noChangeAspect="1" noChangeArrowheads="1"/>
          </p:cNvPicPr>
          <p:nvPr/>
        </p:nvPicPr>
        <p:blipFill>
          <a:blip r:embed="rId3" cstate="print"/>
          <a:srcRect/>
          <a:stretch>
            <a:fillRect/>
          </a:stretch>
        </p:blipFill>
        <p:spPr bwMode="auto">
          <a:xfrm>
            <a:off x="4114800" y="2628902"/>
            <a:ext cx="4048125" cy="1028700"/>
          </a:xfrm>
          <a:prstGeom prst="rect">
            <a:avLst/>
          </a:prstGeom>
          <a:noFill/>
          <a:ln w="9525">
            <a:noFill/>
            <a:miter lim="800000"/>
            <a:headEnd/>
            <a:tailEnd/>
          </a:ln>
        </p:spPr>
      </p:pic>
      <p:sp>
        <p:nvSpPr>
          <p:cNvPr id="23557" name="TextBox 5"/>
          <p:cNvSpPr txBox="1">
            <a:spLocks noChangeArrowheads="1"/>
          </p:cNvSpPr>
          <p:nvPr/>
        </p:nvSpPr>
        <p:spPr bwMode="auto">
          <a:xfrm>
            <a:off x="0" y="6400802"/>
            <a:ext cx="12192000" cy="369328"/>
          </a:xfrm>
          <a:prstGeom prst="rect">
            <a:avLst/>
          </a:prstGeom>
          <a:noFill/>
          <a:ln w="9525">
            <a:noFill/>
            <a:miter lim="800000"/>
            <a:headEnd/>
            <a:tailEnd/>
          </a:ln>
        </p:spPr>
        <p:txBody>
          <a:bodyPr wrap="square" lIns="91436" tIns="45718" rIns="91436" bIns="45718">
            <a:spAutoFit/>
          </a:bodyPr>
          <a:lstStyle/>
          <a:p>
            <a:pPr algn="ctr"/>
            <a:r>
              <a:rPr lang="en-US" dirty="0">
                <a:latin typeface="Calibri" pitchFamily="34" charset="0"/>
              </a:rPr>
              <a:t>Students at Colorado University: http://pacman.elstonj.com</a:t>
            </a:r>
          </a:p>
        </p:txBody>
      </p:sp>
      <p:pic>
        <p:nvPicPr>
          <p:cNvPr id="37894" name="Picture 6" descr="http://pacman.elstonj.com/data/photos/.tn/imgp5465.jpg">
            <a:hlinkClick r:id="rId4"/>
          </p:cNvPr>
          <p:cNvPicPr>
            <a:picLocks noChangeAspect="1" noChangeArrowheads="1"/>
          </p:cNvPicPr>
          <p:nvPr/>
        </p:nvPicPr>
        <p:blipFill>
          <a:blip r:embed="rId5" cstate="print"/>
          <a:srcRect/>
          <a:stretch>
            <a:fillRect/>
          </a:stretch>
        </p:blipFill>
        <p:spPr bwMode="auto">
          <a:xfrm>
            <a:off x="635000" y="1447803"/>
            <a:ext cx="2819400" cy="2111375"/>
          </a:xfrm>
          <a:prstGeom prst="rect">
            <a:avLst/>
          </a:prstGeom>
          <a:noFill/>
          <a:ln w="9525">
            <a:noFill/>
            <a:miter lim="800000"/>
            <a:headEnd/>
            <a:tailEnd/>
          </a:ln>
        </p:spPr>
      </p:pic>
      <p:pic>
        <p:nvPicPr>
          <p:cNvPr id="37898" name="Picture 10" descr="http://pacman.elstonj.com/data/photos/.tn/imgp5474.jpg">
            <a:hlinkClick r:id="rId6"/>
          </p:cNvPr>
          <p:cNvPicPr>
            <a:picLocks noChangeAspect="1" noChangeArrowheads="1"/>
          </p:cNvPicPr>
          <p:nvPr/>
        </p:nvPicPr>
        <p:blipFill>
          <a:blip r:embed="rId7" cstate="print"/>
          <a:srcRect/>
          <a:stretch>
            <a:fillRect/>
          </a:stretch>
        </p:blipFill>
        <p:spPr bwMode="auto">
          <a:xfrm>
            <a:off x="8763003" y="3810000"/>
            <a:ext cx="2847975" cy="2133600"/>
          </a:xfrm>
          <a:prstGeom prst="rect">
            <a:avLst/>
          </a:prstGeom>
          <a:noFill/>
          <a:ln w="9525">
            <a:noFill/>
            <a:miter lim="800000"/>
            <a:headEnd/>
            <a:tailEnd/>
          </a:ln>
        </p:spPr>
      </p:pic>
      <p:pic>
        <p:nvPicPr>
          <p:cNvPr id="37900" name="Picture 12"/>
          <p:cNvPicPr>
            <a:picLocks noChangeAspect="1" noChangeArrowheads="1"/>
          </p:cNvPicPr>
          <p:nvPr/>
        </p:nvPicPr>
        <p:blipFill>
          <a:blip r:embed="rId8" cstate="print"/>
          <a:srcRect/>
          <a:stretch>
            <a:fillRect/>
          </a:stretch>
        </p:blipFill>
        <p:spPr bwMode="auto">
          <a:xfrm>
            <a:off x="9067800" y="1447802"/>
            <a:ext cx="2209800" cy="2120900"/>
          </a:xfrm>
          <a:prstGeom prst="rect">
            <a:avLst/>
          </a:prstGeom>
          <a:noFill/>
          <a:ln w="9525">
            <a:noFill/>
            <a:miter lim="800000"/>
            <a:headEnd/>
            <a:tailEnd/>
          </a:ln>
        </p:spPr>
      </p:pic>
      <p:pic>
        <p:nvPicPr>
          <p:cNvPr id="37902" name="Picture 14" descr="http://i.i.com.com/cnwk.1d/i/bto/20091110/PACMAN.jpg"/>
          <p:cNvPicPr>
            <a:picLocks noChangeAspect="1" noChangeArrowheads="1"/>
          </p:cNvPicPr>
          <p:nvPr/>
        </p:nvPicPr>
        <p:blipFill>
          <a:blip r:embed="rId9" cstate="print"/>
          <a:srcRect/>
          <a:stretch>
            <a:fillRect/>
          </a:stretch>
        </p:blipFill>
        <p:spPr bwMode="auto">
          <a:xfrm>
            <a:off x="635002" y="3733801"/>
            <a:ext cx="2871788" cy="21526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Go Next?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143000"/>
            <a:ext cx="9601200" cy="64008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Where to go next?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9202" y="2209802"/>
            <a:ext cx="6815137" cy="4543425"/>
          </a:xfrm>
          <a:prstGeom prst="rect">
            <a:avLst/>
          </a:prstGeom>
          <a:noFill/>
        </p:spPr>
      </p:pic>
      <p:sp>
        <p:nvSpPr>
          <p:cNvPr id="6" name="Rectangle 3"/>
          <p:cNvSpPr>
            <a:spLocks noGrp="1" noChangeArrowheads="1"/>
          </p:cNvSpPr>
          <p:nvPr>
            <p:ph idx="1"/>
          </p:nvPr>
        </p:nvSpPr>
        <p:spPr>
          <a:xfrm>
            <a:off x="406400" y="1219200"/>
            <a:ext cx="11379200" cy="4729164"/>
          </a:xfrm>
        </p:spPr>
        <p:txBody>
          <a:bodyPr/>
          <a:lstStyle/>
          <a:p>
            <a:pPr eaLnBrk="1" hangingPunct="1">
              <a:lnSpc>
                <a:spcPct val="90000"/>
              </a:lnSpc>
            </a:pPr>
            <a:r>
              <a:rPr lang="en-US" sz="2400" dirty="0"/>
              <a:t>Congratulations, you’ve seen the basics of modern AI</a:t>
            </a:r>
          </a:p>
          <a:p>
            <a:pPr lvl="1" eaLnBrk="1" hangingPunct="1">
              <a:lnSpc>
                <a:spcPct val="90000"/>
              </a:lnSpc>
            </a:pPr>
            <a:r>
              <a:rPr lang="en-US" sz="2000" dirty="0"/>
              <a:t>… and done some amazing work putting it to use!</a:t>
            </a:r>
          </a:p>
          <a:p>
            <a:pPr lvl="2" eaLnBrk="1" hangingPunct="1">
              <a:lnSpc>
                <a:spcPct val="90000"/>
              </a:lnSpc>
            </a:pPr>
            <a:endParaRPr lang="en-US" sz="1600" dirty="0"/>
          </a:p>
          <a:p>
            <a:pPr eaLnBrk="1" hangingPunct="1">
              <a:lnSpc>
                <a:spcPct val="90000"/>
              </a:lnSpc>
            </a:pPr>
            <a:r>
              <a:rPr lang="en-US" sz="2400" dirty="0"/>
              <a:t>How to continue:</a:t>
            </a:r>
          </a:p>
          <a:p>
            <a:pPr lvl="1">
              <a:lnSpc>
                <a:spcPct val="90000"/>
              </a:lnSpc>
            </a:pPr>
            <a:r>
              <a:rPr lang="en-US" sz="2000" dirty="0"/>
              <a:t>Data Mining: CS 584</a:t>
            </a:r>
          </a:p>
          <a:p>
            <a:pPr lvl="1">
              <a:lnSpc>
                <a:spcPct val="90000"/>
              </a:lnSpc>
            </a:pPr>
            <a:r>
              <a:rPr lang="en-US" sz="2000" dirty="0"/>
              <a:t>NLP: CS 678</a:t>
            </a:r>
          </a:p>
          <a:p>
            <a:pPr lvl="1">
              <a:lnSpc>
                <a:spcPct val="90000"/>
              </a:lnSpc>
            </a:pPr>
            <a:r>
              <a:rPr lang="en-US" sz="2000" dirty="0"/>
              <a:t>Computer Vision: CS 682</a:t>
            </a:r>
          </a:p>
          <a:p>
            <a:pPr lvl="1">
              <a:lnSpc>
                <a:spcPct val="90000"/>
              </a:lnSpc>
            </a:pPr>
            <a:r>
              <a:rPr lang="en-US" sz="2000" dirty="0"/>
              <a:t>Robotics: CS 685</a:t>
            </a:r>
          </a:p>
          <a:p>
            <a:pPr lvl="1">
              <a:lnSpc>
                <a:spcPct val="90000"/>
              </a:lnSpc>
            </a:pPr>
            <a:r>
              <a:rPr lang="en-US" sz="2000" dirty="0"/>
              <a:t>Advanced AI: CS 687</a:t>
            </a:r>
          </a:p>
          <a:p>
            <a:pPr lvl="1" eaLnBrk="1" hangingPunct="1">
              <a:lnSpc>
                <a:spcPct val="90000"/>
              </a:lnSpc>
            </a:pPr>
            <a:r>
              <a:rPr lang="en-US" sz="2000" dirty="0"/>
              <a:t>Machine learning: CS 688</a:t>
            </a:r>
          </a:p>
          <a:p>
            <a:pPr lvl="1" eaLnBrk="1" hangingPunct="1">
              <a:lnSpc>
                <a:spcPct val="90000"/>
              </a:lnSpc>
            </a:pPr>
            <a:r>
              <a:rPr lang="en-US" sz="2000" dirty="0"/>
              <a:t>Deep Learning: CS 747</a:t>
            </a:r>
          </a:p>
          <a:p>
            <a:pPr lvl="1" eaLnBrk="1" hangingPunct="1">
              <a:lnSpc>
                <a:spcPct val="90000"/>
              </a:lnSpc>
            </a:pPr>
            <a:r>
              <a:rPr lang="en-US" sz="2000" dirty="0"/>
              <a:t>… and more; ask if you’re interested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That’s It!</a:t>
            </a:r>
          </a:p>
        </p:txBody>
      </p:sp>
      <p:sp>
        <p:nvSpPr>
          <p:cNvPr id="1434627" name="Rectangle 3"/>
          <p:cNvSpPr>
            <a:spLocks noGrp="1" noChangeArrowheads="1"/>
          </p:cNvSpPr>
          <p:nvPr>
            <p:ph idx="1"/>
          </p:nvPr>
        </p:nvSpPr>
        <p:spPr>
          <a:xfrm>
            <a:off x="2438400" y="1676400"/>
            <a:ext cx="8001000" cy="4068767"/>
          </a:xfrm>
        </p:spPr>
        <p:txBody>
          <a:bodyPr/>
          <a:lstStyle/>
          <a:p>
            <a:pPr eaLnBrk="1" hangingPunct="1"/>
            <a:endParaRPr lang="en-US" dirty="0"/>
          </a:p>
          <a:p>
            <a:pPr eaLnBrk="1" hangingPunct="1"/>
            <a:r>
              <a:rPr lang="en-US" dirty="0"/>
              <a:t>Help us out with some course evaluations</a:t>
            </a:r>
          </a:p>
          <a:p>
            <a:pPr eaLnBrk="1" hangingPunct="1"/>
            <a:endParaRPr lang="en-US" dirty="0"/>
          </a:p>
          <a:p>
            <a:pPr eaLnBrk="1" hangingPunct="1"/>
            <a:r>
              <a:rPr lang="en-US" dirty="0"/>
              <a:t>Have a </a:t>
            </a:r>
            <a:r>
              <a:rPr lang="en-US"/>
              <a:t>great summer, </a:t>
            </a:r>
            <a:r>
              <a:rPr lang="en-US" dirty="0"/>
              <a:t>and always maximize your expected utilities!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68" y="2"/>
            <a:ext cx="11461432" cy="6857999"/>
          </a:xfrm>
          <a:prstGeom prst="rect">
            <a:avLst/>
          </a:prstGeom>
        </p:spPr>
      </p:pic>
    </p:spTree>
    <p:extLst>
      <p:ext uri="{BB962C8B-B14F-4D97-AF65-F5344CB8AC3E}">
        <p14:creationId xmlns:p14="http://schemas.microsoft.com/office/powerpoint/2010/main" val="42076406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Beyond Simulation!</a:t>
            </a:r>
          </a:p>
        </p:txBody>
      </p:sp>
      <p:pic>
        <p:nvPicPr>
          <p:cNvPr id="5" name="Roomba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2" y="1143000"/>
            <a:ext cx="10159999" cy="5715000"/>
          </a:xfrm>
          <a:prstGeom prst="rect">
            <a:avLst/>
          </a:prstGeom>
        </p:spPr>
      </p:pic>
    </p:spTree>
    <p:extLst>
      <p:ext uri="{BB962C8B-B14F-4D97-AF65-F5344CB8AC3E}">
        <p14:creationId xmlns:p14="http://schemas.microsoft.com/office/powerpoint/2010/main" val="290210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t>Bugman?</a:t>
            </a:r>
          </a:p>
        </p:txBody>
      </p:sp>
      <p:sp>
        <p:nvSpPr>
          <p:cNvPr id="1406979" name="Rectangle 3"/>
          <p:cNvSpPr>
            <a:spLocks noGrp="1" noChangeArrowheads="1"/>
          </p:cNvSpPr>
          <p:nvPr>
            <p:ph idx="4294967295"/>
          </p:nvPr>
        </p:nvSpPr>
        <p:spPr>
          <a:xfrm>
            <a:off x="381000" y="1447801"/>
            <a:ext cx="3124200" cy="4525963"/>
          </a:xfrm>
        </p:spPr>
        <p:txBody>
          <a:bodyPr/>
          <a:lstStyle/>
          <a:p>
            <a:pPr eaLnBrk="1" hangingPunct="1">
              <a:lnSpc>
                <a:spcPct val="90000"/>
              </a:lnSpc>
            </a:pPr>
            <a:r>
              <a:rPr lang="en-US" sz="2400" dirty="0"/>
              <a:t>AI = Animal Intelligence?</a:t>
            </a:r>
          </a:p>
          <a:p>
            <a:pPr lvl="1" eaLnBrk="1" hangingPunct="1">
              <a:lnSpc>
                <a:spcPct val="90000"/>
              </a:lnSpc>
            </a:pPr>
            <a:r>
              <a:rPr lang="en-US" sz="2000" dirty="0" err="1"/>
              <a:t>Wim</a:t>
            </a:r>
            <a:r>
              <a:rPr lang="en-US" sz="2000" dirty="0"/>
              <a:t> van Eck at Leiden University</a:t>
            </a:r>
          </a:p>
          <a:p>
            <a:pPr lvl="1" eaLnBrk="1" hangingPunct="1">
              <a:lnSpc>
                <a:spcPct val="90000"/>
              </a:lnSpc>
            </a:pPr>
            <a:r>
              <a:rPr lang="en-US" sz="2000" dirty="0" err="1"/>
              <a:t>Pacman</a:t>
            </a:r>
            <a:r>
              <a:rPr lang="en-US" sz="2000" dirty="0"/>
              <a:t> controlled by a human</a:t>
            </a:r>
          </a:p>
          <a:p>
            <a:pPr lvl="1" eaLnBrk="1" hangingPunct="1">
              <a:lnSpc>
                <a:spcPct val="90000"/>
              </a:lnSpc>
            </a:pPr>
            <a:r>
              <a:rPr lang="en-US" sz="2000" dirty="0"/>
              <a:t>Ghosts controlled by crickets</a:t>
            </a:r>
          </a:p>
          <a:p>
            <a:pPr lvl="1" eaLnBrk="1" hangingPunct="1">
              <a:lnSpc>
                <a:spcPct val="90000"/>
              </a:lnSpc>
            </a:pPr>
            <a:r>
              <a:rPr lang="en-US" sz="2000" dirty="0"/>
              <a:t>Vibrations drive crickets toward or away from </a:t>
            </a:r>
            <a:r>
              <a:rPr lang="en-US" sz="2000" dirty="0" err="1"/>
              <a:t>Pacman’s</a:t>
            </a:r>
            <a:r>
              <a:rPr lang="en-US" sz="2000" dirty="0"/>
              <a:t> location</a:t>
            </a:r>
          </a:p>
        </p:txBody>
      </p:sp>
      <p:sp>
        <p:nvSpPr>
          <p:cNvPr id="24580" name="Text Box 4"/>
          <p:cNvSpPr txBox="1">
            <a:spLocks noChangeArrowheads="1"/>
          </p:cNvSpPr>
          <p:nvPr/>
        </p:nvSpPr>
        <p:spPr bwMode="auto">
          <a:xfrm>
            <a:off x="304800" y="6338888"/>
            <a:ext cx="4267200" cy="369328"/>
          </a:xfrm>
          <a:prstGeom prst="rect">
            <a:avLst/>
          </a:prstGeom>
          <a:noFill/>
          <a:ln w="9525">
            <a:noFill/>
            <a:miter lim="800000"/>
            <a:headEnd/>
            <a:tailEnd/>
          </a:ln>
        </p:spPr>
        <p:txBody>
          <a:bodyPr lIns="91436" tIns="45718" rIns="91436" bIns="45718">
            <a:spAutoFit/>
          </a:bodyPr>
          <a:lstStyle/>
          <a:p>
            <a:pPr>
              <a:spcBef>
                <a:spcPct val="50000"/>
              </a:spcBef>
            </a:pPr>
            <a:r>
              <a:rPr lang="en-US" dirty="0">
                <a:latin typeface="Calibri" pitchFamily="34" charset="0"/>
              </a:rPr>
              <a:t>http://pong.hku.nl/~wim/bugman.htm</a:t>
            </a:r>
          </a:p>
        </p:txBody>
      </p:sp>
      <p:pic>
        <p:nvPicPr>
          <p:cNvPr id="1406982" name="Picture 6" descr="construction"/>
          <p:cNvPicPr>
            <a:picLocks noChangeAspect="1" noChangeArrowheads="1"/>
          </p:cNvPicPr>
          <p:nvPr/>
        </p:nvPicPr>
        <p:blipFill>
          <a:blip r:embed="rId3" cstate="print"/>
          <a:srcRect/>
          <a:stretch>
            <a:fillRect/>
          </a:stretch>
        </p:blipFill>
        <p:spPr bwMode="auto">
          <a:xfrm>
            <a:off x="4343400" y="1447802"/>
            <a:ext cx="3200400" cy="4807468"/>
          </a:xfrm>
          <a:prstGeom prst="rect">
            <a:avLst/>
          </a:prstGeom>
          <a:noFill/>
          <a:ln w="9525">
            <a:noFill/>
            <a:miter lim="800000"/>
            <a:headEnd/>
            <a:tailEnd/>
          </a:ln>
        </p:spPr>
      </p:pic>
      <p:pic>
        <p:nvPicPr>
          <p:cNvPr id="1406984" name="Picture 8" descr="game"/>
          <p:cNvPicPr>
            <a:picLocks noChangeAspect="1" noChangeArrowheads="1"/>
          </p:cNvPicPr>
          <p:nvPr/>
        </p:nvPicPr>
        <p:blipFill>
          <a:blip r:embed="rId4" cstate="print"/>
          <a:srcRect r="55200"/>
          <a:stretch>
            <a:fillRect/>
          </a:stretch>
        </p:blipFill>
        <p:spPr bwMode="auto">
          <a:xfrm>
            <a:off x="8610600" y="1295401"/>
            <a:ext cx="2133600" cy="2457451"/>
          </a:xfrm>
          <a:prstGeom prst="rect">
            <a:avLst/>
          </a:prstGeom>
          <a:noFill/>
          <a:ln w="9525">
            <a:noFill/>
            <a:miter lim="800000"/>
            <a:headEnd/>
            <a:tailEnd/>
          </a:ln>
        </p:spPr>
      </p:pic>
      <p:pic>
        <p:nvPicPr>
          <p:cNvPr id="1406985" name="Picture 9" descr="game"/>
          <p:cNvPicPr>
            <a:picLocks noChangeAspect="1" noChangeArrowheads="1"/>
          </p:cNvPicPr>
          <p:nvPr/>
        </p:nvPicPr>
        <p:blipFill>
          <a:blip r:embed="rId4" cstate="print"/>
          <a:srcRect l="43201"/>
          <a:stretch>
            <a:fillRect/>
          </a:stretch>
        </p:blipFill>
        <p:spPr bwMode="auto">
          <a:xfrm>
            <a:off x="8267702" y="4019549"/>
            <a:ext cx="2705100" cy="24574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6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69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69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697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69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697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6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Bugman</a:t>
            </a:r>
            <a:endParaRPr lang="en-US" dirty="0"/>
          </a:p>
        </p:txBody>
      </p:sp>
      <p:pic>
        <p:nvPicPr>
          <p:cNvPr id="3" name="bugman" descr="bugman">
            <a:hlinkClick r:id="" action="ppaction://media"/>
            <a:extLst>
              <a:ext uri="{FF2B5EF4-FFF2-40B4-BE49-F238E27FC236}">
                <a16:creationId xmlns:a16="http://schemas.microsoft.com/office/drawing/2014/main" id="{C0E58F69-D8D3-294E-9A35-8B2F0D7FD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158241"/>
            <a:ext cx="10820400" cy="5590540"/>
          </a:xfrm>
          <a:prstGeom prst="rect">
            <a:avLst/>
          </a:prstGeom>
        </p:spPr>
      </p:pic>
    </p:spTree>
    <p:extLst>
      <p:ext uri="{BB962C8B-B14F-4D97-AF65-F5344CB8AC3E}">
        <p14:creationId xmlns:p14="http://schemas.microsoft.com/office/powerpoint/2010/main" val="27152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1927285894"/>
      </p:ext>
    </p:extLst>
  </p:cSld>
  <p:clrMapOvr>
    <a:masterClrMapping/>
  </p:clrMapOvr>
</p:sld>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1453</Words>
  <Application>Microsoft Macintosh PowerPoint</Application>
  <PresentationFormat>Widescreen</PresentationFormat>
  <Paragraphs>201</Paragraphs>
  <Slides>53</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Noto Sans Symbols</vt:lpstr>
      <vt:lpstr>Arial</vt:lpstr>
      <vt:lpstr>Calibri</vt:lpstr>
      <vt:lpstr>Courier</vt:lpstr>
      <vt:lpstr>Wingdings</vt:lpstr>
      <vt:lpstr>dan-berkeley-nlp-v1</vt:lpstr>
      <vt:lpstr>CS 580: Introduction to Artificial Intelligence </vt:lpstr>
      <vt:lpstr>PowerPoint Presentation</vt:lpstr>
      <vt:lpstr>PowerPoint Presentation</vt:lpstr>
      <vt:lpstr>Pac-Man Beyond the Game!</vt:lpstr>
      <vt:lpstr>Pacman: Beyond Simulation?</vt:lpstr>
      <vt:lpstr>Pacman: Beyond Simulation!</vt:lpstr>
      <vt:lpstr>Bugman?</vt:lpstr>
      <vt:lpstr>Bugman</vt:lpstr>
      <vt:lpstr>Research Frontiers</vt:lpstr>
      <vt:lpstr>Research Frontiers</vt:lpstr>
      <vt:lpstr>Deep Unsupervised Learning</vt:lpstr>
      <vt:lpstr>Transfer from Unsupervised Learning</vt:lpstr>
      <vt:lpstr>Example Setting</vt:lpstr>
      <vt:lpstr>Next Word Prediction (OpenAI’s GPT-2)</vt:lpstr>
      <vt:lpstr>Next Word Prediction (OpenAI’s GPT-2)</vt:lpstr>
      <vt:lpstr>Text Generation (OpenAI’s GPT-2)</vt:lpstr>
      <vt:lpstr>Benchmarks</vt:lpstr>
      <vt:lpstr>Scaling</vt:lpstr>
      <vt:lpstr>Unsupervised Learning in Vision</vt:lpstr>
      <vt:lpstr>Predict Missing Patch</vt:lpstr>
      <vt:lpstr>SimCLR + linear classifier</vt:lpstr>
      <vt:lpstr>AI for Art Creation</vt:lpstr>
      <vt:lpstr>Text-Guided Image Generation</vt:lpstr>
      <vt:lpstr>Examples (CLIP + VQGAN)</vt:lpstr>
      <vt:lpstr>Research Frontiers</vt:lpstr>
      <vt:lpstr>PowerPoint Presentation</vt:lpstr>
      <vt:lpstr>PowerPoint Presentation</vt:lpstr>
      <vt:lpstr>CASP 2020 Competition</vt:lpstr>
      <vt:lpstr>PowerPoint Presentation</vt:lpstr>
      <vt:lpstr>PowerPoint Presentation</vt:lpstr>
      <vt:lpstr>PowerPoint Presentation</vt:lpstr>
      <vt:lpstr>Symbolic Math: Integrals and ODEs</vt:lpstr>
      <vt:lpstr>Symbolic Math: Integrals and ODEs</vt:lpstr>
      <vt:lpstr>Research Frontiers</vt:lpstr>
      <vt:lpstr>AI Ethics Ever More Important</vt:lpstr>
      <vt:lpstr>Some experts you’ll want to learn from</vt:lpstr>
      <vt:lpstr>Some Key AI Ethics Topics</vt:lpstr>
      <vt:lpstr>Disinformation can be aided by AI generated text</vt:lpstr>
      <vt:lpstr>Disinformation can be aided by Deep Fakes</vt:lpstr>
      <vt:lpstr>Bias and Fairness – Gender Shades</vt:lpstr>
      <vt:lpstr>Bias and Fairness – Biased Ads</vt:lpstr>
      <vt:lpstr>Bias and Fairness</vt:lpstr>
      <vt:lpstr>Privacy and Surveillance</vt:lpstr>
      <vt:lpstr>PowerPoint Presentation</vt:lpstr>
      <vt:lpstr>Privacy and Surveillance</vt:lpstr>
      <vt:lpstr>Metrics</vt:lpstr>
      <vt:lpstr>PowerPoint Presentation</vt:lpstr>
      <vt:lpstr>v</vt:lpstr>
      <vt:lpstr>Algorithmic Colonialism</vt:lpstr>
      <vt:lpstr>Where to Go Next?</vt:lpstr>
      <vt:lpstr>Where to go next?</vt:lpstr>
      <vt:lpstr>That’s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188: Artificial Intelligence </dc:title>
  <dc:creator>Preferred Customer</dc:creator>
  <cp:lastModifiedBy>Xuesu Xiao</cp:lastModifiedBy>
  <cp:revision>39</cp:revision>
  <dcterms:created xsi:type="dcterms:W3CDTF">2004-08-27T04:16:05Z</dcterms:created>
  <dcterms:modified xsi:type="dcterms:W3CDTF">2024-04-23T02:41:53Z</dcterms:modified>
</cp:coreProperties>
</file>