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41"/>
  </p:notesMasterIdLst>
  <p:handoutMasterIdLst>
    <p:handoutMasterId r:id="rId42"/>
  </p:handoutMasterIdLst>
  <p:sldIdLst>
    <p:sldId id="585" r:id="rId2"/>
    <p:sldId id="560" r:id="rId3"/>
    <p:sldId id="575" r:id="rId4"/>
    <p:sldId id="513" r:id="rId5"/>
    <p:sldId id="576" r:id="rId6"/>
    <p:sldId id="574" r:id="rId7"/>
    <p:sldId id="514" r:id="rId8"/>
    <p:sldId id="559" r:id="rId9"/>
    <p:sldId id="577" r:id="rId10"/>
    <p:sldId id="517" r:id="rId11"/>
    <p:sldId id="521" r:id="rId12"/>
    <p:sldId id="553" r:id="rId13"/>
    <p:sldId id="578" r:id="rId14"/>
    <p:sldId id="522" r:id="rId15"/>
    <p:sldId id="523" r:id="rId16"/>
    <p:sldId id="524" r:id="rId17"/>
    <p:sldId id="571" r:id="rId18"/>
    <p:sldId id="525" r:id="rId19"/>
    <p:sldId id="526" r:id="rId20"/>
    <p:sldId id="587" r:id="rId21"/>
    <p:sldId id="579" r:id="rId22"/>
    <p:sldId id="527" r:id="rId23"/>
    <p:sldId id="529" r:id="rId24"/>
    <p:sldId id="568" r:id="rId25"/>
    <p:sldId id="588" r:id="rId26"/>
    <p:sldId id="561" r:id="rId27"/>
    <p:sldId id="572" r:id="rId28"/>
    <p:sldId id="562" r:id="rId29"/>
    <p:sldId id="589" r:id="rId30"/>
    <p:sldId id="626" r:id="rId31"/>
    <p:sldId id="627" r:id="rId32"/>
    <p:sldId id="628" r:id="rId33"/>
    <p:sldId id="566" r:id="rId34"/>
    <p:sldId id="567" r:id="rId35"/>
    <p:sldId id="591" r:id="rId36"/>
    <p:sldId id="592" r:id="rId37"/>
    <p:sldId id="570" r:id="rId38"/>
    <p:sldId id="531" r:id="rId39"/>
    <p:sldId id="533" r:id="rId40"/>
  </p:sldIdLst>
  <p:sldSz cx="12192000" cy="6858000"/>
  <p:notesSz cx="7315200" cy="9601200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C00FDB4-9BB5-6B49-9063-3F70CA4225E3}" v="1" dt="2022-08-30T03:09:25.3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62" autoAdjust="0"/>
    <p:restoredTop sz="82480" autoAdjust="0"/>
  </p:normalViewPr>
  <p:slideViewPr>
    <p:cSldViewPr>
      <p:cViewPr varScale="1">
        <p:scale>
          <a:sx n="168" d="100"/>
          <a:sy n="168" d="100"/>
        </p:scale>
        <p:origin x="3232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1C00FDB4-9BB5-6B49-9063-3F70CA4225E3}"/>
    <pc:docChg chg="undo custSel addSld delSld modSld">
      <pc:chgData name="Xuesu Xiao" userId="2da2dc19-76a6-42ca-a03e-a5becae5e7dc" providerId="ADAL" clId="{1C00FDB4-9BB5-6B49-9063-3F70CA4225E3}" dt="2022-08-30T03:09:53.097" v="7" actId="2696"/>
      <pc:docMkLst>
        <pc:docMk/>
      </pc:docMkLst>
      <pc:sldChg chg="del">
        <pc:chgData name="Xuesu Xiao" userId="2da2dc19-76a6-42ca-a03e-a5becae5e7dc" providerId="ADAL" clId="{1C00FDB4-9BB5-6B49-9063-3F70CA4225E3}" dt="2022-08-30T03:09:30.888" v="5" actId="2696"/>
        <pc:sldMkLst>
          <pc:docMk/>
          <pc:sldMk cId="0" sldId="563"/>
        </pc:sldMkLst>
      </pc:sldChg>
      <pc:sldChg chg="modSp del mod">
        <pc:chgData name="Xuesu Xiao" userId="2da2dc19-76a6-42ca-a03e-a5becae5e7dc" providerId="ADAL" clId="{1C00FDB4-9BB5-6B49-9063-3F70CA4225E3}" dt="2022-08-30T03:09:44.457" v="6" actId="2696"/>
        <pc:sldMkLst>
          <pc:docMk/>
          <pc:sldMk cId="0" sldId="564"/>
        </pc:sldMkLst>
        <pc:picChg chg="mod">
          <ac:chgData name="Xuesu Xiao" userId="2da2dc19-76a6-42ca-a03e-a5becae5e7dc" providerId="ADAL" clId="{1C00FDB4-9BB5-6B49-9063-3F70CA4225E3}" dt="2022-08-30T02:59:36.094" v="3" actId="1076"/>
          <ac:picMkLst>
            <pc:docMk/>
            <pc:sldMk cId="0" sldId="564"/>
            <ac:picMk id="28682" creationId="{00000000-0000-0000-0000-000000000000}"/>
          </ac:picMkLst>
        </pc:picChg>
        <pc:picChg chg="mod">
          <ac:chgData name="Xuesu Xiao" userId="2da2dc19-76a6-42ca-a03e-a5becae5e7dc" providerId="ADAL" clId="{1C00FDB4-9BB5-6B49-9063-3F70CA4225E3}" dt="2022-08-30T02:59:35.367" v="2" actId="1076"/>
          <ac:picMkLst>
            <pc:docMk/>
            <pc:sldMk cId="0" sldId="564"/>
            <ac:picMk id="28683" creationId="{00000000-0000-0000-0000-000000000000}"/>
          </ac:picMkLst>
        </pc:picChg>
      </pc:sldChg>
      <pc:sldChg chg="del">
        <pc:chgData name="Xuesu Xiao" userId="2da2dc19-76a6-42ca-a03e-a5becae5e7dc" providerId="ADAL" clId="{1C00FDB4-9BB5-6B49-9063-3F70CA4225E3}" dt="2022-08-30T03:09:53.097" v="7" actId="2696"/>
        <pc:sldMkLst>
          <pc:docMk/>
          <pc:sldMk cId="0" sldId="565"/>
        </pc:sldMkLst>
      </pc:sldChg>
      <pc:sldChg chg="add">
        <pc:chgData name="Xuesu Xiao" userId="2da2dc19-76a6-42ca-a03e-a5becae5e7dc" providerId="ADAL" clId="{1C00FDB4-9BB5-6B49-9063-3F70CA4225E3}" dt="2022-08-30T03:09:25.361" v="4"/>
        <pc:sldMkLst>
          <pc:docMk/>
          <pc:sldMk cId="622175654" sldId="626"/>
        </pc:sldMkLst>
      </pc:sldChg>
      <pc:sldChg chg="add">
        <pc:chgData name="Xuesu Xiao" userId="2da2dc19-76a6-42ca-a03e-a5becae5e7dc" providerId="ADAL" clId="{1C00FDB4-9BB5-6B49-9063-3F70CA4225E3}" dt="2022-08-30T03:09:25.361" v="4"/>
        <pc:sldMkLst>
          <pc:docMk/>
          <pc:sldMk cId="808339535" sldId="627"/>
        </pc:sldMkLst>
      </pc:sldChg>
      <pc:sldChg chg="add">
        <pc:chgData name="Xuesu Xiao" userId="2da2dc19-76a6-42ca-a03e-a5becae5e7dc" providerId="ADAL" clId="{1C00FDB4-9BB5-6B49-9063-3F70CA4225E3}" dt="2022-08-30T03:09:25.361" v="4"/>
        <pc:sldMkLst>
          <pc:docMk/>
          <pc:sldMk cId="781013823" sldId="62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remids</a:t>
            </a:r>
            <a:r>
              <a:rPr lang="en-US" baseline="0" dirty="0"/>
              <a:t> you of a* - heuristic takes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72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58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05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test has structure, it ‘s more like a manual describing a</a:t>
            </a:r>
            <a:r>
              <a:rPr lang="en-US" baseline="0" dirty="0"/>
              <a:t> set of constraints that have to hold 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7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2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11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353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already failed, but forward checking does not detect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90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Mnemonic</a:t>
            </a:r>
            <a:r>
              <a:rPr lang="en-US" baseline="0" dirty="0"/>
              <a:t> – </a:t>
            </a:r>
            <a:r>
              <a:rPr lang="en-US" baseline="0" dirty="0" err="1"/>
              <a:t>csp</a:t>
            </a:r>
            <a:r>
              <a:rPr lang="en-US" baseline="0" dirty="0"/>
              <a:t> police checks my trunk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89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0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67" indent="0">
              <a:buNone/>
              <a:defRPr sz="1900"/>
            </a:lvl2pPr>
            <a:lvl3pPr marL="914332" indent="0">
              <a:buNone/>
              <a:defRPr sz="1600"/>
            </a:lvl3pPr>
            <a:lvl4pPr marL="1371498" indent="0">
              <a:buNone/>
              <a:defRPr sz="1500"/>
            </a:lvl4pPr>
            <a:lvl5pPr marL="1828664" indent="0">
              <a:buNone/>
              <a:defRPr sz="1500"/>
            </a:lvl5pPr>
            <a:lvl6pPr marL="2285830" indent="0">
              <a:buNone/>
              <a:defRPr sz="1500"/>
            </a:lvl6pPr>
            <a:lvl7pPr marL="2742994" indent="0">
              <a:buNone/>
              <a:defRPr sz="1500"/>
            </a:lvl7pPr>
            <a:lvl8pPr marL="3200160" indent="0">
              <a:buNone/>
              <a:defRPr sz="1500"/>
            </a:lvl8pPr>
            <a:lvl9pPr marL="3657327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67" indent="0">
              <a:buNone/>
              <a:defRPr sz="1200"/>
            </a:lvl2pPr>
            <a:lvl3pPr marL="914332" indent="0">
              <a:buNone/>
              <a:defRPr sz="11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30" indent="0">
              <a:buNone/>
              <a:defRPr sz="900"/>
            </a:lvl6pPr>
            <a:lvl7pPr marL="2742994" indent="0">
              <a:buNone/>
              <a:defRPr sz="900"/>
            </a:lvl7pPr>
            <a:lvl8pPr marL="3200160" indent="0">
              <a:buNone/>
              <a:defRPr sz="900"/>
            </a:lvl8pPr>
            <a:lvl9pPr marL="365732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2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3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4" tIns="45718" rIns="91434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6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9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66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74" indent="-34287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95" indent="-28573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1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80" indent="-228584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47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12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578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744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910" indent="-228584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13" Type="http://schemas.openxmlformats.org/officeDocument/2006/relationships/image" Target="../media/image37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3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5.png"/><Relationship Id="rId5" Type="http://schemas.openxmlformats.org/officeDocument/2006/relationships/tags" Target="../tags/tag25.xml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tags" Target="../tags/tag24.xml"/><Relationship Id="rId9" Type="http://schemas.openxmlformats.org/officeDocument/2006/relationships/image" Target="../media/image33.wmf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8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image" Target="../media/image8.wmf"/><Relationship Id="rId12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5" Type="http://schemas.openxmlformats.org/officeDocument/2006/relationships/tags" Target="../tags/tag6.xml"/><Relationship Id="rId10" Type="http://schemas.openxmlformats.org/officeDocument/2006/relationships/image" Target="../media/image11.png"/><Relationship Id="rId4" Type="http://schemas.openxmlformats.org/officeDocument/2006/relationships/tags" Target="../tags/tag5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tags" Target="../tags/tag9.xml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tags" Target="../tags/tag11.xml"/><Relationship Id="rId10" Type="http://schemas.openxmlformats.org/officeDocument/2006/relationships/image" Target="../media/image18.png"/><Relationship Id="rId4" Type="http://schemas.openxmlformats.org/officeDocument/2006/relationships/tags" Target="../tags/tag10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openxmlformats.org/officeDocument/2006/relationships/tags" Target="../tags/tag13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2.png"/><Relationship Id="rId5" Type="http://schemas.openxmlformats.org/officeDocument/2006/relationships/tags" Target="../tags/tag16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29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580: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18" rIns="9140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8693" y="1680828"/>
            <a:ext cx="5734497" cy="380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55809" y="1983007"/>
            <a:ext cx="2312391" cy="3474671"/>
          </a:xfrm>
          <a:prstGeom prst="rect">
            <a:avLst/>
          </a:prstGeom>
          <a:noFill/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id="{F8548187-E6E0-D083-458E-C2B815975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941" y="5257800"/>
            <a:ext cx="9144000" cy="1515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Prof. Xuesu Xiao</a:t>
            </a:r>
          </a:p>
          <a:p>
            <a:pPr algn="ctr">
              <a:spcBef>
                <a:spcPct val="50000"/>
              </a:spcBef>
            </a:pPr>
            <a:r>
              <a:rPr lang="en-US" sz="1600" dirty="0">
                <a:latin typeface="Calibri"/>
                <a:cs typeface="Calibri"/>
              </a:rPr>
              <a:t>George Mason University</a:t>
            </a:r>
          </a:p>
          <a:p>
            <a:pPr algn="ctr">
              <a:spcBef>
                <a:spcPct val="50000"/>
              </a:spcBef>
            </a:pPr>
            <a:endParaRPr lang="en-US" sz="1200" dirty="0"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200" dirty="0">
                <a:latin typeface="Calibri"/>
                <a:cs typeface="Calibri"/>
              </a:rPr>
              <a:t>[Based on slides created by Dan Klein and Pieter Abbeel for CS188 Intro to AI at UC Berkeley.  </a:t>
            </a:r>
          </a:p>
          <a:p>
            <a:pPr algn="ctr">
              <a:spcBef>
                <a:spcPct val="50000"/>
              </a:spcBef>
            </a:pPr>
            <a:r>
              <a:rPr lang="en-US" sz="1200" dirty="0">
                <a:latin typeface="Calibri"/>
                <a:cs typeface="Calibri"/>
              </a:rPr>
              <a:t>All original materials available at http://ai.berkeley.edu.]</a:t>
            </a:r>
          </a:p>
        </p:txBody>
      </p:sp>
    </p:spTree>
    <p:extLst>
      <p:ext uri="{BB962C8B-B14F-4D97-AF65-F5344CB8AC3E}">
        <p14:creationId xmlns:p14="http://schemas.microsoft.com/office/powerpoint/2010/main" val="95356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010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Binary CSP: each constraint relates (at most) two variables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Binary constraint graph: nodes are variables, arcs show constraints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General-purpose CSP algorithms use the graph structure to speed up search. E.g., Tasmania is an independent </a:t>
            </a:r>
            <a:r>
              <a:rPr lang="en-US" sz="2400" dirty="0" err="1"/>
              <a:t>subproblem</a:t>
            </a:r>
            <a:r>
              <a:rPr lang="en-US" sz="2400" dirty="0"/>
              <a:t>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600201"/>
            <a:ext cx="33274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Variables: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Domains: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Constraints:</a:t>
            </a:r>
          </a:p>
          <a:p>
            <a:pPr eaLnBrk="1" hangingPunct="1"/>
            <a:endParaRPr lang="en-US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/>
          <a:srcRect l="1343" t="1076"/>
          <a:stretch>
            <a:fillRect/>
          </a:stretch>
        </p:blipFill>
        <p:spPr bwMode="auto">
          <a:xfrm>
            <a:off x="6598024" y="3684495"/>
            <a:ext cx="3993776" cy="2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/>
          <a:srcRect l="2014" t="2845"/>
          <a:stretch>
            <a:fillRect/>
          </a:stretch>
        </p:blipFill>
        <p:spPr bwMode="auto">
          <a:xfrm>
            <a:off x="6069106" y="1864661"/>
            <a:ext cx="1703295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66800" y="2281237"/>
            <a:ext cx="41148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1715" y="3238502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28702" y="5021264"/>
            <a:ext cx="33147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66800" y="5715000"/>
            <a:ext cx="547688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017590" y="4344990"/>
            <a:ext cx="34782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8200" y="1359186"/>
            <a:ext cx="3378200" cy="205763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2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Variables: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Each (open) square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Domains: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{1,2,…,9}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Constraints: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9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9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66495" y="4261247"/>
            <a:ext cx="282339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9-way </a:t>
            </a:r>
            <a:r>
              <a:rPr lang="en-US" sz="2000" dirty="0" err="1">
                <a:latin typeface="Calibri" pitchFamily="34" charset="0"/>
              </a:rPr>
              <a:t>alldiff</a:t>
            </a:r>
            <a:r>
              <a:rPr lang="en-US" sz="2000" dirty="0">
                <a:latin typeface="Calibri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166497" y="3784006"/>
            <a:ext cx="319670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166498" y="4718447"/>
            <a:ext cx="308481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6495" y="5175647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Varieties of CSPs and Constraints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1" y="1372103"/>
            <a:ext cx="7316459" cy="4951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654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CSPs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74422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Discrete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Finite domains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Size </a:t>
            </a:r>
            <a:r>
              <a:rPr lang="en-US" sz="2000" i="1" dirty="0">
                <a:latin typeface="Times New Roman" pitchFamily="18" charset="0"/>
              </a:rPr>
              <a:t>d</a:t>
            </a:r>
            <a:r>
              <a:rPr lang="en-US" sz="1900" dirty="0"/>
              <a:t> means </a:t>
            </a:r>
            <a:r>
              <a:rPr lang="en-US" sz="2000" dirty="0">
                <a:latin typeface="Times New Roman" pitchFamily="18" charset="0"/>
              </a:rPr>
              <a:t>O(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30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900" dirty="0"/>
              <a:t> complete assignments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Boolean CSPs, including Boolean </a:t>
            </a:r>
            <a:r>
              <a:rPr lang="en-US" sz="1900" dirty="0" err="1"/>
              <a:t>satisfiability</a:t>
            </a:r>
            <a:r>
              <a:rPr lang="en-US" sz="1900" dirty="0"/>
              <a:t> (NP-complete)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Infinite domains (integers, strings,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job scheduling, variables are start/end times for each job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Linear constraints solvable, nonlinear </a:t>
            </a:r>
            <a:r>
              <a:rPr lang="en-US" sz="1900" dirty="0" err="1"/>
              <a:t>undecidable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Continuous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E.g., start/end times for Hubble Telescope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Linear constraints solvable in polynomial time by LP methods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9993" y="1364304"/>
            <a:ext cx="2813015" cy="236949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86800" y="3840355"/>
            <a:ext cx="2817740" cy="2294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Constraints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Varieties of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Unary constraints involve a single variable (equivalent to reducing domains), e.g.: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Binary constraints involve pairs of variables, e.g.: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Higher-order constraints involve 3 or more variables: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	   e.g., </a:t>
            </a:r>
            <a:r>
              <a:rPr lang="en-US" sz="1900" dirty="0" err="1"/>
              <a:t>cryptarithmetic</a:t>
            </a:r>
            <a:r>
              <a:rPr lang="en-US" sz="1900" dirty="0"/>
              <a:t> column constraints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Preferences (soft constraints):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E.g., red is better than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Often </a:t>
            </a:r>
            <a:r>
              <a:rPr lang="en-US" sz="1900" dirty="0" err="1"/>
              <a:t>representable</a:t>
            </a:r>
            <a:r>
              <a:rPr lang="en-US" sz="1900" dirty="0"/>
              <a:t> by a cost for each variable assignment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Gives constrained optimization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(We’ll ignore these until we get to </a:t>
            </a:r>
            <a:r>
              <a:rPr lang="en-US" sz="1900" dirty="0" err="1"/>
              <a:t>Bayes</a:t>
            </a:r>
            <a:r>
              <a:rPr lang="en-US" sz="1900" dirty="0"/>
              <a:t>’ nets)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2202494" y="2617786"/>
            <a:ext cx="1665615" cy="277895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2224261" y="3455987"/>
            <a:ext cx="1417292" cy="277848"/>
          </a:xfrm>
          <a:prstGeom prst="rect">
            <a:avLst/>
          </a:prstGeom>
          <a:noFill/>
          <a:ln/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520" y="1448142"/>
            <a:ext cx="4952679" cy="3352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configuration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Fault diagnosis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 lots more!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variables…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00601" y="2591009"/>
            <a:ext cx="6248398" cy="2777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CSPs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8801" y="1524416"/>
            <a:ext cx="8866186" cy="4628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019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0801" y="1545125"/>
            <a:ext cx="5359576" cy="4169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DFS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problems does naïve search have?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01" t="1517"/>
          <a:stretch>
            <a:fillRect/>
          </a:stretch>
        </p:blipFill>
        <p:spPr bwMode="auto">
          <a:xfrm>
            <a:off x="6277709" y="1447800"/>
            <a:ext cx="484749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What is Search For?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Assumptions about the world: a single agent, deterministic actions, fully observed state, discrete state space</a:t>
            </a:r>
          </a:p>
          <a:p>
            <a:pPr lvl="1"/>
            <a:endParaRPr lang="en-US" sz="2000" dirty="0"/>
          </a:p>
          <a:p>
            <a:pPr eaLnBrk="1" hangingPunct="1"/>
            <a:r>
              <a:rPr lang="en-US" sz="2400" dirty="0"/>
              <a:t>Planning: sequences of actions</a:t>
            </a:r>
          </a:p>
          <a:p>
            <a:pPr lvl="1" eaLnBrk="1" hangingPunct="1"/>
            <a:r>
              <a:rPr lang="en-US" sz="2000" dirty="0"/>
              <a:t>The path to the goal is the important thing</a:t>
            </a:r>
          </a:p>
          <a:p>
            <a:pPr lvl="1" eaLnBrk="1" hangingPunct="1"/>
            <a:r>
              <a:rPr lang="en-US" sz="2000" dirty="0"/>
              <a:t>Paths have various costs, depths</a:t>
            </a:r>
          </a:p>
          <a:p>
            <a:pPr lvl="1" eaLnBrk="1" hangingPunct="1"/>
            <a:r>
              <a:rPr lang="en-US" sz="2000" dirty="0"/>
              <a:t>Heuristics give problem-specific guidance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Identification: assignments to variables</a:t>
            </a:r>
          </a:p>
          <a:p>
            <a:pPr lvl="1" eaLnBrk="1" hangingPunct="1"/>
            <a:r>
              <a:rPr lang="en-US" sz="2000" dirty="0"/>
              <a:t>The goal itself is important, not the path</a:t>
            </a:r>
          </a:p>
          <a:p>
            <a:pPr lvl="1" eaLnBrk="1" hangingPunct="1"/>
            <a:r>
              <a:rPr lang="en-US" sz="2000" dirty="0"/>
              <a:t>All paths at the same depth (for some formulations)</a:t>
            </a:r>
          </a:p>
          <a:p>
            <a:pPr lvl="1" eaLnBrk="1" hangingPunct="1"/>
            <a:r>
              <a:rPr lang="en-US" sz="2000" dirty="0"/>
              <a:t>CSPs are specialized for identification problems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2021" y="3810795"/>
            <a:ext cx="3067051" cy="2665413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7596188" y="1882124"/>
            <a:ext cx="3376612" cy="2228563"/>
            <a:chOff x="7596188" y="1882124"/>
            <a:chExt cx="3376612" cy="2228563"/>
          </a:xfrm>
        </p:grpSpPr>
        <p:sp>
          <p:nvSpPr>
            <p:cNvPr id="7" name="Rectangle 6"/>
            <p:cNvSpPr/>
            <p:nvPr/>
          </p:nvSpPr>
          <p:spPr>
            <a:xfrm>
              <a:off x="7772401" y="1905001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96188" y="1882124"/>
              <a:ext cx="3376612" cy="22285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-- DFS</a:t>
            </a:r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98298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fix ordering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search </a:t>
            </a:r>
            <a:r>
              <a:rPr lang="en-US" sz="2400" dirty="0"/>
              <a:t>(not the best name)</a:t>
            </a:r>
            <a:endParaRPr lang="en-US" sz="2400" i="1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/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/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/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/>
              <a:t>Backtracking = DFS + variable-ordering + fail-on-violation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– Backtracking</a:t>
            </a:r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Structure: Can we exploit the problem structure?</a:t>
            </a:r>
          </a:p>
          <a:p>
            <a:pPr lvl="1" eaLnBrk="1" hangingPunct="1"/>
            <a:endParaRPr lang="en-US" sz="2400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7162" y="1830010"/>
            <a:ext cx="4110079" cy="29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/>
          <a:srcRect r="9502" b="67024"/>
          <a:stretch>
            <a:fillRect/>
          </a:stretch>
        </p:blipFill>
        <p:spPr bwMode="auto">
          <a:xfrm>
            <a:off x="1828800" y="24384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Forward Checking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 t="35036" r="14557"/>
          <a:stretch>
            <a:fillRect/>
          </a:stretch>
        </p:blipFill>
        <p:spPr bwMode="auto">
          <a:xfrm>
            <a:off x="2514601" y="36576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27566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28911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26434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26804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29852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1779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46482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1054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56298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2860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2860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2860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</a:t>
            </a:r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3947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150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9822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rgbClr val="008000"/>
                </a:solidFill>
              </a:rPr>
              <a:t>Forward checking?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/>
              <a:t>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 flipH="1">
            <a:off x="4569759" y="3192288"/>
            <a:ext cx="1219199" cy="83836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94FDA2-8380-824D-A039-CDDFD0903D1F}"/>
              </a:ext>
            </a:extLst>
          </p:cNvPr>
          <p:cNvSpPr/>
          <p:nvPr/>
        </p:nvSpPr>
        <p:spPr>
          <a:xfrm>
            <a:off x="5114633" y="2809691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3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9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486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305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0210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  <p:bldP spid="19" grpId="0" animBg="1"/>
      <p:bldP spid="20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1"/>
            <a:ext cx="55626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1" name="Text Box 48"/>
          <p:cNvSpPr txBox="1">
            <a:spLocks noChangeArrowheads="1"/>
          </p:cNvSpPr>
          <p:nvPr/>
        </p:nvSpPr>
        <p:spPr bwMode="auto">
          <a:xfrm>
            <a:off x="8382000" y="5334001"/>
            <a:ext cx="17526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What went wrong here?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5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9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2" y="1371982"/>
            <a:ext cx="10218735" cy="4904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8517" y="4165599"/>
            <a:ext cx="5301081" cy="2539999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Minimum Remaining Values</a:t>
            </a:r>
          </a:p>
        </p:txBody>
      </p:sp>
      <p:sp>
        <p:nvSpPr>
          <p:cNvPr id="923651" name="Rectangle 3"/>
          <p:cNvSpPr>
            <a:spLocks noGrp="1" noChangeArrowheads="1"/>
          </p:cNvSpPr>
          <p:nvPr>
            <p:ph idx="1"/>
          </p:nvPr>
        </p:nvSpPr>
        <p:spPr>
          <a:xfrm>
            <a:off x="431800" y="13716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800" dirty="0"/>
              <a:t>Variable Ordering: Minimum remaining values (MRV):</a:t>
            </a:r>
          </a:p>
          <a:p>
            <a:pPr lvl="1" eaLnBrk="1" hangingPunct="1"/>
            <a:r>
              <a:rPr lang="en-US" sz="2400" dirty="0"/>
              <a:t>Choose the variable with the fewest legal left values in its domain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Why min rather than max?</a:t>
            </a:r>
          </a:p>
          <a:p>
            <a:pPr eaLnBrk="1" hangingPunct="1"/>
            <a:r>
              <a:rPr lang="en-US" sz="2800" dirty="0"/>
              <a:t>Also called “most constrained variable”</a:t>
            </a:r>
          </a:p>
          <a:p>
            <a:pPr eaLnBrk="1" hangingPunct="1"/>
            <a:r>
              <a:rPr lang="en-US" sz="2800" dirty="0"/>
              <a:t>“Fail-fast” ordering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/>
          <a:srcRect l="476" t="2130"/>
          <a:stretch>
            <a:fillRect/>
          </a:stretch>
        </p:blipFill>
        <p:spPr bwMode="auto">
          <a:xfrm>
            <a:off x="1970741" y="2672975"/>
            <a:ext cx="8435323" cy="144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06800" y="2641599"/>
            <a:ext cx="22098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16600" y="2565399"/>
            <a:ext cx="2286000" cy="1524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02600" y="2489198"/>
            <a:ext cx="2286000" cy="1625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0484" y="4419600"/>
            <a:ext cx="4772915" cy="2285998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Ordering: Least Constraining Value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70866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Value Ordering: Least Constraining Value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Given a choice of variable, choose the </a:t>
            </a:r>
            <a:r>
              <a:rPr lang="en-US" sz="2400" i="1" dirty="0"/>
              <a:t>least constraining value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I.e., the one that rules out the fewest values in the remaining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Note that it may take some computation to determine this!  (E.g., rerunning filtering)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Why least rather than most?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Combining these ordering ideas makes</a:t>
            </a:r>
          </a:p>
          <a:p>
            <a:pPr>
              <a:lnSpc>
                <a:spcPct val="90000"/>
              </a:lnSpc>
              <a:spcBef>
                <a:spcPts val="272"/>
              </a:spcBef>
              <a:buNone/>
            </a:pPr>
            <a:r>
              <a:rPr lang="en-US" sz="2800" dirty="0"/>
              <a:t>	1000 queens feasible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l="288" t="900"/>
          <a:stretch>
            <a:fillRect/>
          </a:stretch>
        </p:blipFill>
        <p:spPr bwMode="auto">
          <a:xfrm>
            <a:off x="7655860" y="1470212"/>
            <a:ext cx="3621741" cy="2468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096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Standard search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a “black box”: arbitrary data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can be any function over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 (CSPs):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A special subset of search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defined by </a:t>
            </a:r>
            <a:r>
              <a:rPr lang="en-US" sz="1900" dirty="0">
                <a:solidFill>
                  <a:srgbClr val="CC0000"/>
                </a:solidFill>
              </a:rPr>
              <a:t>variables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X</a:t>
            </a:r>
            <a:r>
              <a:rPr lang="en-US" sz="2000" b="1" i="1" baseline="-25000" dirty="0">
                <a:solidFill>
                  <a:srgbClr val="CC0000"/>
                </a:solidFill>
                <a:latin typeface="Times New Roman" pitchFamily="18" charset="0"/>
              </a:rPr>
              <a:t>i</a:t>
            </a:r>
            <a:r>
              <a:rPr lang="en-US" sz="1900" dirty="0"/>
              <a:t>  with values from a </a:t>
            </a:r>
            <a:r>
              <a:rPr lang="en-US" sz="1900" dirty="0">
                <a:solidFill>
                  <a:srgbClr val="CC0000"/>
                </a:solidFill>
              </a:rPr>
              <a:t>domain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D </a:t>
            </a:r>
            <a:r>
              <a:rPr lang="en-US" sz="1900" dirty="0"/>
              <a:t>(sometimes </a:t>
            </a:r>
            <a:r>
              <a:rPr lang="en-US" sz="2000" b="1" i="1" dirty="0">
                <a:latin typeface="Times New Roman" pitchFamily="18" charset="0"/>
              </a:rPr>
              <a:t>D</a:t>
            </a:r>
            <a:r>
              <a:rPr lang="en-US" sz="1900" dirty="0"/>
              <a:t> depends on </a:t>
            </a:r>
            <a:r>
              <a:rPr lang="en-US" sz="2000" b="1" i="1" dirty="0" err="1">
                <a:latin typeface="Times New Roman" pitchFamily="18" charset="0"/>
              </a:rPr>
              <a:t>i</a:t>
            </a:r>
            <a:r>
              <a:rPr lang="en-US" sz="1900" dirty="0"/>
              <a:t>)</a:t>
            </a:r>
            <a:endParaRPr lang="en-US" sz="1900" i="1" baseline="-25000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is a </a:t>
            </a:r>
            <a:r>
              <a:rPr lang="en-US" sz="1900" dirty="0">
                <a:solidFill>
                  <a:srgbClr val="CC0000"/>
                </a:solidFill>
              </a:rPr>
              <a:t>set of constraints </a:t>
            </a:r>
            <a:r>
              <a:rPr lang="en-US" sz="1900" dirty="0"/>
              <a:t>specifying allowable combinations of values for subsets of variables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000" i="1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Allows useful general-purpose algorithms with more power than standard search algorithms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400" y="1159072"/>
            <a:ext cx="3505200" cy="2726810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67602" y="4267201"/>
            <a:ext cx="4320801" cy="2000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/>
          <a:srcRect l="1140" t="1105"/>
          <a:stretch>
            <a:fillRect/>
          </a:stretch>
        </p:blipFill>
        <p:spPr bwMode="auto">
          <a:xfrm>
            <a:off x="3124200" y="1331917"/>
            <a:ext cx="6019800" cy="49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/>
          <a:srcRect l="1140" t="1105"/>
          <a:stretch>
            <a:fillRect/>
          </a:stretch>
        </p:blipFill>
        <p:spPr bwMode="auto">
          <a:xfrm>
            <a:off x="8408893" y="1228165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2202609" y="1417801"/>
            <a:ext cx="4281583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2234281" y="2141729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1331725" y="5695209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380322" y="3675531"/>
            <a:ext cx="1201079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58455" y="4217897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05019" y="4178525"/>
            <a:ext cx="3929781" cy="2069651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3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1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Formulation 1: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1" eaLnBrk="1" hangingPunct="1"/>
            <a:r>
              <a:rPr lang="en-US" dirty="0"/>
              <a:t>Domains:</a:t>
            </a:r>
          </a:p>
          <a:p>
            <a:pPr lvl="1" eaLnBrk="1" hangingPunct="1"/>
            <a:r>
              <a:rPr lang="en-US" dirty="0"/>
              <a:t>Constraints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/>
          <a:srcRect l="75101" b="14342"/>
          <a:stretch>
            <a:fillRect/>
          </a:stretch>
        </p:blipFill>
        <p:spPr bwMode="auto">
          <a:xfrm>
            <a:off x="5257800" y="15240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53870" y="2635626"/>
            <a:ext cx="8540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39037" y="2135563"/>
            <a:ext cx="4905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85288" y="4572001"/>
            <a:ext cx="1763712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1360489" y="4132557"/>
            <a:ext cx="6148585" cy="363244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3379" y="1479838"/>
            <a:ext cx="4150020" cy="1948241"/>
          </a:xfrm>
          <a:prstGeom prst="rect">
            <a:avLst/>
          </a:prstGeom>
          <a:noFill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1360488" y="4572002"/>
            <a:ext cx="7002160" cy="12642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Formulation 2: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Domains: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Constraints:</a:t>
            </a:r>
          </a:p>
        </p:txBody>
      </p:sp>
      <p:pic>
        <p:nvPicPr>
          <p:cNvPr id="922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895600" y="2133601"/>
            <a:ext cx="3952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76600" y="5410202"/>
            <a:ext cx="4394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830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14700" y="4572001"/>
            <a:ext cx="4521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43202" y="3022134"/>
            <a:ext cx="19700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15" cstate="print"/>
          <a:srcRect l="75101" b="14342"/>
          <a:stretch>
            <a:fillRect/>
          </a:stretch>
        </p:blipFill>
        <p:spPr bwMode="auto">
          <a:xfrm>
            <a:off x="8389937" y="16002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32737" y="1752602"/>
            <a:ext cx="395288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1" y="2209802"/>
            <a:ext cx="4111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932739" y="2667002"/>
            <a:ext cx="41116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32739" y="3128964"/>
            <a:ext cx="4111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52600" y="4491338"/>
            <a:ext cx="1905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Implicit:</a:t>
            </a:r>
          </a:p>
        </p:txBody>
      </p:sp>
      <p:sp>
        <p:nvSpPr>
          <p:cNvPr id="9230" name="TextBox 20"/>
          <p:cNvSpPr txBox="1">
            <a:spLocks noChangeArrowheads="1"/>
          </p:cNvSpPr>
          <p:nvPr/>
        </p:nvSpPr>
        <p:spPr bwMode="auto">
          <a:xfrm>
            <a:off x="1752600" y="5345114"/>
            <a:ext cx="1371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Explicit: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327400" y="6019800"/>
            <a:ext cx="558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1600200"/>
            <a:ext cx="480280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5379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i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14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kj}) \in \{(0,0), (0,1), (1,0)\}$\\&#10;$\forall i,j,k \;\; (X_{ij}, X_{i+k,j+k}) \in \{(0,0), (0,1), (1,0)\}$\\&#10;$\forall i,j,k \;\; (X_{ij}, X_{i+k,j-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43"/>
  <p:tag name="PICTUREFILESIZE" val="696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Q_{k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21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Q_1, Q_2) \in \{(1, 3), (1, 4), \ldots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8"/>
  <p:tag name="PICTUREFILESIZE" val="140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orall i,j \;\; \mbox{non-threatening}(Q_i, Q_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5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{1, 2, 3, \ldots N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56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1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7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2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3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4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\ T\ U\ W\ R\ O\ X_1\ X_2\ X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2"/>
  <p:tag name="PICTUREFILESIZE" val="117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dot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green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7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WA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7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23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,j} X_{ij} = N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76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 - print</Template>
  <TotalTime>33975</TotalTime>
  <Words>1474</Words>
  <Application>Microsoft Macintosh PowerPoint</Application>
  <PresentationFormat>Widescreen</PresentationFormat>
  <Paragraphs>311</Paragraphs>
  <Slides>39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Symbol</vt:lpstr>
      <vt:lpstr>Times New Roman</vt:lpstr>
      <vt:lpstr>Wingdings</vt:lpstr>
      <vt:lpstr>dan-berkeley-nlp-v1</vt:lpstr>
      <vt:lpstr>CS 580: Introduction to Artificial Intelligence </vt:lpstr>
      <vt:lpstr>What is Search For?</vt:lpstr>
      <vt:lpstr>Constraint Satisfaction Problems</vt:lpstr>
      <vt:lpstr>Constraint Satisfaction Problems</vt:lpstr>
      <vt:lpstr>CSP Examples</vt:lpstr>
      <vt:lpstr>Example: Map Coloring</vt:lpstr>
      <vt:lpstr>Example: N-Queens</vt:lpstr>
      <vt:lpstr>Example: N-Queens</vt:lpstr>
      <vt:lpstr>Constraint Graphs</vt:lpstr>
      <vt:lpstr>Constraint Graphs</vt:lpstr>
      <vt:lpstr>Example: Cryptarithmetic</vt:lpstr>
      <vt:lpstr>Example: Sudoku</vt:lpstr>
      <vt:lpstr>Varieties of CSPs and Constraints</vt:lpstr>
      <vt:lpstr>Varieties of CSPs</vt:lpstr>
      <vt:lpstr>Varieties of Constraints</vt:lpstr>
      <vt:lpstr>Real-World CSPs</vt:lpstr>
      <vt:lpstr>Solving CSPs</vt:lpstr>
      <vt:lpstr>Standard Search Formulation</vt:lpstr>
      <vt:lpstr>Search Methods</vt:lpstr>
      <vt:lpstr>Video of Demo Coloring -- DFS</vt:lpstr>
      <vt:lpstr>Backtracking Search</vt:lpstr>
      <vt:lpstr>Backtracking Search</vt:lpstr>
      <vt:lpstr>Backtracking Example</vt:lpstr>
      <vt:lpstr>Backtracking Search</vt:lpstr>
      <vt:lpstr>Video of Demo Coloring – Backtracking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Ordering</vt:lpstr>
      <vt:lpstr>Ordering: Minimum Remaining Values</vt:lpstr>
      <vt:lpstr>Ordering: Least Constraining Value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2159</cp:revision>
  <cp:lastPrinted>2014-01-30T19:57:00Z</cp:lastPrinted>
  <dcterms:created xsi:type="dcterms:W3CDTF">2004-08-27T04:16:05Z</dcterms:created>
  <dcterms:modified xsi:type="dcterms:W3CDTF">2024-01-30T16:10:20Z</dcterms:modified>
</cp:coreProperties>
</file>