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463" r:id="rId3"/>
    <p:sldId id="821" r:id="rId4"/>
    <p:sldId id="822" r:id="rId5"/>
    <p:sldId id="824" r:id="rId6"/>
    <p:sldId id="825" r:id="rId7"/>
    <p:sldId id="826" r:id="rId8"/>
    <p:sldId id="823" r:id="rId9"/>
    <p:sldId id="828" r:id="rId10"/>
    <p:sldId id="829" r:id="rId11"/>
    <p:sldId id="831" r:id="rId12"/>
    <p:sldId id="837" r:id="rId13"/>
    <p:sldId id="414" r:id="rId14"/>
    <p:sldId id="794" r:id="rId15"/>
    <p:sldId id="795" r:id="rId16"/>
    <p:sldId id="796" r:id="rId17"/>
    <p:sldId id="457" r:id="rId18"/>
    <p:sldId id="459" r:id="rId19"/>
    <p:sldId id="460" r:id="rId20"/>
    <p:sldId id="461" r:id="rId21"/>
    <p:sldId id="464" r:id="rId22"/>
    <p:sldId id="799" r:id="rId23"/>
    <p:sldId id="797" r:id="rId24"/>
    <p:sldId id="800" r:id="rId25"/>
    <p:sldId id="801" r:id="rId26"/>
    <p:sldId id="803" r:id="rId27"/>
    <p:sldId id="804" r:id="rId28"/>
    <p:sldId id="805" r:id="rId29"/>
    <p:sldId id="806" r:id="rId30"/>
    <p:sldId id="807" r:id="rId31"/>
    <p:sldId id="808" r:id="rId32"/>
    <p:sldId id="809" r:id="rId33"/>
    <p:sldId id="810" r:id="rId34"/>
    <p:sldId id="812" r:id="rId35"/>
    <p:sldId id="813" r:id="rId36"/>
    <p:sldId id="814" r:id="rId37"/>
    <p:sldId id="815" r:id="rId38"/>
    <p:sldId id="816" r:id="rId39"/>
    <p:sldId id="817" r:id="rId40"/>
    <p:sldId id="836" r:id="rId41"/>
    <p:sldId id="83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5B0308-5FE7-3842-BF04-20704293AE02}" v="2" dt="2022-11-21T04:20:36.6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56"/>
    <p:restoredTop sz="96287"/>
  </p:normalViewPr>
  <p:slideViewPr>
    <p:cSldViewPr snapToGrid="0">
      <p:cViewPr varScale="1">
        <p:scale>
          <a:sx n="199" d="100"/>
          <a:sy n="199" d="100"/>
        </p:scale>
        <p:origin x="1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485B0308-5FE7-3842-BF04-20704293AE02}"/>
    <pc:docChg chg="undo custSel delSld modSld delSection">
      <pc:chgData name="Xuesu Xiao" userId="2da2dc19-76a6-42ca-a03e-a5becae5e7dc" providerId="ADAL" clId="{485B0308-5FE7-3842-BF04-20704293AE02}" dt="2023-01-25T02:33:43.184" v="7" actId="2696"/>
      <pc:docMkLst>
        <pc:docMk/>
      </pc:docMkLst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2969206148" sldId="256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2969206148" sldId="256"/>
            <ac:spMk id="7" creationId="{2C1B06FF-4ADA-EECA-E25E-42DDF42DEE9B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2785254642" sldId="414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2785254642" sldId="414"/>
            <ac:spMk id="4" creationId="{6D760573-EC21-4681-2F40-DF3369F75C4A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44749237" sldId="457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44749237" sldId="457"/>
            <ac:spMk id="4" creationId="{2EBDC514-194F-CC3A-9740-1A6719ACA6F5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4214850307" sldId="459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4214850307" sldId="459"/>
            <ac:spMk id="4" creationId="{50AC36C1-52D4-C5BF-A9E3-FBB68963D03F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2658887374" sldId="460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2658887374" sldId="460"/>
            <ac:spMk id="4" creationId="{A8415A7E-F121-B114-A891-1A690257A417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2612433067" sldId="461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2612433067" sldId="461"/>
            <ac:spMk id="4" creationId="{4F24FBAE-2E53-C002-9E4E-0FB0EEBDA3D7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4244294782" sldId="463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4244294782" sldId="463"/>
            <ac:spMk id="2" creationId="{446B6953-AB76-36D6-8BD0-7E9D6E884D87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1325154083" sldId="464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1325154083" sldId="464"/>
            <ac:spMk id="4" creationId="{8EAB572D-6FC2-1D01-6976-89C9932FA017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11774" sldId="794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11774" sldId="794"/>
            <ac:spMk id="3" creationId="{F4A83015-A2D2-C988-DF3A-7B63F5565B3F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80366052" sldId="795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80366052" sldId="795"/>
            <ac:spMk id="3" creationId="{DE4CB2E8-DA60-D646-2F05-A187ECB6E9CC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1389276509" sldId="796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1389276509" sldId="796"/>
            <ac:spMk id="3" creationId="{A9DE4B1E-35FD-5919-4B5F-E2622FCBF2C8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2790699495" sldId="797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2790699495" sldId="797"/>
            <ac:spMk id="3" creationId="{A0E4C2DC-FAC0-CD9F-A4FE-9D2FC35FACD2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442949248" sldId="799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442949248" sldId="799"/>
            <ac:spMk id="3" creationId="{72684F88-ADA5-2361-8CFC-3AD93EE3DA83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46142356" sldId="800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46142356" sldId="800"/>
            <ac:spMk id="4" creationId="{1D71F405-A0D6-72B8-CE5E-14F48729267E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4184307591" sldId="801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4184307591" sldId="801"/>
            <ac:spMk id="4" creationId="{1A8A138A-2AB4-DB91-779D-50B7A4141F41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2510730691" sldId="803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2510730691" sldId="803"/>
            <ac:spMk id="3" creationId="{EFC6960A-2027-E64B-AE2F-DC86BD1A4767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1774379676" sldId="804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1774379676" sldId="804"/>
            <ac:spMk id="3" creationId="{362D3AC3-D302-8CFE-3F58-602966E1FD35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923464152" sldId="805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923464152" sldId="805"/>
            <ac:spMk id="4" creationId="{27BD1100-844F-FD47-0BF0-B346461E776B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729919654" sldId="806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729919654" sldId="806"/>
            <ac:spMk id="3" creationId="{C71A9DA3-9264-3E6B-053A-92BF919A650C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2220642976" sldId="807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2220642976" sldId="807"/>
            <ac:spMk id="3" creationId="{A0FE1355-FAB2-0ABD-5F97-BF467B085622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956206846" sldId="808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956206846" sldId="808"/>
            <ac:spMk id="3" creationId="{5C2E4CA5-9C05-BB19-A120-D60F987D6C30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513255148" sldId="809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513255148" sldId="809"/>
            <ac:spMk id="3" creationId="{EAFB9070-0C5E-0394-BF5B-766FE32B9394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50808756" sldId="810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50808756" sldId="810"/>
            <ac:spMk id="4" creationId="{305034D8-B74F-8383-6491-E2CFD9DCF325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4025122609" sldId="812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4025122609" sldId="812"/>
            <ac:spMk id="4" creationId="{61D31E73-7305-3E94-0855-1908CF62BD99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071074745" sldId="813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071074745" sldId="813"/>
            <ac:spMk id="4" creationId="{217BE09C-CF1E-5BEF-8AFA-C318D30914D4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1456289206" sldId="814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1456289206" sldId="814"/>
            <ac:spMk id="4" creationId="{313899D4-0316-02C7-B38D-EF34844B3586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1717217000" sldId="815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1717217000" sldId="815"/>
            <ac:spMk id="3" creationId="{FEFAE155-DA80-968B-44A5-D561DF5B7000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1620073569" sldId="816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1620073569" sldId="816"/>
            <ac:spMk id="3" creationId="{6D8FD7F3-C36C-6AB3-D1F3-BA69A2AF3188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1306695044" sldId="817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1306695044" sldId="817"/>
            <ac:spMk id="4" creationId="{9EC8A660-49B4-4B93-D3F5-1AB93C100BE9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197772761" sldId="821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197772761" sldId="821"/>
            <ac:spMk id="3" creationId="{223C9035-97F8-1753-8B6B-52849B438FC0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4062368074" sldId="822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4062368074" sldId="822"/>
            <ac:spMk id="3" creationId="{D4BABFBD-4372-8276-37CF-39ACEC0CE067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914407901" sldId="823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914407901" sldId="823"/>
            <ac:spMk id="3" creationId="{3139229A-E7C7-6E18-5666-E158AAC1864A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2934550190" sldId="824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2934550190" sldId="824"/>
            <ac:spMk id="4" creationId="{F8CDCE93-0DCA-E507-7F5C-78AF7D5B1C91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025667706" sldId="825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025667706" sldId="825"/>
            <ac:spMk id="3" creationId="{329BF614-53D5-9F1C-99D4-A3EEDE6BDBAD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331113610" sldId="826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331113610" sldId="826"/>
            <ac:spMk id="3" creationId="{6A5A55CC-7436-3C97-53CA-9851164798CB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469707630" sldId="828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469707630" sldId="828"/>
            <ac:spMk id="3" creationId="{AB8E9D88-90ED-A9CE-E256-3C4B00B0AF18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430795446" sldId="829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430795446" sldId="829"/>
            <ac:spMk id="3" creationId="{B49BC93B-BFA8-B1EB-4CEC-E0ADC609EFB4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675939136" sldId="831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675939136" sldId="831"/>
            <ac:spMk id="3" creationId="{846EC0BD-7C3E-557D-8CA5-D2844CCBAD66}"/>
          </ac:spMkLst>
        </pc:spChg>
      </pc:sldChg>
      <pc:sldChg chg="addSp delSp modSp del mod">
        <pc:chgData name="Xuesu Xiao" userId="2da2dc19-76a6-42ca-a03e-a5becae5e7dc" providerId="ADAL" clId="{485B0308-5FE7-3842-BF04-20704293AE02}" dt="2023-01-25T02:33:43.184" v="7" actId="2696"/>
        <pc:sldMkLst>
          <pc:docMk/>
          <pc:sldMk cId="3443827062" sldId="833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443827062" sldId="833"/>
            <ac:spMk id="4" creationId="{450DEE9A-3669-9510-EFAB-A80956963D35}"/>
          </ac:spMkLst>
        </pc:spChg>
        <pc:spChg chg="add del mod">
          <ac:chgData name="Xuesu Xiao" userId="2da2dc19-76a6-42ca-a03e-a5becae5e7dc" providerId="ADAL" clId="{485B0308-5FE7-3842-BF04-20704293AE02}" dt="2023-01-25T02:33:35.890" v="4" actId="478"/>
          <ac:spMkLst>
            <pc:docMk/>
            <pc:sldMk cId="3443827062" sldId="833"/>
            <ac:spMk id="6" creationId="{E0115A10-049E-F7C9-2EBC-3C3DAF989D0C}"/>
          </ac:spMkLst>
        </pc:spChg>
        <pc:spChg chg="add del mod">
          <ac:chgData name="Xuesu Xiao" userId="2da2dc19-76a6-42ca-a03e-a5becae5e7dc" providerId="ADAL" clId="{485B0308-5FE7-3842-BF04-20704293AE02}" dt="2023-01-25T02:33:38.673" v="6" actId="478"/>
          <ac:spMkLst>
            <pc:docMk/>
            <pc:sldMk cId="3443827062" sldId="833"/>
            <ac:spMk id="8" creationId="{A7C45EAD-5654-E93C-37EB-0F83C143E542}"/>
          </ac:spMkLst>
        </pc:spChg>
        <pc:picChg chg="add del">
          <ac:chgData name="Xuesu Xiao" userId="2da2dc19-76a6-42ca-a03e-a5becae5e7dc" providerId="ADAL" clId="{485B0308-5FE7-3842-BF04-20704293AE02}" dt="2023-01-25T02:33:37.127" v="5" actId="478"/>
          <ac:picMkLst>
            <pc:docMk/>
            <pc:sldMk cId="3443827062" sldId="833"/>
            <ac:picMk id="9" creationId="{95EE003A-D156-B86B-912C-A43EDD698559}"/>
          </ac:picMkLst>
        </pc:pic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710812285" sldId="834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710812285" sldId="834"/>
            <ac:spMk id="3" creationId="{49DD0AFB-DEA0-E0DA-5A27-523D48233608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869286046" sldId="836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869286046" sldId="836"/>
            <ac:spMk id="4" creationId="{F53780B5-AADD-10FA-8806-4AD936DB9882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001829125" sldId="837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001829125" sldId="837"/>
            <ac:spMk id="2" creationId="{D16838B1-3EEB-DECC-188E-C343D0A883B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164C5-85F5-7A4F-84BC-8C7E57E38B0E}" type="datetimeFigureOut">
              <a:rPr lang="en-US" smtClean="0"/>
              <a:t>1/24/23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E7C3D-83FC-9441-A55F-F7494F893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EAD7-808E-E5DE-DB5B-524C65597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65B36-2D5D-C6DF-0647-619BB345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7B67-C380-D6ED-A491-882FE81B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AA360-3DB8-4742-9E4E-F69D749A6D83}" type="datetime1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AE95-9A1C-C45D-190D-354E92B8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3C02-CDD3-DE79-AC39-61DE2FC8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8EB3-13E2-4D5C-0ADB-96C7178D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9600-1848-3251-95C6-904C7E82D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919D0-2D8F-EA44-38FC-815E5412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4DFE-6C6E-6646-872B-918EBF1BD8D1}" type="datetime1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2EF-9055-0595-F976-4FEC3545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F6A9-3B2E-D3BE-7D59-BEA57B20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70EC6-2FA5-D9AE-4D5D-F346C4E62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0DA90-77FC-D7EA-3470-5A30956FD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AE3E-D754-3E23-770A-65955F44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C6B86-21FF-504F-A9D2-1B1A048B038A}" type="datetime1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FFAD-8E51-6275-481D-A353D392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A6C1-05F9-05B5-9A93-407D9523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4307-F7AF-E78F-6CA3-8361455B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65C6-4FD6-9F98-9C4C-F82265B20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1F41-1431-BD44-B0A0-9EDDD01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30397-E4A4-8E49-B37E-692B1749EC45}" type="datetime1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618-0631-153A-97A5-3703284F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7551-EB72-CBD0-66DA-DE667F91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E627-0291-5E22-1122-574B6180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0BDAB-9D1B-BFE3-4799-57EB51BE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91D94-42DA-759C-574E-A47D8AD7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881F8-D4DF-1A41-9397-EF81BFA0863F}" type="datetime1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40BA6-9619-0C6C-709C-2CE107EA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A259-EE9F-A995-A43C-E907E9C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6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1AB1-1079-69B6-0FE9-7D62968D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1BA3-8FDD-7C9E-8866-BA9D50D8D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FC692-E800-3D92-14DC-39B056B8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342E2-D789-2EBC-6070-70B9A5FF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CE7AD-B9C5-3840-B68E-7F7555DECD1F}" type="datetime1">
              <a:rPr lang="en-US" smtClean="0"/>
              <a:t>1/24/23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2E0F-07F1-DB20-9A04-B7071387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B77CC-CA23-2B0D-E4F0-C7A8E93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CF5D-70D5-D2D3-2325-FF177F0B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CDB2-5C8C-3D03-AC7E-1B47DB50E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BF12-D662-094F-0BBA-21D9B18E9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AA88-81CB-DE5D-F700-9327294D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2EDE7-CC39-DABE-A363-08934F72E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9CE2B-D676-E322-EDED-C1D85B75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BAFF6-D827-FD4B-B330-6A4C5F295A50}" type="datetime1">
              <a:rPr lang="en-US" smtClean="0"/>
              <a:t>1/24/23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92C26-187A-A274-4CD9-61233285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AB272-A110-C024-C484-4229E9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C10E-3572-2D08-5B5E-A165F558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1E47F-4483-A305-F6DB-69CF530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73D7-4F8B-4245-A736-155355F80C0F}" type="datetime1">
              <a:rPr lang="en-US" smtClean="0"/>
              <a:t>1/24/23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61E37-346F-E4D8-E0E2-007733CA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17DD0-ED71-8E08-646F-F10D8B52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7EAA3-92A6-EA3C-FB4D-7714B964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35DDC-88B2-434B-91D9-BAC16F143C36}" type="datetime1">
              <a:rPr lang="en-US" smtClean="0"/>
              <a:t>1/24/23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E6F4-AE9C-42BA-1272-E87679A2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1925-4CD1-F3DF-0629-1213A9E8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4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8836-67AF-5483-58CD-8A7BBD82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B330-DB98-9A27-0F79-92FA0F51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7EE1-F4F3-FEC5-C31A-8CAF7D703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F5703-C0C2-2CA4-91D8-C9AE26F9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5A006-9203-4642-BBD3-C17B56FFE38E}" type="datetime1">
              <a:rPr lang="en-US" smtClean="0"/>
              <a:t>1/24/23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74697-1306-3888-5847-A7B2970E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01D12-FAF1-11A2-976D-B7A8549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1C1F-1397-A981-275E-7EE356FA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A5665-D41F-CE2A-B036-3BC82F93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EAF89-B7A0-5887-6493-CAF28AF8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F0BA-060F-07BA-EFFF-B396B08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752B-D3DB-FE4E-8D1E-172B91AC3F89}" type="datetime1">
              <a:rPr lang="en-US" smtClean="0"/>
              <a:t>1/24/23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1F289-32E4-DFBF-6468-2E749823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E1BF-CAA7-920D-EED2-8538CE6A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2FDCC-7552-AA0F-75E0-01822B93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497EF-832C-CC94-E439-1CECC473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C0DF-0AB2-474D-A7FE-3E6FA7CCB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6AD21-65D5-A041-8F86-246DE9414920}" type="datetime1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C64D3-64B7-2349-F787-433C23FED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2B9-1718-3F3C-FEA5-9B50D73F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zebosim.org/hom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Flowchart-of-Stanley-software-system-The-software-is-roughly-divided-into-six-main_fig17_224773193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turtlebot.com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iki.ros.org/ROS/Tutorials/WritingPublisherSubscriber%28python%29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iki.ros.org/ROS/Tutorials/WritingPublisherSubscriber%28python%29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ranka.de/research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hyperlink" Target="https://www.deepmind.com/blog/opening-up-a-physics-simulator-for-robotics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https://pybullet.org/wordpress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D3CE-C200-DF17-E8F3-428208355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6339"/>
            <a:ext cx="121920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CS 685 Autonomous Robotics</a:t>
            </a:r>
            <a:br>
              <a:rPr lang="en-US" dirty="0"/>
            </a:br>
            <a:r>
              <a:rPr lang="en-US" dirty="0"/>
              <a:t>A gentle Introduction to ROS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3AB6C-A084-91AD-AEE3-DF0F3191A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3259"/>
            <a:ext cx="9144000" cy="1655762"/>
          </a:xfrm>
        </p:spPr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Xuesu</a:t>
            </a:r>
            <a:r>
              <a:rPr lang="en-US" dirty="0"/>
              <a:t> Xiao</a:t>
            </a:r>
          </a:p>
          <a:p>
            <a:r>
              <a:rPr lang="en-US" dirty="0"/>
              <a:t>George Mason University</a:t>
            </a:r>
          </a:p>
        </p:txBody>
      </p:sp>
      <p:pic>
        <p:nvPicPr>
          <p:cNvPr id="5" name="Picture 4" descr="A picture containing text, appliance, sewing machine&#10;&#10;Description automatically generated">
            <a:extLst>
              <a:ext uri="{FF2B5EF4-FFF2-40B4-BE49-F238E27FC236}">
                <a16:creationId xmlns:a16="http://schemas.microsoft.com/office/drawing/2014/main" id="{160F08E0-A145-5797-47F1-3A62AAD0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7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A526F-EB06-1593-0D75-5F400892B398}"/>
              </a:ext>
            </a:extLst>
          </p:cNvPr>
          <p:cNvSpPr txBox="1"/>
          <p:nvPr/>
        </p:nvSpPr>
        <p:spPr>
          <a:xfrm>
            <a:off x="4627970" y="6265788"/>
            <a:ext cx="293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Slides Credits: Gregory Stein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FDD8C-AA43-D465-0FF8-99093167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D3D7A-15D8-E5CC-30D9-742BB8152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also many available simulation tools: </a:t>
            </a:r>
            <a:r>
              <a:rPr lang="en-US" dirty="0">
                <a:hlinkClick r:id="rId2"/>
              </a:rPr>
              <a:t>Gazebo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3181D-3CE5-D2B3-16D7-D201283A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</a:t>
            </a:fld>
            <a:endParaRPr lang="en-US"/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2B60B8BA-6B24-1AB7-3F22-5CD3B2E1C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63431" y="1825625"/>
            <a:ext cx="74651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95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D3D7A-15D8-E5CC-30D9-742BB8152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also many available simulation tools: Isaac Sim (from Nvidia)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3181D-3CE5-D2B3-16D7-D201283A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2AACFD-585D-D29A-8013-A53E80B69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589" y="1767679"/>
            <a:ext cx="9390822" cy="440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39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6EFE84-5DC3-296D-8442-831B3BCA1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Then, let’s look at some humans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55270F-6EA2-6398-A1D7-2116E4EFD6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Humans that have been, or will be, building autonomous robots. </a:t>
            </a:r>
          </a:p>
          <a:p>
            <a:r>
              <a:rPr lang="en-US" dirty="0"/>
              <a:t>Robots will only be as good as the humans that build them (or at least for now when we don’t have Skynet yet…).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89CE2-4576-5F9E-8807-AEE5A94D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29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DB04D-0214-E645-8402-93D0455B9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Motivation: We need a system that humans can use to empower the usage of all these robots and tools</a:t>
            </a:r>
            <a:endParaRPr lang="en-US" sz="36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B0681-C8C4-DD4C-82BF-60048B6B9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BB07FA-9D21-4F40-88D8-C5EE8550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54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AF5C3-D975-3DCE-5D3E-1AEA5328D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We need a system that empowers us to use all these robots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99A1CD7-68B1-723D-23BE-7466F5259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2988" y="2545118"/>
            <a:ext cx="7886700" cy="288655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CBAAAF-D109-1FC8-B3B0-399BADFCA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75ABC-F9BC-1DEB-2344-C2C6AD907CA0}"/>
              </a:ext>
            </a:extLst>
          </p:cNvPr>
          <p:cNvSpPr txBox="1"/>
          <p:nvPr/>
        </p:nvSpPr>
        <p:spPr>
          <a:xfrm>
            <a:off x="6578217" y="6286105"/>
            <a:ext cx="4064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Sutton &amp; </a:t>
            </a:r>
            <a:r>
              <a:rPr 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Barto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311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D016F-5A71-0B3D-204F-1CA6FD13C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We want to break up robot capabilities into composable blocks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B0F0FE2-621F-E1AB-2D2E-F529070848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8568" y="1825625"/>
            <a:ext cx="6454864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8B430A-35C1-D585-1C44-1B85020F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6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ABD4E-F727-4543-03D4-816CA77ED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Motivation: We want to break up robot capabilities into composable blocks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DBF5B8-9780-60D9-CD7D-116493634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5288" y="1572606"/>
            <a:ext cx="5861424" cy="442537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90962-2BC8-C904-526D-6A99B5234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BA9D88-380C-A5C3-3E40-FD830768C4AE}"/>
              </a:ext>
            </a:extLst>
          </p:cNvPr>
          <p:cNvSpPr txBox="1"/>
          <p:nvPr/>
        </p:nvSpPr>
        <p:spPr>
          <a:xfrm>
            <a:off x="1742084" y="6213820"/>
            <a:ext cx="8707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From: </a:t>
            </a:r>
            <a:r>
              <a:rPr lang="en-US" sz="1100" dirty="0">
                <a:hlinkClick r:id="rId3"/>
              </a:rPr>
              <a:t>https://www.researchgate.net/figure/Flowchart-of-Stanley-software-system-The-software-is-roughly-divided-into-six-main_fig17_224773193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9276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997F-1A11-0541-9735-957EC6252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ROS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ED94D-7ED7-D746-B79C-AB7964113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Robot Operating System is used on many robots.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A4AF6-39C1-F04C-A3D0-5B04C568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9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2EEEC-C9A3-864E-FD67-134862A3C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ROS: The Robot Operating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7EEE2-C911-8BD9-F3EE-131188CA3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what’s ROS?</a:t>
            </a:r>
          </a:p>
          <a:p>
            <a:endParaRPr lang="en-US" dirty="0"/>
          </a:p>
          <a:p>
            <a:r>
              <a:rPr lang="en-US" dirty="0"/>
              <a:t>Is it really an “operating system”? Well it’s not a file system, but it does (true to its name) operate robots.</a:t>
            </a:r>
          </a:p>
          <a:p>
            <a:endParaRPr lang="en-US" dirty="0"/>
          </a:p>
          <a:p>
            <a:r>
              <a:rPr lang="en-US" dirty="0"/>
              <a:t>ROS is more of an </a:t>
            </a:r>
            <a:r>
              <a:rPr lang="en-US" i="1" dirty="0"/>
              <a:t>orchestration system</a:t>
            </a:r>
            <a:r>
              <a:rPr lang="en-US" dirty="0"/>
              <a:t>: it’s what spawns different processes and handles communication between them and sensors and motors, etc.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04C35E-EEFB-953D-BF26-7125748FD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50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2E7A77-DEF9-2D54-C05C-8E61E5A29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929" y="4233770"/>
            <a:ext cx="7000142" cy="25620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76A4B3-C286-E734-79DE-118D10600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Robots often need many of the same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DABE1-4944-3EF8-FD37-767C145FF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Earlier, we discussed many different types of robots. There are overlapping capabilities between them. They may use the same sensors, the same algorithms,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endParaRPr lang="en-US" sz="1400" dirty="0"/>
          </a:p>
          <a:p>
            <a:r>
              <a:rPr lang="en-US" dirty="0"/>
              <a:t>We could make a monolithic system, but it would be somewhat difficult to design such systems.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AA716D-1D1C-10E1-5C2B-948D84846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87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6EFE84-5DC3-296D-8442-831B3BCA1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some robots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55270F-6EA2-6398-A1D7-2116E4EFD6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Robots are good for lots of things!</a:t>
            </a:r>
          </a:p>
          <a:p>
            <a:r>
              <a:rPr lang="en-US" dirty="0"/>
              <a:t>Their application determines their function.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89CE2-4576-5F9E-8807-AEE5A94D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94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12E68F-07F4-0977-CB5D-988EB0F29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903" y="2617858"/>
            <a:ext cx="5932195" cy="3875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76A4B3-C286-E734-79DE-118D10600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 systems tend to be </a:t>
            </a:r>
            <a:r>
              <a:rPr lang="en-US" i="1" dirty="0"/>
              <a:t>modular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DABE1-4944-3EF8-FD37-767C145FF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ROS is going to be our way of managing, building, running these processes.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AA716D-1D1C-10E1-5C2B-948D84846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33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AD7A7-DB57-957A-7CCE-B435B0642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 Master (</a:t>
            </a:r>
            <a:r>
              <a:rPr lang="en-US" dirty="0" err="1"/>
              <a:t>roscore</a:t>
            </a:r>
            <a:r>
              <a:rPr lang="en-US" dirty="0"/>
              <a:t>): The process you run to connect the pieces (“nodes”)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07FC0-A952-5AEE-1576-767F440F4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Command: </a:t>
            </a:r>
            <a:r>
              <a:rPr lang="en-US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roscore</a:t>
            </a:r>
            <a:endParaRPr lang="en-US" dirty="0">
              <a:latin typeface="Iosevka Term" panose="02000509030000000004" pitchFamily="49" charset="0"/>
              <a:ea typeface="Iosevka Term" panose="02000509030000000004" pitchFamily="49" charset="0"/>
              <a:cs typeface="Iosevka Term" panose="02000509030000000004" pitchFamily="49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4CD23-5809-5C55-4A8B-93BC6C65D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21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C73755B-CDD8-F0C6-D7C4-DBCCABD5F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306" y="2557285"/>
            <a:ext cx="5997388" cy="375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154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FCDFC-B26E-D3E0-C8D8-D76D2FE8F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Here’s a simple example of a robot with a camera and an image processing node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3A9845-D93A-DB79-2E0A-60133354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22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943C644-63B2-5B2E-9B63-D0CF4A8AA6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50" y="1912144"/>
            <a:ext cx="5880100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949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6D6FA-ACC3-2D47-A70A-2915792CB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 also supports remote access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39CF3-94CB-08A1-5712-8A690711E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23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DA70687-6216-EEBB-4512-165D34C392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1867694"/>
            <a:ext cx="61214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699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7F85-4094-2152-06FD-ABCA3D6B3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ROS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4341A-44FF-247A-1E45-00B2C84D7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Core Concepts:</a:t>
            </a:r>
          </a:p>
          <a:p>
            <a:pPr marL="342900" indent="-342900">
              <a:buFontTx/>
              <a:buChar char="-"/>
            </a:pPr>
            <a:r>
              <a:rPr lang="en-US" dirty="0"/>
              <a:t>A “node” is a single ROS process</a:t>
            </a:r>
          </a:p>
          <a:p>
            <a:pPr marL="342900" indent="-342900">
              <a:buFontTx/>
              <a:buChar char="-"/>
            </a:pPr>
            <a:r>
              <a:rPr lang="en-US" dirty="0"/>
              <a:t>A “topic” is a named channel on which data can be shared</a:t>
            </a:r>
          </a:p>
          <a:p>
            <a:pPr marL="342900" indent="-342900">
              <a:buFontTx/>
              <a:buChar char="-"/>
            </a:pPr>
            <a:r>
              <a:rPr lang="en-US" dirty="0"/>
              <a:t>A “message” is a piece of data shared by a “topic”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r>
              <a:rPr lang="en-US" dirty="0"/>
              <a:t>Functionality:</a:t>
            </a:r>
          </a:p>
          <a:p>
            <a:pPr marL="342900" indent="-342900">
              <a:buFontTx/>
              <a:buChar char="-"/>
            </a:pPr>
            <a:r>
              <a:rPr lang="en-US" dirty="0"/>
              <a:t>A “publisher” is a function that sends data to a topic (often run within Python or C++).</a:t>
            </a:r>
          </a:p>
          <a:p>
            <a:pPr marL="342900" indent="-342900">
              <a:buFontTx/>
              <a:buChar char="-"/>
            </a:pPr>
            <a:r>
              <a:rPr lang="en-US" dirty="0"/>
              <a:t>A “subscriber” is a function that listens for messages on a topic; when a new message appears on a topic, the subscriber’s associated function is run with that message as input.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25F15D-D018-D2CA-F3A4-4B98CAE29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2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F6BD8-F54B-E723-3781-F029D7171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Commands to publish and listen to a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5A4A0-6BA2-424F-81E8-805D62110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roscore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 # Start </a:t>
            </a:r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</a:t>
            </a:r>
            <a:endParaRPr lang="en-US" sz="1800" dirty="0">
              <a:latin typeface="Iosevka Term" panose="02000509030000000004" pitchFamily="49" charset="0"/>
              <a:ea typeface="Iosevka Term" panose="02000509030000000004" pitchFamily="49" charset="0"/>
              <a:cs typeface="Iosevka Term" panose="02000509030000000004" pitchFamily="49" charset="0"/>
            </a:endParaRPr>
          </a:p>
          <a:p>
            <a:endParaRPr lang="en-US" sz="1800" dirty="0">
              <a:latin typeface="Iosevka Term" panose="02000509030000000004" pitchFamily="49" charset="0"/>
              <a:ea typeface="Iosevka Term" panose="02000509030000000004" pitchFamily="49" charset="0"/>
              <a:cs typeface="Iosevka Term" panose="02000509030000000004" pitchFamily="49" charset="0"/>
            </a:endParaRP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rostopic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list  # Look at the topics</a:t>
            </a: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rostopic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pub /hello </a:t>
            </a:r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std_msgs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/String "Hello Robot"</a:t>
            </a:r>
          </a:p>
          <a:p>
            <a:endParaRPr lang="en-US" sz="1800" dirty="0">
              <a:latin typeface="Iosevka Term" panose="02000509030000000004" pitchFamily="49" charset="0"/>
              <a:ea typeface="Iosevka Term" panose="02000509030000000004" pitchFamily="49" charset="0"/>
              <a:cs typeface="Iosevka Term" panose="02000509030000000004" pitchFamily="49" charset="0"/>
            </a:endParaRP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rostopic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list  # Look at the topics again (/hello is there)</a:t>
            </a: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rostopic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echo /hello  # Listen to that topic</a:t>
            </a:r>
          </a:p>
          <a:p>
            <a:endParaRPr lang="en-US" sz="1800" dirty="0">
              <a:latin typeface="Iosevka Term" panose="02000509030000000004" pitchFamily="49" charset="0"/>
              <a:ea typeface="Iosevka Term" panose="02000509030000000004" pitchFamily="49" charset="0"/>
              <a:cs typeface="Iosevka Term" panose="02000509030000000004" pitchFamily="49" charset="0"/>
            </a:endParaRP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rosnode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list</a:t>
            </a: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rosnode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info</a:t>
            </a:r>
          </a:p>
          <a:p>
            <a:endParaRPr lang="en-US" sz="1800" dirty="0">
              <a:latin typeface="Iosevka Term" panose="02000509030000000004" pitchFamily="49" charset="0"/>
              <a:ea typeface="Iosevka Term" panose="02000509030000000004" pitchFamily="49" charset="0"/>
              <a:cs typeface="Iosevka Term" panose="02000509030000000004" pitchFamily="49" charset="0"/>
            </a:endParaRP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rostopic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info /hello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54A5F-8A5D-62F9-2408-BBC8AA631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07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82A9-58C6-C619-DD90-C26616807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roslaunch</a:t>
            </a:r>
            <a:r>
              <a:rPr lang="en-US" dirty="0"/>
              <a:t> Launch files use XML syntax to spin up multiple processes at once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56F0FF-51D6-A989-9C88-C320F1D36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997350"/>
            <a:ext cx="7886700" cy="400788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F701D-A9C1-671A-8AAD-12587A5E4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30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0A5BE-6436-912A-A97D-CD8917147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roslaunch</a:t>
            </a:r>
            <a:r>
              <a:rPr lang="en-US" dirty="0"/>
              <a:t> Launch files use XML syntax to spin up multiple processes at once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0531B-EFFB-E5CC-40BA-3B7DE41D3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42712B-7294-8E3C-D38D-760DF022D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273" y="2226984"/>
            <a:ext cx="6549454" cy="426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79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3EBFB-77E9-BA41-FE1F-5595A943E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Launch files are incredibly useful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7BFDC-F9C4-F936-CFF3-E91EEEBB5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a single file, we can spin up a suite of sensors and processes, algorithms, etc.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F1811-F4D7-B761-1B8B-A5C3D0218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64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14F9E-9670-84EC-D5CC-FA3298951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RVIZ: the ROS visualizer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126960-EBEC-64FE-DDD1-844A497DD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29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94376A2-823A-286E-0097-16FC5DF95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172" y="1546412"/>
            <a:ext cx="8385656" cy="493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919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EE3B6-45F5-D7B0-7A24-54ADD832D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hlinkClick r:id="rId2"/>
              </a:rPr>
              <a:t>Clearpath’s</a:t>
            </a:r>
            <a:r>
              <a:rPr lang="en-US" dirty="0">
                <a:hlinkClick r:id="rId2"/>
              </a:rPr>
              <a:t> </a:t>
            </a:r>
            <a:r>
              <a:rPr lang="en-US" dirty="0" err="1">
                <a:hlinkClick r:id="rId2"/>
              </a:rPr>
              <a:t>Turtlebot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57876-5D68-4688-B9DB-220F45FCE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 descr="turtleBot4 with logo">
            <a:extLst>
              <a:ext uri="{FF2B5EF4-FFF2-40B4-BE49-F238E27FC236}">
                <a16:creationId xmlns:a16="http://schemas.microsoft.com/office/drawing/2014/main" id="{E73B46FD-828F-E803-F92A-F7787C96D0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2014832"/>
            <a:ext cx="7886700" cy="397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72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87C9F-75F8-6533-A52F-C041E6EEF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Gazebo is a simulator that is meant to integrate with ROS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12D485-957B-2B8D-8D2B-6EB1D509D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30</a:t>
            </a:fld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0C05724-A640-5B8F-7D71-43B7F257EE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955071"/>
            <a:ext cx="7886700" cy="409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642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85491-1C27-8528-E429-B08304D9F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Publishing to a topic that drives a robot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07DA2-2861-1462-AC41-17110BA4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979968-683E-64FB-01C4-45ABDB8FD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341848"/>
            <a:ext cx="7772400" cy="217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06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2519B-957A-F40A-FAA7-C4BA649C1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 has many tools for visualization, logging, and inspection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A8F01FD-191A-9703-1FAC-FCFDF9490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6723" y="1825625"/>
            <a:ext cx="6398554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EBDC03-D9B4-0028-1377-E2E5625D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55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2519B-957A-F40A-FAA7-C4BA649C1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 has many tools for visualization, logging, and inspection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EBDC03-D9B4-0028-1377-E2E5625D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33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17E3C39-141A-C429-622A-53486DCDD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1969" y="1846830"/>
            <a:ext cx="6015533" cy="43513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DFC7F5-874D-E833-C761-CC557E4375E7}"/>
              </a:ext>
            </a:extLst>
          </p:cNvPr>
          <p:cNvSpPr txBox="1"/>
          <p:nvPr/>
        </p:nvSpPr>
        <p:spPr>
          <a:xfrm>
            <a:off x="7790330" y="5444588"/>
            <a:ext cx="356347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A similar command is</a:t>
            </a:r>
          </a:p>
          <a:p>
            <a:r>
              <a:rPr lang="en-US" sz="16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rosrun</a:t>
            </a:r>
            <a:r>
              <a:rPr lang="en-US" sz="16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</a:t>
            </a:r>
            <a:r>
              <a:rPr lang="en-US" sz="16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rqt_tf_tree</a:t>
            </a:r>
            <a:r>
              <a:rPr lang="en-US" sz="16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</a:t>
            </a:r>
            <a:r>
              <a:rPr lang="en-US" sz="16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rqt_tf_tree</a:t>
            </a:r>
            <a:r>
              <a:rPr lang="en-US" sz="16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8087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9B5FF-FA73-B1D5-0B66-31E1991C8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ROS Publisher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78734-A3CD-7CD9-0EF3-D4E8D88E4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the </a:t>
            </a:r>
            <a:r>
              <a:rPr lang="en-US" dirty="0">
                <a:hlinkClick r:id="rId2"/>
              </a:rPr>
              <a:t>ROS Tutorials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45D11-6ED5-3960-2CCC-152B4D425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3E6F53-0B5D-0831-F7C7-4FA67FDD3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163" y="1845924"/>
            <a:ext cx="6050025" cy="501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22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9B5FF-FA73-B1D5-0B66-31E1991C8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ROS Listener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78734-A3CD-7CD9-0EF3-D4E8D88E4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the </a:t>
            </a:r>
            <a:r>
              <a:rPr lang="en-US" dirty="0">
                <a:hlinkClick r:id="rId2"/>
              </a:rPr>
              <a:t>ROS Tutorials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45D11-6ED5-3960-2CCC-152B4D425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67193E-28BD-116B-0DA3-BE23083FD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260" y="1730977"/>
            <a:ext cx="6898341" cy="519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747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8EFDB-1BA6-A34F-3B18-8A149D5F2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 also comes with a build system: Catkin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8A973-CABC-F7E8-0587-E772BBAAD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need to run catkin to let ROS know that these new processes exist.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 “workspace” is a folder that contains code for multiple packages. </a:t>
            </a:r>
            <a:r>
              <a:rPr lang="en-US" dirty="0" err="1"/>
              <a:t>catkin_make</a:t>
            </a:r>
            <a:r>
              <a:rPr lang="en-US" dirty="0"/>
              <a:t> “builds” the code (or in the Python case, let’s ROS know that these nodes exist).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5EA82-0443-3B6B-36AC-C74221E11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5D01E1-69D7-D36C-6ED7-634A59CEE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850" y="4867888"/>
            <a:ext cx="44323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892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D832-2686-D6BC-BB46-07B41242C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rosrun</a:t>
            </a:r>
            <a:r>
              <a:rPr lang="en-US" dirty="0"/>
              <a:t> spawns a single node from a single package (like a single line from a launch file)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A17312-BA60-5B7B-50A1-27D903C85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3174" y="1825625"/>
            <a:ext cx="7425652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73D039-3D5D-75FE-BE98-2521C3948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170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D832-2686-D6BC-BB46-07B41242C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rosrun</a:t>
            </a:r>
            <a:r>
              <a:rPr lang="en-US" dirty="0"/>
              <a:t> spawns a single node from a single package (like a single line from a launch file)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73D039-3D5D-75FE-BE98-2521C3948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38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D25655D-355C-8027-6953-209D78BCC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5701" y="1825625"/>
            <a:ext cx="744059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735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F6BD8-F54B-E723-3781-F029D7171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do some inspecting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5A4A0-6BA2-424F-81E8-805D62110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rostopic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list  # Look at the topics again (/hello is there)</a:t>
            </a: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rostopic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echo /hello  # Listen to that topic</a:t>
            </a:r>
          </a:p>
          <a:p>
            <a:endParaRPr lang="en-US" sz="1800" dirty="0">
              <a:latin typeface="Iosevka Term" panose="02000509030000000004" pitchFamily="49" charset="0"/>
              <a:ea typeface="Iosevka Term" panose="02000509030000000004" pitchFamily="49" charset="0"/>
              <a:cs typeface="Iosevka Term" panose="02000509030000000004" pitchFamily="49" charset="0"/>
            </a:endParaRP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rosnode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list</a:t>
            </a: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rosnode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info</a:t>
            </a:r>
          </a:p>
          <a:p>
            <a:endParaRPr lang="en-US" sz="1800" dirty="0">
              <a:latin typeface="Iosevka Term" panose="02000509030000000004" pitchFamily="49" charset="0"/>
              <a:ea typeface="Iosevka Term" panose="02000509030000000004" pitchFamily="49" charset="0"/>
              <a:cs typeface="Iosevka Term" panose="02000509030000000004" pitchFamily="49" charset="0"/>
            </a:endParaRP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rostopic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info […]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54A5F-8A5D-62F9-2408-BBC8AA631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39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9911825-7614-A73E-CE27-B7F44C319F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021"/>
          <a:stretch/>
        </p:blipFill>
        <p:spPr>
          <a:xfrm>
            <a:off x="2050681" y="4851215"/>
            <a:ext cx="6398554" cy="60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95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C41F6-EE55-0E7F-AD97-7E9CD1AD2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FRANKA makes some </a:t>
            </a:r>
            <a:r>
              <a:rPr lang="en-US" dirty="0">
                <a:hlinkClick r:id="rId2"/>
              </a:rPr>
              <a:t>nice robot arms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A03A511-5822-7C4E-3890-73F724C02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2650" y="2114908"/>
            <a:ext cx="7886700" cy="377277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6B3C83-75FC-1F14-B20C-71B2CB7B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680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A274F-50FA-9F5A-27CC-740A136A7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 also supports recording and playing back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C5E78-09CE-3E04-713E-4B56187A7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“</a:t>
            </a:r>
            <a:r>
              <a:rPr lang="en-US" dirty="0" err="1"/>
              <a:t>rosbag</a:t>
            </a:r>
            <a:r>
              <a:rPr lang="en-US" dirty="0"/>
              <a:t>” tool is quite useful. It records messages on a set of specified topics and can play it back in a number of ways.</a:t>
            </a:r>
          </a:p>
          <a:p>
            <a:endParaRPr lang="en-US" dirty="0"/>
          </a:p>
          <a:p>
            <a:r>
              <a:rPr lang="en-US" dirty="0"/>
              <a:t>We can play back the data in real time</a:t>
            </a:r>
          </a:p>
          <a:p>
            <a:endParaRPr lang="en-US" dirty="0"/>
          </a:p>
          <a:p>
            <a:r>
              <a:rPr lang="en-US" dirty="0"/>
              <a:t>We can play back the data faster or more slowly</a:t>
            </a:r>
          </a:p>
          <a:p>
            <a:endParaRPr lang="en-US" dirty="0"/>
          </a:p>
          <a:p>
            <a:r>
              <a:rPr lang="en-US" dirty="0"/>
              <a:t>We can step through the datum one at a time (to avoid any issues of timing or dropping messages) in Python or C++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0FCFA8-0404-7D0B-4840-A60856A1F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86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10D15-76E0-4DDB-0DEE-2F87306B2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 has many different “message types” and “composite messages”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1A9AAF-FE47-BAF2-69F9-36707A6B1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5117" y="1491947"/>
            <a:ext cx="6721766" cy="512627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50839-79E8-8F02-BE77-892E67178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12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659A-F31B-2425-2EFA-4AA54E1B0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mobile manipulator can both move around and interact with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27EEA-F420-ACDE-A591-86BE29183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GMU Autonomous Robotics Lab has a few </a:t>
            </a:r>
            <a:r>
              <a:rPr lang="en-US" dirty="0" err="1"/>
              <a:t>LoCoBots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C6FDB-39D6-0AB9-6A03-CF00CCB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451FBE-6D98-3532-BCB0-46251583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046" y="2507982"/>
            <a:ext cx="9943908" cy="298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4550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5CFAF-43AA-3E4E-EB33-B5F5CA3E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Baxter and PR2 are both defunct, but the Fetch is solid (and costs ~$100k)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36AF55-5802-E8A7-E898-1791841DF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2072595"/>
            <a:ext cx="9144000" cy="3857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430487-94DC-E054-8CC6-992D8F036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67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20966-E7AF-DFA5-BFCA-85949F27C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Boston Dynamic’s Spot is also fantastic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32D726-55EE-CDDA-EE6B-EF1E756B6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8006" y="1825625"/>
            <a:ext cx="625598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7CA2B6-5BBE-7FBB-E612-AD18E476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13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D3D7A-15D8-E5CC-30D9-742BB8152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also many available simulation tools: </a:t>
            </a:r>
            <a:r>
              <a:rPr lang="en-US" dirty="0" err="1">
                <a:hlinkClick r:id="rId2"/>
              </a:rPr>
              <a:t>MuJoCo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1344BE-55E0-D999-4030-C5CD70D1C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53788" y="2233800"/>
            <a:ext cx="6284424" cy="353498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3181D-3CE5-D2B3-16D7-D201283A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07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D3D7A-15D8-E5CC-30D9-742BB8152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also many available simulation tools: </a:t>
            </a:r>
            <a:r>
              <a:rPr lang="en-US" dirty="0">
                <a:hlinkClick r:id="rId2"/>
              </a:rPr>
              <a:t>Bullet Physics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3181D-3CE5-D2B3-16D7-D201283A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62D9A16-FD5E-E1A1-204A-318A2C660E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63788" y="1751643"/>
            <a:ext cx="4464424" cy="4499302"/>
          </a:xfrm>
        </p:spPr>
      </p:pic>
    </p:spTree>
    <p:extLst>
      <p:ext uri="{BB962C8B-B14F-4D97-AF65-F5344CB8AC3E}">
        <p14:creationId xmlns:p14="http://schemas.microsoft.com/office/powerpoint/2010/main" val="469707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1013</Words>
  <Application>Microsoft Macintosh PowerPoint</Application>
  <PresentationFormat>Widescreen</PresentationFormat>
  <Paragraphs>145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Iosevka Term</vt:lpstr>
      <vt:lpstr>Arial</vt:lpstr>
      <vt:lpstr>Calibri</vt:lpstr>
      <vt:lpstr>Calibri Light</vt:lpstr>
      <vt:lpstr>Open Sans</vt:lpstr>
      <vt:lpstr>Office Theme</vt:lpstr>
      <vt:lpstr>CS 685 Autonomous Robotics A gentle Introduction to ROS</vt:lpstr>
      <vt:lpstr>Let’s look at some robots</vt:lpstr>
      <vt:lpstr>Clearpath’s Turtlebot</vt:lpstr>
      <vt:lpstr>FRANKA makes some nice robot arms</vt:lpstr>
      <vt:lpstr>A mobile manipulator can both move around and interact with objects</vt:lpstr>
      <vt:lpstr>The Baxter and PR2 are both defunct, but the Fetch is solid (and costs ~$100k)</vt:lpstr>
      <vt:lpstr>Boston Dynamic’s Spot is also fantastic</vt:lpstr>
      <vt:lpstr>There are also many available simulation tools: MuJoCo</vt:lpstr>
      <vt:lpstr>There are also many available simulation tools: Bullet Physics</vt:lpstr>
      <vt:lpstr>There are also many available simulation tools: Gazebo</vt:lpstr>
      <vt:lpstr>There are also many available simulation tools: Isaac Sim (from Nvidia)</vt:lpstr>
      <vt:lpstr>Then, let’s look at some humans</vt:lpstr>
      <vt:lpstr>Motivation: We need a system that humans can use to empower the usage of all these robots and tools</vt:lpstr>
      <vt:lpstr>Motivation: We need a system that empowers us to use all these robots</vt:lpstr>
      <vt:lpstr>Motivation: We want to break up robot capabilities into composable blocks</vt:lpstr>
      <vt:lpstr>Motivation: We want to break up robot capabilities into composable blocks</vt:lpstr>
      <vt:lpstr>Introduction to ROS</vt:lpstr>
      <vt:lpstr>ROS: The Robot Operating System</vt:lpstr>
      <vt:lpstr>Robots often need many of the same capabilities</vt:lpstr>
      <vt:lpstr>Robot systems tend to be modular</vt:lpstr>
      <vt:lpstr>ROS Master (roscore): The process you run to connect the pieces (“nodes”)</vt:lpstr>
      <vt:lpstr>Here’s a simple example of a robot with a camera and an image processing node</vt:lpstr>
      <vt:lpstr>ROS also supports remote access</vt:lpstr>
      <vt:lpstr>Some ROS terminology</vt:lpstr>
      <vt:lpstr>Commands to publish and listen to a topic</vt:lpstr>
      <vt:lpstr>roslaunch Launch files use XML syntax to spin up multiple processes at once</vt:lpstr>
      <vt:lpstr>roslaunch Launch files use XML syntax to spin up multiple processes at once</vt:lpstr>
      <vt:lpstr>Launch files are incredibly useful</vt:lpstr>
      <vt:lpstr>RVIZ: the ROS visualizer</vt:lpstr>
      <vt:lpstr>Gazebo is a simulator that is meant to integrate with ROS</vt:lpstr>
      <vt:lpstr>Publishing to a topic that drives a robot</vt:lpstr>
      <vt:lpstr>ROS has many tools for visualization, logging, and inspection</vt:lpstr>
      <vt:lpstr>ROS has many tools for visualization, logging, and inspection</vt:lpstr>
      <vt:lpstr>A ROS Publisher</vt:lpstr>
      <vt:lpstr>A ROS Listener</vt:lpstr>
      <vt:lpstr>ROS also comes with a build system: Catkin</vt:lpstr>
      <vt:lpstr>rosrun spawns a single node from a single package (like a single line from a launch file)</vt:lpstr>
      <vt:lpstr>rosrun spawns a single node from a single package (like a single line from a launch file)</vt:lpstr>
      <vt:lpstr>Let’s do some inspecting</vt:lpstr>
      <vt:lpstr>ROS also supports recording and playing back data</vt:lpstr>
      <vt:lpstr>ROS has many different “message types” and “composite messages”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685 Autonomous Robotics Introduction</dc:title>
  <dc:creator>Xuesu Xiao</dc:creator>
  <cp:lastModifiedBy>Xuesu Xiao</cp:lastModifiedBy>
  <cp:revision>75</cp:revision>
  <dcterms:created xsi:type="dcterms:W3CDTF">2022-11-15T23:23:43Z</dcterms:created>
  <dcterms:modified xsi:type="dcterms:W3CDTF">2023-01-25T02:33:44Z</dcterms:modified>
</cp:coreProperties>
</file>