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48"/>
  </p:notesMasterIdLst>
  <p:handoutMasterIdLst>
    <p:handoutMasterId r:id="rId49"/>
  </p:handoutMasterIdLst>
  <p:sldIdLst>
    <p:sldId id="729" r:id="rId2"/>
    <p:sldId id="792" r:id="rId3"/>
    <p:sldId id="793" r:id="rId4"/>
    <p:sldId id="731" r:id="rId5"/>
    <p:sldId id="757" r:id="rId6"/>
    <p:sldId id="660" r:id="rId7"/>
    <p:sldId id="662" r:id="rId8"/>
    <p:sldId id="694" r:id="rId9"/>
    <p:sldId id="748" r:id="rId10"/>
    <p:sldId id="733" r:id="rId11"/>
    <p:sldId id="741" r:id="rId12"/>
    <p:sldId id="742" r:id="rId13"/>
    <p:sldId id="734" r:id="rId14"/>
    <p:sldId id="743" r:id="rId15"/>
    <p:sldId id="667" r:id="rId16"/>
    <p:sldId id="716" r:id="rId17"/>
    <p:sldId id="717" r:id="rId18"/>
    <p:sldId id="744" r:id="rId19"/>
    <p:sldId id="767" r:id="rId20"/>
    <p:sldId id="746" r:id="rId21"/>
    <p:sldId id="758" r:id="rId22"/>
    <p:sldId id="759" r:id="rId23"/>
    <p:sldId id="749" r:id="rId24"/>
    <p:sldId id="736" r:id="rId25"/>
    <p:sldId id="648" r:id="rId26"/>
    <p:sldId id="752" r:id="rId27"/>
    <p:sldId id="760" r:id="rId28"/>
    <p:sldId id="762" r:id="rId29"/>
    <p:sldId id="751" r:id="rId30"/>
    <p:sldId id="649" r:id="rId31"/>
    <p:sldId id="682" r:id="rId32"/>
    <p:sldId id="763" r:id="rId33"/>
    <p:sldId id="715" r:id="rId34"/>
    <p:sldId id="764" r:id="rId35"/>
    <p:sldId id="765" r:id="rId36"/>
    <p:sldId id="766" r:id="rId37"/>
    <p:sldId id="745" r:id="rId38"/>
    <p:sldId id="790" r:id="rId39"/>
    <p:sldId id="789" r:id="rId40"/>
    <p:sldId id="723" r:id="rId41"/>
    <p:sldId id="747" r:id="rId42"/>
    <p:sldId id="791" r:id="rId43"/>
    <p:sldId id="727" r:id="rId44"/>
    <p:sldId id="753" r:id="rId45"/>
    <p:sldId id="754" r:id="rId46"/>
    <p:sldId id="714" r:id="rId47"/>
  </p:sldIdLst>
  <p:sldSz cx="12192000" cy="6858000"/>
  <p:notesSz cx="7315200" cy="9601200"/>
  <p:custDataLst>
    <p:tags r:id="rId5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4F3A34-C301-BA49-BEF3-CF33909C2DF2}" v="27" dt="2022-09-14T22:39:21.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0408" autoAdjust="0"/>
  </p:normalViewPr>
  <p:slideViewPr>
    <p:cSldViewPr>
      <p:cViewPr varScale="1">
        <p:scale>
          <a:sx n="102" d="100"/>
          <a:sy n="102" d="100"/>
        </p:scale>
        <p:origin x="215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594F3A34-C301-BA49-BEF3-CF33909C2DF2}"/>
    <pc:docChg chg="undo redo custSel addSld delSld modSld sldOrd">
      <pc:chgData name="Xuesu Xiao" userId="2da2dc19-76a6-42ca-a03e-a5becae5e7dc" providerId="ADAL" clId="{594F3A34-C301-BA49-BEF3-CF33909C2DF2}" dt="2022-09-14T22:39:21.861" v="44" actId="20577"/>
      <pc:docMkLst>
        <pc:docMk/>
      </pc:docMkLst>
      <pc:sldChg chg="modAnim">
        <pc:chgData name="Xuesu Xiao" userId="2da2dc19-76a6-42ca-a03e-a5becae5e7dc" providerId="ADAL" clId="{594F3A34-C301-BA49-BEF3-CF33909C2DF2}" dt="2022-09-14T21:26:55.542" v="13"/>
        <pc:sldMkLst>
          <pc:docMk/>
          <pc:sldMk cId="0" sldId="648"/>
        </pc:sldMkLst>
      </pc:sldChg>
      <pc:sldChg chg="del">
        <pc:chgData name="Xuesu Xiao" userId="2da2dc19-76a6-42ca-a03e-a5becae5e7dc" providerId="ADAL" clId="{594F3A34-C301-BA49-BEF3-CF33909C2DF2}" dt="2022-09-14T17:55:40.744" v="6" actId="2696"/>
        <pc:sldMkLst>
          <pc:docMk/>
          <pc:sldMk cId="0" sldId="661"/>
        </pc:sldMkLst>
      </pc:sldChg>
      <pc:sldChg chg="addSp delSp modSp mod modAnim">
        <pc:chgData name="Xuesu Xiao" userId="2da2dc19-76a6-42ca-a03e-a5becae5e7dc" providerId="ADAL" clId="{594F3A34-C301-BA49-BEF3-CF33909C2DF2}" dt="2022-09-14T21:39:52.804" v="40" actId="20577"/>
        <pc:sldMkLst>
          <pc:docMk/>
          <pc:sldMk cId="0" sldId="715"/>
        </pc:sldMkLst>
        <pc:spChg chg="add del mod">
          <ac:chgData name="Xuesu Xiao" userId="2da2dc19-76a6-42ca-a03e-a5becae5e7dc" providerId="ADAL" clId="{594F3A34-C301-BA49-BEF3-CF33909C2DF2}" dt="2022-09-14T21:36:29.993" v="20" actId="1076"/>
          <ac:spMkLst>
            <pc:docMk/>
            <pc:sldMk cId="0" sldId="715"/>
            <ac:spMk id="13" creationId="{00000000-0000-0000-0000-000000000000}"/>
          </ac:spMkLst>
        </pc:spChg>
        <pc:spChg chg="mod">
          <ac:chgData name="Xuesu Xiao" userId="2da2dc19-76a6-42ca-a03e-a5becae5e7dc" providerId="ADAL" clId="{594F3A34-C301-BA49-BEF3-CF33909C2DF2}" dt="2022-09-14T21:39:52.804" v="40" actId="20577"/>
          <ac:spMkLst>
            <pc:docMk/>
            <pc:sldMk cId="0" sldId="715"/>
            <ac:spMk id="20483" creationId="{00000000-0000-0000-0000-000000000000}"/>
          </ac:spMkLst>
        </pc:spChg>
        <pc:cxnChg chg="add del mod">
          <ac:chgData name="Xuesu Xiao" userId="2da2dc19-76a6-42ca-a03e-a5becae5e7dc" providerId="ADAL" clId="{594F3A34-C301-BA49-BEF3-CF33909C2DF2}" dt="2022-09-14T21:36:29.993" v="20" actId="1076"/>
          <ac:cxnSpMkLst>
            <pc:docMk/>
            <pc:sldMk cId="0" sldId="715"/>
            <ac:cxnSpMk id="36" creationId="{00000000-0000-0000-0000-000000000000}"/>
          </ac:cxnSpMkLst>
        </pc:cxnChg>
      </pc:sldChg>
      <pc:sldChg chg="modSp mod">
        <pc:chgData name="Xuesu Xiao" userId="2da2dc19-76a6-42ca-a03e-a5becae5e7dc" providerId="ADAL" clId="{594F3A34-C301-BA49-BEF3-CF33909C2DF2}" dt="2022-09-14T17:48:45.417" v="0" actId="207"/>
        <pc:sldMkLst>
          <pc:docMk/>
          <pc:sldMk cId="0" sldId="729"/>
        </pc:sldMkLst>
        <pc:spChg chg="mod">
          <ac:chgData name="Xuesu Xiao" userId="2da2dc19-76a6-42ca-a03e-a5becae5e7dc" providerId="ADAL" clId="{594F3A34-C301-BA49-BEF3-CF33909C2DF2}" dt="2022-09-14T17:48:45.417" v="0" actId="207"/>
          <ac:spMkLst>
            <pc:docMk/>
            <pc:sldMk cId="0" sldId="729"/>
            <ac:spMk id="5125" creationId="{00000000-0000-0000-0000-000000000000}"/>
          </ac:spMkLst>
        </pc:spChg>
      </pc:sldChg>
      <pc:sldChg chg="modSp mod">
        <pc:chgData name="Xuesu Xiao" userId="2da2dc19-76a6-42ca-a03e-a5becae5e7dc" providerId="ADAL" clId="{594F3A34-C301-BA49-BEF3-CF33909C2DF2}" dt="2022-09-14T21:17:50.986" v="10" actId="20577"/>
        <pc:sldMkLst>
          <pc:docMk/>
          <pc:sldMk cId="0" sldId="743"/>
        </pc:sldMkLst>
        <pc:spChg chg="mod">
          <ac:chgData name="Xuesu Xiao" userId="2da2dc19-76a6-42ca-a03e-a5becae5e7dc" providerId="ADAL" clId="{594F3A34-C301-BA49-BEF3-CF33909C2DF2}" dt="2022-09-14T21:17:50.986" v="10" actId="20577"/>
          <ac:spMkLst>
            <pc:docMk/>
            <pc:sldMk cId="0" sldId="743"/>
            <ac:spMk id="78" creationId="{00000000-0000-0000-0000-000000000000}"/>
          </ac:spMkLst>
        </pc:spChg>
      </pc:sldChg>
      <pc:sldChg chg="ord">
        <pc:chgData name="Xuesu Xiao" userId="2da2dc19-76a6-42ca-a03e-a5becae5e7dc" providerId="ADAL" clId="{594F3A34-C301-BA49-BEF3-CF33909C2DF2}" dt="2022-09-14T21:25:28.558" v="11" actId="20578"/>
        <pc:sldMkLst>
          <pc:docMk/>
          <pc:sldMk cId="0" sldId="746"/>
        </pc:sldMkLst>
      </pc:sldChg>
      <pc:sldChg chg="delSp mod">
        <pc:chgData name="Xuesu Xiao" userId="2da2dc19-76a6-42ca-a03e-a5becae5e7dc" providerId="ADAL" clId="{594F3A34-C301-BA49-BEF3-CF33909C2DF2}" dt="2022-09-14T21:28:10.644" v="14" actId="478"/>
        <pc:sldMkLst>
          <pc:docMk/>
          <pc:sldMk cId="0" sldId="752"/>
        </pc:sldMkLst>
        <pc:spChg chg="del">
          <ac:chgData name="Xuesu Xiao" userId="2da2dc19-76a6-42ca-a03e-a5becae5e7dc" providerId="ADAL" clId="{594F3A34-C301-BA49-BEF3-CF33909C2DF2}" dt="2022-09-14T21:28:10.644" v="14" actId="478"/>
          <ac:spMkLst>
            <pc:docMk/>
            <pc:sldMk cId="0" sldId="752"/>
            <ac:spMk id="7" creationId="{00000000-0000-0000-0000-000000000000}"/>
          </ac:spMkLst>
        </pc:spChg>
      </pc:sldChg>
      <pc:sldChg chg="addSp modSp mod modAnim">
        <pc:chgData name="Xuesu Xiao" userId="2da2dc19-76a6-42ca-a03e-a5becae5e7dc" providerId="ADAL" clId="{594F3A34-C301-BA49-BEF3-CF33909C2DF2}" dt="2022-09-14T21:52:32.417" v="42" actId="1076"/>
        <pc:sldMkLst>
          <pc:docMk/>
          <pc:sldMk cId="2633078825" sldId="754"/>
        </pc:sldMkLst>
        <pc:spChg chg="add mod">
          <ac:chgData name="Xuesu Xiao" userId="2da2dc19-76a6-42ca-a03e-a5becae5e7dc" providerId="ADAL" clId="{594F3A34-C301-BA49-BEF3-CF33909C2DF2}" dt="2022-09-14T21:52:32.417" v="42" actId="1076"/>
          <ac:spMkLst>
            <pc:docMk/>
            <pc:sldMk cId="2633078825" sldId="754"/>
            <ac:spMk id="6" creationId="{46C0E820-3978-0B15-B984-B5A7757A5C26}"/>
          </ac:spMkLst>
        </pc:spChg>
      </pc:sldChg>
      <pc:sldChg chg="ord">
        <pc:chgData name="Xuesu Xiao" userId="2da2dc19-76a6-42ca-a03e-a5becae5e7dc" providerId="ADAL" clId="{594F3A34-C301-BA49-BEF3-CF33909C2DF2}" dt="2022-09-14T21:25:28.558" v="11" actId="20578"/>
        <pc:sldMkLst>
          <pc:docMk/>
          <pc:sldMk cId="3946392680" sldId="758"/>
        </pc:sldMkLst>
      </pc:sldChg>
      <pc:sldChg chg="ord">
        <pc:chgData name="Xuesu Xiao" userId="2da2dc19-76a6-42ca-a03e-a5becae5e7dc" providerId="ADAL" clId="{594F3A34-C301-BA49-BEF3-CF33909C2DF2}" dt="2022-09-14T21:25:28.558" v="11" actId="20578"/>
        <pc:sldMkLst>
          <pc:docMk/>
          <pc:sldMk cId="1381342581" sldId="759"/>
        </pc:sldMkLst>
      </pc:sldChg>
      <pc:sldChg chg="ord">
        <pc:chgData name="Xuesu Xiao" userId="2da2dc19-76a6-42ca-a03e-a5becae5e7dc" providerId="ADAL" clId="{594F3A34-C301-BA49-BEF3-CF33909C2DF2}" dt="2022-09-14T21:25:31.206" v="12" actId="20578"/>
        <pc:sldMkLst>
          <pc:docMk/>
          <pc:sldMk cId="0" sldId="767"/>
        </pc:sldMkLst>
      </pc:sldChg>
      <pc:sldChg chg="modSp add mod">
        <pc:chgData name="Xuesu Xiao" userId="2da2dc19-76a6-42ca-a03e-a5becae5e7dc" providerId="ADAL" clId="{594F3A34-C301-BA49-BEF3-CF33909C2DF2}" dt="2022-09-14T17:55:24.649" v="2"/>
        <pc:sldMkLst>
          <pc:docMk/>
          <pc:sldMk cId="0" sldId="792"/>
        </pc:sldMkLst>
        <pc:spChg chg="mod">
          <ac:chgData name="Xuesu Xiao" userId="2da2dc19-76a6-42ca-a03e-a5becae5e7dc" providerId="ADAL" clId="{594F3A34-C301-BA49-BEF3-CF33909C2DF2}" dt="2022-09-14T17:55:24.649" v="2"/>
          <ac:spMkLst>
            <pc:docMk/>
            <pc:sldMk cId="0" sldId="792"/>
            <ac:spMk id="7170" creationId="{00000000-0000-0000-0000-000000000000}"/>
          </ac:spMkLst>
        </pc:spChg>
      </pc:sldChg>
      <pc:sldChg chg="modSp add mod">
        <pc:chgData name="Xuesu Xiao" userId="2da2dc19-76a6-42ca-a03e-a5becae5e7dc" providerId="ADAL" clId="{594F3A34-C301-BA49-BEF3-CF33909C2DF2}" dt="2022-09-14T22:39:21.861" v="44" actId="20577"/>
        <pc:sldMkLst>
          <pc:docMk/>
          <pc:sldMk cId="4080631662" sldId="793"/>
        </pc:sldMkLst>
        <pc:spChg chg="mod">
          <ac:chgData name="Xuesu Xiao" userId="2da2dc19-76a6-42ca-a03e-a5becae5e7dc" providerId="ADAL" clId="{594F3A34-C301-BA49-BEF3-CF33909C2DF2}" dt="2022-09-14T17:55:30.709" v="5"/>
          <ac:spMkLst>
            <pc:docMk/>
            <pc:sldMk cId="4080631662" sldId="793"/>
            <ac:spMk id="7170" creationId="{00000000-0000-0000-0000-000000000000}"/>
          </ac:spMkLst>
        </pc:spChg>
        <pc:spChg chg="mod">
          <ac:chgData name="Xuesu Xiao" userId="2da2dc19-76a6-42ca-a03e-a5becae5e7dc" providerId="ADAL" clId="{594F3A34-C301-BA49-BEF3-CF33909C2DF2}" dt="2022-09-14T22:39:21.861" v="44" actId="20577"/>
          <ac:spMkLst>
            <pc:docMk/>
            <pc:sldMk cId="4080631662" sldId="793"/>
            <ac:spMk id="109875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38</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193925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39</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78568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40</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41</a:t>
            </a:fld>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43</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3</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r>
              <a:rPr lang="en-US" sz="1200" b="0" i="0" kern="1200" dirty="0">
                <a:solidFill>
                  <a:schemeClr val="tx1"/>
                </a:solidFill>
                <a:effectLst/>
                <a:latin typeface="Arial" pitchFamily="34" charset="0"/>
                <a:ea typeface="+mn-ea"/>
                <a:cs typeface="+mn-cs"/>
              </a:rPr>
              <a:t>A solved game is a game </a:t>
            </a:r>
            <a:r>
              <a:rPr lang="en-US" sz="1200" b="1" i="0" kern="1200" dirty="0">
                <a:solidFill>
                  <a:schemeClr val="tx1"/>
                </a:solidFill>
                <a:effectLst/>
                <a:latin typeface="Arial" pitchFamily="34" charset="0"/>
                <a:ea typeface="+mn-ea"/>
                <a:cs typeface="+mn-cs"/>
              </a:rPr>
              <a:t>whose outcome (win, lose or draw) can be correctly predicted from any position</a:t>
            </a:r>
            <a:r>
              <a:rPr lang="en-US" sz="1200" b="0" i="0" kern="1200" dirty="0">
                <a:solidFill>
                  <a:schemeClr val="tx1"/>
                </a:solidFill>
                <a:effectLst/>
                <a:latin typeface="Arial" pitchFamily="34" charset="0"/>
                <a:ea typeface="+mn-ea"/>
                <a:cs typeface="+mn-cs"/>
              </a:rPr>
              <a:t>, assuming that both players play perfectly.</a:t>
            </a:r>
            <a:endParaRPr lang="en-US"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7</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15</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16</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17</a:t>
            </a:fld>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19</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29.wmf"/></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oleObject" Target="../embeddings/oleObject2.bin"/><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oleObject" Target="../embeddings/oleObject3.bin"/><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r>
              <a:rPr lang="en-US"/>
              <a:t>CS 480/580</a:t>
            </a:r>
            <a:r>
              <a:rPr lang="en-US" dirty="0"/>
              <a:t>: Introduction to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5125" name="Text Box 8"/>
          <p:cNvSpPr txBox="1">
            <a:spLocks noChangeArrowheads="1"/>
          </p:cNvSpPr>
          <p:nvPr/>
        </p:nvSpPr>
        <p:spPr bwMode="auto">
          <a:xfrm>
            <a:off x="76200" y="5511229"/>
            <a:ext cx="12192000" cy="707882"/>
          </a:xfrm>
          <a:prstGeom prst="rect">
            <a:avLst/>
          </a:prstGeom>
          <a:noFill/>
          <a:ln w="9525">
            <a:noFill/>
            <a:miter lim="800000"/>
            <a:headEnd/>
            <a:tailEnd/>
          </a:ln>
        </p:spPr>
        <p:txBody>
          <a:bodyPr wrap="square" lIns="91432" tIns="45718" rIns="91432" bIns="45718">
            <a:spAutoFit/>
          </a:bodyPr>
          <a:lstStyle/>
          <a:p>
            <a:pPr algn="ctr">
              <a:spcBef>
                <a:spcPct val="50000"/>
              </a:spcBef>
            </a:pPr>
            <a:r>
              <a:rPr lang="en-US" sz="1600" dirty="0">
                <a:solidFill>
                  <a:schemeClr val="bg1"/>
                </a:solidFill>
                <a:latin typeface="Calibri"/>
                <a:cs typeface="Calibri"/>
              </a:rPr>
              <a:t>Prof. </a:t>
            </a:r>
            <a:r>
              <a:rPr lang="en-US" sz="1600" dirty="0" err="1">
                <a:solidFill>
                  <a:schemeClr val="bg1"/>
                </a:solidFill>
                <a:latin typeface="Calibri"/>
                <a:cs typeface="Calibri"/>
              </a:rPr>
              <a:t>Xuesu</a:t>
            </a:r>
            <a:r>
              <a:rPr lang="en-US" sz="1600" dirty="0">
                <a:solidFill>
                  <a:schemeClr val="bg1"/>
                </a:solidFill>
                <a:latin typeface="Calibri"/>
                <a:cs typeface="Calibri"/>
              </a:rPr>
              <a:t> Xiao</a:t>
            </a:r>
          </a:p>
          <a:p>
            <a:pPr algn="ctr">
              <a:spcBef>
                <a:spcPct val="50000"/>
              </a:spcBef>
            </a:pPr>
            <a:r>
              <a:rPr lang="en-US" sz="1600" dirty="0">
                <a:solidFill>
                  <a:schemeClr val="bg1"/>
                </a:solidFill>
                <a:latin typeface="Calibri"/>
                <a:cs typeface="Calibri"/>
              </a:rPr>
              <a:t>George Mason University</a:t>
            </a:r>
          </a:p>
        </p:txBody>
      </p:sp>
      <p:sp>
        <p:nvSpPr>
          <p:cNvPr id="2" name="Rectangle 1">
            <a:extLst>
              <a:ext uri="{FF2B5EF4-FFF2-40B4-BE49-F238E27FC236}">
                <a16:creationId xmlns:a16="http://schemas.microsoft.com/office/drawing/2014/main" id="{E0D27F52-428F-BF42-DB77-3A2231A4B9AD}"/>
              </a:ext>
            </a:extLst>
          </p:cNvPr>
          <p:cNvSpPr/>
          <p:nvPr/>
        </p:nvSpPr>
        <p:spPr>
          <a:xfrm>
            <a:off x="88181" y="6553200"/>
            <a:ext cx="12039600" cy="307777"/>
          </a:xfrm>
          <a:prstGeom prst="rect">
            <a:avLst/>
          </a:prstGeom>
        </p:spPr>
        <p:txBody>
          <a:bodyPr wrap="square">
            <a:spAutoFit/>
          </a:bodyPr>
          <a:lstStyle/>
          <a:p>
            <a:pPr algn="ctr">
              <a:spcBef>
                <a:spcPct val="50000"/>
              </a:spcBef>
            </a:pPr>
            <a:r>
              <a:rPr lang="en-US" sz="1400" dirty="0">
                <a:latin typeface="Calibri"/>
                <a:cs typeface="Calibri"/>
              </a:rPr>
              <a:t>[Based on slides created by Dan Klein and Pieter </a:t>
            </a:r>
            <a:r>
              <a:rPr lang="en-US" sz="1400" dirty="0" err="1">
                <a:latin typeface="Calibri"/>
                <a:cs typeface="Calibri"/>
              </a:rPr>
              <a:t>Abbeel</a:t>
            </a:r>
            <a:r>
              <a:rPr lang="en-US" sz="1400" dirty="0">
                <a:latin typeface="Calibri"/>
                <a:cs typeface="Calibri"/>
              </a:rPr>
              <a:t> for CS188 Intro to AI at UC Berkeley. All original materials available at http://</a:t>
            </a:r>
            <a:r>
              <a:rPr lang="en-US" sz="1400" dirty="0" err="1">
                <a:latin typeface="Calibri"/>
                <a:cs typeface="Calibri"/>
              </a:rPr>
              <a:t>ai.berkeley.edu</a:t>
            </a:r>
            <a:r>
              <a:rPr lang="en-US" sz="1400" dirty="0">
                <a:latin typeface="Calibri"/>
                <a:cs typeface="Calibri"/>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rot="10800000"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800"/>
              <a:ext cx="838200" cy="596533"/>
            </a:xfrm>
            <a:prstGeom prst="rect">
              <a:avLst/>
            </a:prstGeom>
            <a:noFill/>
          </p:spPr>
          <p:txBody>
            <a:bodyPr wrap="square" rtlCol="0">
              <a:spAutoFit/>
            </a:bodyPr>
            <a:lstStyle/>
            <a:p>
              <a:r>
                <a:rPr lang="en-US" sz="2400" dirty="0">
                  <a:latin typeface="Calibri" pitchFamily="34" charset="0"/>
                </a:rPr>
                <a:t>+4</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though the best humans still beat the best machines. In go, b &gt; 300!  Classic programs use pattern knowledge bases, but big recent advances use Monte Carlo (randomized) expansion methods.</a:t>
            </a:r>
          </a:p>
          <a:p>
            <a:pPr eaLnBrk="1" hangingPunct="1">
              <a:lnSpc>
                <a:spcPct val="80000"/>
              </a:lnSpc>
            </a:pPr>
            <a:endParaRPr lang="en-US" sz="1600" b="1" dirty="0"/>
          </a:p>
          <a:p>
            <a:pPr marL="0" indent="0" eaLnBrk="1" hangingPunct="1">
              <a:lnSpc>
                <a:spcPct val="80000"/>
              </a:lnSpc>
              <a:buNone/>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a:lnSpc>
                <a:spcPct val="80000"/>
              </a:lnSpc>
            </a:pPr>
            <a:r>
              <a:rPr lang="en-US" sz="2000" dirty="0">
                <a:sym typeface="Symbol" pitchFamily="18" charset="2"/>
              </a:rPr>
              <a:t>For chess, b=~35 so reaches about depth 4 – not so good </a:t>
            </a:r>
          </a:p>
          <a:p>
            <a:pPr eaLnBrk="1" hangingPunct="1">
              <a:lnSpc>
                <a:spcPct val="80000"/>
              </a:lnSpc>
            </a:pPr>
            <a:endParaRPr lang="en-US" sz="1400" dirty="0"/>
          </a:p>
          <a:p>
            <a:pPr eaLnBrk="1" hangingPunct="1">
              <a:lnSpc>
                <a:spcPct val="80000"/>
              </a:lnSpc>
            </a:pPr>
            <a:r>
              <a:rPr lang="en-US" sz="2400" dirty="0"/>
              <a:t>Guarantee of optimal play is gone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855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411">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a:t>Go: 2016</a:t>
            </a:r>
            <a:r>
              <a:rPr lang="en-US" sz="1900" b="1" dirty="0"/>
              <a:t>: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408063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2"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name="Photo Editor Photo" r:id="rId3" imgW="327619" imgH="343075" progId="MSPhotoEd.3">
                      <p:embed/>
                    </p:oleObj>
                  </mc:Choice>
                  <mc:Fallback>
                    <p:oleObj name="Photo Editor Photo" r:id="rId3" imgW="327619" imgH="343075" progId="MSPhotoEd.3">
                      <p:embed/>
                      <p:pic>
                        <p:nvPicPr>
                          <p:cNvPr id="2051"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name="Photo Editor Photo" r:id="rId3" imgW="327619" imgH="343075" progId="MSPhotoEd.3">
                      <p:embed/>
                    </p:oleObj>
                  </mc:Choice>
                  <mc:Fallback>
                    <p:oleObj name="Photo Editor Photo" r:id="rId3" imgW="327619" imgH="343075" progId="MSPhotoEd.3">
                      <p:embed/>
                      <p:pic>
                        <p:nvPicPr>
                          <p:cNvPr id="2052"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name="Photo Editor Photo" r:id="rId5" imgW="327619" imgH="343075" progId="MSPhotoEd.3">
                    <p:embed/>
                  </p:oleObj>
                </mc:Choice>
                <mc:Fallback>
                  <p:oleObj name="Photo Editor Photo" r:id="rId5" imgW="327619" imgH="343075" progId="MSPhotoEd.3">
                    <p:embed/>
                    <p:pic>
                      <p:nvPicPr>
                        <p:cNvPr id="205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6"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7"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8"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6"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7"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8"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6"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7"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8"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6"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7"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8"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7"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6"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(left, right)</a:t>
            </a:r>
          </a:p>
          <a:p>
            <a:pPr lvl="1"/>
            <a:r>
              <a:rPr lang="en-US" sz="2200" dirty="0"/>
              <a:t>He knows his score will go up just as much by eating the dot later (right, right)</a:t>
            </a:r>
          </a:p>
          <a:p>
            <a:pPr lvl="1"/>
            <a:r>
              <a:rPr lang="en-US" sz="2200" dirty="0"/>
              <a:t>There are no point-scoring opportunities after eating the dot (within the horizon, two here)</a:t>
            </a:r>
          </a:p>
          <a:p>
            <a:pPr lvl="1"/>
            <a:r>
              <a:rPr lang="en-US" sz="2200" dirty="0"/>
              <a:t>Therefore, waiting seems just as good as eating: he may go right, then back left in the next round of replanning!</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8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extLst>
      <p:ext uri="{BB962C8B-B14F-4D97-AF65-F5344CB8AC3E}">
        <p14:creationId xmlns:p14="http://schemas.microsoft.com/office/powerpoint/2010/main" val="246532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&lt;=2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extLst>
      <p:ext uri="{BB962C8B-B14F-4D97-AF65-F5344CB8AC3E}">
        <p14:creationId xmlns:p14="http://schemas.microsoft.com/office/powerpoint/2010/main" val="1930503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How to consider behavior of ghosts?</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name="Photo Editor Photo" r:id="rId2" imgW="4519052" imgH="2461473" progId="MSPhotoEd.3">
                  <p:embed/>
                </p:oleObj>
              </mc:Choice>
              <mc:Fallback>
                <p:oleObj name="Photo Editor Photo" r:id="rId2" imgW="4519052" imgH="2461473" progId="MSPhotoEd.3">
                  <p:embed/>
                  <p:pic>
                    <p:nvPicPr>
                      <p:cNvPr id="102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98BA1-8A85-B113-8776-26BDC750872E}"/>
              </a:ext>
            </a:extLst>
          </p:cNvPr>
          <p:cNvSpPr>
            <a:spLocks noGrp="1"/>
          </p:cNvSpPr>
          <p:nvPr>
            <p:ph type="title"/>
          </p:nvPr>
        </p:nvSpPr>
        <p:spPr/>
        <p:txBody>
          <a:bodyPr/>
          <a:lstStyle/>
          <a:p>
            <a:r>
              <a:rPr lang="en-US" dirty="0">
                <a:sym typeface="Symbol" pitchFamily="18" charset="2"/>
              </a:rPr>
              <a:t>Alpha-Beta Pruning Example</a:t>
            </a:r>
            <a:endParaRPr lang="en-US" dirty="0"/>
          </a:p>
        </p:txBody>
      </p:sp>
      <p:sp>
        <p:nvSpPr>
          <p:cNvPr id="4" name="Slide Number Placeholder 3">
            <a:extLst>
              <a:ext uri="{FF2B5EF4-FFF2-40B4-BE49-F238E27FC236}">
                <a16:creationId xmlns:a16="http://schemas.microsoft.com/office/drawing/2014/main" id="{1150F137-AF8C-FE21-DEEE-9F036515571F}"/>
              </a:ext>
            </a:extLst>
          </p:cNvPr>
          <p:cNvSpPr>
            <a:spLocks noGrp="1"/>
          </p:cNvSpPr>
          <p:nvPr>
            <p:ph type="sldNum" sz="quarter" idx="12"/>
          </p:nvPr>
        </p:nvSpPr>
        <p:spPr/>
        <p:txBody>
          <a:bodyPr/>
          <a:lstStyle/>
          <a:p>
            <a:pPr>
              <a:defRPr/>
            </a:pPr>
            <a:fld id="{8E81798C-0F99-461B-869F-8FC2E08F7ABC}" type="slidenum">
              <a:rPr lang="en-US" smtClean="0"/>
              <a:pPr>
                <a:defRPr/>
              </a:pPr>
              <a:t>42</a:t>
            </a:fld>
            <a:endParaRPr lang="en-US" dirty="0"/>
          </a:p>
        </p:txBody>
      </p:sp>
      <p:pic>
        <p:nvPicPr>
          <p:cNvPr id="1026" name="Picture 2" descr="The figure consists of six parts labeled (“a”) to (f) that illustrate the calculation of the optimal decision for a game tree.">
            <a:extLst>
              <a:ext uri="{FF2B5EF4-FFF2-40B4-BE49-F238E27FC236}">
                <a16:creationId xmlns:a16="http://schemas.microsoft.com/office/drawing/2014/main" id="{5C955DC8-20E3-6551-2CFC-37745DD5B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0"/>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95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marL="457176" lvl="1" indent="0" eaLnBrk="1" hangingPunct="1">
              <a:lnSpc>
                <a:spcPct val="90000"/>
              </a:lnSpc>
              <a:buNone/>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cxnSp>
        <p:nvCxnSpPr>
          <p:cNvPr id="8" name="Straight Connector 7">
            <a:extLst>
              <a:ext uri="{FF2B5EF4-FFF2-40B4-BE49-F238E27FC236}">
                <a16:creationId xmlns:a16="http://schemas.microsoft.com/office/drawing/2014/main" id="{5722CC6B-FF8B-9B0E-BC0F-1122C6465FB0}"/>
              </a:ext>
            </a:extLst>
          </p:cNvPr>
          <p:cNvCxnSpPr/>
          <p:nvPr/>
        </p:nvCxnSpPr>
        <p:spPr>
          <a:xfrm flipV="1">
            <a:off x="8001000" y="4343400"/>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CBA3040-CE87-AA79-3178-3195167BE3C1}"/>
              </a:ext>
            </a:extLst>
          </p:cNvPr>
          <p:cNvSpPr txBox="1"/>
          <p:nvPr/>
        </p:nvSpPr>
        <p:spPr>
          <a:xfrm>
            <a:off x="3352800" y="3505200"/>
            <a:ext cx="554565" cy="369332"/>
          </a:xfrm>
          <a:prstGeom prst="rect">
            <a:avLst/>
          </a:prstGeom>
          <a:noFill/>
        </p:spPr>
        <p:txBody>
          <a:bodyPr wrap="square" rtlCol="0">
            <a:spAutoFit/>
          </a:bodyPr>
          <a:lstStyle/>
          <a:p>
            <a:r>
              <a:rPr lang="en-US" dirty="0">
                <a:solidFill>
                  <a:srgbClr val="FF0000"/>
                </a:solidFill>
                <a:latin typeface="Calibri"/>
                <a:cs typeface="Calibri"/>
              </a:rPr>
              <a:t>8</a:t>
            </a:r>
          </a:p>
        </p:txBody>
      </p:sp>
      <p:sp>
        <p:nvSpPr>
          <p:cNvPr id="10" name="TextBox 9">
            <a:extLst>
              <a:ext uri="{FF2B5EF4-FFF2-40B4-BE49-F238E27FC236}">
                <a16:creationId xmlns:a16="http://schemas.microsoft.com/office/drawing/2014/main" id="{3943C3A0-F16B-8F26-5688-62B0256EF870}"/>
              </a:ext>
            </a:extLst>
          </p:cNvPr>
          <p:cNvSpPr txBox="1"/>
          <p:nvPr/>
        </p:nvSpPr>
        <p:spPr>
          <a:xfrm>
            <a:off x="7086600" y="3506979"/>
            <a:ext cx="554565" cy="369332"/>
          </a:xfrm>
          <a:prstGeom prst="rect">
            <a:avLst/>
          </a:prstGeom>
          <a:noFill/>
        </p:spPr>
        <p:txBody>
          <a:bodyPr wrap="square" rtlCol="0">
            <a:spAutoFit/>
          </a:bodyPr>
          <a:lstStyle/>
          <a:p>
            <a:r>
              <a:rPr lang="en-US" dirty="0">
                <a:solidFill>
                  <a:srgbClr val="FF0000"/>
                </a:solidFill>
                <a:latin typeface="Calibri"/>
                <a:cs typeface="Calibri"/>
              </a:rPr>
              <a:t>&lt;=4</a:t>
            </a:r>
          </a:p>
        </p:txBody>
      </p:sp>
      <p:sp>
        <p:nvSpPr>
          <p:cNvPr id="11" name="TextBox 10">
            <a:extLst>
              <a:ext uri="{FF2B5EF4-FFF2-40B4-BE49-F238E27FC236}">
                <a16:creationId xmlns:a16="http://schemas.microsoft.com/office/drawing/2014/main" id="{EEB95DDA-3522-8E4C-A83C-891D076A827E}"/>
              </a:ext>
            </a:extLst>
          </p:cNvPr>
          <p:cNvSpPr txBox="1"/>
          <p:nvPr/>
        </p:nvSpPr>
        <p:spPr>
          <a:xfrm>
            <a:off x="5389035" y="1600200"/>
            <a:ext cx="554565" cy="369332"/>
          </a:xfrm>
          <a:prstGeom prst="rect">
            <a:avLst/>
          </a:prstGeom>
          <a:noFill/>
        </p:spPr>
        <p:txBody>
          <a:bodyPr wrap="square" rtlCol="0">
            <a:spAutoFit/>
          </a:bodyPr>
          <a:lstStyle/>
          <a:p>
            <a:r>
              <a:rPr lang="en-US" dirty="0">
                <a:solidFill>
                  <a:srgbClr val="FF0000"/>
                </a:solidFill>
                <a:latin typeface="Calibri"/>
                <a:cs typeface="Calibri"/>
              </a:rPr>
              <a:t>8</a:t>
            </a:r>
          </a:p>
        </p:txBody>
      </p:sp>
    </p:spTree>
    <p:extLst>
      <p:ext uri="{BB962C8B-B14F-4D97-AF65-F5344CB8AC3E}">
        <p14:creationId xmlns:p14="http://schemas.microsoft.com/office/powerpoint/2010/main" val="40594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cxnSp>
        <p:nvCxnSpPr>
          <p:cNvPr id="3" name="Straight Connector 2">
            <a:extLst>
              <a:ext uri="{FF2B5EF4-FFF2-40B4-BE49-F238E27FC236}">
                <a16:creationId xmlns:a16="http://schemas.microsoft.com/office/drawing/2014/main" id="{16CFAD98-8F50-E460-ABDC-ADCC9E428802}"/>
              </a:ext>
            </a:extLst>
          </p:cNvPr>
          <p:cNvCxnSpPr/>
          <p:nvPr/>
        </p:nvCxnSpPr>
        <p:spPr>
          <a:xfrm flipV="1">
            <a:off x="518160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49BDF76-9131-D43A-F9FF-8626B85143D1}"/>
              </a:ext>
            </a:extLst>
          </p:cNvPr>
          <p:cNvCxnSpPr/>
          <p:nvPr/>
        </p:nvCxnSpPr>
        <p:spPr>
          <a:xfrm flipV="1">
            <a:off x="8763000" y="3505200"/>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CCABE51-ADC5-571A-B36A-0756074B89F1}"/>
              </a:ext>
            </a:extLst>
          </p:cNvPr>
          <p:cNvSpPr txBox="1"/>
          <p:nvPr/>
        </p:nvSpPr>
        <p:spPr>
          <a:xfrm>
            <a:off x="2057400" y="4724400"/>
            <a:ext cx="554565" cy="369332"/>
          </a:xfrm>
          <a:prstGeom prst="rect">
            <a:avLst/>
          </a:prstGeom>
          <a:noFill/>
        </p:spPr>
        <p:txBody>
          <a:bodyPr wrap="square" rtlCol="0">
            <a:spAutoFit/>
          </a:bodyPr>
          <a:lstStyle/>
          <a:p>
            <a:r>
              <a:rPr lang="en-US" dirty="0">
                <a:solidFill>
                  <a:srgbClr val="FF0000"/>
                </a:solidFill>
                <a:latin typeface="Calibri"/>
                <a:cs typeface="Calibri"/>
              </a:rPr>
              <a:t>10</a:t>
            </a:r>
          </a:p>
        </p:txBody>
      </p:sp>
      <p:sp>
        <p:nvSpPr>
          <p:cNvPr id="9" name="TextBox 8">
            <a:extLst>
              <a:ext uri="{FF2B5EF4-FFF2-40B4-BE49-F238E27FC236}">
                <a16:creationId xmlns:a16="http://schemas.microsoft.com/office/drawing/2014/main" id="{3C218A4F-0892-5122-04BD-8FFDBFC2A0ED}"/>
              </a:ext>
            </a:extLst>
          </p:cNvPr>
          <p:cNvSpPr txBox="1"/>
          <p:nvPr/>
        </p:nvSpPr>
        <p:spPr>
          <a:xfrm>
            <a:off x="3886200" y="4724400"/>
            <a:ext cx="859365" cy="369332"/>
          </a:xfrm>
          <a:prstGeom prst="rect">
            <a:avLst/>
          </a:prstGeom>
          <a:noFill/>
        </p:spPr>
        <p:txBody>
          <a:bodyPr wrap="square" rtlCol="0">
            <a:spAutoFit/>
          </a:bodyPr>
          <a:lstStyle/>
          <a:p>
            <a:r>
              <a:rPr lang="en-US" dirty="0">
                <a:solidFill>
                  <a:srgbClr val="FF0000"/>
                </a:solidFill>
                <a:latin typeface="Calibri"/>
                <a:cs typeface="Calibri"/>
              </a:rPr>
              <a:t>&gt;=100</a:t>
            </a:r>
          </a:p>
        </p:txBody>
      </p:sp>
      <p:sp>
        <p:nvSpPr>
          <p:cNvPr id="10" name="TextBox 9">
            <a:extLst>
              <a:ext uri="{FF2B5EF4-FFF2-40B4-BE49-F238E27FC236}">
                <a16:creationId xmlns:a16="http://schemas.microsoft.com/office/drawing/2014/main" id="{5C373588-71C1-50F9-0104-22C8CE511BE0}"/>
              </a:ext>
            </a:extLst>
          </p:cNvPr>
          <p:cNvSpPr txBox="1"/>
          <p:nvPr/>
        </p:nvSpPr>
        <p:spPr>
          <a:xfrm>
            <a:off x="3276600" y="2819400"/>
            <a:ext cx="554565" cy="369332"/>
          </a:xfrm>
          <a:prstGeom prst="rect">
            <a:avLst/>
          </a:prstGeom>
          <a:noFill/>
        </p:spPr>
        <p:txBody>
          <a:bodyPr wrap="square" rtlCol="0">
            <a:spAutoFit/>
          </a:bodyPr>
          <a:lstStyle/>
          <a:p>
            <a:r>
              <a:rPr lang="en-US" dirty="0">
                <a:solidFill>
                  <a:srgbClr val="FF0000"/>
                </a:solidFill>
                <a:latin typeface="Calibri"/>
                <a:cs typeface="Calibri"/>
              </a:rPr>
              <a:t>10</a:t>
            </a:r>
          </a:p>
        </p:txBody>
      </p:sp>
      <p:sp>
        <p:nvSpPr>
          <p:cNvPr id="11" name="TextBox 10">
            <a:extLst>
              <a:ext uri="{FF2B5EF4-FFF2-40B4-BE49-F238E27FC236}">
                <a16:creationId xmlns:a16="http://schemas.microsoft.com/office/drawing/2014/main" id="{662B0E5C-AEA2-E71B-15ED-4AC8141AF543}"/>
              </a:ext>
            </a:extLst>
          </p:cNvPr>
          <p:cNvSpPr txBox="1"/>
          <p:nvPr/>
        </p:nvSpPr>
        <p:spPr>
          <a:xfrm>
            <a:off x="6705600" y="472440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12" name="TextBox 11">
            <a:extLst>
              <a:ext uri="{FF2B5EF4-FFF2-40B4-BE49-F238E27FC236}">
                <a16:creationId xmlns:a16="http://schemas.microsoft.com/office/drawing/2014/main" id="{DACA3CBB-39A6-EAE1-C273-E77DEB38454A}"/>
              </a:ext>
            </a:extLst>
          </p:cNvPr>
          <p:cNvSpPr txBox="1"/>
          <p:nvPr/>
        </p:nvSpPr>
        <p:spPr>
          <a:xfrm>
            <a:off x="7543800" y="2818119"/>
            <a:ext cx="554565" cy="369332"/>
          </a:xfrm>
          <a:prstGeom prst="rect">
            <a:avLst/>
          </a:prstGeom>
          <a:noFill/>
        </p:spPr>
        <p:txBody>
          <a:bodyPr wrap="square" rtlCol="0">
            <a:spAutoFit/>
          </a:bodyPr>
          <a:lstStyle/>
          <a:p>
            <a:r>
              <a:rPr lang="en-US" dirty="0">
                <a:solidFill>
                  <a:srgbClr val="FF0000"/>
                </a:solidFill>
                <a:latin typeface="Calibri"/>
                <a:cs typeface="Calibri"/>
              </a:rPr>
              <a:t>&lt;=2</a:t>
            </a:r>
          </a:p>
        </p:txBody>
      </p:sp>
      <p:sp>
        <p:nvSpPr>
          <p:cNvPr id="6" name="TextBox 5">
            <a:extLst>
              <a:ext uri="{FF2B5EF4-FFF2-40B4-BE49-F238E27FC236}">
                <a16:creationId xmlns:a16="http://schemas.microsoft.com/office/drawing/2014/main" id="{46C0E820-3978-0B15-B984-B5A7757A5C26}"/>
              </a:ext>
            </a:extLst>
          </p:cNvPr>
          <p:cNvSpPr txBox="1"/>
          <p:nvPr/>
        </p:nvSpPr>
        <p:spPr>
          <a:xfrm>
            <a:off x="5639645" y="1447800"/>
            <a:ext cx="554565" cy="369332"/>
          </a:xfrm>
          <a:prstGeom prst="rect">
            <a:avLst/>
          </a:prstGeom>
          <a:noFill/>
        </p:spPr>
        <p:txBody>
          <a:bodyPr wrap="square" rtlCol="0">
            <a:spAutoFit/>
          </a:bodyPr>
          <a:lstStyle/>
          <a:p>
            <a:r>
              <a:rPr lang="en-US" dirty="0">
                <a:solidFill>
                  <a:srgbClr val="FF0000"/>
                </a:solidFill>
                <a:latin typeface="Calibri"/>
                <a:cs typeface="Calibri"/>
              </a:rPr>
              <a:t>10</a:t>
            </a:r>
          </a:p>
        </p:txBody>
      </p:sp>
    </p:spTree>
    <p:extLst>
      <p:ext uri="{BB962C8B-B14F-4D97-AF65-F5344CB8AC3E}">
        <p14:creationId xmlns:p14="http://schemas.microsoft.com/office/powerpoint/2010/main" val="263307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Next Time: Uncertainty!</a:t>
            </a:r>
          </a:p>
        </p:txBody>
      </p:sp>
      <p:sp>
        <p:nvSpPr>
          <p:cNvPr id="29699" name="Content Placeholder 2"/>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consider behavior of ghosts?</a:t>
            </a:r>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 xmlns:a14="http://schemas.microsoft.com/office/drawing/2010/main">
                <a:solidFill>
                  <a:srgbClr val="FFFFFF"/>
                </a:solidFill>
              </a14:hiddenFill>
            </a:ext>
          </a:extLst>
        </p:spPr>
      </p:pic>
      <p:sp>
        <p:nvSpPr>
          <p:cNvPr id="9219" name="Rectangle 3"/>
          <p:cNvSpPr>
            <a:spLocks noGrp="1" noChangeArrowheads="1"/>
          </p:cNvSpPr>
          <p:nvPr>
            <p:ph idx="1"/>
          </p:nvPr>
        </p:nvSpPr>
        <p:spPr>
          <a:xfrm>
            <a:off x="406400" y="1397001"/>
            <a:ext cx="11379200" cy="4729164"/>
          </a:xfrm>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33291</TotalTime>
  <Words>1722</Words>
  <Application>Microsoft Macintosh PowerPoint</Application>
  <PresentationFormat>Widescreen</PresentationFormat>
  <Paragraphs>353</Paragraphs>
  <Slides>46</Slides>
  <Notes>14</Notes>
  <HiddenSlides>1</HiddenSlides>
  <MMClips>9</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3" baseType="lpstr">
      <vt:lpstr>Arial</vt:lpstr>
      <vt:lpstr>Calibri</vt:lpstr>
      <vt:lpstr>Symbol</vt:lpstr>
      <vt:lpstr>Times New Roman</vt:lpstr>
      <vt:lpstr>Wingdings</vt:lpstr>
      <vt:lpstr>dan-berkeley-nlp-v1</vt:lpstr>
      <vt:lpstr>Photo Editor Photo</vt:lpstr>
      <vt:lpstr>CS 480/580: Introduction to Artificial Intelligence </vt:lpstr>
      <vt:lpstr>Game Playing State-of-the-Art</vt:lpstr>
      <vt:lpstr>Game Playing State-of-the-Art</vt:lpstr>
      <vt:lpstr>How to consider behavior of ghosts?</vt:lpstr>
      <vt:lpstr>How to consider behavior of ghosts?</vt:lpstr>
      <vt:lpstr>Adversarial Games</vt:lpstr>
      <vt:lpstr>Types of Games</vt:lpstr>
      <vt:lpstr>Deterministic Games</vt:lpstr>
      <vt:lpstr>Zero-Sum Games</vt:lpstr>
      <vt:lpstr>Adversarial Search</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Video of Demo Thrashing (d=2)</vt:lpstr>
      <vt:lpstr>Why Pacman Starves</vt:lpstr>
      <vt:lpstr>Video of Demo Thrashing -- Fixed (d=2)</vt:lpstr>
      <vt:lpstr>Video of Demo Smart Ghosts (Coordination)</vt:lpstr>
      <vt:lpstr>Video of Demo Smart Ghosts (Coordination) – Zoomed In</vt:lpstr>
      <vt:lpstr>Game Tree Pruning</vt:lpstr>
      <vt:lpstr>Minimax Example</vt:lpstr>
      <vt:lpstr>Minimax Example</vt:lpstr>
      <vt:lpstr>Alpha-Beta Pruning</vt:lpstr>
      <vt:lpstr>Alpha-Beta Implementation</vt:lpstr>
      <vt:lpstr>Alpha-Beta Pruning Example</vt:lpstr>
      <vt:lpstr>Alpha-Beta Pruning Properties</vt:lpstr>
      <vt:lpstr>Alpha-Beta Quiz</vt:lpstr>
      <vt:lpstr>Alpha-Beta Quiz 2</vt:lpstr>
      <vt:lpstr>Next Time: Uncertainty!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Xuesu Xiao</cp:lastModifiedBy>
  <cp:revision>2110</cp:revision>
  <cp:lastPrinted>2014-02-06T19:31:47Z</cp:lastPrinted>
  <dcterms:created xsi:type="dcterms:W3CDTF">2004-08-27T04:16:05Z</dcterms:created>
  <dcterms:modified xsi:type="dcterms:W3CDTF">2026-02-11T15:30:28Z</dcterms:modified>
</cp:coreProperties>
</file>