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4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5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35"/>
  </p:notesMasterIdLst>
  <p:handoutMasterIdLst>
    <p:handoutMasterId r:id="rId36"/>
  </p:handoutMasterIdLst>
  <p:sldIdLst>
    <p:sldId id="302" r:id="rId2"/>
    <p:sldId id="266" r:id="rId3"/>
    <p:sldId id="259" r:id="rId4"/>
    <p:sldId id="309" r:id="rId5"/>
    <p:sldId id="306" r:id="rId6"/>
    <p:sldId id="307" r:id="rId7"/>
    <p:sldId id="262" r:id="rId8"/>
    <p:sldId id="310" r:id="rId9"/>
    <p:sldId id="263" r:id="rId10"/>
    <p:sldId id="312" r:id="rId11"/>
    <p:sldId id="311" r:id="rId12"/>
    <p:sldId id="265" r:id="rId13"/>
    <p:sldId id="293" r:id="rId14"/>
    <p:sldId id="267" r:id="rId15"/>
    <p:sldId id="313" r:id="rId16"/>
    <p:sldId id="287" r:id="rId17"/>
    <p:sldId id="292" r:id="rId18"/>
    <p:sldId id="268" r:id="rId19"/>
    <p:sldId id="269" r:id="rId20"/>
    <p:sldId id="270" r:id="rId21"/>
    <p:sldId id="272" r:id="rId22"/>
    <p:sldId id="273" r:id="rId23"/>
    <p:sldId id="314" r:id="rId24"/>
    <p:sldId id="274" r:id="rId25"/>
    <p:sldId id="315" r:id="rId26"/>
    <p:sldId id="275" r:id="rId27"/>
    <p:sldId id="317" r:id="rId28"/>
    <p:sldId id="316" r:id="rId29"/>
    <p:sldId id="299" r:id="rId30"/>
    <p:sldId id="294" r:id="rId31"/>
    <p:sldId id="295" r:id="rId32"/>
    <p:sldId id="296" r:id="rId33"/>
    <p:sldId id="297" r:id="rId34"/>
  </p:sldIdLst>
  <p:sldSz cx="12192000" cy="6858000"/>
  <p:notesSz cx="7302500" cy="9588500"/>
  <p:custDataLst>
    <p:tags r:id="rId3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clrMru>
    <a:srgbClr val="3333FF"/>
    <a:srgbClr val="FFFF00"/>
    <a:srgbClr val="FF3300"/>
    <a:srgbClr val="CC00CC"/>
    <a:srgbClr val="FFCC00"/>
    <a:srgbClr val="FF9999"/>
    <a:srgbClr val="99009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8F8BC8-E007-B44E-9BF9-0855BC811D38}" v="7" dt="2022-10-05T17:37:46.6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50" autoAdjust="0"/>
    <p:restoredTop sz="85170" autoAdjust="0"/>
  </p:normalViewPr>
  <p:slideViewPr>
    <p:cSldViewPr>
      <p:cViewPr varScale="1">
        <p:scale>
          <a:sx n="108" d="100"/>
          <a:sy n="108" d="100"/>
        </p:scale>
        <p:origin x="175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uesu Xiao" userId="2da2dc19-76a6-42ca-a03e-a5becae5e7dc" providerId="ADAL" clId="{8F8F8BC8-E007-B44E-9BF9-0855BC811D38}"/>
    <pc:docChg chg="addSld modSld">
      <pc:chgData name="Xuesu Xiao" userId="2da2dc19-76a6-42ca-a03e-a5becae5e7dc" providerId="ADAL" clId="{8F8F8BC8-E007-B44E-9BF9-0855BC811D38}" dt="2022-10-05T17:44:40.485" v="20" actId="20577"/>
      <pc:docMkLst>
        <pc:docMk/>
      </pc:docMkLst>
      <pc:sldChg chg="modSp mod">
        <pc:chgData name="Xuesu Xiao" userId="2da2dc19-76a6-42ca-a03e-a5becae5e7dc" providerId="ADAL" clId="{8F8F8BC8-E007-B44E-9BF9-0855BC811D38}" dt="2022-10-05T17:44:40.485" v="20" actId="20577"/>
        <pc:sldMkLst>
          <pc:docMk/>
          <pc:sldMk cId="0" sldId="296"/>
        </pc:sldMkLst>
        <pc:spChg chg="mod">
          <ac:chgData name="Xuesu Xiao" userId="2da2dc19-76a6-42ca-a03e-a5becae5e7dc" providerId="ADAL" clId="{8F8F8BC8-E007-B44E-9BF9-0855BC811D38}" dt="2022-10-05T17:44:40.485" v="20" actId="20577"/>
          <ac:spMkLst>
            <pc:docMk/>
            <pc:sldMk cId="0" sldId="296"/>
            <ac:spMk id="30723" creationId="{00000000-0000-0000-0000-000000000000}"/>
          </ac:spMkLst>
        </pc:spChg>
      </pc:sldChg>
      <pc:sldChg chg="addSp modSp mod modAnim">
        <pc:chgData name="Xuesu Xiao" userId="2da2dc19-76a6-42ca-a03e-a5becae5e7dc" providerId="ADAL" clId="{8F8F8BC8-E007-B44E-9BF9-0855BC811D38}" dt="2022-10-05T17:21:23.864" v="18"/>
        <pc:sldMkLst>
          <pc:docMk/>
          <pc:sldMk cId="2637385637" sldId="306"/>
        </pc:sldMkLst>
        <pc:spChg chg="add mod">
          <ac:chgData name="Xuesu Xiao" userId="2da2dc19-76a6-42ca-a03e-a5becae5e7dc" providerId="ADAL" clId="{8F8F8BC8-E007-B44E-9BF9-0855BC811D38}" dt="2022-10-05T17:20:51.072" v="13" actId="1076"/>
          <ac:spMkLst>
            <pc:docMk/>
            <pc:sldMk cId="2637385637" sldId="306"/>
            <ac:spMk id="6" creationId="{850C7012-1D29-A822-688F-6EE9AA9FE6FF}"/>
          </ac:spMkLst>
        </pc:spChg>
        <pc:spChg chg="add mod">
          <ac:chgData name="Xuesu Xiao" userId="2da2dc19-76a6-42ca-a03e-a5becae5e7dc" providerId="ADAL" clId="{8F8F8BC8-E007-B44E-9BF9-0855BC811D38}" dt="2022-10-05T17:20:53.671" v="14" actId="1076"/>
          <ac:spMkLst>
            <pc:docMk/>
            <pc:sldMk cId="2637385637" sldId="306"/>
            <ac:spMk id="7" creationId="{239EB590-ECF2-E51B-7BA7-031486A426BF}"/>
          </ac:spMkLst>
        </pc:spChg>
      </pc:sldChg>
      <pc:sldChg chg="add">
        <pc:chgData name="Xuesu Xiao" userId="2da2dc19-76a6-42ca-a03e-a5becae5e7dc" providerId="ADAL" clId="{8F8F8BC8-E007-B44E-9BF9-0855BC811D38}" dt="2022-10-05T17:37:46.596" v="19"/>
        <pc:sldMkLst>
          <pc:docMk/>
          <pc:sldMk cId="0" sldId="31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>
            <a:lvl1pPr defTabSz="965241">
              <a:defRPr sz="13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5438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>
            <a:lvl1pPr algn="r" defTabSz="965241">
              <a:defRPr sz="13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7488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b" anchorCtr="0" compatLnSpc="1">
            <a:prstTxWarp prst="textNoShape">
              <a:avLst/>
            </a:prstTxWarp>
          </a:bodyPr>
          <a:lstStyle>
            <a:lvl1pPr defTabSz="965241">
              <a:defRPr sz="13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5438" y="9107488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/>
            </a:lvl1pPr>
          </a:lstStyle>
          <a:p>
            <a:fld id="{927218C1-594E-A94E-95F4-26DFF0AD86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739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>
            <a:lvl1pPr defTabSz="965241">
              <a:defRPr sz="13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5438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>
            <a:lvl1pPr algn="r" defTabSz="965241">
              <a:defRPr sz="13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0250" y="4554538"/>
            <a:ext cx="58420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7488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b" anchorCtr="0" compatLnSpc="1">
            <a:prstTxWarp prst="textNoShape">
              <a:avLst/>
            </a:prstTxWarp>
          </a:bodyPr>
          <a:lstStyle>
            <a:lvl1pPr defTabSz="965241">
              <a:defRPr sz="13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5438" y="9107488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/>
            </a:lvl1pPr>
          </a:lstStyle>
          <a:p>
            <a:fld id="{CD7DE18D-B477-5540-A418-45080CBABE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849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retain proper</a:t>
            </a:r>
            <a:r>
              <a:rPr lang="en-US" baseline="0" dirty="0"/>
              <a:t> attribution, including the reference to </a:t>
            </a:r>
            <a:r>
              <a:rPr lang="en-US" baseline="0" dirty="0" err="1"/>
              <a:t>ai.berkeley.edu</a:t>
            </a:r>
            <a:r>
              <a:rPr lang="en-US" baseline="0" dirty="0"/>
              <a:t>.  Thanks!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721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5613" y="719138"/>
            <a:ext cx="6391275" cy="3595687"/>
          </a:xfrm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George Box: All models are wrong; some of them are useful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5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5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5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5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91B7EDC-D532-E64C-A88A-8EDD91AF94E9}" type="slidenum">
              <a:rPr lang="en-US"/>
              <a:pPr eaLnBrk="1" hangingPunct="1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349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032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032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81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27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80E11D-7034-644F-ACDF-0961FF4298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3B7AE3-A7DC-6F48-B5B2-E849EC185D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B3582B-6514-F64F-B98B-15EDDDED28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8E58B9-5DCE-C749-A388-A65B9B24C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9A45FB-0697-A64A-9D51-5116823B5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8DD655-17A6-EB4F-8BC4-1ED74EF1A5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2B5484-33E2-FE4D-B1E3-75D9311FF3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AEBA02-6DF4-4F48-8623-473B1E1CF4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FF0988-FE3D-BD44-95D6-6939512C4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C8A888-4110-E642-8E4A-93BA40A9C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B8A1A2-B5DF-3D40-8B8B-515E22E761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fld id="{5A20CE7E-3045-584A-B330-59BDFC9F30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2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20.xml"/><Relationship Id="rId7" Type="http://schemas.openxmlformats.org/officeDocument/2006/relationships/image" Target="../media/image27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1.png"/><Relationship Id="rId5" Type="http://schemas.openxmlformats.org/officeDocument/2006/relationships/tags" Target="../tags/tag22.xml"/><Relationship Id="rId10" Type="http://schemas.openxmlformats.org/officeDocument/2006/relationships/image" Target="../media/image30.png"/><Relationship Id="rId4" Type="http://schemas.openxmlformats.org/officeDocument/2006/relationships/tags" Target="../tags/tag21.xml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tags" Target="../tags/tag26.xml"/><Relationship Id="rId7" Type="http://schemas.openxmlformats.org/officeDocument/2006/relationships/image" Target="../media/image46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45.png"/><Relationship Id="rId5" Type="http://schemas.openxmlformats.org/officeDocument/2006/relationships/image" Target="../media/image40.png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0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tags" Target="../tags/tag31.xml"/><Relationship Id="rId7" Type="http://schemas.openxmlformats.org/officeDocument/2006/relationships/image" Target="../media/image51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49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2.xml"/><Relationship Id="rId9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13" Type="http://schemas.openxmlformats.org/officeDocument/2006/relationships/image" Target="../media/image56.png"/><Relationship Id="rId3" Type="http://schemas.openxmlformats.org/officeDocument/2006/relationships/tags" Target="../tags/tag35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40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image" Target="../media/image55.png"/><Relationship Id="rId5" Type="http://schemas.openxmlformats.org/officeDocument/2006/relationships/tags" Target="../tags/tag37.xml"/><Relationship Id="rId10" Type="http://schemas.openxmlformats.org/officeDocument/2006/relationships/image" Target="../media/image54.png"/><Relationship Id="rId4" Type="http://schemas.openxmlformats.org/officeDocument/2006/relationships/tags" Target="../tags/tag36.xml"/><Relationship Id="rId9" Type="http://schemas.openxmlformats.org/officeDocument/2006/relationships/image" Target="../media/image53.png"/><Relationship Id="rId1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13" Type="http://schemas.openxmlformats.org/officeDocument/2006/relationships/image" Target="../media/image56.png"/><Relationship Id="rId3" Type="http://schemas.openxmlformats.org/officeDocument/2006/relationships/tags" Target="../tags/tag41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40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image" Target="../media/image55.png"/><Relationship Id="rId5" Type="http://schemas.openxmlformats.org/officeDocument/2006/relationships/tags" Target="../tags/tag43.xml"/><Relationship Id="rId10" Type="http://schemas.openxmlformats.org/officeDocument/2006/relationships/image" Target="../media/image54.png"/><Relationship Id="rId4" Type="http://schemas.openxmlformats.org/officeDocument/2006/relationships/tags" Target="../tags/tag42.xml"/><Relationship Id="rId9" Type="http://schemas.openxmlformats.org/officeDocument/2006/relationships/image" Target="../media/image53.png"/><Relationship Id="rId1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tags" Target="../tags/tag47.xml"/><Relationship Id="rId7" Type="http://schemas.openxmlformats.org/officeDocument/2006/relationships/image" Target="../media/image58.pn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57.png"/><Relationship Id="rId5" Type="http://schemas.openxmlformats.org/officeDocument/2006/relationships/notesSlide" Target="../notesSlides/notesSlide6.xml"/><Relationship Id="rId10" Type="http://schemas.openxmlformats.org/officeDocument/2006/relationships/image" Target="../media/image60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tags" Target="../tags/tag50.xml"/><Relationship Id="rId7" Type="http://schemas.openxmlformats.org/officeDocument/2006/relationships/image" Target="../media/image62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tags" Target="../tags/tag53.xml"/><Relationship Id="rId7" Type="http://schemas.openxmlformats.org/officeDocument/2006/relationships/image" Target="../media/image65.pn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64.png"/><Relationship Id="rId5" Type="http://schemas.openxmlformats.org/officeDocument/2006/relationships/image" Target="../media/image62.png"/><Relationship Id="rId4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Relationship Id="rId4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4.xml"/><Relationship Id="rId7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7.xml"/><Relationship Id="rId7" Type="http://schemas.openxmlformats.org/officeDocument/2006/relationships/image" Target="../media/image7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0.png"/><Relationship Id="rId4" Type="http://schemas.openxmlformats.org/officeDocument/2006/relationships/tags" Target="../tags/tag8.xm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tags" Target="../tags/tag11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5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image" Target="../media/image14.png"/><Relationship Id="rId5" Type="http://schemas.openxmlformats.org/officeDocument/2006/relationships/tags" Target="../tags/tag13.xml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tags" Target="../tags/tag12.xml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23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3"/>
            <a:ext cx="12192000" cy="1470025"/>
          </a:xfrm>
        </p:spPr>
        <p:txBody>
          <a:bodyPr/>
          <a:lstStyle/>
          <a:p>
            <a:pPr eaLnBrk="1" hangingPunct="1"/>
            <a:r>
              <a:rPr lang="en-US"/>
              <a:t>CS 480/580</a:t>
            </a:r>
            <a:r>
              <a:rPr lang="en-US" dirty="0"/>
              <a:t>: Introduction to Artificial Intelligence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300" dirty="0"/>
              <a:t>Bayes’ Nets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133600"/>
            <a:ext cx="4800599" cy="3498476"/>
          </a:xfrm>
          <a:prstGeom prst="rect">
            <a:avLst/>
          </a:prstGeom>
        </p:spPr>
      </p:pic>
      <p:sp>
        <p:nvSpPr>
          <p:cNvPr id="3" name="Text Box 8">
            <a:extLst>
              <a:ext uri="{FF2B5EF4-FFF2-40B4-BE49-F238E27FC236}">
                <a16:creationId xmlns:a16="http://schemas.microsoft.com/office/drawing/2014/main" id="{3E095C9A-55B0-1ACC-7E0A-3A2CF703F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15000"/>
            <a:ext cx="12192000" cy="1161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Prof. </a:t>
            </a:r>
            <a:r>
              <a:rPr lang="en-US" sz="2000" dirty="0" err="1">
                <a:latin typeface="Calibri"/>
                <a:cs typeface="Calibri"/>
              </a:rPr>
              <a:t>Xuesu</a:t>
            </a:r>
            <a:r>
              <a:rPr lang="en-US" sz="2000" dirty="0">
                <a:latin typeface="Calibri"/>
                <a:cs typeface="Calibri"/>
              </a:rPr>
              <a:t> Xiao</a:t>
            </a:r>
          </a:p>
          <a:p>
            <a:pPr algn="ctr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George Mason University</a:t>
            </a:r>
            <a:endParaRPr lang="en-US" sz="2000" dirty="0">
              <a:solidFill>
                <a:schemeClr val="bg1"/>
              </a:solidFill>
              <a:latin typeface="Calibri"/>
              <a:cs typeface="Calibri"/>
            </a:endParaRPr>
          </a:p>
          <a:p>
            <a:pPr algn="ctr">
              <a:spcBef>
                <a:spcPct val="50000"/>
              </a:spcBef>
            </a:pPr>
            <a:r>
              <a:rPr lang="en-US" sz="1400" dirty="0">
                <a:latin typeface="Calibri"/>
                <a:cs typeface="Calibri"/>
              </a:rPr>
              <a:t>[Based on slides created by Dan Klein and Pieter </a:t>
            </a:r>
            <a:r>
              <a:rPr lang="en-US" sz="1400" dirty="0" err="1">
                <a:latin typeface="Calibri"/>
                <a:cs typeface="Calibri"/>
              </a:rPr>
              <a:t>Abbeel</a:t>
            </a:r>
            <a:r>
              <a:rPr lang="en-US" sz="1400" dirty="0">
                <a:latin typeface="Calibri"/>
                <a:cs typeface="Calibri"/>
              </a:rPr>
              <a:t> for CS188 Intro to AI at UC Berkeley. All original materials available at http://</a:t>
            </a:r>
            <a:r>
              <a:rPr lang="en-US" sz="1400" dirty="0" err="1">
                <a:latin typeface="Calibri"/>
                <a:cs typeface="Calibri"/>
              </a:rPr>
              <a:t>ai.berkeley.edu</a:t>
            </a:r>
            <a:r>
              <a:rPr lang="en-US" sz="1400" dirty="0">
                <a:latin typeface="Calibri"/>
                <a:cs typeface="Calibri"/>
              </a:rPr>
              <a:t>.]</a:t>
            </a:r>
          </a:p>
        </p:txBody>
      </p:sp>
    </p:spTree>
    <p:extLst>
      <p:ext uri="{BB962C8B-B14F-4D97-AF65-F5344CB8AC3E}">
        <p14:creationId xmlns:p14="http://schemas.microsoft.com/office/powerpoint/2010/main" val="881656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Conditional Independence</a:t>
            </a:r>
          </a:p>
        </p:txBody>
      </p:sp>
      <p:sp>
        <p:nvSpPr>
          <p:cNvPr id="1015811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447800"/>
            <a:ext cx="82296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What about this domain:</a:t>
            </a:r>
          </a:p>
          <a:p>
            <a:pPr lvl="5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Traffic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Umbrella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Raining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733800"/>
            <a:ext cx="5714999" cy="296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810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Conditional Independence</a:t>
            </a:r>
          </a:p>
        </p:txBody>
      </p:sp>
      <p:sp>
        <p:nvSpPr>
          <p:cNvPr id="1015811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447800"/>
            <a:ext cx="82296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What about this domain:</a:t>
            </a:r>
          </a:p>
          <a:p>
            <a:pPr lvl="5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Fire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Smoke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Alarm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1" y="1371600"/>
            <a:ext cx="3352797" cy="22027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0" y="4038600"/>
            <a:ext cx="4991100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09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Conditional Independence and the Chain Rule</a:t>
            </a:r>
          </a:p>
        </p:txBody>
      </p:sp>
      <p:sp>
        <p:nvSpPr>
          <p:cNvPr id="1039363" name="Rectangle 3"/>
          <p:cNvSpPr>
            <a:spLocks noGrp="1" noChangeArrowheads="1"/>
          </p:cNvSpPr>
          <p:nvPr>
            <p:ph idx="1"/>
          </p:nvPr>
        </p:nvSpPr>
        <p:spPr>
          <a:xfrm>
            <a:off x="341313" y="1524000"/>
            <a:ext cx="11469687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Chain rule: 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6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Trivial decomposition:</a:t>
            </a:r>
          </a:p>
          <a:p>
            <a:pPr lvl="6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3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5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With assumption of conditional independence: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Bayes</a:t>
            </a:r>
            <a:r>
              <a:rPr lang="ja-JP" altLang="en-US" sz="2400" dirty="0">
                <a:latin typeface="Calibri"/>
                <a:cs typeface="Calibri"/>
              </a:rPr>
              <a:t>’</a:t>
            </a:r>
            <a:r>
              <a:rPr lang="en-US" sz="2400" dirty="0">
                <a:latin typeface="Calibri"/>
                <a:cs typeface="Calibri"/>
              </a:rPr>
              <a:t>nets / graphical models help us express conditional independence assumptions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10" name="Picture 9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3505200"/>
            <a:ext cx="7094537" cy="30718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9" name="Picture 8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3048000"/>
            <a:ext cx="4183062" cy="29879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1" name="Picture 10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4654210"/>
            <a:ext cx="4183062" cy="29879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2" name="Picture 11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5105400"/>
            <a:ext cx="6035675" cy="3099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8" name="Picture 7" descr="txp_fig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6600" y="1600200"/>
            <a:ext cx="7162800" cy="30246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438400"/>
            <a:ext cx="3918800" cy="203183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Ghostbusters Chain Rule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1576388"/>
            <a:ext cx="460851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Each sensor depends only</a:t>
            </a:r>
            <a:b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</a:b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on where the ghost is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sz="2000" kern="0" dirty="0">
              <a:solidFill>
                <a:schemeClr val="accent2"/>
              </a:solidFill>
              <a:latin typeface="Calibri"/>
              <a:ea typeface="+mn-ea"/>
              <a:cs typeface="Calibri"/>
              <a:sym typeface="Symbol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  <a:sym typeface="Symbol"/>
              </a:rPr>
              <a:t>That means, the two sensors are conditionally independent, given the ghost position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sz="2000" kern="0" dirty="0">
              <a:solidFill>
                <a:schemeClr val="accent2"/>
              </a:solidFill>
              <a:latin typeface="Calibri"/>
              <a:ea typeface="+mn-ea"/>
              <a:cs typeface="Calibri"/>
              <a:sym typeface="Symbol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T: Top square is red</a:t>
            </a:r>
            <a:b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</a:b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B: Bottom square is red</a:t>
            </a:r>
            <a:b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</a:b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G: Ghost is in the top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endParaRPr lang="en-US" sz="2000" kern="0" dirty="0">
              <a:solidFill>
                <a:schemeClr val="accent2"/>
              </a:solidFill>
              <a:latin typeface="Calibri"/>
              <a:ea typeface="+mn-ea"/>
              <a:cs typeface="Calibri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Givens: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	P( +g ) = 0.5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sz="2000" kern="0" dirty="0">
                <a:solidFill>
                  <a:schemeClr val="accent2"/>
                </a:solidFill>
                <a:latin typeface="Calibri"/>
                <a:cs typeface="Calibri"/>
              </a:rPr>
              <a:t>	P(  -g ) = 0.5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	P( +t  | +g ) = 0.8</a:t>
            </a:r>
            <a:b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</a:b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P( +t  |  </a:t>
            </a:r>
            <a:r>
              <a:rPr lang="en-US" sz="2000" dirty="0">
                <a:solidFill>
                  <a:schemeClr val="accent2"/>
                </a:solidFill>
                <a:latin typeface="Calibri"/>
                <a:ea typeface="+mn-ea"/>
                <a:cs typeface="Calibri"/>
                <a:sym typeface="Symbol"/>
              </a:rPr>
              <a:t>-g ) = 0.4</a:t>
            </a:r>
            <a:br>
              <a:rPr lang="en-US" sz="2000" dirty="0">
                <a:solidFill>
                  <a:schemeClr val="accent2"/>
                </a:solidFill>
                <a:latin typeface="Calibri"/>
                <a:ea typeface="+mn-ea"/>
                <a:cs typeface="Calibri"/>
                <a:sym typeface="Symbol"/>
              </a:rPr>
            </a:br>
            <a:r>
              <a:rPr lang="en-US" sz="2000" dirty="0">
                <a:solidFill>
                  <a:schemeClr val="accent2"/>
                </a:solidFill>
                <a:latin typeface="Calibri"/>
                <a:ea typeface="+mn-ea"/>
                <a:cs typeface="Calibri"/>
                <a:sym typeface="Symbol"/>
              </a:rPr>
              <a:t>P( +b | +g ) = 0.4</a:t>
            </a:r>
            <a:b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  <a:sym typeface="Symbol"/>
              </a:rPr>
            </a:b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  <a:sym typeface="Symbol"/>
              </a:rPr>
              <a:t>P( +b |  </a:t>
            </a:r>
            <a:r>
              <a:rPr lang="en-US" sz="2000" dirty="0">
                <a:solidFill>
                  <a:schemeClr val="accent2"/>
                </a:solidFill>
                <a:latin typeface="Calibri"/>
                <a:ea typeface="+mn-ea"/>
                <a:cs typeface="Calibri"/>
                <a:sym typeface="Symbol"/>
              </a:rPr>
              <a:t>-g ) = 0.8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sz="2000" kern="0" dirty="0">
              <a:solidFill>
                <a:schemeClr val="accent2"/>
              </a:solidFill>
              <a:latin typeface="Calibri"/>
              <a:ea typeface="+mn-ea"/>
              <a:cs typeface="Calibri"/>
              <a:sym typeface="Symbol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sz="2000" kern="0" dirty="0">
              <a:solidFill>
                <a:schemeClr val="accent2"/>
              </a:solidFill>
              <a:latin typeface="Calibri"/>
              <a:ea typeface="+mn-ea"/>
              <a:cs typeface="Calibri"/>
              <a:sym typeface="Symbol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sz="2000" dirty="0">
              <a:solidFill>
                <a:schemeClr val="accent2"/>
              </a:solidFill>
              <a:latin typeface="Calibri"/>
              <a:ea typeface="+mn-ea"/>
              <a:cs typeface="Calibri"/>
              <a:sym typeface="Symbol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029200" y="1724025"/>
            <a:ext cx="354210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 dirty="0">
                <a:latin typeface="Calibri"/>
                <a:cs typeface="Calibri"/>
              </a:rPr>
              <a:t>P(T,B,G) = P(G) P(T|G) P(B|G)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1905000"/>
            <a:ext cx="3218878" cy="4648199"/>
          </a:xfrm>
          <a:prstGeom prst="rect">
            <a:avLst/>
          </a:prstGeom>
        </p:spPr>
      </p:pic>
      <p:pic>
        <p:nvPicPr>
          <p:cNvPr id="7" name="Picture 2" descr="\\.host\Shared Folders\Shared with PC\2square_ghostbuster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100" y="3802063"/>
            <a:ext cx="1358900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144572"/>
              </p:ext>
            </p:extLst>
          </p:nvPr>
        </p:nvGraphicFramePr>
        <p:xfrm>
          <a:off x="5138737" y="2336796"/>
          <a:ext cx="3395663" cy="406400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739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9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9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58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155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marL="91437" marR="91437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G</a:t>
                      </a:r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P(T,B,G)</a:t>
                      </a:r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55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marL="91437" marR="91437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+g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0.16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55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marL="91437" marR="91437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-g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0.16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55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marL="91437" marR="91437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+g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0.24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155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marL="91437" marR="91437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-g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0.04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55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-</a:t>
                      </a: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marL="91437" marR="91437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+g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0.04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15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</a:t>
                      </a: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marL="91437" marR="91437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-g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0.24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15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</a:t>
                      </a: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marL="91437" marR="91437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+g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0.06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15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</a:t>
                      </a: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marL="91437" marR="91437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-g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0.06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Bayes</a:t>
            </a:r>
            <a:r>
              <a:rPr lang="ja-JP" altLang="en-US" dirty="0">
                <a:latin typeface="Calibri"/>
                <a:cs typeface="Calibri"/>
              </a:rPr>
              <a:t>’</a:t>
            </a:r>
            <a:r>
              <a:rPr lang="en-US" dirty="0">
                <a:latin typeface="Calibri"/>
                <a:cs typeface="Calibri"/>
              </a:rPr>
              <a:t>Nets: Big Picture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1" y="1447800"/>
            <a:ext cx="7317022" cy="4648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Bayes</a:t>
            </a:r>
            <a:r>
              <a:rPr lang="ja-JP" altLang="en-US" dirty="0">
                <a:latin typeface="Calibri"/>
                <a:cs typeface="Calibri"/>
              </a:rPr>
              <a:t>’</a:t>
            </a:r>
            <a:r>
              <a:rPr lang="en-US" dirty="0">
                <a:latin typeface="Calibri"/>
                <a:cs typeface="Calibri"/>
              </a:rPr>
              <a:t> Nets: Big Picture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7137400" cy="472916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Two problems with using full joint distribution tables as our probabilistic models: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Unless there are only a few variables, the joint is WAY too big to represent explicitly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Hard to learn (estimate) anything empirically about more than a few variables at a time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solidFill>
                  <a:srgbClr val="CC0000"/>
                </a:solidFill>
                <a:latin typeface="Calibri"/>
                <a:cs typeface="Calibri"/>
              </a:rPr>
              <a:t>Bayes</a:t>
            </a:r>
            <a:r>
              <a:rPr lang="ja-JP" altLang="en-US" sz="2400" dirty="0">
                <a:solidFill>
                  <a:srgbClr val="CC0000"/>
                </a:solidFill>
                <a:latin typeface="Calibri"/>
                <a:cs typeface="Calibri"/>
              </a:rPr>
              <a:t>’</a:t>
            </a:r>
            <a:r>
              <a:rPr lang="en-US" sz="2400" dirty="0">
                <a:solidFill>
                  <a:srgbClr val="CC0000"/>
                </a:solidFill>
                <a:latin typeface="Calibri"/>
                <a:cs typeface="Calibri"/>
              </a:rPr>
              <a:t> nets: </a:t>
            </a:r>
            <a:r>
              <a:rPr lang="en-US" sz="2400" dirty="0">
                <a:latin typeface="Calibri"/>
                <a:cs typeface="Calibri"/>
              </a:rPr>
              <a:t>a technique for describing complex joint distributions (models) using simple, local distributions (conditional probabilities)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More properly called</a:t>
            </a:r>
            <a:r>
              <a:rPr lang="en-US" sz="2000" dirty="0">
                <a:solidFill>
                  <a:srgbClr val="CC0000"/>
                </a:solidFill>
                <a:latin typeface="Calibri"/>
                <a:cs typeface="Calibri"/>
              </a:rPr>
              <a:t> graphical models</a:t>
            </a: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We describe how variables locally interact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Local interactions chain together to give global, indirect interactions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For about 10 min, we</a:t>
            </a:r>
            <a:r>
              <a:rPr lang="ja-JP" altLang="en-US" sz="2000" dirty="0">
                <a:latin typeface="Calibri"/>
                <a:cs typeface="Calibri"/>
              </a:rPr>
              <a:t>’</a:t>
            </a:r>
            <a:r>
              <a:rPr lang="en-US" sz="2000" dirty="0" err="1">
                <a:latin typeface="Calibri"/>
                <a:cs typeface="Calibri"/>
              </a:rPr>
              <a:t>ll</a:t>
            </a:r>
            <a:r>
              <a:rPr lang="en-US" sz="2000" dirty="0">
                <a:latin typeface="Calibri"/>
                <a:cs typeface="Calibri"/>
              </a:rPr>
              <a:t> be vague about how these interactions are specified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724" y="3581400"/>
            <a:ext cx="4182456" cy="304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1447800"/>
            <a:ext cx="4115264" cy="186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25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 Bayes</a:t>
            </a:r>
            <a:r>
              <a:rPr lang="ja-JP" altLang="en-US" dirty="0">
                <a:latin typeface="Calibri"/>
                <a:cs typeface="Calibri"/>
              </a:rPr>
              <a:t>’</a:t>
            </a:r>
            <a:r>
              <a:rPr lang="en-US" dirty="0">
                <a:latin typeface="Calibri"/>
                <a:cs typeface="Calibri"/>
              </a:rPr>
              <a:t> Net: Insurance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295400"/>
            <a:ext cx="7497763" cy="495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 Bayes</a:t>
            </a:r>
            <a:r>
              <a:rPr lang="ja-JP" altLang="en-US" dirty="0">
                <a:latin typeface="Calibri"/>
                <a:cs typeface="Calibri"/>
              </a:rPr>
              <a:t>’</a:t>
            </a:r>
            <a:r>
              <a:rPr lang="en-US" dirty="0">
                <a:latin typeface="Calibri"/>
                <a:cs typeface="Calibri"/>
              </a:rPr>
              <a:t> Net: Car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1447800"/>
            <a:ext cx="8509000" cy="478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Graphical Model Notation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371600"/>
            <a:ext cx="56388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Nodes: variables (with domains)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Can be assigned (observed) or unassigned (unobserved)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Arcs: interactions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Similar to CSP constraints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Indicate </a:t>
            </a:r>
            <a:r>
              <a:rPr lang="ja-JP" altLang="en-US" sz="2000" dirty="0">
                <a:latin typeface="Calibri"/>
                <a:cs typeface="Calibri"/>
              </a:rPr>
              <a:t>“</a:t>
            </a:r>
            <a:r>
              <a:rPr lang="en-US" sz="2000" dirty="0">
                <a:latin typeface="Calibri"/>
                <a:cs typeface="Calibri"/>
              </a:rPr>
              <a:t>direct influence</a:t>
            </a:r>
            <a:r>
              <a:rPr lang="ja-JP" altLang="en-US" sz="2000" dirty="0">
                <a:latin typeface="Calibri"/>
                <a:cs typeface="Calibri"/>
              </a:rPr>
              <a:t>”</a:t>
            </a:r>
            <a:r>
              <a:rPr lang="en-US" sz="2000" dirty="0">
                <a:latin typeface="Calibri"/>
                <a:cs typeface="Calibri"/>
              </a:rPr>
              <a:t> between variables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Formally: encode conditional independence (more later)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For now: imagine that arrows mean direct causation (in general, they don</a:t>
            </a:r>
            <a:r>
              <a:rPr lang="ja-JP" altLang="en-US" sz="2400" dirty="0">
                <a:latin typeface="Calibri"/>
                <a:cs typeface="Calibri"/>
              </a:rPr>
              <a:t>’</a:t>
            </a:r>
            <a:r>
              <a:rPr lang="en-US" sz="2400" dirty="0">
                <a:latin typeface="Calibri"/>
                <a:cs typeface="Calibri"/>
              </a:rPr>
              <a:t>t!)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58" b="49960"/>
          <a:stretch>
            <a:fillRect/>
          </a:stretch>
        </p:blipFill>
        <p:spPr bwMode="auto">
          <a:xfrm>
            <a:off x="6553200" y="1676400"/>
            <a:ext cx="1447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3" name="Group 5"/>
          <p:cNvGrpSpPr>
            <a:grpSpLocks/>
          </p:cNvGrpSpPr>
          <p:nvPr/>
        </p:nvGrpSpPr>
        <p:grpSpPr bwMode="auto">
          <a:xfrm>
            <a:off x="5715000" y="3125787"/>
            <a:ext cx="2805113" cy="1979613"/>
            <a:chOff x="3600" y="2208"/>
            <a:chExt cx="1767" cy="1247"/>
          </a:xfrm>
        </p:grpSpPr>
        <p:pic>
          <p:nvPicPr>
            <p:cNvPr id="17415" name="Picture 6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97"/>
            <a:stretch>
              <a:fillRect/>
            </a:stretch>
          </p:blipFill>
          <p:spPr bwMode="auto">
            <a:xfrm>
              <a:off x="3600" y="2208"/>
              <a:ext cx="176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6" name="Rectangle 7"/>
            <p:cNvSpPr>
              <a:spLocks noChangeArrowheads="1"/>
            </p:cNvSpPr>
            <p:nvPr/>
          </p:nvSpPr>
          <p:spPr bwMode="auto">
            <a:xfrm>
              <a:off x="3600" y="2208"/>
              <a:ext cx="336" cy="6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1" y="3276600"/>
            <a:ext cx="3047998" cy="18227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1219200"/>
            <a:ext cx="27432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Coin Flips</a:t>
            </a:r>
          </a:p>
        </p:txBody>
      </p:sp>
      <p:sp>
        <p:nvSpPr>
          <p:cNvPr id="1843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N independent coin flips</a:t>
            </a: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r>
              <a:rPr lang="en-US" dirty="0">
                <a:latin typeface="Calibri"/>
                <a:cs typeface="Calibri"/>
              </a:rPr>
              <a:t>No interactions between variables: </a:t>
            </a:r>
            <a:r>
              <a:rPr lang="en-US" dirty="0">
                <a:solidFill>
                  <a:srgbClr val="CC0000"/>
                </a:solidFill>
                <a:latin typeface="Calibri"/>
                <a:cs typeface="Calibri"/>
              </a:rPr>
              <a:t>absolute independence</a:t>
            </a:r>
          </a:p>
          <a:p>
            <a:pPr eaLnBrk="1" hangingPunct="1"/>
            <a:endParaRPr lang="en-US" dirty="0">
              <a:solidFill>
                <a:srgbClr val="CC0000"/>
              </a:solidFill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</p:txBody>
      </p:sp>
      <p:sp>
        <p:nvSpPr>
          <p:cNvPr id="18435" name="Oval 3"/>
          <p:cNvSpPr>
            <a:spLocks noChangeArrowheads="1"/>
          </p:cNvSpPr>
          <p:nvPr/>
        </p:nvSpPr>
        <p:spPr bwMode="auto">
          <a:xfrm>
            <a:off x="1447800" y="32004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sp>
        <p:nvSpPr>
          <p:cNvPr id="18436" name="Oval 4"/>
          <p:cNvSpPr>
            <a:spLocks noChangeArrowheads="1"/>
          </p:cNvSpPr>
          <p:nvPr/>
        </p:nvSpPr>
        <p:spPr bwMode="auto">
          <a:xfrm>
            <a:off x="3124200" y="32004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X</a:t>
            </a:r>
            <a:r>
              <a:rPr lang="en-US" sz="2800" baseline="-25000">
                <a:latin typeface="Calibri"/>
                <a:cs typeface="Calibri"/>
              </a:rPr>
              <a:t>2</a:t>
            </a:r>
          </a:p>
        </p:txBody>
      </p:sp>
      <p:sp>
        <p:nvSpPr>
          <p:cNvPr id="18437" name="Oval 5"/>
          <p:cNvSpPr>
            <a:spLocks noChangeArrowheads="1"/>
          </p:cNvSpPr>
          <p:nvPr/>
        </p:nvSpPr>
        <p:spPr bwMode="auto">
          <a:xfrm>
            <a:off x="6553200" y="32004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X</a:t>
            </a:r>
            <a:r>
              <a:rPr lang="en-US" sz="2800" i="1" baseline="-25000">
                <a:latin typeface="Calibri"/>
                <a:cs typeface="Calibri"/>
              </a:rPr>
              <a:t>n</a:t>
            </a:r>
          </a:p>
        </p:txBody>
      </p:sp>
      <p:pic>
        <p:nvPicPr>
          <p:cNvPr id="18438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05200"/>
            <a:ext cx="469900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928" y="1447800"/>
            <a:ext cx="2871386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  <p:bldP spid="18436" grpId="0" animBg="1"/>
      <p:bldP spid="184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914" y="1447800"/>
            <a:ext cx="5203085" cy="2729838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Probabilistic Models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70104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Models describe how (a portion of) the world works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solidFill>
                  <a:srgbClr val="CC0000"/>
                </a:solidFill>
                <a:latin typeface="Calibri"/>
                <a:cs typeface="Calibri"/>
              </a:rPr>
              <a:t>Models are always simplifications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May not account for every variable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May not account for all interactions between variables</a:t>
            </a:r>
          </a:p>
          <a:p>
            <a:pPr lvl="1" eaLnBrk="1" hangingPunct="1">
              <a:lnSpc>
                <a:spcPct val="80000"/>
              </a:lnSpc>
            </a:pPr>
            <a:r>
              <a:rPr lang="ja-JP" altLang="en-US" sz="2000" dirty="0">
                <a:latin typeface="Calibri"/>
                <a:cs typeface="Calibri"/>
              </a:rPr>
              <a:t>“</a:t>
            </a:r>
            <a:r>
              <a:rPr lang="en-US" sz="2000" dirty="0">
                <a:latin typeface="Calibri"/>
                <a:cs typeface="Calibri"/>
              </a:rPr>
              <a:t>All models are wrong; but some are useful.</a:t>
            </a:r>
            <a:r>
              <a:rPr lang="ja-JP" altLang="en-US" sz="2000" dirty="0">
                <a:latin typeface="Calibri"/>
                <a:cs typeface="Calibri"/>
              </a:rPr>
              <a:t>”</a:t>
            </a:r>
            <a:br>
              <a:rPr lang="en-US" sz="2000" dirty="0">
                <a:latin typeface="Calibri"/>
                <a:cs typeface="Calibri"/>
              </a:rPr>
            </a:br>
            <a:r>
              <a:rPr lang="en-US" sz="2000" dirty="0">
                <a:latin typeface="Calibri"/>
                <a:cs typeface="Calibri"/>
              </a:rPr>
              <a:t>     – George E. P. Box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6">
              <a:lnSpc>
                <a:spcPct val="80000"/>
              </a:lnSpc>
            </a:pPr>
            <a:endParaRPr lang="en-US" sz="16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What do we do with probabilistic models?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We (or our agents) need to reason about unknown variables, given evidence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Example: explanation (diagnostic reasoning)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Example: prediction (causal reasoning)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Example: value of information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Traffic</a:t>
            </a:r>
          </a:p>
        </p:txBody>
      </p:sp>
      <p:sp>
        <p:nvSpPr>
          <p:cNvPr id="1065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>
                <a:latin typeface="Calibri"/>
                <a:cs typeface="Calibri"/>
              </a:rPr>
              <a:t>Variables: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R: It rains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T: There is traffic</a:t>
            </a: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Model 1: independence</a:t>
            </a: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  <a:p>
            <a:pPr lvl="3"/>
            <a:endParaRPr lang="en-US" sz="1200" dirty="0">
              <a:latin typeface="Calibri"/>
              <a:cs typeface="Calibri"/>
            </a:endParaRPr>
          </a:p>
          <a:p>
            <a:pPr marL="0" indent="0" eaLnBrk="1" hangingPunct="1">
              <a:buNone/>
            </a:pPr>
            <a:endParaRPr lang="en-US" sz="2400" dirty="0">
              <a:latin typeface="Calibri"/>
              <a:cs typeface="Calibri"/>
            </a:endParaRP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  <a:p>
            <a:pPr lvl="3"/>
            <a:endParaRPr lang="en-US" sz="1200" dirty="0">
              <a:latin typeface="Calibri"/>
              <a:cs typeface="Calibri"/>
            </a:endParaRP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Why is an agent using model 2 better?</a:t>
            </a: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2362200" y="35052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R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2362200" y="51816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T</a:t>
            </a:r>
            <a:endParaRPr lang="en-US" sz="2800" baseline="-25000" dirty="0"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1" y="1143000"/>
            <a:ext cx="3886198" cy="1628965"/>
          </a:xfrm>
          <a:prstGeom prst="rect">
            <a:avLst/>
          </a:prstGeom>
        </p:spPr>
      </p:pic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7391400" y="35052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R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7391400" y="51816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T</a:t>
            </a:r>
            <a:endParaRPr lang="en-US" sz="2800" baseline="-25000">
              <a:latin typeface="Calibri"/>
              <a:cs typeface="Calibri"/>
            </a:endParaRPr>
          </a:p>
        </p:txBody>
      </p:sp>
      <p:cxnSp>
        <p:nvCxnSpPr>
          <p:cNvPr id="10" name="AutoShape 6"/>
          <p:cNvCxnSpPr>
            <a:cxnSpLocks noChangeShapeType="1"/>
            <a:stCxn id="8" idx="4"/>
            <a:endCxn id="9" idx="0"/>
          </p:cNvCxnSpPr>
          <p:nvPr/>
        </p:nvCxnSpPr>
        <p:spPr bwMode="auto">
          <a:xfrm>
            <a:off x="7772400" y="4281488"/>
            <a:ext cx="0" cy="885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257800" y="1502074"/>
            <a:ext cx="9855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2400" dirty="0">
              <a:latin typeface="Calibri"/>
              <a:cs typeface="Calibri"/>
            </a:endParaRPr>
          </a:p>
          <a:p>
            <a:pPr marL="0" indent="0">
              <a:buNone/>
            </a:pPr>
            <a:br>
              <a:rPr lang="en-US" sz="2400" dirty="0">
                <a:latin typeface="Calibri"/>
                <a:cs typeface="Calibri"/>
              </a:rPr>
            </a:br>
            <a:endParaRPr lang="en-US" sz="2400" dirty="0">
              <a:latin typeface="Calibri"/>
              <a:cs typeface="Calibri"/>
            </a:endParaRPr>
          </a:p>
          <a:p>
            <a:pPr lvl="3"/>
            <a:endParaRPr lang="en-US" sz="12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Model 2: rain causes traffic</a:t>
            </a:r>
          </a:p>
          <a:p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295400"/>
            <a:ext cx="1496345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  <p:bldP spid="19461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Alarm Network</a:t>
            </a:r>
          </a:p>
        </p:txBody>
      </p:sp>
      <p:sp>
        <p:nvSpPr>
          <p:cNvPr id="1068035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295400"/>
            <a:ext cx="11379200" cy="4729164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alibri"/>
                <a:cs typeface="Calibri"/>
              </a:rPr>
              <a:t>Variables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B: Burglary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A: Alarm goes off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M: Mary calls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J: John calls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E: Earthquake!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1" y="1295400"/>
            <a:ext cx="6759927" cy="4495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Bayes</a:t>
            </a:r>
            <a:r>
              <a:rPr lang="ja-JP" altLang="en-US" dirty="0">
                <a:latin typeface="Calibri"/>
                <a:cs typeface="Calibri"/>
              </a:rPr>
              <a:t>’</a:t>
            </a:r>
            <a:r>
              <a:rPr lang="en-US" dirty="0">
                <a:latin typeface="Calibri"/>
                <a:cs typeface="Calibri"/>
              </a:rPr>
              <a:t> Net Semantics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667000"/>
            <a:ext cx="12382500" cy="8255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Bayes</a:t>
            </a:r>
            <a:r>
              <a:rPr lang="ja-JP" altLang="en-US" dirty="0">
                <a:latin typeface="Calibri"/>
                <a:cs typeface="Calibri"/>
              </a:rPr>
              <a:t>’</a:t>
            </a:r>
            <a:r>
              <a:rPr lang="en-US" dirty="0">
                <a:latin typeface="Calibri"/>
                <a:cs typeface="Calibri"/>
              </a:rPr>
              <a:t> Net Semantics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397000"/>
            <a:ext cx="5943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A set of nodes, one per variable X</a:t>
            </a:r>
          </a:p>
          <a:p>
            <a:pPr lvl="5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2" eaLnBrk="1" hangingPunct="1">
              <a:lnSpc>
                <a:spcPct val="80000"/>
              </a:lnSpc>
            </a:pPr>
            <a:endParaRPr lang="en-US" sz="7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A directed, acyclic graph</a:t>
            </a:r>
          </a:p>
          <a:p>
            <a:pPr lvl="5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7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A conditional distribution for each node</a:t>
            </a:r>
          </a:p>
          <a:p>
            <a:pPr lvl="7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A collection of distributions over X, one for each combination of parents</a:t>
            </a:r>
            <a:r>
              <a:rPr lang="ja-JP" altLang="en-US" sz="2000" dirty="0">
                <a:latin typeface="Calibri"/>
                <a:cs typeface="Calibri"/>
              </a:rPr>
              <a:t>’</a:t>
            </a:r>
            <a:r>
              <a:rPr lang="en-US" sz="2000" dirty="0">
                <a:latin typeface="Calibri"/>
                <a:cs typeface="Calibri"/>
              </a:rPr>
              <a:t> values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1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CPT: conditional probability table</a:t>
            </a:r>
          </a:p>
          <a:p>
            <a:pPr lvl="7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Description of a noisy </a:t>
            </a:r>
            <a:r>
              <a:rPr lang="ja-JP" altLang="en-US" sz="2000" dirty="0">
                <a:latin typeface="Calibri"/>
                <a:cs typeface="Calibri"/>
              </a:rPr>
              <a:t>“</a:t>
            </a:r>
            <a:r>
              <a:rPr lang="en-US" sz="2000" dirty="0">
                <a:latin typeface="Calibri"/>
                <a:cs typeface="Calibri"/>
              </a:rPr>
              <a:t>causal</a:t>
            </a:r>
            <a:r>
              <a:rPr lang="ja-JP" altLang="en-US" sz="2000" dirty="0">
                <a:latin typeface="Calibri"/>
                <a:cs typeface="Calibri"/>
              </a:rPr>
              <a:t>”</a:t>
            </a:r>
            <a:r>
              <a:rPr lang="en-US" sz="2000" dirty="0">
                <a:latin typeface="Calibri"/>
                <a:cs typeface="Calibri"/>
              </a:rPr>
              <a:t> process</a:t>
            </a:r>
          </a:p>
          <a:p>
            <a:pPr lvl="4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2" eaLnBrk="1" hangingPunct="1">
              <a:lnSpc>
                <a:spcPct val="80000"/>
              </a:lnSpc>
            </a:pPr>
            <a:endParaRPr lang="en-US" sz="700" dirty="0">
              <a:latin typeface="Calibri"/>
              <a:cs typeface="Calibri"/>
            </a:endParaRPr>
          </a:p>
        </p:txBody>
      </p:sp>
      <p:sp>
        <p:nvSpPr>
          <p:cNvPr id="23556" name="Oval 4"/>
          <p:cNvSpPr>
            <a:spLocks noChangeArrowheads="1"/>
          </p:cNvSpPr>
          <p:nvPr/>
        </p:nvSpPr>
        <p:spPr bwMode="auto">
          <a:xfrm>
            <a:off x="8229600" y="19304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latin typeface="Calibri"/>
                <a:cs typeface="Calibri"/>
              </a:rPr>
              <a:t>A</a:t>
            </a:r>
            <a:r>
              <a:rPr lang="en-US" sz="2400" baseline="-25000" dirty="0">
                <a:latin typeface="Calibri"/>
                <a:cs typeface="Calibri"/>
              </a:rPr>
              <a:t>1</a:t>
            </a:r>
          </a:p>
        </p:txBody>
      </p:sp>
      <p:sp>
        <p:nvSpPr>
          <p:cNvPr id="23557" name="Oval 5"/>
          <p:cNvSpPr>
            <a:spLocks noChangeArrowheads="1"/>
          </p:cNvSpPr>
          <p:nvPr/>
        </p:nvSpPr>
        <p:spPr bwMode="auto">
          <a:xfrm>
            <a:off x="8839200" y="33020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X</a:t>
            </a:r>
            <a:endParaRPr lang="en-US" sz="2400" baseline="-25000">
              <a:latin typeface="Calibri"/>
              <a:cs typeface="Calibri"/>
            </a:endParaRPr>
          </a:p>
        </p:txBody>
      </p:sp>
      <p:cxnSp>
        <p:nvCxnSpPr>
          <p:cNvPr id="23558" name="AutoShape 6"/>
          <p:cNvCxnSpPr>
            <a:cxnSpLocks noChangeShapeType="1"/>
            <a:stCxn id="23556" idx="4"/>
            <a:endCxn id="23557" idx="1"/>
          </p:cNvCxnSpPr>
          <p:nvPr/>
        </p:nvCxnSpPr>
        <p:spPr bwMode="auto">
          <a:xfrm>
            <a:off x="8496300" y="2478088"/>
            <a:ext cx="420688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3559" name="Oval 7"/>
          <p:cNvSpPr>
            <a:spLocks noChangeArrowheads="1"/>
          </p:cNvSpPr>
          <p:nvPr/>
        </p:nvSpPr>
        <p:spPr bwMode="auto">
          <a:xfrm>
            <a:off x="9753600" y="19304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A</a:t>
            </a:r>
            <a:r>
              <a:rPr lang="en-US" sz="2400" i="1" baseline="-25000">
                <a:latin typeface="Calibri"/>
                <a:cs typeface="Calibri"/>
              </a:rPr>
              <a:t>n</a:t>
            </a:r>
          </a:p>
        </p:txBody>
      </p:sp>
      <p:cxnSp>
        <p:nvCxnSpPr>
          <p:cNvPr id="23560" name="AutoShape 8"/>
          <p:cNvCxnSpPr>
            <a:cxnSpLocks noChangeShapeType="1"/>
            <a:stCxn id="23559" idx="4"/>
            <a:endCxn id="23557" idx="7"/>
          </p:cNvCxnSpPr>
          <p:nvPr/>
        </p:nvCxnSpPr>
        <p:spPr bwMode="auto">
          <a:xfrm flipH="1">
            <a:off x="9294813" y="2478088"/>
            <a:ext cx="725487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23561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2082800"/>
            <a:ext cx="469900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562" name="AutoShape 10"/>
          <p:cNvCxnSpPr>
            <a:cxnSpLocks noChangeShapeType="1"/>
            <a:endCxn id="23557" idx="0"/>
          </p:cNvCxnSpPr>
          <p:nvPr/>
        </p:nvCxnSpPr>
        <p:spPr bwMode="auto">
          <a:xfrm flipH="1">
            <a:off x="9105900" y="2540000"/>
            <a:ext cx="152400" cy="74771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6" name="Picture 5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05800" y="4368800"/>
            <a:ext cx="2057400" cy="30213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3564" name="AutoShape 12"/>
          <p:cNvSpPr>
            <a:spLocks noChangeArrowheads="1"/>
          </p:cNvSpPr>
          <p:nvPr/>
        </p:nvSpPr>
        <p:spPr bwMode="auto">
          <a:xfrm rot="5400000">
            <a:off x="9563100" y="3492500"/>
            <a:ext cx="609600" cy="685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4100 h 21600"/>
              <a:gd name="T14" fmla="*/ 19055 w 21600"/>
              <a:gd name="T15" fmla="*/ 805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3781" y="0"/>
                </a:lnTo>
                <a:lnTo>
                  <a:pt x="13781" y="4100"/>
                </a:lnTo>
                <a:lnTo>
                  <a:pt x="12427" y="4100"/>
                </a:lnTo>
                <a:cubicBezTo>
                  <a:pt x="5564" y="4100"/>
                  <a:pt x="0" y="7708"/>
                  <a:pt x="0" y="12158"/>
                </a:cubicBezTo>
                <a:lnTo>
                  <a:pt x="0" y="21600"/>
                </a:lnTo>
                <a:lnTo>
                  <a:pt x="4046" y="21600"/>
                </a:lnTo>
                <a:lnTo>
                  <a:pt x="4046" y="12158"/>
                </a:lnTo>
                <a:cubicBezTo>
                  <a:pt x="4046" y="9894"/>
                  <a:pt x="7798" y="8058"/>
                  <a:pt x="12427" y="8058"/>
                </a:cubicBezTo>
                <a:lnTo>
                  <a:pt x="13781" y="8058"/>
                </a:lnTo>
                <a:lnTo>
                  <a:pt x="13781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5" name="Picture 4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5600" y="3987800"/>
            <a:ext cx="1927225" cy="30202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914400" y="5867400"/>
            <a:ext cx="107442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i="1" dirty="0">
                <a:solidFill>
                  <a:srgbClr val="CC0000"/>
                </a:solidFill>
                <a:latin typeface="Calibri"/>
                <a:cs typeface="Calibri"/>
              </a:rPr>
              <a:t>A Bayes net = Topology (graph) + Local Conditional Probabilities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152400"/>
            <a:ext cx="27432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2568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-33295"/>
            <a:ext cx="65532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Probabilities in BNs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524000"/>
            <a:ext cx="82296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Bayes</a:t>
            </a:r>
            <a:r>
              <a:rPr lang="ja-JP" altLang="en-US" sz="2400" dirty="0">
                <a:latin typeface="Calibri"/>
                <a:cs typeface="Calibri"/>
              </a:rPr>
              <a:t>’</a:t>
            </a:r>
            <a:r>
              <a:rPr lang="en-US" sz="2400" dirty="0">
                <a:latin typeface="Calibri"/>
                <a:cs typeface="Calibri"/>
              </a:rPr>
              <a:t> nets </a:t>
            </a:r>
            <a:r>
              <a:rPr lang="en-US" sz="2400" dirty="0">
                <a:solidFill>
                  <a:srgbClr val="CC0000"/>
                </a:solidFill>
                <a:latin typeface="Calibri"/>
                <a:cs typeface="Calibri"/>
              </a:rPr>
              <a:t>implicitly</a:t>
            </a:r>
            <a:r>
              <a:rPr lang="en-US" sz="2400" dirty="0">
                <a:latin typeface="Calibri"/>
                <a:cs typeface="Calibri"/>
              </a:rPr>
              <a:t> encode joint distributions</a:t>
            </a:r>
          </a:p>
          <a:p>
            <a:pPr lvl="8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As a product of local conditional distributions</a:t>
            </a:r>
          </a:p>
          <a:p>
            <a:pPr lvl="8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To see what probability a BN gives to a full assignment, multiply all the relevant conditionals together: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Example: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</p:txBody>
      </p:sp>
      <p:grpSp>
        <p:nvGrpSpPr>
          <p:cNvPr id="24580" name="Group 4"/>
          <p:cNvGrpSpPr>
            <a:grpSpLocks/>
          </p:cNvGrpSpPr>
          <p:nvPr/>
        </p:nvGrpSpPr>
        <p:grpSpPr bwMode="auto">
          <a:xfrm>
            <a:off x="7162800" y="4038600"/>
            <a:ext cx="2119313" cy="1495425"/>
            <a:chOff x="3600" y="2208"/>
            <a:chExt cx="1767" cy="1247"/>
          </a:xfrm>
        </p:grpSpPr>
        <p:pic>
          <p:nvPicPr>
            <p:cNvPr id="24584" name="Picture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97"/>
            <a:stretch>
              <a:fillRect/>
            </a:stretch>
          </p:blipFill>
          <p:spPr bwMode="auto">
            <a:xfrm>
              <a:off x="3600" y="2208"/>
              <a:ext cx="176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5" name="Rectangle 6"/>
            <p:cNvSpPr>
              <a:spLocks noChangeArrowheads="1"/>
            </p:cNvSpPr>
            <p:nvPr/>
          </p:nvSpPr>
          <p:spPr bwMode="auto">
            <a:xfrm>
              <a:off x="3600" y="2208"/>
              <a:ext cx="336" cy="6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pic>
        <p:nvPicPr>
          <p:cNvPr id="5" name="Picture 4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9400" y="5715000"/>
            <a:ext cx="4495800" cy="27751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" name="Picture 2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6200" y="3276600"/>
            <a:ext cx="4876800" cy="67180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1" y="4191000"/>
            <a:ext cx="1911361" cy="11429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152400"/>
            <a:ext cx="27432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-33295"/>
            <a:ext cx="65532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Probabilities in BNs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Why are we guaranteed that setting</a:t>
            </a:r>
            <a:endParaRPr lang="en-US" sz="2000" dirty="0">
              <a:latin typeface="Calibri"/>
              <a:cs typeface="Calibri"/>
            </a:endParaRPr>
          </a:p>
          <a:p>
            <a:pPr lvl="8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5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</a:pPr>
            <a:endParaRPr lang="en-US" sz="1600" dirty="0">
              <a:latin typeface="Calibri"/>
              <a:cs typeface="Calibri"/>
            </a:endParaRPr>
          </a:p>
          <a:p>
            <a:pPr lvl="7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400" dirty="0">
                <a:latin typeface="Calibri"/>
                <a:cs typeface="Calibri"/>
              </a:rPr>
              <a:t>    results in a proper joint distribution?  </a:t>
            </a:r>
            <a:endParaRPr lang="en-US" sz="1200" dirty="0">
              <a:latin typeface="Calibri"/>
              <a:cs typeface="Calibri"/>
            </a:endParaRPr>
          </a:p>
          <a:p>
            <a:pPr lvl="7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</a:pPr>
            <a:endParaRPr lang="en-US" sz="16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Chain rule (valid for all distributions): 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u="sng" dirty="0">
                <a:latin typeface="Calibri"/>
                <a:cs typeface="Calibri"/>
              </a:rPr>
              <a:t>Assume</a:t>
            </a:r>
            <a:r>
              <a:rPr lang="en-US" sz="2400" dirty="0">
                <a:latin typeface="Calibri"/>
                <a:cs typeface="Calibri"/>
              </a:rPr>
              <a:t> conditional independences: 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400" dirty="0">
                <a:latin typeface="Calibri"/>
                <a:cs typeface="Calibri"/>
                <a:sym typeface="Wingdings"/>
              </a:rPr>
              <a:t>       Consequence:</a:t>
            </a:r>
            <a:endParaRPr lang="en-US" sz="2400" dirty="0"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400" dirty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</a:pPr>
            <a:endParaRPr lang="en-US" sz="16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Not every BN can represent every joint distribution</a:t>
            </a:r>
          </a:p>
          <a:p>
            <a:pPr lvl="7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The topology enforces certain conditional independencies</a:t>
            </a:r>
          </a:p>
        </p:txBody>
      </p:sp>
      <p:pic>
        <p:nvPicPr>
          <p:cNvPr id="4" name="Picture 3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1842796"/>
            <a:ext cx="4876800" cy="67180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Picture 4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9800" y="3200400"/>
            <a:ext cx="5115374" cy="7425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Picture 6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5200" y="4677376"/>
            <a:ext cx="5078413" cy="69957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152400"/>
            <a:ext cx="2743200" cy="1828800"/>
          </a:xfrm>
          <a:prstGeom prst="rect">
            <a:avLst/>
          </a:prstGeom>
        </p:spPr>
      </p:pic>
      <p:pic>
        <p:nvPicPr>
          <p:cNvPr id="6" name="Picture 5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9800" y="4147542"/>
            <a:ext cx="4754535" cy="27205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174594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47" name="Text Box 47"/>
          <p:cNvSpPr txBox="1">
            <a:spLocks noChangeArrowheads="1"/>
          </p:cNvSpPr>
          <p:nvPr/>
        </p:nvSpPr>
        <p:spPr bwMode="auto">
          <a:xfrm>
            <a:off x="2286000" y="5943600"/>
            <a:ext cx="6705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 dirty="0">
                <a:solidFill>
                  <a:srgbClr val="CC0000"/>
                </a:solidFill>
                <a:latin typeface="Calibri"/>
                <a:cs typeface="Calibri"/>
              </a:rPr>
              <a:t>Only distributions whose variables are absolutely independent can be represented by a Bayes</a:t>
            </a:r>
            <a:r>
              <a:rPr lang="ja-JP" altLang="en-US" i="1" dirty="0">
                <a:solidFill>
                  <a:srgbClr val="CC0000"/>
                </a:solidFill>
                <a:latin typeface="Calibri"/>
                <a:cs typeface="Calibri"/>
              </a:rPr>
              <a:t>’</a:t>
            </a:r>
            <a:r>
              <a:rPr lang="en-US" i="1" dirty="0">
                <a:solidFill>
                  <a:srgbClr val="CC0000"/>
                </a:solidFill>
                <a:latin typeface="Calibri"/>
                <a:cs typeface="Calibri"/>
              </a:rPr>
              <a:t> net with no arcs.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Coin Flips</a:t>
            </a:r>
          </a:p>
        </p:txBody>
      </p:sp>
      <p:graphicFrame>
        <p:nvGraphicFramePr>
          <p:cNvPr id="107110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617775"/>
              </p:ext>
            </p:extLst>
          </p:nvPr>
        </p:nvGraphicFramePr>
        <p:xfrm>
          <a:off x="1219200" y="3448050"/>
          <a:ext cx="1428750" cy="742950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Picture 1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2888" y="3070225"/>
            <a:ext cx="911225" cy="2987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graphicFrame>
        <p:nvGraphicFramePr>
          <p:cNvPr id="1071120" name="Group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494891"/>
              </p:ext>
            </p:extLst>
          </p:nvPr>
        </p:nvGraphicFramePr>
        <p:xfrm>
          <a:off x="2990850" y="3444875"/>
          <a:ext cx="1428750" cy="742950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71131" name="Group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668484"/>
              </p:ext>
            </p:extLst>
          </p:nvPr>
        </p:nvGraphicFramePr>
        <p:xfrm>
          <a:off x="6267450" y="3444875"/>
          <a:ext cx="1428750" cy="742950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Picture 3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6375" y="3070225"/>
            <a:ext cx="925513" cy="29855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" name="Picture 2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6125" y="3070225"/>
            <a:ext cx="911225" cy="2987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5640" name="Picture 4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725863"/>
            <a:ext cx="469900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42" name="Oval 42"/>
          <p:cNvSpPr>
            <a:spLocks noChangeArrowheads="1"/>
          </p:cNvSpPr>
          <p:nvPr/>
        </p:nvSpPr>
        <p:spPr bwMode="auto">
          <a:xfrm>
            <a:off x="1600200" y="19050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X</a:t>
            </a:r>
            <a:r>
              <a:rPr lang="en-US" sz="2800" baseline="-25000">
                <a:latin typeface="Calibri"/>
                <a:cs typeface="Calibri"/>
              </a:rPr>
              <a:t>1</a:t>
            </a:r>
          </a:p>
        </p:txBody>
      </p:sp>
      <p:sp>
        <p:nvSpPr>
          <p:cNvPr id="25643" name="Oval 43"/>
          <p:cNvSpPr>
            <a:spLocks noChangeArrowheads="1"/>
          </p:cNvSpPr>
          <p:nvPr/>
        </p:nvSpPr>
        <p:spPr bwMode="auto">
          <a:xfrm>
            <a:off x="3276600" y="19050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X</a:t>
            </a:r>
            <a:r>
              <a:rPr lang="en-US" sz="2800" baseline="-25000">
                <a:latin typeface="Calibri"/>
                <a:cs typeface="Calibri"/>
              </a:rPr>
              <a:t>2</a:t>
            </a:r>
          </a:p>
        </p:txBody>
      </p:sp>
      <p:sp>
        <p:nvSpPr>
          <p:cNvPr id="25644" name="Oval 44"/>
          <p:cNvSpPr>
            <a:spLocks noChangeArrowheads="1"/>
          </p:cNvSpPr>
          <p:nvPr/>
        </p:nvSpPr>
        <p:spPr bwMode="auto">
          <a:xfrm>
            <a:off x="6705600" y="19050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X</a:t>
            </a:r>
            <a:r>
              <a:rPr lang="en-US" sz="2800" i="1" baseline="-25000">
                <a:latin typeface="Calibri"/>
                <a:cs typeface="Calibri"/>
              </a:rPr>
              <a:t>n</a:t>
            </a:r>
          </a:p>
        </p:txBody>
      </p:sp>
      <p:pic>
        <p:nvPicPr>
          <p:cNvPr id="25645" name="Picture 4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09800"/>
            <a:ext cx="469900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xp_fig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5263" y="5108575"/>
            <a:ext cx="1971675" cy="29873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1447798"/>
            <a:ext cx="2893913" cy="276472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47" name="Text Box 47"/>
          <p:cNvSpPr txBox="1">
            <a:spLocks noChangeArrowheads="1"/>
          </p:cNvSpPr>
          <p:nvPr/>
        </p:nvSpPr>
        <p:spPr bwMode="auto">
          <a:xfrm>
            <a:off x="2286000" y="5943600"/>
            <a:ext cx="6705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 dirty="0">
                <a:solidFill>
                  <a:srgbClr val="CC0000"/>
                </a:solidFill>
                <a:latin typeface="Calibri"/>
                <a:cs typeface="Calibri"/>
              </a:rPr>
              <a:t>Only distributions whose variables are absolutely independent can be represented by a Bayes</a:t>
            </a:r>
            <a:r>
              <a:rPr lang="ja-JP" altLang="en-US" i="1" dirty="0">
                <a:solidFill>
                  <a:srgbClr val="CC0000"/>
                </a:solidFill>
                <a:latin typeface="Calibri"/>
                <a:cs typeface="Calibri"/>
              </a:rPr>
              <a:t>’</a:t>
            </a:r>
            <a:r>
              <a:rPr lang="en-US" i="1" dirty="0">
                <a:solidFill>
                  <a:srgbClr val="CC0000"/>
                </a:solidFill>
                <a:latin typeface="Calibri"/>
                <a:cs typeface="Calibri"/>
              </a:rPr>
              <a:t> net with no arcs.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Coin Flips</a:t>
            </a:r>
          </a:p>
        </p:txBody>
      </p:sp>
      <p:graphicFrame>
        <p:nvGraphicFramePr>
          <p:cNvPr id="1071108" name="Group 4"/>
          <p:cNvGraphicFramePr>
            <a:graphicFrameLocks noGrp="1"/>
          </p:cNvGraphicFramePr>
          <p:nvPr/>
        </p:nvGraphicFramePr>
        <p:xfrm>
          <a:off x="1219200" y="3448050"/>
          <a:ext cx="1428750" cy="742950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Picture 1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2888" y="3070225"/>
            <a:ext cx="911225" cy="2987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graphicFrame>
        <p:nvGraphicFramePr>
          <p:cNvPr id="1071120" name="Group 16"/>
          <p:cNvGraphicFramePr>
            <a:graphicFrameLocks noGrp="1"/>
          </p:cNvGraphicFramePr>
          <p:nvPr/>
        </p:nvGraphicFramePr>
        <p:xfrm>
          <a:off x="2990850" y="3444875"/>
          <a:ext cx="1428750" cy="742950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71131" name="Group 27"/>
          <p:cNvGraphicFramePr>
            <a:graphicFrameLocks noGrp="1"/>
          </p:cNvGraphicFramePr>
          <p:nvPr/>
        </p:nvGraphicFramePr>
        <p:xfrm>
          <a:off x="6267450" y="3444875"/>
          <a:ext cx="1428750" cy="742950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Picture 3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6375" y="3070225"/>
            <a:ext cx="925513" cy="29855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" name="Picture 2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6125" y="3070225"/>
            <a:ext cx="911225" cy="2987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5640" name="Picture 4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725863"/>
            <a:ext cx="469900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42" name="Oval 42"/>
          <p:cNvSpPr>
            <a:spLocks noChangeArrowheads="1"/>
          </p:cNvSpPr>
          <p:nvPr/>
        </p:nvSpPr>
        <p:spPr bwMode="auto">
          <a:xfrm>
            <a:off x="1600200" y="19050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X</a:t>
            </a:r>
            <a:r>
              <a:rPr lang="en-US" sz="2800" baseline="-25000">
                <a:latin typeface="Calibri"/>
                <a:cs typeface="Calibri"/>
              </a:rPr>
              <a:t>1</a:t>
            </a:r>
          </a:p>
        </p:txBody>
      </p:sp>
      <p:sp>
        <p:nvSpPr>
          <p:cNvPr id="25643" name="Oval 43"/>
          <p:cNvSpPr>
            <a:spLocks noChangeArrowheads="1"/>
          </p:cNvSpPr>
          <p:nvPr/>
        </p:nvSpPr>
        <p:spPr bwMode="auto">
          <a:xfrm>
            <a:off x="3276600" y="19050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X</a:t>
            </a:r>
            <a:r>
              <a:rPr lang="en-US" sz="2800" baseline="-25000">
                <a:latin typeface="Calibri"/>
                <a:cs typeface="Calibri"/>
              </a:rPr>
              <a:t>2</a:t>
            </a:r>
          </a:p>
        </p:txBody>
      </p:sp>
      <p:sp>
        <p:nvSpPr>
          <p:cNvPr id="25644" name="Oval 44"/>
          <p:cNvSpPr>
            <a:spLocks noChangeArrowheads="1"/>
          </p:cNvSpPr>
          <p:nvPr/>
        </p:nvSpPr>
        <p:spPr bwMode="auto">
          <a:xfrm>
            <a:off x="6705600" y="19050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X</a:t>
            </a:r>
            <a:r>
              <a:rPr lang="en-US" sz="2800" i="1" baseline="-25000">
                <a:latin typeface="Calibri"/>
                <a:cs typeface="Calibri"/>
              </a:rPr>
              <a:t>n</a:t>
            </a:r>
          </a:p>
        </p:txBody>
      </p:sp>
      <p:pic>
        <p:nvPicPr>
          <p:cNvPr id="25645" name="Picture 4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09800"/>
            <a:ext cx="469900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xp_fig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5263" y="5108575"/>
            <a:ext cx="1971675" cy="29873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1447798"/>
            <a:ext cx="2893913" cy="27647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CD3A60-8C17-5040-ABB5-0D0F12D8E6EA}"/>
              </a:ext>
            </a:extLst>
          </p:cNvPr>
          <p:cNvSpPr txBox="1"/>
          <p:nvPr/>
        </p:nvSpPr>
        <p:spPr>
          <a:xfrm>
            <a:off x="3498850" y="5037982"/>
            <a:ext cx="191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P(h)P(h)P(t)P(h)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Traffic</a:t>
            </a:r>
          </a:p>
        </p:txBody>
      </p:sp>
      <p:sp>
        <p:nvSpPr>
          <p:cNvPr id="26628" name="Oval 4"/>
          <p:cNvSpPr>
            <a:spLocks noChangeArrowheads="1"/>
          </p:cNvSpPr>
          <p:nvPr/>
        </p:nvSpPr>
        <p:spPr bwMode="auto">
          <a:xfrm>
            <a:off x="1143000" y="22860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R</a:t>
            </a:r>
            <a:endParaRPr lang="en-US" sz="2800" baseline="-25000">
              <a:latin typeface="Calibri"/>
              <a:cs typeface="Calibri"/>
            </a:endParaRPr>
          </a:p>
        </p:txBody>
      </p:sp>
      <p:sp>
        <p:nvSpPr>
          <p:cNvPr id="26629" name="Oval 5"/>
          <p:cNvSpPr>
            <a:spLocks noChangeArrowheads="1"/>
          </p:cNvSpPr>
          <p:nvPr/>
        </p:nvSpPr>
        <p:spPr bwMode="auto">
          <a:xfrm>
            <a:off x="1143000" y="39624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T</a:t>
            </a:r>
            <a:endParaRPr lang="en-US" sz="2800" baseline="-25000">
              <a:latin typeface="Calibri"/>
              <a:cs typeface="Calibri"/>
            </a:endParaRPr>
          </a:p>
        </p:txBody>
      </p:sp>
      <p:cxnSp>
        <p:nvCxnSpPr>
          <p:cNvPr id="26630" name="AutoShape 6"/>
          <p:cNvCxnSpPr>
            <a:cxnSpLocks noChangeShapeType="1"/>
            <a:stCxn id="26628" idx="4"/>
            <a:endCxn id="26629" idx="0"/>
          </p:cNvCxnSpPr>
          <p:nvPr/>
        </p:nvCxnSpPr>
        <p:spPr bwMode="auto">
          <a:xfrm>
            <a:off x="1524000" y="3062288"/>
            <a:ext cx="0" cy="885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072135" name="Group 7"/>
          <p:cNvGraphicFramePr>
            <a:graphicFrameLocks noGrp="1"/>
          </p:cNvGraphicFramePr>
          <p:nvPr/>
        </p:nvGraphicFramePr>
        <p:xfrm>
          <a:off x="2762250" y="2355850"/>
          <a:ext cx="1428750" cy="74295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3/4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Picture 1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8013" y="1981200"/>
            <a:ext cx="731837" cy="29870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graphicFrame>
        <p:nvGraphicFramePr>
          <p:cNvPr id="1072181" name="Group 53"/>
          <p:cNvGraphicFramePr>
            <a:graphicFrameLocks noGrp="1"/>
          </p:cNvGraphicFramePr>
          <p:nvPr/>
        </p:nvGraphicFramePr>
        <p:xfrm>
          <a:off x="2381250" y="3797300"/>
          <a:ext cx="2190750" cy="74295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 +r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3/4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Picture 3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5600" y="3417888"/>
            <a:ext cx="1060450" cy="3136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graphicFrame>
        <p:nvGraphicFramePr>
          <p:cNvPr id="1072185" name="Group 57"/>
          <p:cNvGraphicFramePr>
            <a:graphicFrameLocks noGrp="1"/>
          </p:cNvGraphicFramePr>
          <p:nvPr/>
        </p:nvGraphicFramePr>
        <p:xfrm>
          <a:off x="2381250" y="4660900"/>
          <a:ext cx="2190750" cy="74295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Picture 5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3135" y="2362200"/>
            <a:ext cx="1810181" cy="29920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419600"/>
            <a:ext cx="5247974" cy="21997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414" y="4572000"/>
            <a:ext cx="2126385" cy="2057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0FFD946-08E6-8545-B519-A83C58BEB772}"/>
              </a:ext>
            </a:extLst>
          </p:cNvPr>
          <p:cNvSpPr txBox="1"/>
          <p:nvPr/>
        </p:nvSpPr>
        <p:spPr>
          <a:xfrm>
            <a:off x="7086600" y="2309630"/>
            <a:ext cx="3428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P(+r)P(-t|+r) = ¼*1/4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199" y="1143001"/>
            <a:ext cx="2666998" cy="1773729"/>
          </a:xfrm>
          <a:prstGeom prst="rect">
            <a:avLst/>
          </a:prstGeom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Alarm Network</a:t>
            </a:r>
          </a:p>
        </p:txBody>
      </p:sp>
      <p:sp>
        <p:nvSpPr>
          <p:cNvPr id="5" name="Oval 4"/>
          <p:cNvSpPr/>
          <p:nvPr/>
        </p:nvSpPr>
        <p:spPr>
          <a:xfrm>
            <a:off x="2971800" y="1554162"/>
            <a:ext cx="1524000" cy="762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B</a:t>
            </a:r>
            <a:r>
              <a:rPr lang="en-US" dirty="0">
                <a:latin typeface="Calibri"/>
                <a:cs typeface="Calibri"/>
              </a:rPr>
              <a:t>urglary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6" name="Oval 5"/>
          <p:cNvSpPr/>
          <p:nvPr/>
        </p:nvSpPr>
        <p:spPr>
          <a:xfrm>
            <a:off x="4800600" y="1554162"/>
            <a:ext cx="1447800" cy="838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latin typeface="Calibri"/>
                <a:cs typeface="Calibri"/>
              </a:rPr>
              <a:t>E</a:t>
            </a:r>
            <a:r>
              <a:rPr lang="en-US" dirty="0" err="1">
                <a:latin typeface="Calibri"/>
                <a:cs typeface="Calibri"/>
              </a:rPr>
              <a:t>arthqk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7" name="Oval 6"/>
          <p:cNvSpPr/>
          <p:nvPr/>
        </p:nvSpPr>
        <p:spPr>
          <a:xfrm>
            <a:off x="3962400" y="2544762"/>
            <a:ext cx="11430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larm</a:t>
            </a:r>
          </a:p>
        </p:txBody>
      </p:sp>
      <p:sp>
        <p:nvSpPr>
          <p:cNvPr id="8" name="Oval 7"/>
          <p:cNvSpPr/>
          <p:nvPr/>
        </p:nvSpPr>
        <p:spPr>
          <a:xfrm>
            <a:off x="2819400" y="3611562"/>
            <a:ext cx="1066800" cy="8985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J</a:t>
            </a:r>
            <a:r>
              <a:rPr lang="en-US" dirty="0">
                <a:latin typeface="Calibri"/>
                <a:cs typeface="Calibri"/>
              </a:rPr>
              <a:t>ohn calls</a:t>
            </a:r>
          </a:p>
        </p:txBody>
      </p:sp>
      <p:sp>
        <p:nvSpPr>
          <p:cNvPr id="9" name="Oval 8"/>
          <p:cNvSpPr/>
          <p:nvPr/>
        </p:nvSpPr>
        <p:spPr>
          <a:xfrm>
            <a:off x="5105400" y="3611562"/>
            <a:ext cx="10668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M</a:t>
            </a:r>
            <a:r>
              <a:rPr lang="en-US" dirty="0">
                <a:latin typeface="Calibri"/>
                <a:cs typeface="Calibri"/>
              </a:rPr>
              <a:t>ary calls</a:t>
            </a:r>
          </a:p>
        </p:txBody>
      </p:sp>
      <p:cxnSp>
        <p:nvCxnSpPr>
          <p:cNvPr id="11" name="Straight Arrow Connector 10"/>
          <p:cNvCxnSpPr>
            <a:stCxn id="5" idx="4"/>
            <a:endCxn id="7" idx="1"/>
          </p:cNvCxnSpPr>
          <p:nvPr/>
        </p:nvCxnSpPr>
        <p:spPr>
          <a:xfrm rot="16200000" flipH="1">
            <a:off x="3744912" y="2305050"/>
            <a:ext cx="373063" cy="395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4"/>
            <a:endCxn id="7" idx="7"/>
          </p:cNvCxnSpPr>
          <p:nvPr/>
        </p:nvCxnSpPr>
        <p:spPr>
          <a:xfrm rot="5400000">
            <a:off x="5083175" y="2247900"/>
            <a:ext cx="296863" cy="5857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3"/>
            <a:endCxn id="8" idx="0"/>
          </p:cNvCxnSpPr>
          <p:nvPr/>
        </p:nvCxnSpPr>
        <p:spPr>
          <a:xfrm rot="5400000">
            <a:off x="3630613" y="3113087"/>
            <a:ext cx="220662" cy="776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5"/>
            <a:endCxn id="9" idx="0"/>
          </p:cNvCxnSpPr>
          <p:nvPr/>
        </p:nvCxnSpPr>
        <p:spPr>
          <a:xfrm rot="16200000" flipH="1">
            <a:off x="5178426" y="3151187"/>
            <a:ext cx="220662" cy="700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960616"/>
              </p:ext>
            </p:extLst>
          </p:nvPr>
        </p:nvGraphicFramePr>
        <p:xfrm>
          <a:off x="1524000" y="1427162"/>
          <a:ext cx="1295400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P(B)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386141"/>
              </p:ext>
            </p:extLst>
          </p:nvPr>
        </p:nvGraphicFramePr>
        <p:xfrm>
          <a:off x="7010400" y="1350962"/>
          <a:ext cx="1298575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P(E)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0.002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0.998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73459"/>
              </p:ext>
            </p:extLst>
          </p:nvPr>
        </p:nvGraphicFramePr>
        <p:xfrm>
          <a:off x="7010400" y="3200400"/>
          <a:ext cx="2819400" cy="330697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096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P(A|B,E)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0.94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0.06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0.29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0.71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688790"/>
              </p:ext>
            </p:extLst>
          </p:nvPr>
        </p:nvGraphicFramePr>
        <p:xfrm>
          <a:off x="1676400" y="4678362"/>
          <a:ext cx="19812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7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P(J|A)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795649"/>
              </p:ext>
            </p:extLst>
          </p:nvPr>
        </p:nvGraphicFramePr>
        <p:xfrm>
          <a:off x="4267200" y="4678362"/>
          <a:ext cx="20574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P(M|A)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Independence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981200"/>
            <a:ext cx="4662898" cy="4110026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Traffic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Causal direction</a:t>
            </a:r>
          </a:p>
        </p:txBody>
      </p:sp>
      <p:sp>
        <p:nvSpPr>
          <p:cNvPr id="28676" name="Oval 4"/>
          <p:cNvSpPr>
            <a:spLocks noChangeArrowheads="1"/>
          </p:cNvSpPr>
          <p:nvPr/>
        </p:nvSpPr>
        <p:spPr bwMode="auto">
          <a:xfrm>
            <a:off x="914400" y="34290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R</a:t>
            </a:r>
            <a:endParaRPr lang="en-US" sz="2800" baseline="-25000">
              <a:latin typeface="Calibri"/>
              <a:cs typeface="Calibri"/>
            </a:endParaRPr>
          </a:p>
        </p:txBody>
      </p:sp>
      <p:sp>
        <p:nvSpPr>
          <p:cNvPr id="28677" name="Oval 5"/>
          <p:cNvSpPr>
            <a:spLocks noChangeArrowheads="1"/>
          </p:cNvSpPr>
          <p:nvPr/>
        </p:nvSpPr>
        <p:spPr bwMode="auto">
          <a:xfrm>
            <a:off x="914400" y="51054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T</a:t>
            </a:r>
            <a:endParaRPr lang="en-US" sz="2800" baseline="-25000">
              <a:latin typeface="Calibri"/>
              <a:cs typeface="Calibri"/>
            </a:endParaRPr>
          </a:p>
        </p:txBody>
      </p:sp>
      <p:cxnSp>
        <p:nvCxnSpPr>
          <p:cNvPr id="28678" name="AutoShape 6"/>
          <p:cNvCxnSpPr>
            <a:cxnSpLocks noChangeShapeType="1"/>
            <a:stCxn id="28676" idx="4"/>
            <a:endCxn id="28677" idx="0"/>
          </p:cNvCxnSpPr>
          <p:nvPr/>
        </p:nvCxnSpPr>
        <p:spPr bwMode="auto">
          <a:xfrm>
            <a:off x="1295400" y="4205288"/>
            <a:ext cx="0" cy="885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aphicFrame>
        <p:nvGraphicFramePr>
          <p:cNvPr id="1078279" name="Group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661444"/>
              </p:ext>
            </p:extLst>
          </p:nvPr>
        </p:nvGraphicFramePr>
        <p:xfrm>
          <a:off x="2533650" y="3498850"/>
          <a:ext cx="1428750" cy="74295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3/4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Picture 1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9413" y="3124200"/>
            <a:ext cx="731837" cy="29870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graphicFrame>
        <p:nvGraphicFramePr>
          <p:cNvPr id="1078291" name="Group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383901"/>
              </p:ext>
            </p:extLst>
          </p:nvPr>
        </p:nvGraphicFramePr>
        <p:xfrm>
          <a:off x="2152650" y="4940300"/>
          <a:ext cx="2190750" cy="74295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3/4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Picture 3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7000" y="4560888"/>
            <a:ext cx="1060450" cy="3136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graphicFrame>
        <p:nvGraphicFramePr>
          <p:cNvPr id="1078305" name="Group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854939"/>
              </p:ext>
            </p:extLst>
          </p:nvPr>
        </p:nvGraphicFramePr>
        <p:xfrm>
          <a:off x="2152650" y="5803900"/>
          <a:ext cx="2190750" cy="74295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78318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586191"/>
              </p:ext>
            </p:extLst>
          </p:nvPr>
        </p:nvGraphicFramePr>
        <p:xfrm>
          <a:off x="5638800" y="4419600"/>
          <a:ext cx="2190750" cy="14859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3/16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+r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6/16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6/16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Picture 2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8238" y="3971925"/>
            <a:ext cx="1090612" cy="29879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295400"/>
            <a:ext cx="4485974" cy="18803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47800"/>
            <a:ext cx="1689842" cy="163501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Reverse Traffic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Reverse causality?</a:t>
            </a:r>
          </a:p>
        </p:txBody>
      </p:sp>
      <p:sp>
        <p:nvSpPr>
          <p:cNvPr id="29700" name="Oval 4"/>
          <p:cNvSpPr>
            <a:spLocks noChangeArrowheads="1"/>
          </p:cNvSpPr>
          <p:nvPr/>
        </p:nvSpPr>
        <p:spPr bwMode="auto">
          <a:xfrm>
            <a:off x="914400" y="343535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T</a:t>
            </a:r>
            <a:endParaRPr lang="en-US" sz="2800" baseline="-25000">
              <a:latin typeface="Calibri"/>
              <a:cs typeface="Calibri"/>
            </a:endParaRPr>
          </a:p>
        </p:txBody>
      </p:sp>
      <p:sp>
        <p:nvSpPr>
          <p:cNvPr id="29701" name="Oval 5"/>
          <p:cNvSpPr>
            <a:spLocks noChangeArrowheads="1"/>
          </p:cNvSpPr>
          <p:nvPr/>
        </p:nvSpPr>
        <p:spPr bwMode="auto">
          <a:xfrm>
            <a:off x="914400" y="511175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R</a:t>
            </a:r>
            <a:endParaRPr lang="en-US" sz="2800" baseline="-25000" dirty="0">
              <a:latin typeface="Calibri"/>
              <a:cs typeface="Calibri"/>
            </a:endParaRPr>
          </a:p>
        </p:txBody>
      </p:sp>
      <p:cxnSp>
        <p:nvCxnSpPr>
          <p:cNvPr id="29702" name="AutoShape 6"/>
          <p:cNvCxnSpPr>
            <a:cxnSpLocks noChangeShapeType="1"/>
            <a:stCxn id="29700" idx="4"/>
            <a:endCxn id="29701" idx="0"/>
          </p:cNvCxnSpPr>
          <p:nvPr/>
        </p:nvCxnSpPr>
        <p:spPr bwMode="auto">
          <a:xfrm>
            <a:off x="1295400" y="4211638"/>
            <a:ext cx="0" cy="885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aphicFrame>
        <p:nvGraphicFramePr>
          <p:cNvPr id="1079303" name="Group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204048"/>
              </p:ext>
            </p:extLst>
          </p:nvPr>
        </p:nvGraphicFramePr>
        <p:xfrm>
          <a:off x="2533650" y="3505200"/>
          <a:ext cx="1428750" cy="74295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9/16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7/16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79314" name="Group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252390"/>
              </p:ext>
            </p:extLst>
          </p:nvPr>
        </p:nvGraphicFramePr>
        <p:xfrm>
          <a:off x="2152650" y="4946650"/>
          <a:ext cx="2190750" cy="74295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2/3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79327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067075"/>
              </p:ext>
            </p:extLst>
          </p:nvPr>
        </p:nvGraphicFramePr>
        <p:xfrm>
          <a:off x="2152650" y="5810250"/>
          <a:ext cx="2190750" cy="74295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6/7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79340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074260"/>
              </p:ext>
            </p:extLst>
          </p:nvPr>
        </p:nvGraphicFramePr>
        <p:xfrm>
          <a:off x="5638800" y="4410075"/>
          <a:ext cx="2190750" cy="14859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3/16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+r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6/16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6/16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Picture 2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8238" y="3962400"/>
            <a:ext cx="1090612" cy="29879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" name="Picture 1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2588" y="3133725"/>
            <a:ext cx="731837" cy="29870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Picture 5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70175" y="4562475"/>
            <a:ext cx="1060450" cy="3136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295400"/>
            <a:ext cx="9601200" cy="6400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/>
      <p:bldP spid="2970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1371600"/>
            <a:ext cx="10287000" cy="6858000"/>
          </a:xfrm>
          <a:prstGeom prst="rect">
            <a:avLst/>
          </a:prstGeom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Causality?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6908800" cy="472916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When Bayes</a:t>
            </a:r>
            <a:r>
              <a:rPr lang="ja-JP" altLang="en-US" sz="2400" dirty="0">
                <a:latin typeface="Calibri"/>
                <a:cs typeface="Calibri"/>
              </a:rPr>
              <a:t>’</a:t>
            </a:r>
            <a:r>
              <a:rPr lang="en-US" sz="2400" dirty="0">
                <a:latin typeface="Calibri"/>
                <a:cs typeface="Calibri"/>
              </a:rPr>
              <a:t> nets reflect the true causal patterns:</a:t>
            </a:r>
          </a:p>
          <a:p>
            <a:pPr lvl="8">
              <a:lnSpc>
                <a:spcPct val="80000"/>
              </a:lnSpc>
            </a:pPr>
            <a:endParaRPr lang="en-US" sz="5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Often simpler (nodes have fewer parents)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Often easier to think about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Often easier to elicit from experts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BNs need not actually be causal</a:t>
            </a:r>
          </a:p>
          <a:p>
            <a:pPr lvl="7">
              <a:lnSpc>
                <a:spcPct val="80000"/>
              </a:lnSpc>
            </a:pPr>
            <a:endParaRPr lang="en-US" sz="5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Sometimes no causal net exists over the domain (especially if variables are missing)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latin typeface="Calibri"/>
                <a:cs typeface="Calibri"/>
              </a:rPr>
              <a:t>End </a:t>
            </a:r>
            <a:r>
              <a:rPr lang="en-US" sz="2000" dirty="0">
                <a:latin typeface="Calibri"/>
                <a:cs typeface="Calibri"/>
              </a:rPr>
              <a:t>up with arrows that reflect correlation, not causation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What do the arrows really mean?</a:t>
            </a:r>
          </a:p>
          <a:p>
            <a:pPr lvl="7">
              <a:lnSpc>
                <a:spcPct val="80000"/>
              </a:lnSpc>
            </a:pPr>
            <a:endParaRPr lang="en-US" sz="5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Topology may happen to encode causal structure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solidFill>
                  <a:srgbClr val="CC0000"/>
                </a:solidFill>
                <a:latin typeface="Calibri"/>
                <a:cs typeface="Calibri"/>
              </a:rPr>
              <a:t>Topology really encodes conditional independence</a:t>
            </a:r>
          </a:p>
        </p:txBody>
      </p:sp>
      <p:pic>
        <p:nvPicPr>
          <p:cNvPr id="3" name="Picture 2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0" y="6096000"/>
            <a:ext cx="4754535" cy="27205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Bayes’</a:t>
            </a:r>
            <a:r>
              <a:rPr lang="en-US" altLang="ja-JP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Nets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6146800" cy="472916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So far: how a Bayes</a:t>
            </a:r>
            <a:r>
              <a:rPr lang="ja-JP" altLang="en-US" sz="2400" dirty="0">
                <a:latin typeface="Calibri"/>
                <a:cs typeface="Calibri"/>
              </a:rPr>
              <a:t>’</a:t>
            </a:r>
            <a:r>
              <a:rPr lang="en-US" sz="2400" dirty="0">
                <a:latin typeface="Calibri"/>
                <a:cs typeface="Calibri"/>
              </a:rPr>
              <a:t> net encodes a joint distribution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Next: how to answer queries about that distribution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Today: </a:t>
            </a:r>
          </a:p>
          <a:p>
            <a:pPr lvl="2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First assembled BNs using an intuitive notion of conditional independence as causality</a:t>
            </a:r>
          </a:p>
          <a:p>
            <a:pPr lvl="2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Then saw that key property is conditional independence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Main goal: answer queries about conditional independence and influence 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After that: how to answer numerical queries (inference)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722" y="1524000"/>
            <a:ext cx="5332633" cy="38861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78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77724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Two variables are </a:t>
            </a:r>
            <a:r>
              <a:rPr lang="en-US" sz="2400" i="1" dirty="0">
                <a:latin typeface="Calibri"/>
                <a:cs typeface="Calibri"/>
              </a:rPr>
              <a:t>independent</a:t>
            </a:r>
            <a:r>
              <a:rPr lang="en-US" sz="2400" dirty="0">
                <a:latin typeface="Calibri"/>
                <a:cs typeface="Calibri"/>
              </a:rPr>
              <a:t> if: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This says that their joint distribution </a:t>
            </a:r>
            <a:r>
              <a:rPr lang="en-US" sz="2000" i="1" dirty="0">
                <a:latin typeface="Calibri"/>
                <a:cs typeface="Calibri"/>
              </a:rPr>
              <a:t>factors</a:t>
            </a:r>
            <a:r>
              <a:rPr lang="en-US" sz="2000" dirty="0">
                <a:latin typeface="Calibri"/>
                <a:cs typeface="Calibri"/>
              </a:rPr>
              <a:t> into a </a:t>
            </a:r>
            <a:r>
              <a:rPr lang="en-US" sz="2000">
                <a:latin typeface="Calibri"/>
                <a:cs typeface="Calibri"/>
              </a:rPr>
              <a:t>product of two </a:t>
            </a:r>
            <a:r>
              <a:rPr lang="en-US" sz="2000" dirty="0">
                <a:latin typeface="Calibri"/>
                <a:cs typeface="Calibri"/>
              </a:rPr>
              <a:t>simpler distributions</a:t>
            </a:r>
          </a:p>
          <a:p>
            <a:pPr lvl="5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Another form:</a:t>
            </a:r>
            <a:endParaRPr lang="en-US" sz="2400" dirty="0"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400" dirty="0"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400" dirty="0">
                <a:latin typeface="Calibri"/>
                <a:cs typeface="Calibri"/>
              </a:rPr>
              <a:t>		</a:t>
            </a:r>
          </a:p>
          <a:p>
            <a:pPr lvl="4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We write: 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Independence is a simplifying </a:t>
            </a:r>
            <a:r>
              <a:rPr lang="en-US" sz="2400" i="1" dirty="0">
                <a:latin typeface="Calibri"/>
                <a:cs typeface="Calibri"/>
              </a:rPr>
              <a:t>modeling assumption</a:t>
            </a:r>
          </a:p>
          <a:p>
            <a:pPr lvl="6">
              <a:lnSpc>
                <a:spcPct val="80000"/>
              </a:lnSpc>
            </a:pPr>
            <a:endParaRPr lang="en-US" sz="1200" i="1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i="1" dirty="0">
                <a:latin typeface="Calibri"/>
                <a:cs typeface="Calibri"/>
              </a:rPr>
              <a:t>Empirical </a:t>
            </a:r>
            <a:r>
              <a:rPr lang="en-US" sz="2000" dirty="0">
                <a:latin typeface="Calibri"/>
                <a:cs typeface="Calibri"/>
              </a:rPr>
              <a:t>joint distributions: at best </a:t>
            </a:r>
            <a:r>
              <a:rPr lang="ja-JP" altLang="en-US" sz="2000" dirty="0">
                <a:latin typeface="Calibri"/>
                <a:cs typeface="Calibri"/>
              </a:rPr>
              <a:t>“</a:t>
            </a:r>
            <a:r>
              <a:rPr lang="en-US" sz="2000" dirty="0">
                <a:latin typeface="Calibri"/>
                <a:cs typeface="Calibri"/>
              </a:rPr>
              <a:t>close</a:t>
            </a:r>
            <a:r>
              <a:rPr lang="ja-JP" altLang="en-US" sz="2000" dirty="0">
                <a:latin typeface="Calibri"/>
                <a:cs typeface="Calibri"/>
              </a:rPr>
              <a:t>”</a:t>
            </a:r>
            <a:r>
              <a:rPr lang="en-US" sz="2000" dirty="0">
                <a:latin typeface="Calibri"/>
                <a:cs typeface="Calibri"/>
              </a:rPr>
              <a:t> to independent</a:t>
            </a:r>
          </a:p>
          <a:p>
            <a:pPr lvl="7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What could we assume for {Weather, Traffic, Cavity, Toothache}?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Independence</a:t>
            </a:r>
          </a:p>
        </p:txBody>
      </p:sp>
      <p:pic>
        <p:nvPicPr>
          <p:cNvPr id="5" name="Picture 4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8488" y="1925638"/>
            <a:ext cx="3795712" cy="2988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Picture 5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3886200"/>
            <a:ext cx="3048000" cy="3137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Picture 6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4600" y="4648200"/>
            <a:ext cx="1016000" cy="26275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769" y="1828800"/>
            <a:ext cx="4257231" cy="375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58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Example: Independence?</a:t>
            </a:r>
          </a:p>
        </p:txBody>
      </p:sp>
      <p:graphicFrame>
        <p:nvGraphicFramePr>
          <p:cNvPr id="104141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034608"/>
              </p:ext>
            </p:extLst>
          </p:nvPr>
        </p:nvGraphicFramePr>
        <p:xfrm>
          <a:off x="2278114" y="3277390"/>
          <a:ext cx="2209800" cy="1854201"/>
        </p:xfrm>
        <a:graphic>
          <a:graphicData uri="http://schemas.openxmlformats.org/drawingml/2006/table">
            <a:tbl>
              <a:tblPr/>
              <a:tblGrid>
                <a:gridCol w="828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41438" name="Group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90476"/>
              </p:ext>
            </p:extLst>
          </p:nvPr>
        </p:nvGraphicFramePr>
        <p:xfrm>
          <a:off x="7394626" y="3285327"/>
          <a:ext cx="2209800" cy="1854201"/>
        </p:xfrm>
        <a:graphic>
          <a:graphicData uri="http://schemas.openxmlformats.org/drawingml/2006/table">
            <a:tbl>
              <a:tblPr/>
              <a:tblGrid>
                <a:gridCol w="828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41464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320077"/>
              </p:ext>
            </p:extLst>
          </p:nvPr>
        </p:nvGraphicFramePr>
        <p:xfrm>
          <a:off x="5135614" y="2108990"/>
          <a:ext cx="1428750" cy="1114425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41478" name="Group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129775"/>
              </p:ext>
            </p:extLst>
          </p:nvPr>
        </p:nvGraphicFramePr>
        <p:xfrm>
          <a:off x="5140376" y="5076027"/>
          <a:ext cx="1428750" cy="1114425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Picture 1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22614" y="2848765"/>
            <a:ext cx="1296987" cy="29815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" name="Picture 3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19789" y="1731165"/>
            <a:ext cx="731837" cy="29870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Picture 4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7876" y="4704552"/>
            <a:ext cx="850900" cy="29856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" name="Picture 2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56589" y="2853527"/>
            <a:ext cx="1298575" cy="29852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0C7012-1D29-A822-688F-6EE9AA9FE6FF}"/>
              </a:ext>
            </a:extLst>
          </p:cNvPr>
          <p:cNvSpPr txBox="1"/>
          <p:nvPr/>
        </p:nvSpPr>
        <p:spPr>
          <a:xfrm>
            <a:off x="3099237" y="2304646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No!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9EB590-ECF2-E51B-7BA7-031486A426BF}"/>
              </a:ext>
            </a:extLst>
          </p:cNvPr>
          <p:cNvSpPr txBox="1"/>
          <p:nvPr/>
        </p:nvSpPr>
        <p:spPr>
          <a:xfrm>
            <a:off x="8186940" y="2304646"/>
            <a:ext cx="625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Yes!</a:t>
            </a:r>
          </a:p>
        </p:txBody>
      </p:sp>
    </p:spTree>
    <p:extLst>
      <p:ext uri="{BB962C8B-B14F-4D97-AF65-F5344CB8AC3E}">
        <p14:creationId xmlns:p14="http://schemas.microsoft.com/office/powerpoint/2010/main" val="263738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Example: Independence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N fair, independent coin flips:</a:t>
            </a:r>
          </a:p>
        </p:txBody>
      </p:sp>
      <p:graphicFrame>
        <p:nvGraphicFramePr>
          <p:cNvPr id="1043475" name="Group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43122"/>
              </p:ext>
            </p:extLst>
          </p:nvPr>
        </p:nvGraphicFramePr>
        <p:xfrm>
          <a:off x="699676" y="2892425"/>
          <a:ext cx="1428750" cy="742950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7663" name="Picture 2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64" y="2514600"/>
            <a:ext cx="9112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43477" name="Group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733116"/>
              </p:ext>
            </p:extLst>
          </p:nvPr>
        </p:nvGraphicFramePr>
        <p:xfrm>
          <a:off x="2471326" y="2889250"/>
          <a:ext cx="1428750" cy="742950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43489" name="Group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927875"/>
              </p:ext>
            </p:extLst>
          </p:nvPr>
        </p:nvGraphicFramePr>
        <p:xfrm>
          <a:off x="5747926" y="2889250"/>
          <a:ext cx="1428750" cy="742950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7686" name="Picture 4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851" y="2514600"/>
            <a:ext cx="925513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7" name="Picture 4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601" y="2514600"/>
            <a:ext cx="9112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8" name="Picture 4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876" y="3170238"/>
            <a:ext cx="469900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89" name="AutoShape 49"/>
          <p:cNvSpPr>
            <a:spLocks/>
          </p:cNvSpPr>
          <p:nvPr/>
        </p:nvSpPr>
        <p:spPr bwMode="auto">
          <a:xfrm rot="-5400000">
            <a:off x="3804826" y="590550"/>
            <a:ext cx="381000" cy="7124700"/>
          </a:xfrm>
          <a:prstGeom prst="leftBrace">
            <a:avLst>
              <a:gd name="adj1" fmla="val 155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7690" name="Rectangle 52"/>
          <p:cNvSpPr>
            <a:spLocks noChangeArrowheads="1"/>
          </p:cNvSpPr>
          <p:nvPr/>
        </p:nvSpPr>
        <p:spPr bwMode="auto">
          <a:xfrm>
            <a:off x="2680876" y="5181600"/>
            <a:ext cx="2895600" cy="12954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7691" name="AutoShape 57"/>
          <p:cNvSpPr>
            <a:spLocks/>
          </p:cNvSpPr>
          <p:nvPr/>
        </p:nvSpPr>
        <p:spPr bwMode="auto">
          <a:xfrm>
            <a:off x="2299876" y="5105400"/>
            <a:ext cx="152400" cy="1371600"/>
          </a:xfrm>
          <a:prstGeom prst="leftBrace">
            <a:avLst>
              <a:gd name="adj1" fmla="val 7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27692" name="Picture 5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476" y="4800600"/>
            <a:ext cx="2465388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93" name="Picture 5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676" y="5588000"/>
            <a:ext cx="32861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94" name="Freeform 60"/>
          <p:cNvSpPr>
            <a:spLocks/>
          </p:cNvSpPr>
          <p:nvPr/>
        </p:nvSpPr>
        <p:spPr bwMode="auto">
          <a:xfrm>
            <a:off x="2604676" y="5791200"/>
            <a:ext cx="2971800" cy="457200"/>
          </a:xfrm>
          <a:custGeom>
            <a:avLst/>
            <a:gdLst>
              <a:gd name="T0" fmla="*/ 0 w 1872"/>
              <a:gd name="T1" fmla="*/ 2147483647 h 288"/>
              <a:gd name="T2" fmla="*/ 2147483647 w 1872"/>
              <a:gd name="T3" fmla="*/ 0 h 288"/>
              <a:gd name="T4" fmla="*/ 2147483647 w 1872"/>
              <a:gd name="T5" fmla="*/ 2147483647 h 288"/>
              <a:gd name="T6" fmla="*/ 2147483647 w 1872"/>
              <a:gd name="T7" fmla="*/ 0 h 288"/>
              <a:gd name="T8" fmla="*/ 2147483647 w 1872"/>
              <a:gd name="T9" fmla="*/ 2147483647 h 288"/>
              <a:gd name="T10" fmla="*/ 2147483647 w 1872"/>
              <a:gd name="T11" fmla="*/ 0 h 288"/>
              <a:gd name="T12" fmla="*/ 2147483647 w 1872"/>
              <a:gd name="T13" fmla="*/ 2147483647 h 288"/>
              <a:gd name="T14" fmla="*/ 2147483647 w 1872"/>
              <a:gd name="T15" fmla="*/ 2147483647 h 288"/>
              <a:gd name="T16" fmla="*/ 2147483647 w 1872"/>
              <a:gd name="T17" fmla="*/ 2147483647 h 288"/>
              <a:gd name="T18" fmla="*/ 2147483647 w 1872"/>
              <a:gd name="T19" fmla="*/ 2147483647 h 288"/>
              <a:gd name="T20" fmla="*/ 2147483647 w 1872"/>
              <a:gd name="T21" fmla="*/ 2147483647 h 288"/>
              <a:gd name="T22" fmla="*/ 2147483647 w 1872"/>
              <a:gd name="T23" fmla="*/ 2147483647 h 288"/>
              <a:gd name="T24" fmla="*/ 2147483647 w 1872"/>
              <a:gd name="T25" fmla="*/ 2147483647 h 288"/>
              <a:gd name="T26" fmla="*/ 0 w 1872"/>
              <a:gd name="T27" fmla="*/ 2147483647 h 288"/>
              <a:gd name="T28" fmla="*/ 0 w 1872"/>
              <a:gd name="T29" fmla="*/ 2147483647 h 28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872"/>
              <a:gd name="T46" fmla="*/ 0 h 288"/>
              <a:gd name="T47" fmla="*/ 1872 w 1872"/>
              <a:gd name="T48" fmla="*/ 288 h 28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872" h="288">
                <a:moveTo>
                  <a:pt x="0" y="115"/>
                </a:moveTo>
                <a:lnTo>
                  <a:pt x="197" y="0"/>
                </a:lnTo>
                <a:lnTo>
                  <a:pt x="493" y="58"/>
                </a:lnTo>
                <a:lnTo>
                  <a:pt x="837" y="0"/>
                </a:lnTo>
                <a:lnTo>
                  <a:pt x="1182" y="115"/>
                </a:lnTo>
                <a:lnTo>
                  <a:pt x="1576" y="0"/>
                </a:lnTo>
                <a:lnTo>
                  <a:pt x="1872" y="115"/>
                </a:lnTo>
                <a:lnTo>
                  <a:pt x="1872" y="230"/>
                </a:lnTo>
                <a:lnTo>
                  <a:pt x="1576" y="173"/>
                </a:lnTo>
                <a:lnTo>
                  <a:pt x="1182" y="288"/>
                </a:lnTo>
                <a:lnTo>
                  <a:pt x="841" y="136"/>
                </a:lnTo>
                <a:lnTo>
                  <a:pt x="502" y="201"/>
                </a:lnTo>
                <a:lnTo>
                  <a:pt x="197" y="173"/>
                </a:lnTo>
                <a:lnTo>
                  <a:pt x="0" y="230"/>
                </a:lnTo>
                <a:lnTo>
                  <a:pt x="0" y="1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524" y="1150853"/>
            <a:ext cx="3229661" cy="30854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609" y="4749346"/>
            <a:ext cx="4115264" cy="186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315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Conditional Independence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0" y="1600200"/>
            <a:ext cx="6324599" cy="41551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828800"/>
            <a:ext cx="5041097" cy="3014588"/>
          </a:xfrm>
          <a:prstGeom prst="rect">
            <a:avLst/>
          </a:prstGeom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Conditional Independence</a:t>
            </a:r>
          </a:p>
        </p:txBody>
      </p:sp>
      <p:sp>
        <p:nvSpPr>
          <p:cNvPr id="104550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97001"/>
            <a:ext cx="6858000" cy="472916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P(Toothache, Cavity, Catch)</a:t>
            </a:r>
          </a:p>
          <a:p>
            <a:pPr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If I have a cavity, the probability that the probe catches in it doesn't depend on whether I have a toothache: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P(+catch | +toothache, +cavity) = P(+catch | +cavity)</a:t>
            </a:r>
          </a:p>
          <a:p>
            <a:pPr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The same independence holds if I don</a:t>
            </a:r>
            <a:r>
              <a:rPr lang="ja-JP" altLang="en-US" sz="2000" dirty="0">
                <a:latin typeface="Calibri"/>
                <a:cs typeface="Calibri"/>
              </a:rPr>
              <a:t>’</a:t>
            </a:r>
            <a:r>
              <a:rPr lang="en-US" sz="2000" dirty="0">
                <a:latin typeface="Calibri"/>
                <a:cs typeface="Calibri"/>
              </a:rPr>
              <a:t>t have a cavity: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P(+catch | +toothache, </a:t>
            </a:r>
            <a:r>
              <a:rPr lang="en-US" sz="1800" dirty="0">
                <a:latin typeface="Calibri"/>
                <a:cs typeface="Calibri"/>
                <a:sym typeface="Symbol" charset="0"/>
              </a:rPr>
              <a:t>-</a:t>
            </a:r>
            <a:r>
              <a:rPr lang="en-US" sz="1800" dirty="0">
                <a:latin typeface="Calibri"/>
                <a:cs typeface="Calibri"/>
              </a:rPr>
              <a:t>cavity) = P(+catch| </a:t>
            </a:r>
            <a:r>
              <a:rPr lang="en-US" sz="1800" dirty="0">
                <a:latin typeface="Calibri"/>
                <a:cs typeface="Calibri"/>
                <a:sym typeface="Symbol" charset="0"/>
              </a:rPr>
              <a:t>-</a:t>
            </a:r>
            <a:r>
              <a:rPr lang="en-US" sz="1800" dirty="0">
                <a:latin typeface="Calibri"/>
                <a:cs typeface="Calibri"/>
              </a:rPr>
              <a:t>cavity)</a:t>
            </a:r>
          </a:p>
          <a:p>
            <a:pPr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Catch is </a:t>
            </a:r>
            <a:r>
              <a:rPr lang="en-US" sz="2000" i="1" dirty="0">
                <a:latin typeface="Calibri"/>
                <a:cs typeface="Calibri"/>
              </a:rPr>
              <a:t>conditionally independent</a:t>
            </a:r>
            <a:r>
              <a:rPr lang="en-US" sz="2000" dirty="0">
                <a:latin typeface="Calibri"/>
                <a:cs typeface="Calibri"/>
              </a:rPr>
              <a:t> of Toothache given Cavity: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P(Catch | Toothache, Cavity) = P(Catch | Cavity)</a:t>
            </a:r>
          </a:p>
          <a:p>
            <a:pPr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00" y="4948236"/>
            <a:ext cx="7772400" cy="842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Equivalent statements: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P(Toothache | Catch , Cavity) = P(Toothache | Cavity)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P(Toothache, Catch | Cavity) = P(Toothache | Cavity) P(Catch | Cavity)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One can be derived from the other easily</a:t>
            </a:r>
          </a:p>
        </p:txBody>
      </p:sp>
    </p:spTree>
    <p:extLst>
      <p:ext uri="{BB962C8B-B14F-4D97-AF65-F5344CB8AC3E}">
        <p14:creationId xmlns:p14="http://schemas.microsoft.com/office/powerpoint/2010/main" val="246192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Conditional Independence</a:t>
            </a:r>
          </a:p>
        </p:txBody>
      </p:sp>
      <p:sp>
        <p:nvSpPr>
          <p:cNvPr id="1015811" name="Rectangle 3"/>
          <p:cNvSpPr>
            <a:spLocks noGrp="1" noChangeArrowheads="1"/>
          </p:cNvSpPr>
          <p:nvPr>
            <p:ph idx="1"/>
          </p:nvPr>
        </p:nvSpPr>
        <p:spPr>
          <a:xfrm>
            <a:off x="2103438" y="1524000"/>
            <a:ext cx="82296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Unconditional (absolute) independence very rare (why?)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i="1" dirty="0">
                <a:latin typeface="Calibri"/>
                <a:cs typeface="Calibri"/>
              </a:rPr>
              <a:t>Conditional independence</a:t>
            </a:r>
            <a:r>
              <a:rPr lang="en-US" sz="2400" dirty="0">
                <a:latin typeface="Calibri"/>
                <a:cs typeface="Calibri"/>
              </a:rPr>
              <a:t> is our most basic and robust form of knowledge about uncertain environments.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X is conditionally independent of Y given Z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400" dirty="0">
                <a:latin typeface="Calibri"/>
                <a:cs typeface="Calibri"/>
              </a:rPr>
              <a:t>      if and only if: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400" dirty="0"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400" dirty="0"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400" dirty="0">
                <a:latin typeface="Calibri"/>
                <a:cs typeface="Calibri"/>
              </a:rPr>
              <a:t>      or, equivalently, if and only if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</p:txBody>
      </p:sp>
      <p:pic>
        <p:nvPicPr>
          <p:cNvPr id="5" name="Picture 4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94038" y="4572000"/>
            <a:ext cx="4841875" cy="3138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Picture 6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48800" y="3352800"/>
            <a:ext cx="1401762" cy="3679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Picture 5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0238" y="5715000"/>
            <a:ext cx="3884613" cy="31375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5"/>
  <p:tag name="DEFAULTHEIGHT" val="28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_n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62"/>
  <p:tag name="PICTUREFILESIZE" val="404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_2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61"/>
  <p:tag name="PICTUREFILESIZE" val="397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_1, X_2, \ldots X_n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65"/>
  <p:tag name="PICTUREFILESIZE" val="796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2^n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153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forall x,y,z : P(x, y | z) = P(x | z) P(y | z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24"/>
  <p:tag name="PICTUREFILESIZE" val="1792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X \indep Y | Z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0"/>
  <p:tag name="PICTUREFILESIZE" val="380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forall x,y,z : P(x | z, y) = P(x | z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60"/>
  <p:tag name="PICTUREFILESIZE" val="1409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\mbox{Rain}) P(\mbox{Traffic} | \mbox{Rain}) P(\mbox{Umbrella} | \mbox{Rain}, \mbox{Traffic}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85"/>
  <p:tag name="PICTUREFILESIZE" val="2128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\mbox{Traffic}, \mbox{Rain}, \mbox{Umbrella}) = 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80"/>
  <p:tag name="PICTUREFILESIZE" val="114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forall x,y: P(x, y) = P(x) P(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54"/>
  <p:tag name="PICTUREFILESIZE" val="1245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\mbox{Traffic}, \mbox{Rain}, \mbox{Umbrella}) = 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80"/>
  <p:tag name="PICTUREFILESIZE" val="1145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\mbox{Rain}) P(\mbox{Traffic} | \mbox{Rain}) P(\mbox{Umbrella} | \mbox{Rain}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09"/>
  <p:tag name="PICTUREFILESIZE" val="1969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P(X_1, X_2, \ldots X_n) = P(X_1) P(X_2 | X_1) P(X_3|X_1,X_2) \ldots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21"/>
  <p:tag name="PICTUREFILESIZE" val="2589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|A_1 \ldots A_n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43"/>
  <p:tag name="PICTUREFILESIZE" val="703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|a_1 \ldots a_n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34"/>
  <p:tag name="PICTUREFILESIZE" val="673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\mbox{\it +cavity, +catch, -toothache}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24"/>
  <p:tag name="PICTUREFILESIZE" val="1621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1, x_2, \ldots x_n) = \prod_{i=1}^n P(x_i | \mbox{\it parents}(X_i)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92"/>
  <p:tag name="PICTUREFILESIZE" val="2394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1, x_2, \ldots x_n) = \prod_{i=1}^n P(x_i | \mbox{\it parents}(X_i)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92"/>
  <p:tag name="PICTUREFILESIZE" val="2394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forall x,y: P(x | y) = P(x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04"/>
  <p:tag name="PICTUREFILESIZE" val="1022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1, x_2, \ldots x_n) = \prod_{i=1}^n P(x_i | x_1 \ldots x_{i-1}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72"/>
  <p:tag name="PICTUREFILESIZE" val="1937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1, x_2, \ldots x_n) = \prod_{i=1}^n P(x_i | \mbox{\it parents}(X_i)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92"/>
  <p:tag name="PICTUREFILESIZE" val="2394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i | x_1, \ldots x_{i-1}) = P(x_i | \mbox{\it parents}(X_i)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67"/>
  <p:tag name="PICTUREFILESIZE" val="1885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1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1"/>
  <p:tag name="PICTUREFILESIZE" val="368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n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2"/>
  <p:tag name="PICTUREFILESIZE" val="404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2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1"/>
  <p:tag name="PICTUREFILESIZE" val="404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h, h, t, h) =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32"/>
  <p:tag name="PICTUREFILESIZE" val="643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1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1"/>
  <p:tag name="PICTUREFILESIZE" val="368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X \indep Y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8"/>
  <p:tag name="PICTUREFILESIZE" val="242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n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2"/>
  <p:tag name="PICTUREFILESIZE" val="404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2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1"/>
  <p:tag name="PICTUREFILESIZE" val="404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h, h, t, h) =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32"/>
  <p:tag name="PICTUREFILESIZE" val="643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03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|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02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+r, - t) =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21"/>
  <p:tag name="PICTUREFILESIZE" val="453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03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|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02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_1(T,W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7"/>
  <p:tag name="PICTUREFILESIZE" val="483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,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3"/>
  <p:tag name="PICTUREFILESIZE" val="408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,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3"/>
  <p:tag name="PICTUREFILESIZE" val="4088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2727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|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077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i | x_1, \ldots x_{i-1}) = P(x_i | \mbox{\it parents}(X_i)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67"/>
  <p:tag name="PICTUREFILESIZE" val="1885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272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W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7"/>
  <p:tag name="PICTUREFILESIZE" val="348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_2(T,W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7"/>
  <p:tag name="PICTUREFILESIZE" val="526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_1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61"/>
  <p:tag name="PICTUREFILESIZE" val="3608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12 -- probability.pptx</Template>
  <TotalTime>52546</TotalTime>
  <Words>1739</Words>
  <Application>Microsoft Macintosh PowerPoint</Application>
  <PresentationFormat>Widescreen</PresentationFormat>
  <Paragraphs>559</Paragraphs>
  <Slides>33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Wingdings</vt:lpstr>
      <vt:lpstr>dan-berkeley-nlp-v1</vt:lpstr>
      <vt:lpstr>CS 480/580: Introduction to Artificial Intelligence </vt:lpstr>
      <vt:lpstr>Probabilistic Models</vt:lpstr>
      <vt:lpstr>Independence</vt:lpstr>
      <vt:lpstr>Independence</vt:lpstr>
      <vt:lpstr>Example: Independence?</vt:lpstr>
      <vt:lpstr>Example: Independence</vt:lpstr>
      <vt:lpstr>Conditional Independence</vt:lpstr>
      <vt:lpstr>Conditional Independence</vt:lpstr>
      <vt:lpstr>Conditional Independence</vt:lpstr>
      <vt:lpstr>Conditional Independence</vt:lpstr>
      <vt:lpstr>Conditional Independence</vt:lpstr>
      <vt:lpstr>Conditional Independence and the Chain Rule</vt:lpstr>
      <vt:lpstr>Ghostbusters Chain Rule</vt:lpstr>
      <vt:lpstr>Bayes’Nets: Big Picture</vt:lpstr>
      <vt:lpstr>Bayes’ Nets: Big Picture</vt:lpstr>
      <vt:lpstr>Example Bayes’ Net: Insurance</vt:lpstr>
      <vt:lpstr>Example Bayes’ Net: Car</vt:lpstr>
      <vt:lpstr>Graphical Model Notation</vt:lpstr>
      <vt:lpstr>Example: Coin Flips</vt:lpstr>
      <vt:lpstr>Example: Traffic</vt:lpstr>
      <vt:lpstr>Example: Alarm Network</vt:lpstr>
      <vt:lpstr>Bayes’ Net Semantics</vt:lpstr>
      <vt:lpstr>Bayes’ Net Semantics</vt:lpstr>
      <vt:lpstr>Probabilities in BNs</vt:lpstr>
      <vt:lpstr>Probabilities in BNs</vt:lpstr>
      <vt:lpstr>Example: Coin Flips</vt:lpstr>
      <vt:lpstr>Example: Coin Flips</vt:lpstr>
      <vt:lpstr>Example: Traffic</vt:lpstr>
      <vt:lpstr>Example: Alarm Network</vt:lpstr>
      <vt:lpstr>Example: Traffic</vt:lpstr>
      <vt:lpstr>Example: Reverse Traffic</vt:lpstr>
      <vt:lpstr>Causality?</vt:lpstr>
      <vt:lpstr>Bayes’ Nets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Xuesu Xiao</cp:lastModifiedBy>
  <cp:revision>3292</cp:revision>
  <cp:lastPrinted>2014-03-18T18:14:25Z</cp:lastPrinted>
  <dcterms:created xsi:type="dcterms:W3CDTF">2004-08-27T04:16:05Z</dcterms:created>
  <dcterms:modified xsi:type="dcterms:W3CDTF">2026-03-04T03:17:03Z</dcterms:modified>
</cp:coreProperties>
</file>