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41"/>
  </p:notesMasterIdLst>
  <p:handoutMasterIdLst>
    <p:handoutMasterId r:id="rId42"/>
  </p:handoutMasterIdLst>
  <p:sldIdLst>
    <p:sldId id="424" r:id="rId2"/>
    <p:sldId id="426" r:id="rId3"/>
    <p:sldId id="447" r:id="rId4"/>
    <p:sldId id="427" r:id="rId5"/>
    <p:sldId id="428" r:id="rId6"/>
    <p:sldId id="390" r:id="rId7"/>
    <p:sldId id="303" r:id="rId8"/>
    <p:sldId id="444" r:id="rId9"/>
    <p:sldId id="305" r:id="rId10"/>
    <p:sldId id="309" r:id="rId11"/>
    <p:sldId id="310" r:id="rId12"/>
    <p:sldId id="430" r:id="rId13"/>
    <p:sldId id="311" r:id="rId14"/>
    <p:sldId id="312" r:id="rId15"/>
    <p:sldId id="313" r:id="rId16"/>
    <p:sldId id="431" r:id="rId17"/>
    <p:sldId id="345" r:id="rId18"/>
    <p:sldId id="432" r:id="rId19"/>
    <p:sldId id="332" r:id="rId20"/>
    <p:sldId id="333" r:id="rId21"/>
    <p:sldId id="355" r:id="rId22"/>
    <p:sldId id="433" r:id="rId23"/>
    <p:sldId id="335" r:id="rId24"/>
    <p:sldId id="357" r:id="rId25"/>
    <p:sldId id="435" r:id="rId26"/>
    <p:sldId id="436" r:id="rId27"/>
    <p:sldId id="445" r:id="rId28"/>
    <p:sldId id="434" r:id="rId29"/>
    <p:sldId id="359" r:id="rId30"/>
    <p:sldId id="360" r:id="rId31"/>
    <p:sldId id="336" r:id="rId32"/>
    <p:sldId id="337" r:id="rId33"/>
    <p:sldId id="338" r:id="rId34"/>
    <p:sldId id="392" r:id="rId35"/>
    <p:sldId id="394" r:id="rId36"/>
    <p:sldId id="398" r:id="rId37"/>
    <p:sldId id="395" r:id="rId38"/>
    <p:sldId id="396" r:id="rId39"/>
    <p:sldId id="437" r:id="rId40"/>
  </p:sldIdLst>
  <p:sldSz cx="12192000" cy="6858000"/>
  <p:notesSz cx="7315200" cy="9601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82313" autoAdjust="0"/>
  </p:normalViewPr>
  <p:slideViewPr>
    <p:cSldViewPr>
      <p:cViewPr varScale="1">
        <p:scale>
          <a:sx n="104" d="100"/>
          <a:sy n="104" d="100"/>
        </p:scale>
        <p:origin x="18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0E57E62D-992B-3647-9635-77BF47EC3C5B}"/>
    <pc:docChg chg="undo custSel delSld modSld">
      <pc:chgData name="Xuesu Xiao" userId="2da2dc19-76a6-42ca-a03e-a5becae5e7dc" providerId="ADAL" clId="{0E57E62D-992B-3647-9635-77BF47EC3C5B}" dt="2022-10-12T22:28:56.999" v="2" actId="2696"/>
      <pc:docMkLst>
        <pc:docMk/>
      </pc:docMkLst>
      <pc:sldChg chg="modSp mod">
        <pc:chgData name="Xuesu Xiao" userId="2da2dc19-76a6-42ca-a03e-a5becae5e7dc" providerId="ADAL" clId="{0E57E62D-992B-3647-9635-77BF47EC3C5B}" dt="2022-10-12T22:23:01.634" v="1"/>
        <pc:sldMkLst>
          <pc:docMk/>
          <pc:sldMk cId="0" sldId="394"/>
        </pc:sldMkLst>
        <pc:spChg chg="mod">
          <ac:chgData name="Xuesu Xiao" userId="2da2dc19-76a6-42ca-a03e-a5becae5e7dc" providerId="ADAL" clId="{0E57E62D-992B-3647-9635-77BF47EC3C5B}" dt="2022-10-12T22:23:01.634" v="1"/>
          <ac:spMkLst>
            <pc:docMk/>
            <pc:sldMk cId="0" sldId="394"/>
            <ac:spMk id="46105" creationId="{00000000-0000-0000-0000-000000000000}"/>
          </ac:spMkLst>
        </pc:spChg>
      </pc:sldChg>
      <pc:sldChg chg="del">
        <pc:chgData name="Xuesu Xiao" userId="2da2dc19-76a6-42ca-a03e-a5becae5e7dc" providerId="ADAL" clId="{0E57E62D-992B-3647-9635-77BF47EC3C5B}" dt="2022-10-12T22:28:56.999" v="2" actId="2696"/>
        <pc:sldMkLst>
          <pc:docMk/>
          <pc:sldMk cId="0" sldId="3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</a:p>
          <a:p>
            <a:endParaRPr lang="en-US" dirty="0"/>
          </a:p>
          <a:p>
            <a:r>
              <a:rPr lang="en-US" dirty="0"/>
              <a:t>Draw network</a:t>
            </a:r>
          </a:p>
          <a:p>
            <a:r>
              <a:rPr lang="en-US" dirty="0"/>
              <a:t>Specify</a:t>
            </a:r>
            <a:r>
              <a:rPr lang="en-US" baseline="0" dirty="0"/>
              <a:t> the CPTs</a:t>
            </a:r>
          </a:p>
          <a:p>
            <a:r>
              <a:rPr lang="en-US" baseline="0" dirty="0"/>
              <a:t>Then query, e.g., Mary Calls --- not something we specified, inference computed this for us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P(B) = ?</a:t>
            </a:r>
          </a:p>
          <a:p>
            <a:r>
              <a:rPr lang="en-US" baseline="0" dirty="0"/>
              <a:t>P(B | +e) = ?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Independence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>
              <a:sym typeface="Wingdings"/>
            </a:endParaRPr>
          </a:p>
          <a:p>
            <a:r>
              <a:rPr lang="en-US" baseline="0" dirty="0"/>
              <a:t>P(B) = ?</a:t>
            </a:r>
          </a:p>
          <a:p>
            <a:r>
              <a:rPr lang="en-US" baseline="0" dirty="0"/>
              <a:t>P(B | +m) = ?</a:t>
            </a:r>
          </a:p>
          <a:p>
            <a:pPr marL="0" indent="0">
              <a:buFont typeface="Wingdings" charset="0"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 typeface="Wingdings" charset="0"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 typeface="Wingdings" charset="0"/>
              <a:buNone/>
            </a:pPr>
            <a:r>
              <a:rPr lang="en-US" baseline="0" dirty="0">
                <a:sym typeface="Wingdings"/>
              </a:rPr>
              <a:t>Show explaining away</a:t>
            </a:r>
          </a:p>
          <a:p>
            <a:pPr marL="0" indent="0"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5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26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image" Target="../media/image4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32.xml"/><Relationship Id="rId7" Type="http://schemas.openxmlformats.org/officeDocument/2006/relationships/image" Target="../media/image5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6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3.png"/><Relationship Id="rId5" Type="http://schemas.openxmlformats.org/officeDocument/2006/relationships/tags" Target="../tags/tag37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36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42.xml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44.xml"/><Relationship Id="rId10" Type="http://schemas.openxmlformats.org/officeDocument/2006/relationships/image" Target="../media/image71.png"/><Relationship Id="rId4" Type="http://schemas.openxmlformats.org/officeDocument/2006/relationships/tags" Target="../tags/tag43.xml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56.png"/><Relationship Id="rId5" Type="http://schemas.openxmlformats.org/officeDocument/2006/relationships/tags" Target="../tags/tag49.xml"/><Relationship Id="rId10" Type="http://schemas.openxmlformats.org/officeDocument/2006/relationships/image" Target="../media/image54.png"/><Relationship Id="rId4" Type="http://schemas.openxmlformats.org/officeDocument/2006/relationships/tags" Target="../tags/tag48.xml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53.xml"/><Relationship Id="rId7" Type="http://schemas.openxmlformats.org/officeDocument/2006/relationships/image" Target="../media/image7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2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56.xml"/><Relationship Id="rId7" Type="http://schemas.openxmlformats.org/officeDocument/2006/relationships/image" Target="../media/image8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56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76.png"/><Relationship Id="rId17" Type="http://schemas.openxmlformats.org/officeDocument/2006/relationships/image" Target="../media/image83.png"/><Relationship Id="rId2" Type="http://schemas.openxmlformats.org/officeDocument/2006/relationships/tags" Target="../tags/tag58.xml"/><Relationship Id="rId16" Type="http://schemas.openxmlformats.org/officeDocument/2006/relationships/image" Target="../media/image8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88.png"/><Relationship Id="rId5" Type="http://schemas.openxmlformats.org/officeDocument/2006/relationships/tags" Target="../tags/tag61.xml"/><Relationship Id="rId15" Type="http://schemas.openxmlformats.org/officeDocument/2006/relationships/image" Target="../media/image5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1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3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62.png"/><Relationship Id="rId5" Type="http://schemas.openxmlformats.org/officeDocument/2006/relationships/tags" Target="../tags/tag70.xml"/><Relationship Id="rId15" Type="http://schemas.openxmlformats.org/officeDocument/2006/relationships/image" Target="../media/image93.png"/><Relationship Id="rId10" Type="http://schemas.openxmlformats.org/officeDocument/2006/relationships/image" Target="../media/image61.png"/><Relationship Id="rId4" Type="http://schemas.openxmlformats.org/officeDocument/2006/relationships/tags" Target="../tags/tag69.xml"/><Relationship Id="rId9" Type="http://schemas.openxmlformats.org/officeDocument/2006/relationships/image" Target="../media/image90.png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93.png"/><Relationship Id="rId5" Type="http://schemas.openxmlformats.org/officeDocument/2006/relationships/image" Target="../media/image94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100.png"/><Relationship Id="rId26" Type="http://schemas.openxmlformats.org/officeDocument/2006/relationships/image" Target="../media/image107.png"/><Relationship Id="rId3" Type="http://schemas.openxmlformats.org/officeDocument/2006/relationships/tags" Target="../tags/tag79.xml"/><Relationship Id="rId21" Type="http://schemas.openxmlformats.org/officeDocument/2006/relationships/image" Target="../media/image103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6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102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69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10" Type="http://schemas.openxmlformats.org/officeDocument/2006/relationships/tags" Target="../tags/tag86.xml"/><Relationship Id="rId19" Type="http://schemas.openxmlformats.org/officeDocument/2006/relationships/image" Target="../media/image101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104.png"/><Relationship Id="rId27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69.png"/><Relationship Id="rId26" Type="http://schemas.openxmlformats.org/officeDocument/2006/relationships/image" Target="../media/image113.png"/><Relationship Id="rId3" Type="http://schemas.openxmlformats.org/officeDocument/2006/relationships/tags" Target="../tags/tag95.xml"/><Relationship Id="rId21" Type="http://schemas.openxmlformats.org/officeDocument/2006/relationships/image" Target="../media/image108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2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11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11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105.png"/><Relationship Id="rId10" Type="http://schemas.openxmlformats.org/officeDocument/2006/relationships/tags" Target="../tags/tag102.xml"/><Relationship Id="rId19" Type="http://schemas.openxmlformats.org/officeDocument/2006/relationships/image" Target="../media/image10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101.png"/><Relationship Id="rId27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4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103.png"/><Relationship Id="rId2" Type="http://schemas.openxmlformats.org/officeDocument/2006/relationships/tags" Target="../tags/tag110.xml"/><Relationship Id="rId16" Type="http://schemas.openxmlformats.org/officeDocument/2006/relationships/image" Target="../media/image109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102.png"/><Relationship Id="rId5" Type="http://schemas.openxmlformats.org/officeDocument/2006/relationships/tags" Target="../tags/tag113.xml"/><Relationship Id="rId15" Type="http://schemas.openxmlformats.org/officeDocument/2006/relationships/image" Target="../media/image114.png"/><Relationship Id="rId10" Type="http://schemas.openxmlformats.org/officeDocument/2006/relationships/image" Target="../media/image101.png"/><Relationship Id="rId4" Type="http://schemas.openxmlformats.org/officeDocument/2006/relationships/tags" Target="../tags/tag112.xml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tags" Target="../tags/tag117.xml"/><Relationship Id="rId16" Type="http://schemas.openxmlformats.org/officeDocument/2006/relationships/image" Target="../media/image12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15.png"/><Relationship Id="rId5" Type="http://schemas.openxmlformats.org/officeDocument/2006/relationships/tags" Target="../tags/tag120.xml"/><Relationship Id="rId15" Type="http://schemas.openxmlformats.org/officeDocument/2006/relationships/image" Target="../media/image1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3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119.png"/><Relationship Id="rId17" Type="http://schemas.openxmlformats.org/officeDocument/2006/relationships/image" Target="../media/image125.png"/><Relationship Id="rId2" Type="http://schemas.openxmlformats.org/officeDocument/2006/relationships/tags" Target="../tags/tag126.xml"/><Relationship Id="rId16" Type="http://schemas.openxmlformats.org/officeDocument/2006/relationships/image" Target="../media/image124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118.png"/><Relationship Id="rId5" Type="http://schemas.openxmlformats.org/officeDocument/2006/relationships/tags" Target="../tags/tag129.xml"/><Relationship Id="rId15" Type="http://schemas.openxmlformats.org/officeDocument/2006/relationships/image" Target="../media/image1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7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image" Target="../media/image131.png"/><Relationship Id="rId21" Type="http://schemas.openxmlformats.org/officeDocument/2006/relationships/tags" Target="../tags/tag154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image" Target="../media/image136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63" Type="http://schemas.openxmlformats.org/officeDocument/2006/relationships/image" Target="../media/image152.png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29.png"/><Relationship Id="rId40" Type="http://schemas.openxmlformats.org/officeDocument/2006/relationships/image" Target="../media/image117.png"/><Relationship Id="rId45" Type="http://schemas.openxmlformats.org/officeDocument/2006/relationships/image" Target="../media/image134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5" Type="http://schemas.openxmlformats.org/officeDocument/2006/relationships/tags" Target="../tags/tag138.xml"/><Relationship Id="rId61" Type="http://schemas.openxmlformats.org/officeDocument/2006/relationships/image" Target="../media/image150.png"/><Relationship Id="rId19" Type="http://schemas.openxmlformats.org/officeDocument/2006/relationships/tags" Target="../tags/tag15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image" Target="../media/image120.png"/><Relationship Id="rId43" Type="http://schemas.openxmlformats.org/officeDocument/2006/relationships/image" Target="../media/image132.png"/><Relationship Id="rId48" Type="http://schemas.openxmlformats.org/officeDocument/2006/relationships/image" Target="../media/image137.png"/><Relationship Id="rId56" Type="http://schemas.openxmlformats.org/officeDocument/2006/relationships/image" Target="../media/image145.png"/><Relationship Id="rId8" Type="http://schemas.openxmlformats.org/officeDocument/2006/relationships/tags" Target="../tags/tag141.xml"/><Relationship Id="rId51" Type="http://schemas.openxmlformats.org/officeDocument/2006/relationships/image" Target="../media/image140.png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image" Target="../media/image121.png"/><Relationship Id="rId38" Type="http://schemas.openxmlformats.org/officeDocument/2006/relationships/image" Target="../media/image130.png"/><Relationship Id="rId46" Type="http://schemas.openxmlformats.org/officeDocument/2006/relationships/image" Target="../media/image135.png"/><Relationship Id="rId59" Type="http://schemas.openxmlformats.org/officeDocument/2006/relationships/image" Target="../media/image148.png"/><Relationship Id="rId20" Type="http://schemas.openxmlformats.org/officeDocument/2006/relationships/tags" Target="../tags/tag153.xml"/><Relationship Id="rId41" Type="http://schemas.openxmlformats.org/officeDocument/2006/relationships/image" Target="../media/image122.png"/><Relationship Id="rId54" Type="http://schemas.openxmlformats.org/officeDocument/2006/relationships/image" Target="../media/image143.png"/><Relationship Id="rId62" Type="http://schemas.openxmlformats.org/officeDocument/2006/relationships/image" Target="../media/image151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image" Target="../media/image128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10" Type="http://schemas.openxmlformats.org/officeDocument/2006/relationships/tags" Target="../tags/tag143.xml"/><Relationship Id="rId31" Type="http://schemas.openxmlformats.org/officeDocument/2006/relationships/tags" Target="../tags/tag164.xml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60" Type="http://schemas.openxmlformats.org/officeDocument/2006/relationships/image" Target="../media/image149.png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3.xml"/><Relationship Id="rId21" Type="http://schemas.openxmlformats.org/officeDocument/2006/relationships/image" Target="../media/image24.png"/><Relationship Id="rId7" Type="http://schemas.openxmlformats.org/officeDocument/2006/relationships/tags" Target="../tags/tag1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8.png"/><Relationship Id="rId23" Type="http://schemas.openxmlformats.org/officeDocument/2006/relationships/image" Target="../media/image26.emf"/><Relationship Id="rId10" Type="http://schemas.openxmlformats.org/officeDocument/2006/relationships/tags" Target="../tags/tag20.xml"/><Relationship Id="rId19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1BA04F6-34F8-9087-D1EC-F6754516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 by Enumeration?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01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1628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12954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is inference by enumeration so slow?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join up the whole joint distribution before you sum out the hidden variables</a:t>
            </a:r>
          </a:p>
          <a:p>
            <a:pPr lvl="1"/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5181600" cy="345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1219200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interleave joining and marginalizing!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Called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altLang="ja-JP" sz="2000" dirty="0">
                <a:latin typeface="Calibri"/>
                <a:cs typeface="Calibri"/>
              </a:rPr>
              <a:t>Variable Elimination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endParaRPr lang="en-US" altLang="ja-JP" sz="20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Still NP-hard, but usually much faster than inference by enumeration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First we’ll need some new notation: factors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1" y="3200400"/>
            <a:ext cx="5567369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Zoo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Selected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fixed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  <a:p>
            <a:pPr lvl="1"/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5119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5990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3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9334"/>
            <a:ext cx="3505200" cy="2570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33660"/>
              </p:ext>
            </p:extLst>
          </p:nvPr>
        </p:nvGraphicFramePr>
        <p:xfrm>
          <a:off x="8001000" y="46482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654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219575"/>
            <a:ext cx="1147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92908"/>
              </p:ext>
            </p:extLst>
          </p:nvPr>
        </p:nvGraphicFramePr>
        <p:xfrm>
          <a:off x="8991600" y="22860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54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857375"/>
            <a:ext cx="1477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10287000" y="5054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287000" y="5816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1557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6037263"/>
            <a:ext cx="14763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283200"/>
            <a:ext cx="1371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Specified family: P( y | X 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y,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but for all x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… who knows!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0195"/>
              </p:ext>
            </p:extLst>
          </p:nvPr>
        </p:nvGraphicFramePr>
        <p:xfrm>
          <a:off x="838200" y="43434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670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914775"/>
            <a:ext cx="14176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3124200" y="4724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124200" y="5105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2554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655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73663"/>
            <a:ext cx="17446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56962"/>
            <a:ext cx="6723552" cy="421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Factor Zoo Summary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47800" y="1524000"/>
            <a:ext cx="952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In general, when we write P(Y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 … Y</a:t>
            </a:r>
            <a:r>
              <a:rPr lang="en-US" sz="2400" baseline="-25000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|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 … X</a:t>
            </a:r>
            <a:r>
              <a:rPr lang="en-US" sz="2400" baseline="-25000" dirty="0">
                <a:ea typeface="ＭＳ Ｐゴシック" pitchFamily="34" charset="-128"/>
              </a:rPr>
              <a:t>M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  <a:p>
            <a:pPr lvl="5"/>
            <a:endParaRPr lang="en-US" sz="12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It is a </a:t>
            </a:r>
            <a:r>
              <a:rPr lang="ja-JP" altLang="en-US" sz="2000" dirty="0">
                <a:ea typeface="ＭＳ Ｐゴシック" pitchFamily="34" charset="-128"/>
              </a:rPr>
              <a:t>“</a:t>
            </a:r>
            <a:r>
              <a:rPr lang="en-US" altLang="ja-JP" sz="2000" dirty="0">
                <a:ea typeface="ＭＳ Ｐゴシック" pitchFamily="34" charset="-128"/>
              </a:rPr>
              <a:t>factor,</a:t>
            </a:r>
            <a:r>
              <a:rPr lang="ja-JP" altLang="en-US" sz="2000" dirty="0">
                <a:ea typeface="ＭＳ Ｐゴシック" pitchFamily="34" charset="-128"/>
              </a:rPr>
              <a:t>”</a:t>
            </a:r>
            <a:r>
              <a:rPr lang="en-US" altLang="ja-JP" sz="2000" dirty="0">
                <a:ea typeface="ＭＳ Ｐゴシック" pitchFamily="34" charset="-128"/>
              </a:rPr>
              <a:t> a multi-dimensional array</a:t>
            </a:r>
          </a:p>
          <a:p>
            <a:pPr lvl="5"/>
            <a:endParaRPr lang="en-US" altLang="ja-JP" sz="12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Its values are P(y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 … </a:t>
            </a:r>
            <a:r>
              <a:rPr lang="en-US" sz="2000" dirty="0" err="1">
                <a:ea typeface="ＭＳ Ｐゴシック" pitchFamily="34" charset="-128"/>
              </a:rPr>
              <a:t>y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|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 …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M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  <a:p>
            <a:pPr lvl="6"/>
            <a:endParaRPr lang="en-US" sz="12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Any assigned (=lower-case) X or Y is a dimension missing (selected) from the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49989"/>
            <a:ext cx="2666999" cy="195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41" y="4724400"/>
            <a:ext cx="3157059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70598"/>
            <a:ext cx="3416121" cy="208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2514599" cy="2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Example: 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00200" y="1600199"/>
            <a:ext cx="10185400" cy="452596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Random Variables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L: Late for class!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172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6172201" y="40005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6173788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6172994" y="29329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10588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565275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450" y="4800600"/>
            <a:ext cx="1030288" cy="3135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4271"/>
              </p:ext>
            </p:extLst>
          </p:nvPr>
        </p:nvGraphicFramePr>
        <p:xfrm>
          <a:off x="7924800" y="1946275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70532"/>
              </p:ext>
            </p:extLst>
          </p:nvPr>
        </p:nvGraphicFramePr>
        <p:xfrm>
          <a:off x="7696200" y="3276600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11574"/>
              </p:ext>
            </p:extLst>
          </p:nvPr>
        </p:nvGraphicFramePr>
        <p:xfrm>
          <a:off x="7696200" y="5229225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54500"/>
            <a:ext cx="18288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5" y="4936330"/>
            <a:ext cx="2049055" cy="73116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9" y="5864740"/>
            <a:ext cx="3051324" cy="6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 (VE)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5066166" cy="50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Inference by Enumeration: Procedural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296400" cy="4525963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Track objects called </a:t>
            </a:r>
            <a:r>
              <a:rPr lang="en-US" sz="2600" dirty="0">
                <a:solidFill>
                  <a:srgbClr val="CC0000"/>
                </a:solidFill>
                <a:ea typeface="ＭＳ Ｐゴシック" pitchFamily="34" charset="-128"/>
              </a:rPr>
              <a:t>factors</a:t>
            </a:r>
          </a:p>
          <a:p>
            <a:r>
              <a:rPr lang="en-US" sz="2600" dirty="0">
                <a:ea typeface="ＭＳ Ｐゴシック" pitchFamily="34" charset="-128"/>
              </a:rPr>
              <a:t>Initial factors are local CPTs (one per node)</a:t>
            </a:r>
          </a:p>
          <a:p>
            <a:endParaRPr lang="en-US" sz="2600" dirty="0">
              <a:ea typeface="ＭＳ Ｐゴシック" pitchFamily="34" charset="-128"/>
            </a:endParaRPr>
          </a:p>
          <a:p>
            <a:endParaRPr lang="en-US" sz="2600" dirty="0">
              <a:ea typeface="ＭＳ Ｐゴシック" pitchFamily="34" charset="-128"/>
            </a:endParaRPr>
          </a:p>
          <a:p>
            <a:endParaRPr lang="en-US" sz="2600" dirty="0">
              <a:ea typeface="ＭＳ Ｐゴシック" pitchFamily="34" charset="-128"/>
            </a:endParaRPr>
          </a:p>
          <a:p>
            <a:r>
              <a:rPr lang="en-US" sz="2600" dirty="0">
                <a:ea typeface="ＭＳ Ｐゴシック" pitchFamily="34" charset="-128"/>
              </a:rPr>
              <a:t>Any known values are selected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E.g. if we know                  , the initial factors are</a:t>
            </a: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r>
              <a:rPr lang="en-US" sz="2600" dirty="0">
                <a:ea typeface="ＭＳ Ｐゴシック" pitchFamily="34" charset="-128"/>
              </a:rPr>
              <a:t>Procedure: Join all factors, then eliminate all hidden variables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4431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43163"/>
            <a:ext cx="1089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43163"/>
            <a:ext cx="10588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2188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3775"/>
            <a:ext cx="1274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092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2841625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276600" y="2841625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249863" y="28416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257800" y="5181600"/>
          <a:ext cx="1371600" cy="44608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1650"/>
            <a:ext cx="1120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5181600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5181600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3" y="1447800"/>
            <a:ext cx="4758786" cy="471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Bayes’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2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00" y="1371600"/>
            <a:ext cx="5537543" cy="1740541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Operation 1: Join Factors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4525963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First basic operation: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joining factors</a:t>
            </a:r>
          </a:p>
          <a:p>
            <a:r>
              <a:rPr lang="en-US" sz="2000" dirty="0">
                <a:ea typeface="ＭＳ Ｐゴシック" pitchFamily="34" charset="-128"/>
              </a:rPr>
              <a:t>Combining factors:</a:t>
            </a:r>
          </a:p>
          <a:p>
            <a:pPr lvl="1"/>
            <a:r>
              <a:rPr lang="en-US" sz="1800" dirty="0">
                <a:solidFill>
                  <a:srgbClr val="CC0000"/>
                </a:solidFill>
                <a:ea typeface="ＭＳ Ｐゴシック" pitchFamily="34" charset="-128"/>
              </a:rPr>
              <a:t>Just like a database join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Get all factors over the joining variable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Build a new factor over the union of the variables involved</a:t>
            </a:r>
          </a:p>
          <a:p>
            <a:pPr lvl="4"/>
            <a:endParaRPr lang="en-US" sz="11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</a:rPr>
              <a:t>Example: Join on R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Computation for each entry: </a:t>
            </a:r>
            <a:r>
              <a:rPr lang="en-US" sz="1800" dirty="0" err="1">
                <a:ea typeface="ＭＳ Ｐゴシック" pitchFamily="34" charset="-128"/>
              </a:rPr>
              <a:t>pointwise</a:t>
            </a:r>
            <a:r>
              <a:rPr lang="en-US" sz="1800" dirty="0">
                <a:ea typeface="ＭＳ Ｐゴシック" pitchFamily="34" charset="-128"/>
              </a:rPr>
              <a:t> products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7037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10400" y="4237037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170362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7187"/>
            <a:ext cx="128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59250"/>
            <a:ext cx="13446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77000"/>
            <a:ext cx="429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3430"/>
              </p:ext>
            </p:extLst>
          </p:nvPr>
        </p:nvGraphicFramePr>
        <p:xfrm>
          <a:off x="3352800" y="4724400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06158"/>
              </p:ext>
            </p:extLst>
          </p:nvPr>
        </p:nvGraphicFramePr>
        <p:xfrm>
          <a:off x="5334000" y="4724400"/>
          <a:ext cx="1295400" cy="113533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89348"/>
              </p:ext>
            </p:extLst>
          </p:nvPr>
        </p:nvGraphicFramePr>
        <p:xfrm>
          <a:off x="8305800" y="4724400"/>
          <a:ext cx="1600200" cy="113533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85" name="Oval 15"/>
          <p:cNvSpPr>
            <a:spLocks noChangeArrowheads="1"/>
          </p:cNvSpPr>
          <p:nvPr/>
        </p:nvSpPr>
        <p:spPr bwMode="auto">
          <a:xfrm>
            <a:off x="2436813" y="53101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6" name="Oval 11"/>
          <p:cNvSpPr>
            <a:spLocks noChangeArrowheads="1"/>
          </p:cNvSpPr>
          <p:nvPr/>
        </p:nvSpPr>
        <p:spPr bwMode="auto">
          <a:xfrm>
            <a:off x="2438400" y="42433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0787" name="AutoShape 12"/>
          <p:cNvCxnSpPr>
            <a:cxnSpLocks noChangeShapeType="1"/>
          </p:cNvCxnSpPr>
          <p:nvPr/>
        </p:nvCxnSpPr>
        <p:spPr bwMode="auto">
          <a:xfrm rot="5400000">
            <a:off x="2437607" y="5042693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0287000" y="4852987"/>
            <a:ext cx="838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R,T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30785" grpId="0" animBg="1"/>
      <p:bldP spid="30786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Example: Multiple Joins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536056" cy="44875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002971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Multiple Joins</a:t>
            </a:r>
          </a:p>
        </p:txBody>
      </p:sp>
      <p:sp>
        <p:nvSpPr>
          <p:cNvPr id="32771" name="Oval 15"/>
          <p:cNvSpPr>
            <a:spLocks noChangeArrowheads="1"/>
          </p:cNvSpPr>
          <p:nvPr/>
        </p:nvSpPr>
        <p:spPr bwMode="auto">
          <a:xfrm>
            <a:off x="457200" y="3238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11"/>
          <p:cNvSpPr>
            <a:spLocks noChangeArrowheads="1"/>
          </p:cNvSpPr>
          <p:nvPr/>
        </p:nvSpPr>
        <p:spPr bwMode="auto">
          <a:xfrm>
            <a:off x="458787" y="21717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2775" name="AutoShape 12"/>
          <p:cNvCxnSpPr>
            <a:cxnSpLocks noChangeShapeType="1"/>
            <a:stCxn id="32774" idx="4"/>
            <a:endCxn id="32771" idx="0"/>
          </p:cNvCxnSpPr>
          <p:nvPr/>
        </p:nvCxnSpPr>
        <p:spPr bwMode="auto">
          <a:xfrm rot="5400000">
            <a:off x="457994" y="29710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22479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32777" name="Oval 25"/>
          <p:cNvSpPr>
            <a:spLocks noChangeArrowheads="1"/>
          </p:cNvSpPr>
          <p:nvPr/>
        </p:nvSpPr>
        <p:spPr bwMode="auto">
          <a:xfrm>
            <a:off x="457200" y="4305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8" name="AutoShape 12"/>
          <p:cNvCxnSpPr>
            <a:cxnSpLocks noChangeShapeType="1"/>
            <a:stCxn id="32771" idx="4"/>
            <a:endCxn id="32777" idx="0"/>
          </p:cNvCxnSpPr>
          <p:nvPr/>
        </p:nvCxnSpPr>
        <p:spPr bwMode="auto">
          <a:xfrm rot="5400000">
            <a:off x="457200" y="40386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2779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53200" y="3429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9342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AutoShape 12"/>
          <p:cNvCxnSpPr>
            <a:cxnSpLocks noChangeShapeType="1"/>
            <a:stCxn id="51" idx="4"/>
            <a:endCxn id="30" idx="0"/>
          </p:cNvCxnSpPr>
          <p:nvPr/>
        </p:nvCxnSpPr>
        <p:spPr bwMode="auto">
          <a:xfrm rot="5400000">
            <a:off x="6934201" y="42291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238375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064"/>
              </p:ext>
            </p:extLst>
          </p:nvPr>
        </p:nvGraphicFramePr>
        <p:xfrm>
          <a:off x="1557337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0511"/>
              </p:ext>
            </p:extLst>
          </p:nvPr>
        </p:nvGraphicFramePr>
        <p:xfrm>
          <a:off x="1511300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11561"/>
              </p:ext>
            </p:extLst>
          </p:nvPr>
        </p:nvGraphicFramePr>
        <p:xfrm>
          <a:off x="1525587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8770"/>
              </p:ext>
            </p:extLst>
          </p:nvPr>
        </p:nvGraphicFramePr>
        <p:xfrm>
          <a:off x="4572000" y="26670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65907"/>
              </p:ext>
            </p:extLst>
          </p:nvPr>
        </p:nvGraphicFramePr>
        <p:xfrm>
          <a:off x="4724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200400" y="30861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753600" y="25908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6576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17894"/>
              </p:ext>
            </p:extLst>
          </p:nvPr>
        </p:nvGraphicFramePr>
        <p:xfrm>
          <a:off x="9144000" y="40386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8153400" y="3048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7600" y="2362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T</a:t>
            </a:r>
          </a:p>
        </p:txBody>
      </p:sp>
    </p:spTree>
    <p:extLst>
      <p:ext uri="{BB962C8B-B14F-4D97-AF65-F5344CB8AC3E}">
        <p14:creationId xmlns:p14="http://schemas.microsoft.com/office/powerpoint/2010/main" val="31466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 animBg="1"/>
      <p:bldP spid="30" grpId="0" animBg="1"/>
      <p:bldP spid="41" grpId="0" animBg="1"/>
      <p:bldP spid="26" grpId="0" animBg="1"/>
      <p:bldP spid="33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6361366" cy="449964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Operation 2: Eliminate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5613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marginalization</a:t>
            </a:r>
          </a:p>
          <a:p>
            <a:pPr lvl="6"/>
            <a:endParaRPr lang="en-US" sz="500" dirty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Take a factor and sum out a variable</a:t>
            </a:r>
          </a:p>
          <a:p>
            <a:pPr lvl="2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</a:p>
          <a:p>
            <a:pPr lvl="4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projection</a:t>
            </a:r>
            <a:r>
              <a:rPr lang="en-US" sz="2000" dirty="0">
                <a:ea typeface="ＭＳ Ｐゴシック" pitchFamily="34" charset="-128"/>
              </a:rPr>
              <a:t> operation</a:t>
            </a:r>
          </a:p>
          <a:p>
            <a:pPr lvl="4"/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3481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05300"/>
            <a:ext cx="1346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276600" y="52197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591050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18050"/>
            <a:ext cx="118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87147"/>
              </p:ext>
            </p:extLst>
          </p:nvPr>
        </p:nvGraphicFramePr>
        <p:xfrm>
          <a:off x="1143000" y="48387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449"/>
              </p:ext>
            </p:extLst>
          </p:nvPr>
        </p:nvGraphicFramePr>
        <p:xfrm>
          <a:off x="4953000" y="51244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3943"/>
            <a:ext cx="8915400" cy="2760256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Multiple Elimination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95800" y="1941513"/>
            <a:ext cx="144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T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9436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2362200"/>
            <a:ext cx="1058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220200" y="1219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59080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24384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94727"/>
              </p:ext>
            </p:extLst>
          </p:nvPr>
        </p:nvGraphicFramePr>
        <p:xfrm>
          <a:off x="1828800" y="18288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57653"/>
              </p:ext>
            </p:extLst>
          </p:nvPr>
        </p:nvGraphicFramePr>
        <p:xfrm>
          <a:off x="5943600" y="28194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90140"/>
              </p:ext>
            </p:extLst>
          </p:nvPr>
        </p:nvGraphicFramePr>
        <p:xfrm>
          <a:off x="8936037" y="30289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24400" y="3200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772400" y="31623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  <p:bldP spid="21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Thus Far: Multiple Join, Multiple Eliminate (= Inference by Enumeration)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9263"/>
            <a:ext cx="8785379" cy="55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Marginalizing Early (= Variable Elimination)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26" grpId="0"/>
      <p:bldP spid="27" grpId="0"/>
      <p:bldP spid="28" grpId="0"/>
      <p:bldP spid="36" grpId="0" animBg="1"/>
      <p:bldP spid="37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Marginalizing Early! (aka VE)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43400" y="120009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R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15065" y="3048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215065" y="4114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12"/>
          <p:cNvCxnSpPr>
            <a:cxnSpLocks noChangeShapeType="1"/>
            <a:stCxn id="16" idx="4"/>
            <a:endCxn id="17" idx="0"/>
          </p:cNvCxnSpPr>
          <p:nvPr/>
        </p:nvCxnSpPr>
        <p:spPr bwMode="auto">
          <a:xfrm>
            <a:off x="6481765" y="358140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730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95400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99620"/>
              </p:ext>
            </p:extLst>
          </p:nvPr>
        </p:nvGraphicFramePr>
        <p:xfrm>
          <a:off x="3124200" y="1724025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9911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3070"/>
              </p:ext>
            </p:extLst>
          </p:nvPr>
        </p:nvGraphicFramePr>
        <p:xfrm>
          <a:off x="3276600" y="54483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814"/>
              </p:ext>
            </p:extLst>
          </p:nvPr>
        </p:nvGraphicFramePr>
        <p:xfrm>
          <a:off x="5867400" y="21907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1106"/>
              </p:ext>
            </p:extLst>
          </p:nvPr>
        </p:nvGraphicFramePr>
        <p:xfrm>
          <a:off x="5867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953" name="Oval 15"/>
          <p:cNvSpPr>
            <a:spLocks noChangeArrowheads="1"/>
          </p:cNvSpPr>
          <p:nvPr/>
        </p:nvSpPr>
        <p:spPr bwMode="auto">
          <a:xfrm>
            <a:off x="76200" y="4038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954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5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56" name="Oval 11"/>
          <p:cNvSpPr>
            <a:spLocks noChangeArrowheads="1"/>
          </p:cNvSpPr>
          <p:nvPr/>
        </p:nvSpPr>
        <p:spPr bwMode="auto">
          <a:xfrm>
            <a:off x="77787" y="2971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6957" name="AutoShape 12"/>
          <p:cNvCxnSpPr>
            <a:cxnSpLocks noChangeShapeType="1"/>
            <a:stCxn id="36956" idx="4"/>
            <a:endCxn id="36953" idx="0"/>
          </p:cNvCxnSpPr>
          <p:nvPr/>
        </p:nvCxnSpPr>
        <p:spPr bwMode="auto">
          <a:xfrm rot="5400000">
            <a:off x="76994" y="37711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958" name="Oval 25"/>
          <p:cNvSpPr>
            <a:spLocks noChangeArrowheads="1"/>
          </p:cNvSpPr>
          <p:nvPr/>
        </p:nvSpPr>
        <p:spPr bwMode="auto">
          <a:xfrm>
            <a:off x="762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959" name="AutoShape 12"/>
          <p:cNvCxnSpPr>
            <a:cxnSpLocks noChangeShapeType="1"/>
            <a:stCxn id="36953" idx="4"/>
            <a:endCxn id="36958" idx="0"/>
          </p:cNvCxnSpPr>
          <p:nvPr/>
        </p:nvCxnSpPr>
        <p:spPr bwMode="auto">
          <a:xfrm rot="5400000">
            <a:off x="76200" y="4838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6960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869950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23913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382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23622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3600" y="11430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276600" y="3124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657600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AutoShape 12"/>
          <p:cNvCxnSpPr>
            <a:cxnSpLocks noChangeShapeType="1"/>
            <a:stCxn id="62" idx="4"/>
            <a:endCxn id="63" idx="0"/>
          </p:cNvCxnSpPr>
          <p:nvPr/>
        </p:nvCxnSpPr>
        <p:spPr bwMode="auto">
          <a:xfrm rot="5400000">
            <a:off x="3657601" y="39243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05800" y="3048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3962400"/>
            <a:ext cx="1057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069637" y="3124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21005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85918"/>
              </p:ext>
            </p:extLst>
          </p:nvPr>
        </p:nvGraphicFramePr>
        <p:xfrm>
          <a:off x="8229600" y="43815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82854"/>
              </p:ext>
            </p:extLst>
          </p:nvPr>
        </p:nvGraphicFramePr>
        <p:xfrm>
          <a:off x="10668000" y="464820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1054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74676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9000" y="120009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T</a:t>
            </a: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9829800" y="154311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96400" y="11430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T</a:t>
            </a:r>
          </a:p>
        </p:txBody>
      </p:sp>
    </p:spTree>
    <p:extLst>
      <p:ext uri="{BB962C8B-B14F-4D97-AF65-F5344CB8AC3E}">
        <p14:creationId xmlns:p14="http://schemas.microsoft.com/office/powerpoint/2010/main" val="23743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7" grpId="0" animBg="1"/>
      <p:bldP spid="60" grpId="0" animBg="1"/>
      <p:bldP spid="61" grpId="0"/>
      <p:bldP spid="62" grpId="0" animBg="1"/>
      <p:bldP spid="63" grpId="0" animBg="1"/>
      <p:bldP spid="36" grpId="0" animBg="1"/>
      <p:bldP spid="38" grpId="0" animBg="1"/>
      <p:bldP spid="44" grpId="0" animBg="1"/>
      <p:bldP spid="49" grpId="0" animBg="1"/>
      <p:bldP spid="50" grpId="0"/>
      <p:bldP spid="51" grpId="0" animBg="1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892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Evidence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</a:rPr>
              <a:t>If evidence, start with factors that select that evidence</a:t>
            </a:r>
          </a:p>
          <a:p>
            <a:pPr lvl="1"/>
            <a:r>
              <a:rPr lang="en-US" sz="2000">
                <a:ea typeface="ＭＳ Ｐゴシック" pitchFamily="34" charset="-128"/>
              </a:rPr>
              <a:t>No evidence uses these initial factors:</a:t>
            </a:r>
          </a:p>
          <a:p>
            <a:endParaRPr lang="en-US" sz="2400">
              <a:ea typeface="ＭＳ Ｐゴシック" pitchFamily="34" charset="-128"/>
            </a:endParaRPr>
          </a:p>
          <a:p>
            <a:endParaRPr lang="en-US" sz="2400">
              <a:ea typeface="ＭＳ Ｐゴシック" pitchFamily="34" charset="-128"/>
            </a:endParaRPr>
          </a:p>
          <a:p>
            <a:endParaRPr lang="en-US" sz="2400">
              <a:ea typeface="ＭＳ Ｐゴシック" pitchFamily="34" charset="-128"/>
            </a:endParaRPr>
          </a:p>
          <a:p>
            <a:endParaRPr lang="en-US" sz="2400">
              <a:ea typeface="ＭＳ Ｐゴシック" pitchFamily="34" charset="-128"/>
            </a:endParaRPr>
          </a:p>
          <a:p>
            <a:pPr lvl="1"/>
            <a:r>
              <a:rPr lang="en-US" sz="2000">
                <a:ea typeface="ＭＳ Ｐゴシック" pitchFamily="34" charset="-128"/>
              </a:rPr>
              <a:t>Computing                        , the initial factors become:</a:t>
            </a:r>
          </a:p>
          <a:p>
            <a:pPr lvl="1"/>
            <a:endParaRPr lang="en-US" sz="2000">
              <a:ea typeface="ＭＳ Ｐゴシック" pitchFamily="34" charset="-128"/>
            </a:endParaRPr>
          </a:p>
          <a:p>
            <a:pPr lvl="1"/>
            <a:endParaRPr lang="en-US" sz="2000">
              <a:ea typeface="ＭＳ Ｐゴシック" pitchFamily="34" charset="-128"/>
            </a:endParaRPr>
          </a:p>
          <a:p>
            <a:pPr lvl="2"/>
            <a:endParaRPr lang="en-US" sz="1600">
              <a:ea typeface="ＭＳ Ｐゴシック" pitchFamily="34" charset="-128"/>
            </a:endParaRPr>
          </a:p>
          <a:p>
            <a:pPr lvl="2"/>
            <a:endParaRPr lang="en-US" sz="1600">
              <a:ea typeface="ＭＳ Ｐゴシック" pitchFamily="34" charset="-128"/>
            </a:endParaRPr>
          </a:p>
          <a:p>
            <a:pPr lvl="1"/>
            <a:endParaRPr lang="en-US" sz="2000">
              <a:ea typeface="ＭＳ Ｐゴシック" pitchFamily="34" charset="-128"/>
            </a:endParaRPr>
          </a:p>
          <a:p>
            <a:r>
              <a:rPr lang="en-US" sz="2400">
                <a:ea typeface="ＭＳ Ｐゴシック" pitchFamily="34" charset="-128"/>
              </a:rPr>
              <a:t>We eliminate all vars other than query + evidence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62200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362200"/>
            <a:ext cx="1090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362200"/>
            <a:ext cx="1058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595813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94225"/>
            <a:ext cx="143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531938" y="2760663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60738" y="2760663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0" y="2760663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977069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4975225"/>
          <a:ext cx="1219200" cy="2227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4975225"/>
          <a:ext cx="1295400" cy="4460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576763"/>
            <a:ext cx="10588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00" y="49752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86164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98507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63754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52291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13443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9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994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Evidence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Result will be a selected joint of query and evidence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E.g. for P(L | +r), we would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end up with: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To get our answer, just normalize this!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That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’s it!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67000"/>
            <a:ext cx="1304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30008"/>
              </p:ext>
            </p:extLst>
          </p:nvPr>
        </p:nvGraphicFramePr>
        <p:xfrm>
          <a:off x="6019800" y="3124200"/>
          <a:ext cx="1143000" cy="62865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03527"/>
              </p:ext>
            </p:extLst>
          </p:nvPr>
        </p:nvGraphicFramePr>
        <p:xfrm>
          <a:off x="1676400" y="3124200"/>
          <a:ext cx="1752600" cy="62865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667000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191000" y="3276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1400" y="2667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Normalize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General 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Choose A</a:t>
            </a:r>
          </a:p>
        </p:txBody>
      </p:sp>
      <p:sp>
        <p:nvSpPr>
          <p:cNvPr id="26635" name="AutoShape 24"/>
          <p:cNvSpPr>
            <a:spLocks noChangeArrowheads="1"/>
          </p:cNvSpPr>
          <p:nvPr/>
        </p:nvSpPr>
        <p:spPr bwMode="auto">
          <a:xfrm>
            <a:off x="32004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26"/>
          <p:cNvSpPr>
            <a:spLocks noChangeArrowheads="1"/>
          </p:cNvSpPr>
          <p:nvPr/>
        </p:nvSpPr>
        <p:spPr bwMode="auto">
          <a:xfrm>
            <a:off x="67056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1828800" y="5410200"/>
            <a:ext cx="6096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32"/>
          <p:cNvSpPr>
            <a:spLocks noChangeArrowheads="1"/>
          </p:cNvSpPr>
          <p:nvPr/>
        </p:nvSpPr>
        <p:spPr bwMode="auto">
          <a:xfrm>
            <a:off x="9144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21188"/>
            <a:ext cx="219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94200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14890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996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119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343400"/>
            <a:ext cx="21955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6261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86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514600" y="14478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219200" y="2209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Choose E</a:t>
            </a: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3657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7086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060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33713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2438400" y="41910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219200" y="4876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Finish with B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>
            <a:off x="3429000" y="5486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6553200" y="5486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9710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727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637213"/>
            <a:ext cx="1616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129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129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71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9718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713413"/>
            <a:ext cx="1473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7659" grpId="0"/>
      <p:bldP spid="29708" grpId="0" animBg="1"/>
      <p:bldP spid="297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Same Example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3124200"/>
            <a:ext cx="5867400" cy="3219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5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marginal can be obtained from joint by summing out</a:t>
            </a: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use Bayes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 net joint distribution expression</a:t>
            </a: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use x*(</a:t>
            </a:r>
            <a:r>
              <a:rPr lang="en-US" sz="2000" dirty="0" err="1">
                <a:ea typeface="ＭＳ Ｐゴシック" pitchFamily="34" charset="-128"/>
              </a:rPr>
              <a:t>y+z</a:t>
            </a:r>
            <a:r>
              <a:rPr lang="en-US" sz="2000" dirty="0">
                <a:ea typeface="ＭＳ Ｐゴシック" pitchFamily="34" charset="-128"/>
              </a:rPr>
              <a:t>) = </a:t>
            </a:r>
            <a:r>
              <a:rPr lang="en-US" sz="2000" dirty="0" err="1">
                <a:ea typeface="ＭＳ Ｐゴシック" pitchFamily="34" charset="-128"/>
              </a:rPr>
              <a:t>xy</a:t>
            </a:r>
            <a:r>
              <a:rPr lang="en-US" sz="2000" dirty="0">
                <a:ea typeface="ＭＳ Ｐゴシック" pitchFamily="34" charset="-128"/>
              </a:rPr>
              <a:t> + </a:t>
            </a:r>
            <a:r>
              <a:rPr lang="en-US" sz="2000" dirty="0" err="1">
                <a:ea typeface="ＭＳ Ｐゴシック" pitchFamily="34" charset="-128"/>
              </a:rPr>
              <a:t>xz</a:t>
            </a:r>
            <a:endParaRPr lang="en-US" sz="20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joining on a, and then summing out gives f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use x*(</a:t>
            </a:r>
            <a:r>
              <a:rPr lang="en-US" sz="2000" dirty="0" err="1">
                <a:ea typeface="ＭＳ Ｐゴシック" pitchFamily="34" charset="-128"/>
              </a:rPr>
              <a:t>y+z</a:t>
            </a:r>
            <a:r>
              <a:rPr lang="en-US" sz="2000" dirty="0">
                <a:ea typeface="ＭＳ Ｐゴシック" pitchFamily="34" charset="-128"/>
              </a:rPr>
              <a:t>)  = </a:t>
            </a:r>
            <a:r>
              <a:rPr lang="en-US" sz="2000" dirty="0" err="1">
                <a:ea typeface="ＭＳ Ｐゴシック" pitchFamily="34" charset="-128"/>
              </a:rPr>
              <a:t>xy</a:t>
            </a:r>
            <a:r>
              <a:rPr lang="en-US" sz="2000" dirty="0">
                <a:ea typeface="ＭＳ Ｐゴシック" pitchFamily="34" charset="-128"/>
              </a:rPr>
              <a:t> + </a:t>
            </a:r>
            <a:r>
              <a:rPr lang="en-US" sz="2000" dirty="0" err="1">
                <a:ea typeface="ＭＳ Ｐゴシック" pitchFamily="34" charset="-128"/>
              </a:rPr>
              <a:t>xz</a:t>
            </a:r>
            <a:endParaRPr lang="en-US" sz="20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joining on e, and then summing out gives f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</a:p>
        </p:txBody>
      </p:sp>
      <p:pic>
        <p:nvPicPr>
          <p:cNvPr id="4506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32"/>
          <p:cNvSpPr>
            <a:spLocks noChangeArrowheads="1"/>
          </p:cNvSpPr>
          <p:nvPr/>
        </p:nvSpPr>
        <p:spPr bwMode="auto">
          <a:xfrm>
            <a:off x="3810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110821"/>
            <a:ext cx="5791201" cy="3061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5069" name="Content Placeholder 2"/>
          <p:cNvSpPr txBox="1">
            <a:spLocks/>
          </p:cNvSpPr>
          <p:nvPr/>
        </p:nvSpPr>
        <p:spPr bwMode="auto">
          <a:xfrm>
            <a:off x="0" y="6477000"/>
            <a:ext cx="1211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we are doing is exploiting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(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u+v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w+x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y+z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to improve computational efficiency!</a:t>
            </a:r>
          </a:p>
        </p:txBody>
      </p:sp>
      <p:pic>
        <p:nvPicPr>
          <p:cNvPr id="24" name="Picture 23" descr="alar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46105" name="TextBox 75"/>
          <p:cNvSpPr txBox="1">
            <a:spLocks noChangeArrowheads="1"/>
          </p:cNvSpPr>
          <p:nvPr/>
        </p:nvSpPr>
        <p:spPr bwMode="auto">
          <a:xfrm>
            <a:off x="8153400" y="42672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/>
                <a:cs typeface="Calibri"/>
              </a:rPr>
              <a:t>Computational complexity critically depends on the largest factor being generated in this process.  Size of factor = number of entries in table.  In example above (assuming binary) all factors generated are of size 2 --- as they all only have one variable (Z, Z, and X</a:t>
            </a:r>
            <a:r>
              <a:rPr lang="en-US" sz="1800" baseline="-25000" dirty="0">
                <a:latin typeface="Calibri"/>
                <a:cs typeface="Calibri"/>
              </a:rPr>
              <a:t>3</a:t>
            </a:r>
            <a:r>
              <a:rPr lang="en-US" sz="1800" dirty="0">
                <a:latin typeface="Calibri"/>
                <a:cs typeface="Calibri"/>
              </a:rPr>
              <a:t> respectively).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Variable Elimination Ordering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686800" cy="4602163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For the query P(X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,…,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y</a:t>
            </a:r>
            <a:r>
              <a:rPr lang="en-US" sz="2000" baseline="-25000" dirty="0" err="1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work through the following two different orderings as done in previous slide: Z,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and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 Z.  What is the size of the maximum factor generated for each of the orderings?</a:t>
            </a: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Answer: 2</a:t>
            </a:r>
            <a:r>
              <a:rPr lang="en-US" sz="2000" baseline="30000" dirty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versus 2 (assuming binary)</a:t>
            </a:r>
          </a:p>
          <a:p>
            <a:pPr lvl="4"/>
            <a:endParaRPr lang="en-US" sz="8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In general: the ordering can greatly affect efficiency.  </a:t>
            </a: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3800" y="2590800"/>
            <a:ext cx="4343400" cy="2819400"/>
            <a:chOff x="3810000" y="2743200"/>
            <a:chExt cx="2514600" cy="1752600"/>
          </a:xfrm>
        </p:grpSpPr>
        <p:sp>
          <p:nvSpPr>
            <p:cNvPr id="86" name="Oval 85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12" idx="4"/>
              <a:endCxn id="59" idx="0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  <a:endCxn id="61" idx="0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4"/>
              <a:endCxn id="58" idx="0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32" name="Straight Arrow Connector 31"/>
            <p:cNvCxnSpPr>
              <a:stCxn id="61" idx="4"/>
              <a:endCxn id="57" idx="0"/>
            </p:cNvCxnSpPr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180" name="Picture 5017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52" name="Picture 5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50190" name="Picture 5018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41" name="Straight Arrow Connector 40"/>
            <p:cNvCxnSpPr>
              <a:stCxn id="11" idx="4"/>
              <a:endCxn id="86" idx="0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6" idx="4"/>
              <a:endCxn id="75" idx="0"/>
            </p:cNvCxnSpPr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47134" name="TextBox 53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47135" name="TextBox 95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95400" y="1397001"/>
            <a:ext cx="97536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The computational and space complexity of variable elimination is determined by the largest factor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E.g., previous slide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example 2</a:t>
            </a:r>
            <a:r>
              <a:rPr lang="en-US" sz="2000" baseline="30000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vs. 2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CSP:  </a:t>
            </a: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Hence inference in Bayes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4102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Representation</a:t>
            </a:r>
          </a:p>
          <a:p>
            <a:pPr lvl="6"/>
            <a:endParaRPr lang="en-US" sz="900" dirty="0">
              <a:ea typeface="ＭＳ Ｐゴシック" pitchFamily="34" charset="-128"/>
            </a:endParaRPr>
          </a:p>
          <a:p>
            <a:pPr lvl="4"/>
            <a:endParaRPr lang="en-US" sz="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Conditional Independences</a:t>
            </a:r>
          </a:p>
          <a:p>
            <a:pPr lvl="8"/>
            <a:endParaRPr lang="en-US" sz="900" dirty="0">
              <a:ea typeface="ＭＳ Ｐゴシック" pitchFamily="34" charset="-128"/>
            </a:endParaRPr>
          </a:p>
          <a:p>
            <a:pPr lvl="4"/>
            <a:endParaRPr lang="en-US" sz="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Probabilistic Inference</a:t>
            </a:r>
          </a:p>
          <a:p>
            <a:pPr lvl="7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Enumeration (exact, exponential complexity)</a:t>
            </a:r>
          </a:p>
          <a:p>
            <a:pPr lvl="6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Variable elimination (exact, worst-case exponential complexity, often better)</a:t>
            </a:r>
          </a:p>
          <a:p>
            <a:pPr lvl="6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Inference is NP-complete</a:t>
            </a:r>
          </a:p>
          <a:p>
            <a:pPr lvl="5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Sampling (approximate)</a:t>
            </a:r>
          </a:p>
          <a:p>
            <a:pPr lvl="5"/>
            <a:endParaRPr lang="en-US" sz="1200" dirty="0">
              <a:ea typeface="ＭＳ Ｐゴシック" pitchFamily="34" charset="-128"/>
            </a:endParaRPr>
          </a:p>
          <a:p>
            <a:pPr lvl="3"/>
            <a:endParaRPr lang="en-US" sz="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Learning Bayes</a:t>
            </a:r>
            <a:r>
              <a:rPr lang="en-US" altLang="en-US" sz="2400" dirty="0">
                <a:ea typeface="ＭＳ Ｐゴシック" pitchFamily="34" charset="-128"/>
              </a:rPr>
              <a:t>’</a:t>
            </a:r>
            <a:r>
              <a:rPr lang="en-US" sz="2400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143000"/>
            <a:ext cx="2438398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1863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81308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33019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73011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90127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9048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01502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441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84611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12033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62832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60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Independences</a:t>
            </a: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Probabilistic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(exact,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(exact, 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NP-complete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Sampling (approximate)</a:t>
            </a:r>
          </a:p>
          <a:p>
            <a:pPr lvl="5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Learning Bayes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75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75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Posterior probability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Most likely explanation: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joint probability distribution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94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441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7513"/>
            <a:ext cx="10285809" cy="247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Bayes’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Given unlimited time, inference in BNs is easy</a:t>
            </a:r>
          </a:p>
          <a:p>
            <a:pPr lvl="7"/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 by example: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362200" cy="37034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048000" cy="40713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3390249" cy="7264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6324600" cy="7657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70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box{argmax}_q \,\, P(Q = q| E_1 = e_1 \ldots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29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E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56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P(B |j,m) \propto P(B, j, m)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11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B |j,m) &amp; \propto &amp; P(B, j, m) \\&#10;&amp; = &amp; \sum_{e, a} P(B, j, m, e, a) \\&#10;&amp; = &amp; \sum_{e,a} P(B) P(e) P( a | B, e) P( j | a) P(m | a) \\&#10;&amp; = &amp; \sum_{e} P(B) P(e) \sum_a P( a | B, e) P(j | a) P(m | a)\\&#10;&amp; = &amp; \sum_{e} P(B) P(e) f_1(B, e, j, m) \\&#10;&amp; = &amp; P(B) \sum_e P(e) f_1(B, e, j, m) \\&#10;&amp; = &amp; P(B) f_2(B, j, m)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4"/>
  <p:tag name="PICTUREFILESIZE" val="1308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8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"/>
  <p:tag name="PICTUREFILESIZE" val="159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"/>
  <p:tag name="PICTUREFILESIZE" val="139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5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9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7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9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72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\el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37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L = +\ell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2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 | 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r,t : \quad P(r, t) = P(r) \cdot 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24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sum $R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6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3"/>
  <p:tag name="PICTUREFILESIZE" val="30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40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40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 \propto P(B, j, 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11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A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9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570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64652</TotalTime>
  <Words>2627</Words>
  <Application>Microsoft Macintosh PowerPoint</Application>
  <PresentationFormat>Widescreen</PresentationFormat>
  <Paragraphs>1087</Paragraphs>
  <Slides>39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Symbol</vt:lpstr>
      <vt:lpstr>Times New Roman</vt:lpstr>
      <vt:lpstr>Wingdings</vt:lpstr>
      <vt:lpstr>dan-berkeley-nlp-v1</vt:lpstr>
      <vt:lpstr>CS 480/580: Introduction to Artificial Intelligence </vt:lpstr>
      <vt:lpstr>Bayes’ Net Representation</vt:lpstr>
      <vt:lpstr>Example: Alarm Network</vt:lpstr>
      <vt:lpstr>Example: Alarm Network</vt:lpstr>
      <vt:lpstr>Example: Alarm Network</vt:lpstr>
      <vt:lpstr>Bayes’ Nets</vt:lpstr>
      <vt:lpstr>Inference</vt:lpstr>
      <vt:lpstr>Inference by Enumeration</vt:lpstr>
      <vt:lpstr>Inference by Enumeration in Bayes’ Net</vt:lpstr>
      <vt:lpstr>Inference by Enumeration?</vt:lpstr>
      <vt:lpstr>Inference by Enumeration vs. Variable Elimination</vt:lpstr>
      <vt:lpstr>Factor Zoo</vt:lpstr>
      <vt:lpstr>Factor Zoo I</vt:lpstr>
      <vt:lpstr>Factor Zoo II</vt:lpstr>
      <vt:lpstr>Factor Zoo III</vt:lpstr>
      <vt:lpstr>Factor Zoo Summary</vt:lpstr>
      <vt:lpstr>Example: Traffic Domain</vt:lpstr>
      <vt:lpstr>Variable Elimination (VE)</vt:lpstr>
      <vt:lpstr>Inference by Enumeration: Procedural Outline</vt:lpstr>
      <vt:lpstr>Operation 1: Join Factors</vt:lpstr>
      <vt:lpstr>Example: Multiple Joins</vt:lpstr>
      <vt:lpstr>Example: Multiple Joins</vt:lpstr>
      <vt:lpstr>Operation 2: Eliminate</vt:lpstr>
      <vt:lpstr>Multiple Elimination</vt:lpstr>
      <vt:lpstr>Thus Far: Multiple Join, Multiple Eliminate (= Inference by Enumeration)</vt:lpstr>
      <vt:lpstr>Marginalizing Early (= Variable Elimination)</vt:lpstr>
      <vt:lpstr>Traffic Domain</vt:lpstr>
      <vt:lpstr>Marginalizing Early! (aka VE)</vt:lpstr>
      <vt:lpstr>Evidence</vt:lpstr>
      <vt:lpstr>Evidence II</vt:lpstr>
      <vt:lpstr>General Variable Elimination</vt:lpstr>
      <vt:lpstr>Example</vt:lpstr>
      <vt:lpstr>Example</vt:lpstr>
      <vt:lpstr>Same Example in Equations</vt:lpstr>
      <vt:lpstr>Another Variable Elimination Example</vt:lpstr>
      <vt:lpstr>Variable Elimination Ordering</vt:lpstr>
      <vt:lpstr>VE: Computational and Space Complexity</vt:lpstr>
      <vt:lpstr>Worst Case Complexity?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3705</cp:revision>
  <cp:lastPrinted>2014-04-01T00:57:28Z</cp:lastPrinted>
  <dcterms:created xsi:type="dcterms:W3CDTF">2004-08-27T04:16:05Z</dcterms:created>
  <dcterms:modified xsi:type="dcterms:W3CDTF">2026-03-18T03:22:03Z</dcterms:modified>
</cp:coreProperties>
</file>