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3"/>
  </p:notesMasterIdLst>
  <p:handoutMasterIdLst>
    <p:handoutMasterId r:id="rId34"/>
  </p:handoutMasterIdLst>
  <p:sldIdLst>
    <p:sldId id="570" r:id="rId2"/>
    <p:sldId id="478" r:id="rId3"/>
    <p:sldId id="450" r:id="rId4"/>
    <p:sldId id="413" r:id="rId5"/>
    <p:sldId id="575" r:id="rId6"/>
    <p:sldId id="567" r:id="rId7"/>
    <p:sldId id="557" r:id="rId8"/>
    <p:sldId id="573" r:id="rId9"/>
    <p:sldId id="528" r:id="rId10"/>
    <p:sldId id="560" r:id="rId11"/>
    <p:sldId id="561" r:id="rId12"/>
    <p:sldId id="549" r:id="rId13"/>
    <p:sldId id="577" r:id="rId14"/>
    <p:sldId id="563" r:id="rId15"/>
    <p:sldId id="578" r:id="rId16"/>
    <p:sldId id="520" r:id="rId17"/>
    <p:sldId id="580" r:id="rId18"/>
    <p:sldId id="568" r:id="rId19"/>
    <p:sldId id="521" r:id="rId20"/>
    <p:sldId id="522" r:id="rId21"/>
    <p:sldId id="525" r:id="rId22"/>
    <p:sldId id="527" r:id="rId23"/>
    <p:sldId id="576" r:id="rId24"/>
    <p:sldId id="584" r:id="rId25"/>
    <p:sldId id="591" r:id="rId26"/>
    <p:sldId id="592" r:id="rId27"/>
    <p:sldId id="585" r:id="rId28"/>
    <p:sldId id="589" r:id="rId29"/>
    <p:sldId id="590" r:id="rId30"/>
    <p:sldId id="477" r:id="rId31"/>
    <p:sldId id="555" r:id="rId32"/>
  </p:sldIdLst>
  <p:sldSz cx="12192000" cy="6858000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1EDB-EECA-6C4B-BA79-9D6986571958}" v="19" dt="2022-11-09T22:29:17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5" autoAdjust="0"/>
    <p:restoredTop sz="94546" autoAdjust="0"/>
  </p:normalViewPr>
  <p:slideViewPr>
    <p:cSldViewPr>
      <p:cViewPr varScale="1">
        <p:scale>
          <a:sx n="145" d="100"/>
          <a:sy n="145" d="100"/>
        </p:scale>
        <p:origin x="10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02E71EDB-EECA-6C4B-BA79-9D6986571958}"/>
    <pc:docChg chg="undo redo custSel addSld delSld modSld">
      <pc:chgData name="Xuesu Xiao" userId="2da2dc19-76a6-42ca-a03e-a5becae5e7dc" providerId="ADAL" clId="{02E71EDB-EECA-6C4B-BA79-9D6986571958}" dt="2022-11-09T22:48:10.565" v="151" actId="20577"/>
      <pc:docMkLst>
        <pc:docMk/>
      </pc:docMkLst>
      <pc:sldChg chg="modSp modAnim">
        <pc:chgData name="Xuesu Xiao" userId="2da2dc19-76a6-42ca-a03e-a5becae5e7dc" providerId="ADAL" clId="{02E71EDB-EECA-6C4B-BA79-9D6986571958}" dt="2022-11-09T22:29:17.356" v="146" actId="20577"/>
        <pc:sldMkLst>
          <pc:docMk/>
          <pc:sldMk cId="0" sldId="450"/>
        </pc:sldMkLst>
        <pc:spChg chg="mod">
          <ac:chgData name="Xuesu Xiao" userId="2da2dc19-76a6-42ca-a03e-a5becae5e7dc" providerId="ADAL" clId="{02E71EDB-EECA-6C4B-BA79-9D6986571958}" dt="2022-11-09T22:29:17.356" v="146" actId="20577"/>
          <ac:spMkLst>
            <pc:docMk/>
            <pc:sldMk cId="0" sldId="450"/>
            <ac:spMk id="1283075" creationId="{00000000-0000-0000-0000-000000000000}"/>
          </ac:spMkLst>
        </pc:spChg>
      </pc:sldChg>
      <pc:sldChg chg="modSp mod">
        <pc:chgData name="Xuesu Xiao" userId="2da2dc19-76a6-42ca-a03e-a5becae5e7dc" providerId="ADAL" clId="{02E71EDB-EECA-6C4B-BA79-9D6986571958}" dt="2022-11-09T22:48:10.565" v="151" actId="20577"/>
        <pc:sldMkLst>
          <pc:docMk/>
          <pc:sldMk cId="0" sldId="477"/>
        </pc:sldMkLst>
        <pc:spChg chg="mod">
          <ac:chgData name="Xuesu Xiao" userId="2da2dc19-76a6-42ca-a03e-a5becae5e7dc" providerId="ADAL" clId="{02E71EDB-EECA-6C4B-BA79-9D6986571958}" dt="2022-11-09T22:48:10.565" v="151" actId="20577"/>
          <ac:spMkLst>
            <pc:docMk/>
            <pc:sldMk cId="0" sldId="477"/>
            <ac:spMk id="33795" creationId="{00000000-0000-0000-0000-000000000000}"/>
          </ac:spMkLst>
        </pc:spChg>
      </pc:sldChg>
      <pc:sldChg chg="del">
        <pc:chgData name="Xuesu Xiao" userId="2da2dc19-76a6-42ca-a03e-a5becae5e7dc" providerId="ADAL" clId="{02E71EDB-EECA-6C4B-BA79-9D6986571958}" dt="2022-11-09T16:29:10.703" v="134" actId="2696"/>
        <pc:sldMkLst>
          <pc:docMk/>
          <pc:sldMk cId="0" sldId="526"/>
        </pc:sldMkLst>
      </pc:sldChg>
      <pc:sldChg chg="del">
        <pc:chgData name="Xuesu Xiao" userId="2da2dc19-76a6-42ca-a03e-a5becae5e7dc" providerId="ADAL" clId="{02E71EDB-EECA-6C4B-BA79-9D6986571958}" dt="2022-11-09T17:25:54.578" v="137" actId="2696"/>
        <pc:sldMkLst>
          <pc:docMk/>
          <pc:sldMk cId="0" sldId="550"/>
        </pc:sldMkLst>
      </pc:sldChg>
      <pc:sldChg chg="addSp delSp modSp mod addAnim delAnim modAnim">
        <pc:chgData name="Xuesu Xiao" userId="2da2dc19-76a6-42ca-a03e-a5becae5e7dc" providerId="ADAL" clId="{02E71EDB-EECA-6C4B-BA79-9D6986571958}" dt="2022-11-09T16:23:39.362" v="133" actId="1076"/>
        <pc:sldMkLst>
          <pc:docMk/>
          <pc:sldMk cId="0" sldId="568"/>
        </pc:sldMkLst>
        <pc:graphicFrameChg chg="add mod">
          <ac:chgData name="Xuesu Xiao" userId="2da2dc19-76a6-42ca-a03e-a5becae5e7dc" providerId="ADAL" clId="{02E71EDB-EECA-6C4B-BA79-9D6986571958}" dt="2022-11-09T16:06:51.696" v="95" actId="571"/>
          <ac:graphicFrameMkLst>
            <pc:docMk/>
            <pc:sldMk cId="0" sldId="568"/>
            <ac:graphicFrameMk id="2" creationId="{CAAC9845-0187-5CDB-8ABB-69F466D44BDF}"/>
          </ac:graphicFrameMkLst>
        </pc:graphicFrameChg>
        <pc:graphicFrameChg chg="add mod">
          <ac:chgData name="Xuesu Xiao" userId="2da2dc19-76a6-42ca-a03e-a5becae5e7dc" providerId="ADAL" clId="{02E71EDB-EECA-6C4B-BA79-9D6986571958}" dt="2022-11-09T16:06:51.508" v="94" actId="571"/>
          <ac:graphicFrameMkLst>
            <pc:docMk/>
            <pc:sldMk cId="0" sldId="568"/>
            <ac:graphicFrameMk id="3" creationId="{52DFA9A4-89B5-A38B-2417-005B610A4483}"/>
          </ac:graphicFrameMkLst>
        </pc:graphicFrameChg>
        <pc:graphicFrameChg chg="add mod">
          <ac:chgData name="Xuesu Xiao" userId="2da2dc19-76a6-42ca-a03e-a5becae5e7dc" providerId="ADAL" clId="{02E71EDB-EECA-6C4B-BA79-9D6986571958}" dt="2022-11-09T16:23:38.641" v="125" actId="571"/>
          <ac:graphicFrameMkLst>
            <pc:docMk/>
            <pc:sldMk cId="0" sldId="568"/>
            <ac:graphicFrameMk id="4" creationId="{916E3C12-CE74-2DC2-7C93-6B760CA2DB42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05:40.013" v="47" actId="478"/>
          <ac:graphicFrameMkLst>
            <pc:docMk/>
            <pc:sldMk cId="0" sldId="568"/>
            <ac:graphicFrameMk id="1383428" creationId="{00000000-0000-0000-0000-000000000000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23:38.807" v="127" actId="478"/>
          <ac:graphicFrameMkLst>
            <pc:docMk/>
            <pc:sldMk cId="0" sldId="568"/>
            <ac:graphicFrameMk id="1383429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8.898" v="128" actId="478"/>
          <ac:graphicFrameMkLst>
            <pc:docMk/>
            <pc:sldMk cId="0" sldId="568"/>
            <ac:graphicFrameMk id="1383430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008" v="129" actId="478"/>
          <ac:graphicFrameMkLst>
            <pc:docMk/>
            <pc:sldMk cId="0" sldId="568"/>
            <ac:graphicFrameMk id="1383431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071" v="130" actId="478"/>
          <ac:graphicFrameMkLst>
            <pc:docMk/>
            <pc:sldMk cId="0" sldId="568"/>
            <ac:graphicFrameMk id="1383432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158" v="131" actId="478"/>
          <ac:graphicFrameMkLst>
            <pc:docMk/>
            <pc:sldMk cId="0" sldId="568"/>
            <ac:graphicFrameMk id="1383433" creationId="{00000000-0000-0000-0000-000000000000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23:39.232" v="132" actId="478"/>
          <ac:graphicFrameMkLst>
            <pc:docMk/>
            <pc:sldMk cId="0" sldId="568"/>
            <ac:graphicFrameMk id="1383434" creationId="{00000000-0000-0000-0000-000000000000}"/>
          </ac:graphicFrameMkLst>
        </pc:graphicFrameChg>
        <pc:graphicFrameChg chg="mod">
          <ac:chgData name="Xuesu Xiao" userId="2da2dc19-76a6-42ca-a03e-a5becae5e7dc" providerId="ADAL" clId="{02E71EDB-EECA-6C4B-BA79-9D6986571958}" dt="2022-11-09T16:23:39.362" v="133" actId="1076"/>
          <ac:graphicFrameMkLst>
            <pc:docMk/>
            <pc:sldMk cId="0" sldId="568"/>
            <ac:graphicFrameMk id="1383435" creationId="{00000000-0000-0000-0000-000000000000}"/>
          </ac:graphicFrameMkLst>
        </pc:graphicFrameChg>
      </pc:sldChg>
      <pc:sldChg chg="new del">
        <pc:chgData name="Xuesu Xiao" userId="2da2dc19-76a6-42ca-a03e-a5becae5e7dc" providerId="ADAL" clId="{02E71EDB-EECA-6C4B-BA79-9D6986571958}" dt="2022-11-09T16:30:41.735" v="136" actId="2696"/>
        <pc:sldMkLst>
          <pc:docMk/>
          <pc:sldMk cId="1208407165" sldId="5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20.xml"/><Relationship Id="rId10" Type="http://schemas.openxmlformats.org/officeDocument/2006/relationships/image" Target="../media/image29.png"/><Relationship Id="rId4" Type="http://schemas.openxmlformats.org/officeDocument/2006/relationships/tags" Target="../tags/tag19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9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2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0.png"/><Relationship Id="rId5" Type="http://schemas.openxmlformats.org/officeDocument/2006/relationships/tags" Target="../tags/tag25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2.png"/><Relationship Id="rId5" Type="http://schemas.openxmlformats.org/officeDocument/2006/relationships/tags" Target="../tags/tag34.xml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tags" Target="../tags/tag33.xml"/><Relationship Id="rId9" Type="http://schemas.openxmlformats.org/officeDocument/2006/relationships/image" Target="../media/image50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39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tags" Target="../tags/tag41.xml"/><Relationship Id="rId10" Type="http://schemas.openxmlformats.org/officeDocument/2006/relationships/image" Target="../media/image59.png"/><Relationship Id="rId4" Type="http://schemas.openxmlformats.org/officeDocument/2006/relationships/tags" Target="../tags/tag40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7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9.png"/><Relationship Id="rId5" Type="http://schemas.openxmlformats.org/officeDocument/2006/relationships/tags" Target="../tags/tag46.xml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74.png"/><Relationship Id="rId2" Type="http://schemas.openxmlformats.org/officeDocument/2006/relationships/tags" Target="../tags/tag50.xml"/><Relationship Id="rId16" Type="http://schemas.openxmlformats.org/officeDocument/2006/relationships/image" Target="../media/image7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9.png"/><Relationship Id="rId5" Type="http://schemas.openxmlformats.org/officeDocument/2006/relationships/tags" Target="../tags/tag53.xml"/><Relationship Id="rId15" Type="http://schemas.openxmlformats.org/officeDocument/2006/relationships/image" Target="../media/image77.png"/><Relationship Id="rId10" Type="http://schemas.openxmlformats.org/officeDocument/2006/relationships/image" Target="../media/image68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57.xml"/><Relationship Id="rId16" Type="http://schemas.openxmlformats.org/officeDocument/2006/relationships/image" Target="../media/image45.png"/><Relationship Id="rId20" Type="http://schemas.openxmlformats.org/officeDocument/2006/relationships/image" Target="../media/image80.emf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40.png"/><Relationship Id="rId5" Type="http://schemas.openxmlformats.org/officeDocument/2006/relationships/tags" Target="../tags/tag60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858" y="1371898"/>
            <a:ext cx="11428412" cy="4295178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480/580: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BCA1558-DC43-FFAD-0E7D-DB217B18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819541"/>
            <a:ext cx="5403371" cy="203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Inputs are </a:t>
            </a:r>
            <a:r>
              <a:rPr lang="en-US" sz="2800" dirty="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Each feature has a </a:t>
            </a:r>
            <a:r>
              <a:rPr lang="en-US" sz="2800" dirty="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Sum is the </a:t>
            </a:r>
            <a:r>
              <a:rPr lang="en-US" sz="2800" dirty="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524126"/>
            <a:ext cx="4800600" cy="180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45" y="2362200"/>
            <a:ext cx="946395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 the space of feature vectors</a:t>
            </a:r>
          </a:p>
          <a:p>
            <a:pPr lvl="1" eaLnBrk="1" hangingPunct="1"/>
            <a:r>
              <a:rPr lang="en-US" sz="2400" dirty="0"/>
              <a:t>Examples are points</a:t>
            </a:r>
          </a:p>
          <a:p>
            <a:pPr lvl="1" eaLnBrk="1" hangingPunct="1"/>
            <a:r>
              <a:rPr lang="en-US" sz="2400" dirty="0"/>
              <a:t>Any weight vector is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1" eaLnBrk="1" hangingPunct="1"/>
            <a:r>
              <a:rPr lang="en-US" sz="2400" dirty="0"/>
              <a:t>One side corresponds to Y=+1</a:t>
            </a:r>
          </a:p>
          <a:p>
            <a:pPr lvl="1" eaLnBrk="1" hangingPunct="1"/>
            <a:r>
              <a:rPr lang="en-US" sz="2400" dirty="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841" y="1447800"/>
            <a:ext cx="5638317" cy="1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40316"/>
            <a:ext cx="7772400" cy="3871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219829"/>
            <a:ext cx="4800600" cy="197994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353284"/>
            <a:ext cx="4800600" cy="1523032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042" y="4953000"/>
            <a:ext cx="479451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97001"/>
            <a:ext cx="114046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98281"/>
              </p:ext>
            </p:extLst>
          </p:nvPr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91744" imgH="3742857" progId="MSPhotoEd.3">
                  <p:embed/>
                </p:oleObj>
              </mc:Choice>
              <mc:Fallback>
                <p:oleObj name="Photo Editor Photo" r:id="rId2" imgW="4791744" imgH="3742857" progId="MSPhotoEd.3">
                  <p:embed/>
                  <p:pic>
                    <p:nvPicPr>
                      <p:cNvPr id="138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38778"/>
              </p:ext>
            </p:extLst>
          </p:nvPr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1383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753639" imgH="3780952" progId="MSPhotoEd.3">
                  <p:embed/>
                </p:oleObj>
              </mc:Choice>
              <mc:Fallback>
                <p:oleObj name="Photo Editor Photo" r:id="rId6" imgW="4753639" imgH="3780952" progId="MSPhotoEd.3">
                  <p:embed/>
                  <p:pic>
                    <p:nvPicPr>
                      <p:cNvPr id="1383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904762" imgH="3761905" progId="MSPhotoEd.3">
                  <p:embed/>
                </p:oleObj>
              </mc:Choice>
              <mc:Fallback>
                <p:oleObj name="Photo Editor Photo" r:id="rId8" imgW="4904762" imgH="3761905" progId="MSPhotoEd.3">
                  <p:embed/>
                  <p:pic>
                    <p:nvPicPr>
                      <p:cNvPr id="1383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944165" imgH="3742857" progId="MSPhotoEd.3">
                  <p:embed/>
                </p:oleObj>
              </mc:Choice>
              <mc:Fallback>
                <p:oleObj name="Photo Editor Photo" r:id="rId10" imgW="4944165" imgH="3742857" progId="MSPhotoEd.3">
                  <p:embed/>
                  <p:pic>
                    <p:nvPicPr>
                      <p:cNvPr id="1383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4847619" imgH="3780952" progId="MSPhotoEd.3">
                  <p:embed/>
                </p:oleObj>
              </mc:Choice>
              <mc:Fallback>
                <p:oleObj name="Photo Editor Photo" r:id="rId12" imgW="4847619" imgH="3780952" progId="MSPhotoEd.3">
                  <p:embed/>
                  <p:pic>
                    <p:nvPicPr>
                      <p:cNvPr id="1383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91562"/>
              </p:ext>
            </p:extLst>
          </p:nvPr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715533" imgH="3666667" progId="MSPhotoEd.3">
                  <p:embed/>
                </p:oleObj>
              </mc:Choice>
              <mc:Fallback>
                <p:oleObj name="Photo Editor Photo" r:id="rId14" imgW="4715533" imgH="3666667" progId="MSPhotoEd.3">
                  <p:embed/>
                  <p:pic>
                    <p:nvPicPr>
                      <p:cNvPr id="1383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31355"/>
              </p:ext>
            </p:extLst>
          </p:nvPr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4657143" imgH="3742857" progId="MSPhotoEd.3">
                  <p:embed/>
                </p:oleObj>
              </mc:Choice>
              <mc:Fallback>
                <p:oleObj name="Photo Editor Photo" r:id="rId16" imgW="4657143" imgH="3742857" progId="MSPhotoEd.3">
                  <p:embed/>
                  <p:pic>
                    <p:nvPicPr>
                      <p:cNvPr id="1383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If we have multiple classes: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378615"/>
            <a:ext cx="4648200" cy="1669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61038" y="1646856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Overtraining is a kind of </a:t>
            </a:r>
            <a:r>
              <a:rPr lang="en-US" sz="2000" dirty="0" err="1"/>
              <a:t>overfitting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896" y="1143000"/>
            <a:ext cx="2538895" cy="1676400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8710" y="3052691"/>
            <a:ext cx="2050502" cy="1595509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2668" y="4800600"/>
            <a:ext cx="285005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429" y="1448182"/>
            <a:ext cx="7901971" cy="4760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892690" cy="1143000"/>
          </a:xfrm>
        </p:spPr>
        <p:txBody>
          <a:bodyPr/>
          <a:lstStyle/>
          <a:p>
            <a:pPr eaLnBrk="1" hangingPunct="1"/>
            <a:r>
              <a:rPr lang="en-US" dirty="0">
                <a:cs typeface="Calibri"/>
              </a:rPr>
              <a:t>Workflow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1: Train model on Training Data.  Choice points for “tuning”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Attributes / Features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types: Naïve Bayes vs. Perceptron vs. Logistic Regression vs. Neural Net etc..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hyperparameters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Naïve Bayes – Laplace k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Logistic Regression – weight regularization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Neural Net – architecture, learning rate,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Make sure good performance on training data  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1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2: Evaluate on Hold-Out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close to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achieved good generalization, onto Phase 3! </a:t>
            </a:r>
            <a:r>
              <a:rPr lang="en-US" sz="1200" dirty="0">
                <a:cs typeface="Calibri"/>
                <a:sym typeface="Wingdings" pitchFamily="2" charset="2"/>
              </a:rPr>
              <a:t> </a:t>
            </a:r>
            <a:r>
              <a:rPr lang="en-US" sz="1200" dirty="0">
                <a:cs typeface="Calibri"/>
              </a:rPr>
              <a:t> </a:t>
            </a:r>
            <a:endParaRPr lang="en-US" sz="1200" dirty="0">
              <a:cs typeface="Calibri"/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much worse than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overfitted to the training data! </a:t>
            </a:r>
            <a:r>
              <a:rPr lang="en-US" sz="1200" dirty="0">
                <a:cs typeface="Calibri"/>
                <a:sym typeface="Wingdings" pitchFamily="2" charset="2"/>
              </a:rPr>
              <a:t> 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Take inspiration from the errors and: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Either: go back to Phase 1 for tuning (typically: make the model less expressive)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Or: if we are out of options for tuning while maintaining high train accuracy, collect more data (i.e., let the data drive generalization, rather than the tuning/regularization) and go to Phase 1</a:t>
            </a:r>
            <a:endParaRPr lang="en-US" sz="1200" dirty="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400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3: Report performance on Test Data</a:t>
            </a: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05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cs typeface="Calibri"/>
              </a:rPr>
              <a:t>Possible outer-loop: Collect more data </a:t>
            </a:r>
            <a:r>
              <a:rPr lang="en-US" sz="1600" b="1" dirty="0">
                <a:cs typeface="Calibri"/>
                <a:sym typeface="Wingdings" pitchFamily="2" charset="2"/>
              </a:rPr>
              <a:t>  </a:t>
            </a:r>
            <a:endParaRPr lang="en-US" sz="1600" b="1" dirty="0">
              <a:cs typeface="Calibri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340165" y="1270000"/>
            <a:ext cx="1772745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Training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340165" y="4114800"/>
            <a:ext cx="1772745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352455" y="5339735"/>
            <a:ext cx="1772745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Test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Classification: 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Naïve Bayes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Builds a </a:t>
            </a:r>
            <a:r>
              <a:rPr lang="en-US" sz="2400"/>
              <a:t>model with </a:t>
            </a:r>
            <a:r>
              <a:rPr lang="en-US" sz="2400" dirty="0"/>
              <a:t>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Gives prediction probabilities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Strong assumptions about feature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pass through data (counting)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Perceptrons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Makes less assumptions about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Mistake-driven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passes through data (prediction)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more accurate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Kernels and Clustering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Practical Tip: 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Error-Driven Classification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413" y="1676756"/>
            <a:ext cx="9767387" cy="388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Errors, and What to Do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Examples of errors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43200" y="22352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43200" y="41402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to Do About Errors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Problem: there’s still spam in your inbox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Need more </a:t>
            </a:r>
            <a:r>
              <a:rPr lang="en-US" sz="2800" dirty="0">
                <a:solidFill>
                  <a:srgbClr val="C00000"/>
                </a:solidFill>
              </a:rPr>
              <a:t>features</a:t>
            </a:r>
            <a:r>
              <a:rPr lang="en-US" sz="2800" dirty="0"/>
              <a:t> 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Have 1M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Naïve </a:t>
            </a:r>
            <a:r>
              <a:rPr lang="en-US" sz="2800" dirty="0" err="1"/>
              <a:t>Bayes</a:t>
            </a:r>
            <a:r>
              <a:rPr lang="en-US" sz="2800" dirty="0"/>
              <a:t> models can incorporate a variety of features, but tend to do best in homogeneous cases (e.g. all features are word occurrences)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250" y="1371600"/>
            <a:ext cx="3885299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SPAM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or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49984</TotalTime>
  <Words>1425</Words>
  <Application>Microsoft Macintosh PowerPoint</Application>
  <PresentationFormat>Widescreen</PresentationFormat>
  <Paragraphs>297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Palatino</vt:lpstr>
      <vt:lpstr>Symbol</vt:lpstr>
      <vt:lpstr>Wingdings</vt:lpstr>
      <vt:lpstr>dan-berkeley-nlp-v1</vt:lpstr>
      <vt:lpstr>Photo Editor Photo</vt:lpstr>
      <vt:lpstr>CS 480/580: Introduction to Artificial Intelligence </vt:lpstr>
      <vt:lpstr>Last Time</vt:lpstr>
      <vt:lpstr>Workflow</vt:lpstr>
      <vt:lpstr>Practical Tip: Baselines</vt:lpstr>
      <vt:lpstr>Error-Driven Classification</vt:lpstr>
      <vt:lpstr>Errors, and What to Do</vt:lpstr>
      <vt:lpstr>What to Do About Errors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Properties of Perceptrons</vt:lpstr>
      <vt:lpstr>Problems with the Perceptron</vt:lpstr>
      <vt:lpstr>Improving the Perceptron</vt:lpstr>
      <vt:lpstr>How to get probabilistic decisions?</vt:lpstr>
      <vt:lpstr>A 1D Example</vt:lpstr>
      <vt:lpstr>The Soft Max</vt:lpstr>
      <vt:lpstr>Best w? </vt:lpstr>
      <vt:lpstr>Multiclass Logistic Regression</vt:lpstr>
      <vt:lpstr>Best w? </vt:lpstr>
      <vt:lpstr>Classification: Comparison</vt:lpstr>
      <vt:lpstr>Next: Kernels and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2912</cp:revision>
  <cp:lastPrinted>2014-04-15T18:16:16Z</cp:lastPrinted>
  <dcterms:created xsi:type="dcterms:W3CDTF">2004-08-27T04:16:05Z</dcterms:created>
  <dcterms:modified xsi:type="dcterms:W3CDTF">2026-04-14T18:36:16Z</dcterms:modified>
</cp:coreProperties>
</file>