
<file path=[Content_Types].xml><?xml version="1.0" encoding="utf-8"?>
<Types xmlns="http://schemas.openxmlformats.org/package/2006/content-types">
  <Default Extension="bin" ContentType="application/vnd.openxmlformats-officedocument.oleObject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53"/>
  </p:notesMasterIdLst>
  <p:handoutMasterIdLst>
    <p:handoutMasterId r:id="rId54"/>
  </p:handoutMasterIdLst>
  <p:sldIdLst>
    <p:sldId id="446" r:id="rId2"/>
    <p:sldId id="389" r:id="rId3"/>
    <p:sldId id="465" r:id="rId4"/>
    <p:sldId id="429" r:id="rId5"/>
    <p:sldId id="472" r:id="rId6"/>
    <p:sldId id="473" r:id="rId7"/>
    <p:sldId id="430" r:id="rId8"/>
    <p:sldId id="477" r:id="rId9"/>
    <p:sldId id="475" r:id="rId10"/>
    <p:sldId id="466" r:id="rId11"/>
    <p:sldId id="392" r:id="rId12"/>
    <p:sldId id="463" r:id="rId13"/>
    <p:sldId id="435" r:id="rId14"/>
    <p:sldId id="445" r:id="rId15"/>
    <p:sldId id="427" r:id="rId16"/>
    <p:sldId id="449" r:id="rId17"/>
    <p:sldId id="467" r:id="rId18"/>
    <p:sldId id="450" r:id="rId19"/>
    <p:sldId id="483" r:id="rId20"/>
    <p:sldId id="393" r:id="rId21"/>
    <p:sldId id="400" r:id="rId22"/>
    <p:sldId id="451" r:id="rId23"/>
    <p:sldId id="468" r:id="rId24"/>
    <p:sldId id="452" r:id="rId25"/>
    <p:sldId id="436" r:id="rId26"/>
    <p:sldId id="438" r:id="rId27"/>
    <p:sldId id="439" r:id="rId28"/>
    <p:sldId id="459" r:id="rId29"/>
    <p:sldId id="401" r:id="rId30"/>
    <p:sldId id="469" r:id="rId31"/>
    <p:sldId id="453" r:id="rId32"/>
    <p:sldId id="455" r:id="rId33"/>
    <p:sldId id="460" r:id="rId34"/>
    <p:sldId id="402" r:id="rId35"/>
    <p:sldId id="406" r:id="rId36"/>
    <p:sldId id="470" r:id="rId37"/>
    <p:sldId id="407" r:id="rId38"/>
    <p:sldId id="476" r:id="rId39"/>
    <p:sldId id="478" r:id="rId40"/>
    <p:sldId id="424" r:id="rId41"/>
    <p:sldId id="408" r:id="rId42"/>
    <p:sldId id="461" r:id="rId43"/>
    <p:sldId id="409" r:id="rId44"/>
    <p:sldId id="457" r:id="rId45"/>
    <p:sldId id="413" r:id="rId46"/>
    <p:sldId id="479" r:id="rId47"/>
    <p:sldId id="480" r:id="rId48"/>
    <p:sldId id="481" r:id="rId49"/>
    <p:sldId id="482" r:id="rId50"/>
    <p:sldId id="471" r:id="rId51"/>
    <p:sldId id="458" r:id="rId52"/>
  </p:sldIdLst>
  <p:sldSz cx="12192000" cy="6858000"/>
  <p:notesSz cx="7099300" cy="10234613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FFF"/>
    <a:srgbClr val="B9CAFF"/>
    <a:srgbClr val="7999FF"/>
    <a:srgbClr val="0033CC"/>
    <a:srgbClr val="008000"/>
    <a:srgbClr val="FF9999"/>
    <a:srgbClr val="FF3300"/>
    <a:srgbClr val="CC00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51" autoAdjust="0"/>
    <p:restoredTop sz="84861" autoAdjust="0"/>
  </p:normalViewPr>
  <p:slideViewPr>
    <p:cSldViewPr>
      <p:cViewPr varScale="1">
        <p:scale>
          <a:sx n="179" d="100"/>
          <a:sy n="179" d="100"/>
        </p:scale>
        <p:origin x="30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theme</a:t>
            </a:r>
            <a:r>
              <a:rPr lang="en-US" baseline="0" dirty="0"/>
              <a:t> in the class:</a:t>
            </a:r>
          </a:p>
          <a:p>
            <a:endParaRPr lang="en-US" baseline="0" dirty="0"/>
          </a:p>
          <a:p>
            <a:r>
              <a:rPr lang="en-US" baseline="0" dirty="0"/>
              <a:t>A goal we have in mind.</a:t>
            </a:r>
          </a:p>
          <a:p>
            <a:endParaRPr lang="en-US" baseline="0" dirty="0"/>
          </a:p>
          <a:p>
            <a:r>
              <a:rPr lang="en-US" baseline="0" dirty="0"/>
              <a:t>A mathematical abstraction to formalize this</a:t>
            </a:r>
          </a:p>
          <a:p>
            <a:endParaRPr lang="en-US" baseline="0" dirty="0"/>
          </a:p>
          <a:p>
            <a:r>
              <a:rPr lang="en-US" baseline="0" dirty="0"/>
              <a:t>Algorithms that operate on these abstractions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comes back on exams</a:t>
            </a:r>
          </a:p>
          <a:p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  <a:p>
            <a:endParaRPr lang="en-US" baseline="0" dirty="0"/>
          </a:p>
          <a:p>
            <a:r>
              <a:rPr lang="en-US" baseline="0" dirty="0"/>
              <a:t>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Wrong example for “eat-all-dots”: (x, y, dot count)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90 * (2^30-1) + 30 * 2^29 = 145 billion</a:t>
            </a:r>
          </a:p>
          <a:p>
            <a:r>
              <a:rPr lang="en-US">
                <a:latin typeface="Arial" charset="0"/>
              </a:rPr>
              <a:t>2^29 = 536 870 912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plans that achieve the same state, will be different nodes in the 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show tree</a:t>
            </a:r>
          </a:p>
          <a:p>
            <a:r>
              <a:rPr lang="en-US" dirty="0"/>
              <a:t>Right: fringe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2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900"/>
            </a:lvl2pPr>
            <a:lvl3pPr marL="914286" indent="0">
              <a:buNone/>
              <a:defRPr sz="1600"/>
            </a:lvl3pPr>
            <a:lvl4pPr marL="1371430" indent="0">
              <a:buNone/>
              <a:defRPr sz="1500"/>
            </a:lvl4pPr>
            <a:lvl5pPr marL="1828573" indent="0">
              <a:buNone/>
              <a:defRPr sz="1500"/>
            </a:lvl5pPr>
            <a:lvl6pPr marL="2285718" indent="0">
              <a:buNone/>
              <a:defRPr sz="1500"/>
            </a:lvl6pPr>
            <a:lvl7pPr marL="2742858" indent="0">
              <a:buNone/>
              <a:defRPr sz="1500"/>
            </a:lvl7pPr>
            <a:lvl8pPr marL="3200000" indent="0">
              <a:buNone/>
              <a:defRPr sz="1500"/>
            </a:lvl8pPr>
            <a:lvl9pPr marL="365714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8" rIns="91430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8" indent="-3428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57" indent="-28571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5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00" indent="-2285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4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480/580: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8E069F5-3695-7A88-6646-02B742101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32003"/>
            <a:ext cx="9144000" cy="151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Prof. Xuesu Xiao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George Mason University</a:t>
            </a:r>
          </a:p>
          <a:p>
            <a:pPr algn="ctr">
              <a:spcBef>
                <a:spcPct val="50000"/>
              </a:spcBef>
            </a:pPr>
            <a:endParaRPr lang="en-US" sz="12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[Based on slides created by Dan Klein and Pieter Abbeel for CS188 Intro to AI at UC Berkeley.  </a:t>
            </a: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All original materials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2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781803" y="1676401"/>
            <a:ext cx="4495799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pPr eaLnBrk="1" hangingPunct="1"/>
            <a:r>
              <a:rPr lang="en-US" sz="2400" dirty="0"/>
              <a:t>Successor function:</a:t>
            </a:r>
          </a:p>
          <a:p>
            <a:pPr lvl="1" eaLnBrk="1" hangingPunct="1"/>
            <a:r>
              <a:rPr lang="en-US" sz="2000" dirty="0"/>
              <a:t>Roads: Go to adjacent city with cost = distance</a:t>
            </a:r>
          </a:p>
          <a:p>
            <a:pPr eaLnBrk="1" hangingPunct="1"/>
            <a:r>
              <a:rPr lang="en-US" sz="2400" dirty="0"/>
              <a:t>Start state:</a:t>
            </a:r>
          </a:p>
          <a:p>
            <a:pPr lvl="1" eaLnBrk="1" hangingPunct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 eaLnBrk="1" hangingPunct="1"/>
            <a:r>
              <a:rPr lang="en-US" sz="2000" dirty="0"/>
              <a:t>Is state == Bucharest?</a:t>
            </a:r>
          </a:p>
          <a:p>
            <a:pPr lvl="3" eaLnBrk="1" hangingPunct="1"/>
            <a:endParaRPr lang="en-US" sz="1200" dirty="0"/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5557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7"/>
            <a:ext cx="3962400" cy="2405063"/>
          </a:xfrm>
        </p:spPr>
        <p:txBody>
          <a:bodyPr/>
          <a:lstStyle/>
          <a:p>
            <a:r>
              <a:rPr lang="en-US" sz="2400" dirty="0"/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752600"/>
            <a:ext cx="4953000" cy="139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Safe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29200"/>
            <a:ext cx="11379200" cy="1524000"/>
          </a:xfrm>
        </p:spPr>
        <p:txBody>
          <a:bodyPr/>
          <a:lstStyle/>
          <a:p>
            <a:r>
              <a:rPr lang="en-US" sz="2800" dirty="0"/>
              <a:t>Problem: eat all dots while keeping the ghosts </a:t>
            </a:r>
            <a:r>
              <a:rPr lang="en-US" sz="2800" dirty="0" err="1"/>
              <a:t>perma</a:t>
            </a:r>
            <a:r>
              <a:rPr lang="en-US" sz="2800" dirty="0"/>
              <a:t>-scared</a:t>
            </a:r>
          </a:p>
          <a:p>
            <a:r>
              <a:rPr lang="en-US" sz="2800" dirty="0"/>
              <a:t>What does the state space have to specify?</a:t>
            </a:r>
          </a:p>
          <a:p>
            <a:pPr lvl="1"/>
            <a:r>
              <a:rPr lang="en-US" sz="2400" dirty="0"/>
              <a:t>(agent position, dot </a:t>
            </a:r>
            <a:r>
              <a:rPr lang="en-US" sz="2400" dirty="0" err="1"/>
              <a:t>booleans</a:t>
            </a:r>
            <a:r>
              <a:rPr lang="en-US" sz="2400" dirty="0"/>
              <a:t>, power pellet </a:t>
            </a:r>
            <a:r>
              <a:rPr lang="en-US" sz="2400" dirty="0" err="1"/>
              <a:t>booleans</a:t>
            </a:r>
            <a:r>
              <a:rPr lang="en-US" sz="2400" dirty="0"/>
              <a:t>, remaining scared time)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3" y="1371601"/>
            <a:ext cx="118475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7010400" y="1219200"/>
            <a:ext cx="4876800" cy="54102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BD1CAAB-237D-02B1-E5E0-685ACFF1EA5E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5E9A4137-31AD-91BC-EFC0-6EAC62A5D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52FB22AA-BE1F-A86F-B8A5-B47D4410D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4CE9AE36-E01B-7A04-A42A-56791F7DD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E62BFE23-C6AC-8C76-7A3B-49B5D216F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id="{A8AE708C-E4AF-06C5-4B37-8F73F22D3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1329129D-3157-E775-66BE-A28CDEDF9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378CFD9C-B3ED-D9D6-5526-4C4C23F0C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3F4A9E86-9DE4-9BB0-47EE-1AD4FB181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C7D01029-6EB6-98D0-6E80-C869E41AD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" name="AutoShape 14">
              <a:extLst>
                <a:ext uri="{FF2B5EF4-FFF2-40B4-BE49-F238E27FC236}">
                  <a16:creationId xmlns:a16="http://schemas.microsoft.com/office/drawing/2014/main" id="{75A50518-5AF8-9DC6-FB2A-08921E0C6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1918B111-8AEF-2751-490B-070034093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CC231A2B-FACC-689A-C692-F7B4E4E87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5" name="AutoShape 17">
              <a:extLst>
                <a:ext uri="{FF2B5EF4-FFF2-40B4-BE49-F238E27FC236}">
                  <a16:creationId xmlns:a16="http://schemas.microsoft.com/office/drawing/2014/main" id="{11899C50-3132-C460-890F-84B4867EEF9A}"/>
                </a:ext>
              </a:extLst>
            </p:cNvPr>
            <p:cNvCxnSpPr>
              <a:cxnSpLocks noChangeShapeType="1"/>
              <a:stCxn id="3" idx="5"/>
              <a:endCxn id="7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6" name="AutoShape 18">
              <a:extLst>
                <a:ext uri="{FF2B5EF4-FFF2-40B4-BE49-F238E27FC236}">
                  <a16:creationId xmlns:a16="http://schemas.microsoft.com/office/drawing/2014/main" id="{6E1F41F0-F34A-BB97-E655-3A684B710A85}"/>
                </a:ext>
              </a:extLst>
            </p:cNvPr>
            <p:cNvCxnSpPr>
              <a:cxnSpLocks noChangeShapeType="1"/>
              <a:stCxn id="7" idx="5"/>
              <a:endCxn id="8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7" name="AutoShape 19">
              <a:extLst>
                <a:ext uri="{FF2B5EF4-FFF2-40B4-BE49-F238E27FC236}">
                  <a16:creationId xmlns:a16="http://schemas.microsoft.com/office/drawing/2014/main" id="{756A42A3-7939-AE0A-AA96-315536D3DE17}"/>
                </a:ext>
              </a:extLst>
            </p:cNvPr>
            <p:cNvCxnSpPr>
              <a:cxnSpLocks noChangeShapeType="1"/>
              <a:stCxn id="11" idx="3"/>
              <a:endCxn id="8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" name="AutoShape 20">
              <a:extLst>
                <a:ext uri="{FF2B5EF4-FFF2-40B4-BE49-F238E27FC236}">
                  <a16:creationId xmlns:a16="http://schemas.microsoft.com/office/drawing/2014/main" id="{5BEE7E13-9B6B-044B-1D4D-38D91A0CCB45}"/>
                </a:ext>
              </a:extLst>
            </p:cNvPr>
            <p:cNvCxnSpPr>
              <a:cxnSpLocks noChangeShapeType="1"/>
              <a:stCxn id="11" idx="2"/>
              <a:endCxn id="7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9" name="AutoShape 21">
              <a:extLst>
                <a:ext uri="{FF2B5EF4-FFF2-40B4-BE49-F238E27FC236}">
                  <a16:creationId xmlns:a16="http://schemas.microsoft.com/office/drawing/2014/main" id="{8AB848AB-AFB6-F308-A794-AB599992A873}"/>
                </a:ext>
              </a:extLst>
            </p:cNvPr>
            <p:cNvCxnSpPr>
              <a:cxnSpLocks noChangeShapeType="1"/>
              <a:stCxn id="10" idx="4"/>
              <a:endCxn id="11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0" name="AutoShape 22">
              <a:extLst>
                <a:ext uri="{FF2B5EF4-FFF2-40B4-BE49-F238E27FC236}">
                  <a16:creationId xmlns:a16="http://schemas.microsoft.com/office/drawing/2014/main" id="{0F2A3D14-5357-17CF-746F-8F5E312A07EA}"/>
                </a:ext>
              </a:extLst>
            </p:cNvPr>
            <p:cNvCxnSpPr>
              <a:cxnSpLocks noChangeShapeType="1"/>
              <a:stCxn id="10" idx="5"/>
              <a:endCxn id="14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1" name="AutoShape 23">
              <a:extLst>
                <a:ext uri="{FF2B5EF4-FFF2-40B4-BE49-F238E27FC236}">
                  <a16:creationId xmlns:a16="http://schemas.microsoft.com/office/drawing/2014/main" id="{C8562309-085C-C9F4-52B6-2DABFBC50DEA}"/>
                </a:ext>
              </a:extLst>
            </p:cNvPr>
            <p:cNvCxnSpPr>
              <a:cxnSpLocks noChangeShapeType="1"/>
              <a:stCxn id="14" idx="0"/>
              <a:endCxn id="13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2" name="AutoShape 24">
              <a:extLst>
                <a:ext uri="{FF2B5EF4-FFF2-40B4-BE49-F238E27FC236}">
                  <a16:creationId xmlns:a16="http://schemas.microsoft.com/office/drawing/2014/main" id="{097FACEF-0455-FC51-28E8-F6EEF6A66BD1}"/>
                </a:ext>
              </a:extLst>
            </p:cNvPr>
            <p:cNvCxnSpPr>
              <a:cxnSpLocks noChangeShapeType="1"/>
              <a:stCxn id="13" idx="0"/>
              <a:endCxn id="4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3" name="AutoShape 25">
              <a:extLst>
                <a:ext uri="{FF2B5EF4-FFF2-40B4-BE49-F238E27FC236}">
                  <a16:creationId xmlns:a16="http://schemas.microsoft.com/office/drawing/2014/main" id="{F37FD294-9B7E-105E-9A7F-D11C9CF85526}"/>
                </a:ext>
              </a:extLst>
            </p:cNvPr>
            <p:cNvCxnSpPr>
              <a:cxnSpLocks noChangeShapeType="1"/>
              <a:stCxn id="3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4" name="AutoShape 26">
              <a:extLst>
                <a:ext uri="{FF2B5EF4-FFF2-40B4-BE49-F238E27FC236}">
                  <a16:creationId xmlns:a16="http://schemas.microsoft.com/office/drawing/2014/main" id="{E4DF931B-9297-F6CB-1D1E-16F18A709041}"/>
                </a:ext>
              </a:extLst>
            </p:cNvPr>
            <p:cNvCxnSpPr>
              <a:cxnSpLocks noChangeShapeType="1"/>
              <a:stCxn id="5" idx="1"/>
              <a:endCxn id="6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5" name="AutoShape 27">
              <a:extLst>
                <a:ext uri="{FF2B5EF4-FFF2-40B4-BE49-F238E27FC236}">
                  <a16:creationId xmlns:a16="http://schemas.microsoft.com/office/drawing/2014/main" id="{1EA75881-DCBA-5CC3-6DE0-F7F0BAF21D09}"/>
                </a:ext>
              </a:extLst>
            </p:cNvPr>
            <p:cNvCxnSpPr>
              <a:cxnSpLocks noChangeShapeType="1"/>
              <a:endCxn id="12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6" name="AutoShape 28">
              <a:extLst>
                <a:ext uri="{FF2B5EF4-FFF2-40B4-BE49-F238E27FC236}">
                  <a16:creationId xmlns:a16="http://schemas.microsoft.com/office/drawing/2014/main" id="{23173AC0-D4D1-7219-D9AA-6BB5B7435F49}"/>
                </a:ext>
              </a:extLst>
            </p:cNvPr>
            <p:cNvCxnSpPr>
              <a:cxnSpLocks noChangeShapeType="1"/>
              <a:stCxn id="9" idx="2"/>
              <a:endCxn id="12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7" name="AutoShape 29">
              <a:extLst>
                <a:ext uri="{FF2B5EF4-FFF2-40B4-BE49-F238E27FC236}">
                  <a16:creationId xmlns:a16="http://schemas.microsoft.com/office/drawing/2014/main" id="{D3B5439F-E1C9-C577-0BD2-3B617B966F52}"/>
                </a:ext>
              </a:extLst>
            </p:cNvPr>
            <p:cNvCxnSpPr>
              <a:cxnSpLocks noChangeShapeType="1"/>
              <a:stCxn id="5" idx="7"/>
              <a:endCxn id="9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8" name="AutoShape 30">
              <a:extLst>
                <a:ext uri="{FF2B5EF4-FFF2-40B4-BE49-F238E27FC236}">
                  <a16:creationId xmlns:a16="http://schemas.microsoft.com/office/drawing/2014/main" id="{93442725-8D57-BCC7-4614-E2A09707ECAE}"/>
                </a:ext>
              </a:extLst>
            </p:cNvPr>
            <p:cNvCxnSpPr>
              <a:cxnSpLocks noChangeShapeType="1"/>
              <a:stCxn id="5" idx="6"/>
              <a:endCxn id="10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9" name="AutoShape 31">
              <a:extLst>
                <a:ext uri="{FF2B5EF4-FFF2-40B4-BE49-F238E27FC236}">
                  <a16:creationId xmlns:a16="http://schemas.microsoft.com/office/drawing/2014/main" id="{F1843EE5-B8DF-B0A5-0693-47B03E61ED2A}"/>
                </a:ext>
              </a:extLst>
            </p:cNvPr>
            <p:cNvCxnSpPr>
              <a:cxnSpLocks noChangeShapeType="1"/>
              <a:stCxn id="13" idx="1"/>
              <a:endCxn id="9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0" name="AutoShape 32">
              <a:extLst>
                <a:ext uri="{FF2B5EF4-FFF2-40B4-BE49-F238E27FC236}">
                  <a16:creationId xmlns:a16="http://schemas.microsoft.com/office/drawing/2014/main" id="{7E10E965-53BE-2F1B-228A-721CE64C8CB2}"/>
                </a:ext>
              </a:extLst>
            </p:cNvPr>
            <p:cNvCxnSpPr>
              <a:cxnSpLocks noChangeShapeType="1"/>
              <a:stCxn id="3" idx="6"/>
              <a:endCxn id="10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31" name="Text Box 33">
            <a:extLst>
              <a:ext uri="{FF2B5EF4-FFF2-40B4-BE49-F238E27FC236}">
                <a16:creationId xmlns:a16="http://schemas.microsoft.com/office/drawing/2014/main" id="{6969A2A5-4672-E69D-D895-B927103D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search graph for a tiny search problem</a:t>
            </a:r>
          </a:p>
        </p:txBody>
      </p:sp>
    </p:spTree>
    <p:extLst>
      <p:ext uri="{BB962C8B-B14F-4D97-AF65-F5344CB8AC3E}">
        <p14:creationId xmlns:p14="http://schemas.microsoft.com/office/powerpoint/2010/main" val="95150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Possible futures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</a:t>
            </a:r>
            <a:r>
              <a:rPr lang="en-US" i="1">
                <a:latin typeface="Calibri" pitchFamily="34" charset="0"/>
              </a:rPr>
              <a:t>NODE in </a:t>
            </a:r>
            <a:r>
              <a:rPr lang="en-US" i="1" dirty="0">
                <a:latin typeface="Calibri" pitchFamily="34" charset="0"/>
              </a:rPr>
              <a:t>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7315200" cy="43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Searching with a Search Tree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4267200"/>
            <a:ext cx="9067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Search: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Expand out potential plans (tree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Maintain a </a:t>
            </a:r>
            <a:r>
              <a:rPr lang="en-US" dirty="0">
                <a:solidFill>
                  <a:srgbClr val="CC0000"/>
                </a:solidFill>
              </a:rPr>
              <a:t>fringe </a:t>
            </a:r>
            <a:r>
              <a:rPr lang="en-US" dirty="0"/>
              <a:t>of partial plans under consideration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Try to expand as few tree nodes as possible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388" y="1676403"/>
            <a:ext cx="8072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90690"/>
            <a:ext cx="8072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3" y="1690687"/>
            <a:ext cx="8072439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7315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0139" y="1371603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491037" y="1355725"/>
            <a:ext cx="3205163" cy="1768475"/>
            <a:chOff x="816" y="1056"/>
            <a:chExt cx="4176" cy="2304"/>
          </a:xfrm>
        </p:grpSpPr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6391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6392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6393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6394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6395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6396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6397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6398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6399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6400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6401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6402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6403" name="AutoShape 18"/>
              <p:cNvCxnSpPr>
                <a:cxnSpLocks noChangeShapeType="1"/>
                <a:stCxn id="16391" idx="5"/>
                <a:endCxn id="16395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4" name="AutoShape 19"/>
              <p:cNvCxnSpPr>
                <a:cxnSpLocks noChangeShapeType="1"/>
                <a:stCxn id="16395" idx="5"/>
                <a:endCxn id="16396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5" name="AutoShape 20"/>
              <p:cNvCxnSpPr>
                <a:cxnSpLocks noChangeShapeType="1"/>
                <a:stCxn id="16399" idx="3"/>
                <a:endCxn id="16396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6" name="AutoShape 21"/>
              <p:cNvCxnSpPr>
                <a:cxnSpLocks noChangeShapeType="1"/>
                <a:stCxn id="16399" idx="2"/>
                <a:endCxn id="16395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7" name="AutoShape 22"/>
              <p:cNvCxnSpPr>
                <a:cxnSpLocks noChangeShapeType="1"/>
                <a:stCxn id="16398" idx="4"/>
                <a:endCxn id="16399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8" name="AutoShape 23"/>
              <p:cNvCxnSpPr>
                <a:cxnSpLocks noChangeShapeType="1"/>
                <a:stCxn id="16398" idx="5"/>
                <a:endCxn id="16402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9" name="AutoShape 24"/>
              <p:cNvCxnSpPr>
                <a:cxnSpLocks noChangeShapeType="1"/>
                <a:stCxn id="16402" idx="0"/>
                <a:endCxn id="16401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0" name="AutoShape 25"/>
              <p:cNvCxnSpPr>
                <a:cxnSpLocks noChangeShapeType="1"/>
                <a:stCxn id="16401" idx="0"/>
                <a:endCxn id="16392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1" name="AutoShape 26"/>
              <p:cNvCxnSpPr>
                <a:cxnSpLocks noChangeShapeType="1"/>
                <a:stCxn id="16391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2" name="AutoShape 27"/>
              <p:cNvCxnSpPr>
                <a:cxnSpLocks noChangeShapeType="1"/>
                <a:stCxn id="16393" idx="1"/>
                <a:endCxn id="16394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3" name="AutoShape 28"/>
              <p:cNvCxnSpPr>
                <a:cxnSpLocks noChangeShapeType="1"/>
                <a:endCxn id="16400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4" name="AutoShape 29"/>
              <p:cNvCxnSpPr>
                <a:cxnSpLocks noChangeShapeType="1"/>
                <a:stCxn id="16397" idx="2"/>
                <a:endCxn id="16400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5" name="AutoShape 30"/>
              <p:cNvCxnSpPr>
                <a:cxnSpLocks noChangeShapeType="1"/>
                <a:stCxn id="16393" idx="7"/>
                <a:endCxn id="16397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6" name="AutoShape 31"/>
              <p:cNvCxnSpPr>
                <a:cxnSpLocks noChangeShapeType="1"/>
                <a:stCxn id="16393" idx="6"/>
                <a:endCxn id="16398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7" name="AutoShape 32"/>
              <p:cNvCxnSpPr>
                <a:cxnSpLocks noChangeShapeType="1"/>
                <a:stCxn id="16401" idx="1"/>
                <a:endCxn id="16397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8" name="AutoShape 33"/>
              <p:cNvCxnSpPr>
                <a:cxnSpLocks noChangeShapeType="1"/>
                <a:stCxn id="16391" idx="6"/>
                <a:endCxn id="16398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6390" name="AutoShape 34"/>
            <p:cNvCxnSpPr>
              <a:cxnSpLocks noChangeShapeType="1"/>
              <a:stCxn id="16396" idx="6"/>
              <a:endCxn id="16402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that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0" y="1295400"/>
            <a:ext cx="6603998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3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6"/>
            <a:ext cx="5461000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s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363539" y="1657353"/>
            <a:ext cx="58848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Reflex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action based on current percept (and maybe memory)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May have memory or a model of the world’s current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not consider the future consequences of their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a reflex agent be rational?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926266" y="1804993"/>
          <a:ext cx="45799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580017" imgH="1607619" progId="MSPhotoEd.3">
                  <p:embed/>
                </p:oleObj>
              </mc:Choice>
              <mc:Fallback>
                <p:oleObj name="Photo Editor Photo" r:id="rId3" imgW="4580017" imgH="160761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804993"/>
                        <a:ext cx="45799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899273" y="4106865"/>
          <a:ext cx="4579939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4580017" imgH="1653333" progId="MSPhotoEd.3">
                  <p:embed/>
                </p:oleObj>
              </mc:Choice>
              <mc:Fallback>
                <p:oleObj name="Photo Editor Photo" r:id="rId5" imgW="4580017" imgH="165333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3" y="4106865"/>
                        <a:ext cx="4579939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582" y="1677717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1"/>
            <a:ext cx="12192000" cy="122713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</a:t>
            </a:r>
            <a:r>
              <a:rPr lang="en-US" sz="2400"/>
              <a:t>does UCS </a:t>
            </a:r>
            <a:r>
              <a:rPr lang="en-US" sz="2400" dirty="0"/>
              <a:t>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Optimal</a:t>
            </a:r>
          </a:p>
        </p:txBody>
      </p:sp>
      <p:pic>
        <p:nvPicPr>
          <p:cNvPr id="3" name="Lecture2-demo1-v2.wmv">
            <a:hlinkClick r:id="" action="ppaction://media"/>
            <a:extLst>
              <a:ext uri="{FF2B5EF4-FFF2-40B4-BE49-F238E27FC236}">
                <a16:creationId xmlns:a16="http://schemas.microsoft.com/office/drawing/2014/main" id="{A1CF8B9B-CF00-FD7D-FE2E-C05151BA4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(i.e.,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03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Odd </a:t>
            </a:r>
          </a:p>
        </p:txBody>
      </p:sp>
      <p:pic>
        <p:nvPicPr>
          <p:cNvPr id="4" name="Lecture2-demo2-v2.wmv">
            <a:hlinkClick r:id="" action="ppaction://media"/>
            <a:extLst>
              <a:ext uri="{FF2B5EF4-FFF2-40B4-BE49-F238E27FC236}">
                <a16:creationId xmlns:a16="http://schemas.microsoft.com/office/drawing/2014/main" id="{B0AD353C-2A23-1266-AB95-DA196C0E7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Ask “what if”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Decisions based on (hypothesized) consequences of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have a model of how the world evolves in response to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formulate a goal (test)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WOULD BE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Optimal vs. complete planning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Planning vs. </a:t>
            </a:r>
            <a:r>
              <a:rPr lang="en-US" sz="2400" dirty="0" err="1"/>
              <a:t>replanning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95258" imgH="1623201" progId="MSPhotoEd.3">
                  <p:embed/>
                </p:oleObj>
              </mc:Choice>
              <mc:Fallback>
                <p:oleObj name="Photo Editor Photo" r:id="rId2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580017" imgH="1607619" progId="MSPhotoEd.3">
                  <p:embed/>
                </p:oleObj>
              </mc:Choice>
              <mc:Fallback>
                <p:oleObj name="Photo Editor Photo" r:id="rId4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Replanning</a:t>
            </a:r>
          </a:p>
        </p:txBody>
      </p:sp>
      <p:pic>
        <p:nvPicPr>
          <p:cNvPr id="4" name="Lecture2-demo3-plan-fast-v2.wmv">
            <a:hlinkClick r:id="" action="ppaction://media"/>
            <a:extLst>
              <a:ext uri="{FF2B5EF4-FFF2-40B4-BE49-F238E27FC236}">
                <a16:creationId xmlns:a16="http://schemas.microsoft.com/office/drawing/2014/main" id="{136E72D6-ECE2-1F3B-872B-12BA4D35CB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Mastermind</a:t>
            </a:r>
          </a:p>
        </p:txBody>
      </p:sp>
      <p:pic>
        <p:nvPicPr>
          <p:cNvPr id="3" name="Lecture2-demo4b-plan-slow-v2.wmv">
            <a:hlinkClick r:id="" action="ppaction://media"/>
            <a:extLst>
              <a:ext uri="{FF2B5EF4-FFF2-40B4-BE49-F238E27FC236}">
                <a16:creationId xmlns:a16="http://schemas.microsoft.com/office/drawing/2014/main" id="{BFE3E7DA-6079-E4F2-FA53-463156EAD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37696</TotalTime>
  <Words>2157</Words>
  <Application>Microsoft Macintosh PowerPoint</Application>
  <PresentationFormat>Widescreen</PresentationFormat>
  <Paragraphs>601</Paragraphs>
  <Slides>51</Slides>
  <Notes>12</Notes>
  <HiddenSlides>0</HiddenSlides>
  <MMClips>10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Symbol</vt:lpstr>
      <vt:lpstr>Times New Roman</vt:lpstr>
      <vt:lpstr>Wingdings</vt:lpstr>
      <vt:lpstr>dan-berkeley-nlp-v1</vt:lpstr>
      <vt:lpstr>Photo Editor Photo</vt:lpstr>
      <vt:lpstr>CS 480/580: Introduction to Artificial Intelligence </vt:lpstr>
      <vt:lpstr>Today</vt:lpstr>
      <vt:lpstr>Agents that Plan</vt:lpstr>
      <vt:lpstr>Reflex Agents</vt:lpstr>
      <vt:lpstr>Video of Demo Reflex Optimal</vt:lpstr>
      <vt:lpstr>Video of Demo Reflex Odd </vt:lpstr>
      <vt:lpstr>Planning Agents</vt:lpstr>
      <vt:lpstr>Video of Demo Replanning</vt:lpstr>
      <vt:lpstr>Video of Demo Mastermind</vt:lpstr>
      <vt:lpstr>Search Problems</vt:lpstr>
      <vt:lpstr>Search Problems</vt:lpstr>
      <vt:lpstr>Search Problems Are Models</vt:lpstr>
      <vt:lpstr>Example: Traveling in Romania</vt:lpstr>
      <vt:lpstr>What’s in a State Space?</vt:lpstr>
      <vt:lpstr>State Space Sizes?</vt:lpstr>
      <vt:lpstr>Quiz: Safe Passage</vt:lpstr>
      <vt:lpstr>State Space Graphs and Search Trees</vt:lpstr>
      <vt:lpstr>State Space Graphs</vt:lpstr>
      <vt:lpstr>State Space Graphs</vt:lpstr>
      <vt:lpstr>Search Trees</vt:lpstr>
      <vt:lpstr>State Space Graphs vs. Search Trees</vt:lpstr>
      <vt:lpstr>Quiz: State Space Graphs vs. Search Trees</vt:lpstr>
      <vt:lpstr>Tree Search</vt:lpstr>
      <vt:lpstr>Search Example: Romania</vt:lpstr>
      <vt:lpstr>Searching with a Search Tree</vt:lpstr>
      <vt:lpstr>General Tree 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Quiz: DFS vs BFS</vt:lpstr>
      <vt:lpstr>Video of Demo Maze Water DFS/BFS (part 1)</vt:lpstr>
      <vt:lpstr>Video of Demo Maze Water DFS/BFS (part 2)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Search and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2010</cp:revision>
  <cp:lastPrinted>2014-01-23T07:59:40Z</cp:lastPrinted>
  <dcterms:created xsi:type="dcterms:W3CDTF">2004-08-27T04:16:05Z</dcterms:created>
  <dcterms:modified xsi:type="dcterms:W3CDTF">2026-01-27T17:50:14Z</dcterms:modified>
</cp:coreProperties>
</file>