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65"/>
  </p:notesMasterIdLst>
  <p:handoutMasterIdLst>
    <p:handoutMasterId r:id="rId66"/>
  </p:handoutMasterIdLst>
  <p:sldIdLst>
    <p:sldId id="538" r:id="rId2"/>
    <p:sldId id="258" r:id="rId3"/>
    <p:sldId id="569" r:id="rId4"/>
    <p:sldId id="489" r:id="rId5"/>
    <p:sldId id="515" r:id="rId6"/>
    <p:sldId id="520" r:id="rId7"/>
    <p:sldId id="494" r:id="rId8"/>
    <p:sldId id="541" r:id="rId9"/>
    <p:sldId id="547" r:id="rId10"/>
    <p:sldId id="441" r:id="rId11"/>
    <p:sldId id="585" r:id="rId12"/>
    <p:sldId id="584" r:id="rId13"/>
    <p:sldId id="570" r:id="rId14"/>
    <p:sldId id="543" r:id="rId15"/>
    <p:sldId id="556" r:id="rId16"/>
    <p:sldId id="493" r:id="rId17"/>
    <p:sldId id="544" r:id="rId18"/>
    <p:sldId id="557" r:id="rId19"/>
    <p:sldId id="546" r:id="rId20"/>
    <p:sldId id="453" r:id="rId21"/>
    <p:sldId id="586" r:id="rId22"/>
    <p:sldId id="587" r:id="rId23"/>
    <p:sldId id="549" r:id="rId24"/>
    <p:sldId id="551" r:id="rId25"/>
    <p:sldId id="490" r:id="rId26"/>
    <p:sldId id="447" r:id="rId27"/>
    <p:sldId id="452" r:id="rId28"/>
    <p:sldId id="571" r:id="rId29"/>
    <p:sldId id="550" r:id="rId30"/>
    <p:sldId id="481" r:id="rId31"/>
    <p:sldId id="572" r:id="rId32"/>
    <p:sldId id="578" r:id="rId33"/>
    <p:sldId id="579" r:id="rId34"/>
    <p:sldId id="580" r:id="rId35"/>
    <p:sldId id="581" r:id="rId36"/>
    <p:sldId id="573" r:id="rId37"/>
    <p:sldId id="436" r:id="rId38"/>
    <p:sldId id="458" r:id="rId39"/>
    <p:sldId id="588" r:id="rId40"/>
    <p:sldId id="597" r:id="rId41"/>
    <p:sldId id="598" r:id="rId42"/>
    <p:sldId id="599" r:id="rId43"/>
    <p:sldId id="594" r:id="rId44"/>
    <p:sldId id="552" r:id="rId45"/>
    <p:sldId id="459" r:id="rId46"/>
    <p:sldId id="491" r:id="rId47"/>
    <p:sldId id="562" r:id="rId48"/>
    <p:sldId id="460" r:id="rId49"/>
    <p:sldId id="463" r:id="rId50"/>
    <p:sldId id="575" r:id="rId51"/>
    <p:sldId id="461" r:id="rId52"/>
    <p:sldId id="553" r:id="rId53"/>
    <p:sldId id="522" r:id="rId54"/>
    <p:sldId id="523" r:id="rId55"/>
    <p:sldId id="530" r:id="rId56"/>
    <p:sldId id="319" r:id="rId57"/>
    <p:sldId id="582" r:id="rId58"/>
    <p:sldId id="576" r:id="rId59"/>
    <p:sldId id="527" r:id="rId60"/>
    <p:sldId id="577" r:id="rId61"/>
    <p:sldId id="528" r:id="rId62"/>
    <p:sldId id="595" r:id="rId63"/>
    <p:sldId id="596" r:id="rId64"/>
  </p:sldIdLst>
  <p:sldSz cx="12192000" cy="6858000"/>
  <p:notesSz cx="7315200" cy="9601200"/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CCFF"/>
    <a:srgbClr val="FFCC99"/>
    <a:srgbClr val="99CCFF"/>
    <a:srgbClr val="008000"/>
    <a:srgbClr val="CC6600"/>
    <a:srgbClr val="996600"/>
    <a:srgbClr val="663300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0544" autoAdjust="0"/>
  </p:normalViewPr>
  <p:slideViewPr>
    <p:cSldViewPr>
      <p:cViewPr varScale="1">
        <p:scale>
          <a:sx n="102" d="100"/>
          <a:sy n="102" d="100"/>
        </p:scale>
        <p:origin x="21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8672AD-12AE-4354-8ADE-1E86BC48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84C7023-1648-4F51-874D-1B6680E3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7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51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0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9" name="Google Shape;1609;p6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heuristic. This is specification of our abstract problem.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Refuse to expand. Only thing left on fringe is bad 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Admissible, but not optimal.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If we weren’t doing graph, good G would have appeared, won over bad 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 used up at the wrong time,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6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4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Gates, W. and Papadimitriou, C., "Bounds for Sorting by Prefix Reversal.", Discrete Mathematics. 27, 47-57, 1979.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1D48C-6E2A-4EE0-9086-47A40D7FB81E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5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A* expanded 8100 ; Path cost = 33</a:t>
            </a:r>
          </a:p>
          <a:p>
            <a:r>
              <a:rPr lang="en-US">
                <a:latin typeface="Arial" charset="0"/>
              </a:rPr>
              <a:t>UCS expanded 25263 . Path cost = 33</a:t>
            </a:r>
          </a:p>
          <a:p>
            <a:r>
              <a:rPr lang="en-US">
                <a:latin typeface="Arial" charset="0"/>
              </a:rPr>
              <a:t>Greedy expanded 10 . Path cost = 41</a:t>
            </a:r>
          </a:p>
          <a:p>
            <a:r>
              <a:rPr lang="en-US">
                <a:latin typeface="Arial" charset="0"/>
              </a:rPr>
              <a:t>[0, 7, 5, 3, 2, 1, 4, 6]</a:t>
            </a:r>
          </a:p>
          <a:p>
            <a:r>
              <a:rPr lang="en-US">
                <a:latin typeface="Arial" charset="0"/>
              </a:rPr>
              <a:t>(7, 0, 5, 3, 2, 1, 4, 6)</a:t>
            </a:r>
          </a:p>
          <a:p>
            <a:r>
              <a:rPr lang="en-US">
                <a:latin typeface="Arial" charset="0"/>
              </a:rPr>
              <a:t>(6, 4, 1, 2, 3, 5, 0, 7)</a:t>
            </a:r>
          </a:p>
          <a:p>
            <a:r>
              <a:rPr lang="en-US">
                <a:latin typeface="Arial" charset="0"/>
              </a:rPr>
              <a:t>(3, 2, 1, 4, 6, 5, 0, 7)</a:t>
            </a:r>
          </a:p>
          <a:p>
            <a:r>
              <a:rPr lang="en-US">
                <a:latin typeface="Arial" charset="0"/>
              </a:rPr>
              <a:t>(1, 2, 3, 4, 6, 5, 0, 7)</a:t>
            </a:r>
          </a:p>
          <a:p>
            <a:r>
              <a:rPr lang="en-US">
                <a:latin typeface="Arial" charset="0"/>
              </a:rPr>
              <a:t>(5, 6, 4, 3, 2, 1, 0, 7)</a:t>
            </a:r>
          </a:p>
          <a:p>
            <a:r>
              <a:rPr lang="en-US">
                <a:latin typeface="Arial" charset="0"/>
              </a:rPr>
              <a:t>(6, 5, 4, 3, 2, 1, 0, 7)</a:t>
            </a:r>
          </a:p>
          <a:p>
            <a:r>
              <a:rPr lang="en-US">
                <a:latin typeface="Arial" charset="0"/>
              </a:rPr>
              <a:t>(0, 1, 2, 3, 4, 5, 6, 7)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9D4EE-71CB-479F-AF32-9365A8F44758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7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You know exactly where you came from and how you got there, but you have no idea where you’re going.  But, you’ll know it when you see it.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C17AD-3C99-472D-9877-AC50EDB6C845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2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A* expanded 8100 ; Path cost = 33</a:t>
            </a:r>
          </a:p>
          <a:p>
            <a:r>
              <a:rPr lang="en-US">
                <a:latin typeface="Arial" charset="0"/>
              </a:rPr>
              <a:t>UCS expanded 25263 . Path cost = 33</a:t>
            </a:r>
          </a:p>
          <a:p>
            <a:r>
              <a:rPr lang="en-US">
                <a:latin typeface="Arial" charset="0"/>
              </a:rPr>
              <a:t>Greedy expanded 10 . Path cost = 41</a:t>
            </a:r>
          </a:p>
          <a:p>
            <a:r>
              <a:rPr lang="en-US">
                <a:latin typeface="Arial" charset="0"/>
              </a:rPr>
              <a:t>[0, 7, 5, 3, 2, 1, 4, 6]</a:t>
            </a:r>
          </a:p>
          <a:p>
            <a:r>
              <a:rPr lang="en-US">
                <a:latin typeface="Arial" charset="0"/>
              </a:rPr>
              <a:t>(7, 0, 5, 3, 2, 1, 4, 6)</a:t>
            </a:r>
          </a:p>
          <a:p>
            <a:r>
              <a:rPr lang="en-US">
                <a:latin typeface="Arial" charset="0"/>
              </a:rPr>
              <a:t>(6, 4, 1, 2, 3, 5, 0, 7)</a:t>
            </a:r>
          </a:p>
          <a:p>
            <a:r>
              <a:rPr lang="en-US">
                <a:latin typeface="Arial" charset="0"/>
              </a:rPr>
              <a:t>(3, 2, 1, 4, 6, 5, 0, 7)</a:t>
            </a:r>
          </a:p>
          <a:p>
            <a:r>
              <a:rPr lang="en-US">
                <a:latin typeface="Arial" charset="0"/>
              </a:rPr>
              <a:t>(1, 2, 3, 4, 6, 5, 0, 7)</a:t>
            </a:r>
          </a:p>
          <a:p>
            <a:r>
              <a:rPr lang="en-US">
                <a:latin typeface="Arial" charset="0"/>
              </a:rPr>
              <a:t>(5, 6, 4, 3, 2, 1, 0, 7)</a:t>
            </a:r>
          </a:p>
          <a:p>
            <a:r>
              <a:rPr lang="en-US">
                <a:latin typeface="Arial" charset="0"/>
              </a:rPr>
              <a:t>(6, 5, 4, 3, 2, 1, 0, 7)</a:t>
            </a:r>
          </a:p>
          <a:p>
            <a:r>
              <a:rPr lang="en-US">
                <a:latin typeface="Arial" charset="0"/>
              </a:rPr>
              <a:t>(0, 1, 2, 3, 4, 5, 6, 7)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DAF64-B086-440E-BFF9-B4CF7AA4786C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1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9F-2ED3-42FB-97D7-7C336CEBC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28D4-0D48-40B4-A2B4-AA16B583E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81A5-8CD7-46EA-B6E3-B84F6F7DE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E4EA-EF72-4592-B966-0919EDBC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84D3-0B6F-43E9-96DD-B384A1346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CD15-A186-434C-A76C-E16FE73CA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1A73-48D6-4B22-86A8-53368387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E99A-4DC5-4CD3-AA5A-F0648462A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EAA6-40E0-4638-8426-274C359A2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C8E3-8727-4A80-8860-67A2C5A4D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0F85-53AA-4CB9-B5F3-E0A7D91F1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7BFCCC65-4CBD-445E-A057-E1EE8E879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2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9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8.png"/><Relationship Id="rId5" Type="http://schemas.openxmlformats.org/officeDocument/2006/relationships/tags" Target="../tags/tag10.xml"/><Relationship Id="rId10" Type="http://schemas.openxmlformats.org/officeDocument/2006/relationships/image" Target="../media/image32.png"/><Relationship Id="rId4" Type="http://schemas.openxmlformats.org/officeDocument/2006/relationships/tags" Target="../tags/tag9.xml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4.xml"/><Relationship Id="rId7" Type="http://schemas.openxmlformats.org/officeDocument/2006/relationships/image" Target="../media/image3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16.xml"/><Relationship Id="rId10" Type="http://schemas.openxmlformats.org/officeDocument/2006/relationships/image" Target="../media/image28.png"/><Relationship Id="rId4" Type="http://schemas.openxmlformats.org/officeDocument/2006/relationships/tags" Target="../tags/tag15.xml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9.xml"/><Relationship Id="rId7" Type="http://schemas.openxmlformats.org/officeDocument/2006/relationships/image" Target="../media/image3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22.xml"/><Relationship Id="rId16" Type="http://schemas.openxmlformats.org/officeDocument/2006/relationships/image" Target="../media/image52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47.png"/><Relationship Id="rId5" Type="http://schemas.openxmlformats.org/officeDocument/2006/relationships/tags" Target="../tags/tag25.xml"/><Relationship Id="rId15" Type="http://schemas.openxmlformats.org/officeDocument/2006/relationships/image" Target="../media/image51.pn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/>
              <a:t>CS 480/580</a:t>
            </a:r>
            <a:r>
              <a:rPr lang="en-US" dirty="0"/>
              <a:t>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Informed 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B3037EE4-5985-70CA-C2DF-ADC1DDEA2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66801"/>
            <a:ext cx="9144000" cy="12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alibri"/>
                <a:cs typeface="Calibri"/>
              </a:rPr>
              <a:t>Prof. Xuesu Xiao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Calibri"/>
                <a:cs typeface="Calibri"/>
              </a:rPr>
              <a:t>George Mason University</a:t>
            </a:r>
            <a:endParaRPr lang="en-US" sz="1200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[Based on slides created by Dan Klein and Pieter Abbeel for CS188 Intro to AI at UC Berkeley.  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Calibri"/>
                <a:cs typeface="Calibri"/>
              </a:rPr>
              <a:t>All original materials available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8"/>
          <p:cNvSpPr>
            <a:spLocks noChangeArrowheads="1"/>
          </p:cNvSpPr>
          <p:nvPr/>
        </p:nvSpPr>
        <p:spPr bwMode="auto">
          <a:xfrm>
            <a:off x="8353425" y="4494213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3" name="Freeform 21"/>
          <p:cNvSpPr>
            <a:spLocks/>
          </p:cNvSpPr>
          <p:nvPr/>
        </p:nvSpPr>
        <p:spPr bwMode="auto">
          <a:xfrm>
            <a:off x="8745536" y="1412875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Search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16279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lowest path cost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good: UCS is complete and optimal!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information about goal location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9256712" y="527050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8994774" y="5386389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10183812" y="5292726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10244136" y="5410201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10250" name="Freeform 9"/>
          <p:cNvSpPr>
            <a:spLocks/>
          </p:cNvSpPr>
          <p:nvPr/>
        </p:nvSpPr>
        <p:spPr bwMode="auto">
          <a:xfrm>
            <a:off x="8251825" y="1560514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9374186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2" name="Oval 11"/>
          <p:cNvSpPr>
            <a:spLocks noChangeArrowheads="1"/>
          </p:cNvSpPr>
          <p:nvPr/>
        </p:nvSpPr>
        <p:spPr bwMode="auto">
          <a:xfrm>
            <a:off x="9850437" y="19065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9504361" y="1766889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0254" name="Oval 16"/>
          <p:cNvSpPr>
            <a:spLocks noChangeArrowheads="1"/>
          </p:cNvSpPr>
          <p:nvPr/>
        </p:nvSpPr>
        <p:spPr bwMode="auto">
          <a:xfrm>
            <a:off x="10098086" y="2955926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5" name="Oval 17"/>
          <p:cNvSpPr>
            <a:spLocks noChangeArrowheads="1"/>
          </p:cNvSpPr>
          <p:nvPr/>
        </p:nvSpPr>
        <p:spPr bwMode="auto">
          <a:xfrm>
            <a:off x="9618662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6" name="Freeform 19"/>
          <p:cNvSpPr>
            <a:spLocks/>
          </p:cNvSpPr>
          <p:nvPr/>
        </p:nvSpPr>
        <p:spPr bwMode="auto">
          <a:xfrm>
            <a:off x="9572624" y="2301877"/>
            <a:ext cx="179387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7" name="Freeform 20"/>
          <p:cNvSpPr>
            <a:spLocks/>
          </p:cNvSpPr>
          <p:nvPr/>
        </p:nvSpPr>
        <p:spPr bwMode="auto">
          <a:xfrm>
            <a:off x="9990136" y="2498725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8" name="Oval 22"/>
          <p:cNvSpPr>
            <a:spLocks noChangeArrowheads="1"/>
          </p:cNvSpPr>
          <p:nvPr/>
        </p:nvSpPr>
        <p:spPr bwMode="auto">
          <a:xfrm>
            <a:off x="9605962" y="1490664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9" name="Freeform 23"/>
          <p:cNvSpPr>
            <a:spLocks/>
          </p:cNvSpPr>
          <p:nvPr/>
        </p:nvSpPr>
        <p:spPr bwMode="auto">
          <a:xfrm>
            <a:off x="9034462" y="2395539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60" name="Freeform 24"/>
          <p:cNvSpPr>
            <a:spLocks/>
          </p:cNvSpPr>
          <p:nvPr/>
        </p:nvSpPr>
        <p:spPr bwMode="auto">
          <a:xfrm>
            <a:off x="9290050" y="2127251"/>
            <a:ext cx="747712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61" name="Oval 25"/>
          <p:cNvSpPr>
            <a:spLocks noChangeArrowheads="1"/>
          </p:cNvSpPr>
          <p:nvPr/>
        </p:nvSpPr>
        <p:spPr bwMode="auto">
          <a:xfrm>
            <a:off x="8888412" y="4929189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62" name="Text Box 26"/>
          <p:cNvSpPr txBox="1">
            <a:spLocks noChangeArrowheads="1"/>
          </p:cNvSpPr>
          <p:nvPr/>
        </p:nvSpPr>
        <p:spPr bwMode="auto">
          <a:xfrm>
            <a:off x="10528300" y="2495551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10263" name="Text Box 27"/>
          <p:cNvSpPr txBox="1">
            <a:spLocks noChangeArrowheads="1"/>
          </p:cNvSpPr>
          <p:nvPr/>
        </p:nvSpPr>
        <p:spPr bwMode="auto">
          <a:xfrm>
            <a:off x="10401300" y="2100263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2</a:t>
            </a:r>
          </a:p>
        </p:txBody>
      </p:sp>
      <p:sp>
        <p:nvSpPr>
          <p:cNvPr id="10264" name="Text Box 28"/>
          <p:cNvSpPr txBox="1">
            <a:spLocks noChangeArrowheads="1"/>
          </p:cNvSpPr>
          <p:nvPr/>
        </p:nvSpPr>
        <p:spPr bwMode="auto">
          <a:xfrm>
            <a:off x="10201274" y="1722439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UCS Empty</a:t>
            </a:r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5920" y="1128214"/>
            <a:ext cx="6380161" cy="53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Video of Demo Contours UCS </a:t>
            </a:r>
            <a:r>
              <a:rPr lang="en-US" dirty="0" err="1"/>
              <a:t>Pacman</a:t>
            </a:r>
            <a:r>
              <a:rPr lang="en-US" dirty="0"/>
              <a:t> Small Maze</a:t>
            </a:r>
          </a:p>
        </p:txBody>
      </p:sp>
      <p:pic>
        <p:nvPicPr>
          <p:cNvPr id="2" name="ContoursPacmanSmallMaze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183" y="1143000"/>
            <a:ext cx="1012163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5841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219200"/>
            <a:ext cx="68580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 marL="342866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0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0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Examples: Manhattan distance, Euclidean distance for </a:t>
            </a:r>
            <a:r>
              <a:rPr lang="en-US" sz="2000" kern="0" dirty="0" err="1">
                <a:latin typeface="Calibri" pitchFamily="34" charset="0"/>
                <a:cs typeface="+mn-cs"/>
              </a:rPr>
              <a:t>pathing</a:t>
            </a:r>
            <a:endParaRPr lang="en-US" sz="2000" kern="0" dirty="0">
              <a:latin typeface="Calibri" pitchFamily="34" charset="0"/>
              <a:cs typeface="+mn-cs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9223" y="1524000"/>
            <a:ext cx="3407831" cy="2300286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4116375"/>
            <a:ext cx="3476133" cy="23742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9" y="1640445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991600" y="5943600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h(x)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600200"/>
            <a:ext cx="1905000" cy="426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71851" y="2563812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00413" y="2660650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24200" y="2465388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30563" y="2755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16289" y="3789363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87726" y="35956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0076" y="3692524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6439" y="38846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2564" y="2333625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0214" y="22367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38775" y="2139950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68925" y="20431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79" name="Group 81"/>
          <p:cNvGrpSpPr>
            <a:grpSpLocks/>
          </p:cNvGrpSpPr>
          <p:nvPr/>
        </p:nvGrpSpPr>
        <p:grpSpPr bwMode="auto">
          <a:xfrm flipV="1">
            <a:off x="2438400" y="4751388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544763" y="5041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1" name="Group 87"/>
          <p:cNvGrpSpPr>
            <a:grpSpLocks/>
          </p:cNvGrpSpPr>
          <p:nvPr/>
        </p:nvGrpSpPr>
        <p:grpSpPr bwMode="auto">
          <a:xfrm flipV="1">
            <a:off x="4419600" y="4419600"/>
            <a:ext cx="1025525" cy="290513"/>
            <a:chOff x="2175020" y="6019800"/>
            <a:chExt cx="1025380" cy="290946"/>
          </a:xfrm>
        </p:grpSpPr>
        <p:grpSp>
          <p:nvGrpSpPr>
            <p:cNvPr id="11354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220200" y="42529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467851" y="3962400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396413" y="4059238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326563" y="4156074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16526" y="3656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64175" y="3559174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8" name="Group 94"/>
          <p:cNvGrpSpPr>
            <a:grpSpLocks/>
          </p:cNvGrpSpPr>
          <p:nvPr/>
        </p:nvGrpSpPr>
        <p:grpSpPr bwMode="auto">
          <a:xfrm flipV="1">
            <a:off x="5322888" y="3367087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302125" y="2362199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390900" y="3189287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048000" y="4065587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4073525" y="4114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692775" y="5561012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4" name="Group 80"/>
          <p:cNvGrpSpPr>
            <a:grpSpLocks/>
          </p:cNvGrpSpPr>
          <p:nvPr/>
        </p:nvGrpSpPr>
        <p:grpSpPr bwMode="auto">
          <a:xfrm flipV="1">
            <a:off x="5445126" y="5272088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609851" y="586105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6" name="Group 86"/>
          <p:cNvGrpSpPr>
            <a:grpSpLocks/>
          </p:cNvGrpSpPr>
          <p:nvPr/>
        </p:nvGrpSpPr>
        <p:grpSpPr bwMode="auto">
          <a:xfrm flipV="1">
            <a:off x="2362200" y="5665788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468563" y="59563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8" name="Group 92"/>
          <p:cNvGrpSpPr>
            <a:grpSpLocks/>
          </p:cNvGrpSpPr>
          <p:nvPr/>
        </p:nvGrpSpPr>
        <p:grpSpPr bwMode="auto">
          <a:xfrm flipV="1">
            <a:off x="3851276" y="6034087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43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99" name="Group 98"/>
          <p:cNvGrpSpPr>
            <a:grpSpLocks/>
          </p:cNvGrpSpPr>
          <p:nvPr/>
        </p:nvGrpSpPr>
        <p:grpSpPr bwMode="auto">
          <a:xfrm flipV="1">
            <a:off x="7045326" y="3886200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38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305800" y="60055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01" name="Group 106"/>
          <p:cNvGrpSpPr>
            <a:grpSpLocks/>
          </p:cNvGrpSpPr>
          <p:nvPr/>
        </p:nvGrpSpPr>
        <p:grpSpPr bwMode="auto">
          <a:xfrm flipV="1">
            <a:off x="8412163" y="5715000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777332" y="5334794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463925" y="5791199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911725" y="5867399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292725" y="4876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6054725" y="4343399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400800" y="3428999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482432" y="2858294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450138" y="5083174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273926" y="5180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11" name="Group 131"/>
          <p:cNvGrpSpPr>
            <a:grpSpLocks/>
          </p:cNvGrpSpPr>
          <p:nvPr/>
        </p:nvGrpSpPr>
        <p:grpSpPr bwMode="auto">
          <a:xfrm flipV="1">
            <a:off x="7380288" y="4891087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511925" y="2514599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464425" y="4457699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959725" y="5333999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759825" y="4610099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0" y="1229382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Heuristic: the number of the largest pancake that is still out of place</a:t>
            </a:r>
          </a:p>
        </p:txBody>
      </p:sp>
      <p:grpSp>
        <p:nvGrpSpPr>
          <p:cNvPr id="26" name="Group 168"/>
          <p:cNvGrpSpPr>
            <a:grpSpLocks/>
          </p:cNvGrpSpPr>
          <p:nvPr/>
        </p:nvGrpSpPr>
        <p:grpSpPr bwMode="auto">
          <a:xfrm>
            <a:off x="2057400" y="1981200"/>
            <a:ext cx="7086600" cy="4408068"/>
            <a:chOff x="457200" y="2133600"/>
            <a:chExt cx="7086600" cy="4408744"/>
          </a:xfrm>
        </p:grpSpPr>
        <p:sp>
          <p:nvSpPr>
            <p:cNvPr id="11319" name="TextBox 150"/>
            <p:cNvSpPr txBox="1">
              <a:spLocks noChangeArrowheads="1"/>
            </p:cNvSpPr>
            <p:nvPr/>
          </p:nvSpPr>
          <p:spPr bwMode="auto">
            <a:xfrm>
              <a:off x="1143000" y="2590799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0" name="TextBox 154"/>
            <p:cNvSpPr txBox="1">
              <a:spLocks noChangeArrowheads="1"/>
            </p:cNvSpPr>
            <p:nvPr/>
          </p:nvSpPr>
          <p:spPr bwMode="auto">
            <a:xfrm>
              <a:off x="3352800" y="2133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1" name="TextBox 156"/>
            <p:cNvSpPr txBox="1">
              <a:spLocks noChangeArrowheads="1"/>
            </p:cNvSpPr>
            <p:nvPr/>
          </p:nvSpPr>
          <p:spPr bwMode="auto">
            <a:xfrm>
              <a:off x="7239000" y="4038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1322" name="TextBox 157"/>
            <p:cNvSpPr txBox="1">
              <a:spLocks noChangeArrowheads="1"/>
            </p:cNvSpPr>
            <p:nvPr/>
          </p:nvSpPr>
          <p:spPr bwMode="auto">
            <a:xfrm>
              <a:off x="6400800" y="57912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323" name="TextBox 158"/>
            <p:cNvSpPr txBox="1">
              <a:spLocks noChangeArrowheads="1"/>
            </p:cNvSpPr>
            <p:nvPr/>
          </p:nvSpPr>
          <p:spPr bwMode="auto">
            <a:xfrm>
              <a:off x="5334000" y="4953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4" name="TextBox 159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5" name="TextBox 161"/>
            <p:cNvSpPr txBox="1">
              <a:spLocks noChangeArrowheads="1"/>
            </p:cNvSpPr>
            <p:nvPr/>
          </p:nvSpPr>
          <p:spPr bwMode="auto">
            <a:xfrm>
              <a:off x="3276600" y="3429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6" name="TextBox 162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7" name="TextBox 163"/>
            <p:cNvSpPr txBox="1">
              <a:spLocks noChangeArrowheads="1"/>
            </p:cNvSpPr>
            <p:nvPr/>
          </p:nvSpPr>
          <p:spPr bwMode="auto">
            <a:xfrm>
              <a:off x="3505200" y="5334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8" name="TextBox 164"/>
            <p:cNvSpPr txBox="1">
              <a:spLocks noChangeArrowheads="1"/>
            </p:cNvSpPr>
            <p:nvPr/>
          </p:nvSpPr>
          <p:spPr bwMode="auto">
            <a:xfrm>
              <a:off x="1905000" y="6096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9" name="TextBox 165"/>
            <p:cNvSpPr txBox="1">
              <a:spLocks noChangeArrowheads="1"/>
            </p:cNvSpPr>
            <p:nvPr/>
          </p:nvSpPr>
          <p:spPr bwMode="auto">
            <a:xfrm>
              <a:off x="457200" y="4876801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0" name="TextBox 166"/>
            <p:cNvSpPr txBox="1">
              <a:spLocks noChangeArrowheads="1"/>
            </p:cNvSpPr>
            <p:nvPr/>
          </p:nvSpPr>
          <p:spPr bwMode="auto">
            <a:xfrm>
              <a:off x="457200" y="5715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1" name="TextBox 167"/>
            <p:cNvSpPr txBox="1">
              <a:spLocks noChangeArrowheads="1"/>
            </p:cNvSpPr>
            <p:nvPr/>
          </p:nvSpPr>
          <p:spPr bwMode="auto">
            <a:xfrm>
              <a:off x="1219200" y="3657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8763000" y="2209799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</a:rPr>
              <a:t>h(x)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9" y="1640445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991600" y="5943600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h(x)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600200"/>
            <a:ext cx="1905000" cy="426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15200" y="914400"/>
            <a:ext cx="487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448800" cy="1143000"/>
          </a:xfrm>
        </p:spPr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1"/>
            <a:ext cx="8229600" cy="48847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go wrong?</a:t>
            </a:r>
          </a:p>
        </p:txBody>
      </p:sp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177" y="2268535"/>
            <a:ext cx="1122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3993" y="2311399"/>
            <a:ext cx="65357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394" y="2362200"/>
            <a:ext cx="78771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9218" y="2343153"/>
            <a:ext cx="7880351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3962400"/>
            <a:ext cx="3238498" cy="242887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7339093" y="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Heuristics</a:t>
            </a:r>
          </a:p>
          <a:p>
            <a:pPr lvl="1"/>
            <a:r>
              <a:rPr lang="en-US" sz="3200" dirty="0"/>
              <a:t>Greedy Search</a:t>
            </a:r>
          </a:p>
          <a:p>
            <a:pPr lvl="1"/>
            <a:r>
              <a:rPr lang="en-US" sz="3200" dirty="0"/>
              <a:t>A* Search</a:t>
            </a:r>
          </a:p>
          <a:p>
            <a:pPr lvl="2"/>
            <a:endParaRPr lang="en-US" sz="2800" dirty="0"/>
          </a:p>
          <a:p>
            <a:pPr eaLnBrk="1" hangingPunct="1"/>
            <a:r>
              <a:rPr lang="en-US" sz="3600" dirty="0"/>
              <a:t>Graph Search</a:t>
            </a:r>
          </a:p>
          <a:p>
            <a:pPr lvl="2"/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8"/>
          <p:cNvSpPr>
            <a:spLocks/>
          </p:cNvSpPr>
          <p:nvPr/>
        </p:nvSpPr>
        <p:spPr bwMode="auto">
          <a:xfrm>
            <a:off x="8094662" y="3833812"/>
            <a:ext cx="2884488" cy="2263775"/>
          </a:xfrm>
          <a:custGeom>
            <a:avLst/>
            <a:gdLst>
              <a:gd name="T0" fmla="*/ 2147483647 w 1817"/>
              <a:gd name="T1" fmla="*/ 2147483647 h 1714"/>
              <a:gd name="T2" fmla="*/ 2147483647 w 1817"/>
              <a:gd name="T3" fmla="*/ 2147483647 h 1714"/>
              <a:gd name="T4" fmla="*/ 2147483647 w 1817"/>
              <a:gd name="T5" fmla="*/ 2147483647 h 1714"/>
              <a:gd name="T6" fmla="*/ 2147483647 w 1817"/>
              <a:gd name="T7" fmla="*/ 2147483647 h 1714"/>
              <a:gd name="T8" fmla="*/ 2147483647 w 1817"/>
              <a:gd name="T9" fmla="*/ 2147483647 h 1714"/>
              <a:gd name="T10" fmla="*/ 2147483647 w 1817"/>
              <a:gd name="T11" fmla="*/ 2147483647 h 1714"/>
              <a:gd name="T12" fmla="*/ 2147483647 w 1817"/>
              <a:gd name="T13" fmla="*/ 2147483647 h 1714"/>
              <a:gd name="T14" fmla="*/ 2147483647 w 1817"/>
              <a:gd name="T15" fmla="*/ 2147483647 h 1714"/>
              <a:gd name="T16" fmla="*/ 2147483647 w 1817"/>
              <a:gd name="T17" fmla="*/ 2147483647 h 1714"/>
              <a:gd name="T18" fmla="*/ 2147483647 w 1817"/>
              <a:gd name="T19" fmla="*/ 2147483647 h 17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7"/>
              <a:gd name="T31" fmla="*/ 0 h 1714"/>
              <a:gd name="T32" fmla="*/ 1817 w 1817"/>
              <a:gd name="T33" fmla="*/ 1714 h 17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7" h="1714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 you think is closest to a goal 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Heuristic: estimate of distance to nearest goal for each state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common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Best-first takes you straight to the (wrong) goal</a:t>
            </a:r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Worst-case: like a badly-guided DFS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6" name="Freeform 18"/>
          <p:cNvSpPr>
            <a:spLocks/>
          </p:cNvSpPr>
          <p:nvPr/>
        </p:nvSpPr>
        <p:spPr bwMode="auto">
          <a:xfrm>
            <a:off x="8080376" y="3959223"/>
            <a:ext cx="2927351" cy="2062163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9202737" y="43148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8" name="Oval 20"/>
          <p:cNvSpPr>
            <a:spLocks noChangeArrowheads="1"/>
          </p:cNvSpPr>
          <p:nvPr/>
        </p:nvSpPr>
        <p:spPr bwMode="auto">
          <a:xfrm>
            <a:off x="9678988" y="430529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9332912" y="4165600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30" name="Freeform 22"/>
          <p:cNvSpPr>
            <a:spLocks/>
          </p:cNvSpPr>
          <p:nvPr/>
        </p:nvSpPr>
        <p:spPr bwMode="auto">
          <a:xfrm>
            <a:off x="9315451" y="411956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9717087" y="391795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32" name="Oval 25"/>
          <p:cNvSpPr>
            <a:spLocks noChangeArrowheads="1"/>
          </p:cNvSpPr>
          <p:nvPr/>
        </p:nvSpPr>
        <p:spPr bwMode="auto">
          <a:xfrm>
            <a:off x="9466263" y="53355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3" name="Oval 29"/>
          <p:cNvSpPr>
            <a:spLocks noChangeArrowheads="1"/>
          </p:cNvSpPr>
          <p:nvPr/>
        </p:nvSpPr>
        <p:spPr bwMode="auto">
          <a:xfrm>
            <a:off x="9434513" y="388937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6" grpId="0" animBg="1"/>
      <p:bldP spid="13327" grpId="0" animBg="1"/>
      <p:bldP spid="13328" grpId="0" animBg="1"/>
      <p:bldP spid="13329" grpId="0"/>
      <p:bldP spid="13330" grpId="0" animBg="1"/>
      <p:bldP spid="13331" grpId="0"/>
      <p:bldP spid="13332" grpId="0" animBg="1"/>
      <p:bldP spid="133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Greedy (Empty)</a:t>
            </a:r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4739" y="1143001"/>
            <a:ext cx="6362523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Video of Demo Contours Greedy (</a:t>
            </a:r>
            <a:r>
              <a:rPr lang="en-US" sz="4000" dirty="0" err="1"/>
              <a:t>Pacman</a:t>
            </a:r>
            <a:r>
              <a:rPr lang="en-US" sz="4000" dirty="0"/>
              <a:t> Small Maze)</a:t>
            </a:r>
          </a:p>
        </p:txBody>
      </p:sp>
      <p:pic>
        <p:nvPicPr>
          <p:cNvPr id="3" name="ContoursPacmanSmallMaze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361" y="1143000"/>
            <a:ext cx="93352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A*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1447800"/>
            <a:ext cx="57912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3333FF"/>
                </a:solidFill>
                <a:latin typeface="Calibri"/>
                <a:cs typeface="Calibri"/>
              </a:rPr>
              <a:t>Uniform-cost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orders by path cost, or </a:t>
            </a:r>
            <a:r>
              <a:rPr lang="en-US" sz="2300" i="1" dirty="0">
                <a:solidFill>
                  <a:schemeClr val="tx2"/>
                </a:solidFill>
                <a:latin typeface="Calibri"/>
                <a:cs typeface="Calibri"/>
              </a:rPr>
              <a:t>backward cost 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g(n)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CC0000"/>
                </a:solidFill>
                <a:latin typeface="Calibri"/>
                <a:cs typeface="Calibri"/>
              </a:rPr>
              <a:t>Greedy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orders by goal proximity, or </a:t>
            </a:r>
            <a:r>
              <a:rPr lang="en-US" sz="2300" i="1" dirty="0">
                <a:solidFill>
                  <a:schemeClr val="tx2"/>
                </a:solidFill>
                <a:latin typeface="Calibri"/>
                <a:cs typeface="Calibri"/>
              </a:rPr>
              <a:t>forward cost 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h(n)</a:t>
            </a:r>
            <a:endParaRPr lang="en-US" sz="23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CC00CC"/>
                </a:solidFill>
                <a:latin typeface="Calibri"/>
                <a:cs typeface="Calibri"/>
              </a:rPr>
              <a:t>A* Search</a:t>
            </a:r>
            <a:r>
              <a:rPr lang="en-US" sz="2300" dirty="0">
                <a:solidFill>
                  <a:schemeClr val="tx1"/>
                </a:solidFill>
                <a:latin typeface="Calibri"/>
                <a:cs typeface="Calibri"/>
              </a:rPr>
              <a:t> orders by the sum: f(n) = g(n) + h(n)</a:t>
            </a:r>
            <a:endParaRPr lang="en-US" sz="23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When should A* terminate?</a:t>
            </a:r>
          </a:p>
        </p:txBody>
      </p:sp>
      <p:sp>
        <p:nvSpPr>
          <p:cNvPr id="798748" name="Rectangle 28"/>
          <p:cNvSpPr>
            <a:spLocks noGrp="1" noChangeArrowheads="1"/>
          </p:cNvSpPr>
          <p:nvPr>
            <p:ph idx="1"/>
          </p:nvPr>
        </p:nvSpPr>
        <p:spPr>
          <a:xfrm>
            <a:off x="2209800" y="1447800"/>
            <a:ext cx="9728200" cy="4105174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Should we stop when we </a:t>
            </a:r>
            <a:r>
              <a:rPr lang="en-US" dirty="0" err="1">
                <a:latin typeface="Calibri"/>
                <a:cs typeface="Calibri"/>
              </a:rPr>
              <a:t>enqueue</a:t>
            </a:r>
            <a:r>
              <a:rPr lang="en-US" dirty="0">
                <a:latin typeface="Calibri"/>
                <a:cs typeface="Calibri"/>
              </a:rPr>
              <a:t> a goal?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No: only stop when we </a:t>
            </a:r>
            <a:r>
              <a:rPr lang="en-US" dirty="0" err="1">
                <a:latin typeface="Calibri"/>
                <a:cs typeface="Calibri"/>
              </a:rPr>
              <a:t>dequeue</a:t>
            </a:r>
            <a:r>
              <a:rPr lang="en-US" dirty="0">
                <a:latin typeface="Calibri"/>
                <a:cs typeface="Calibri"/>
              </a:rPr>
              <a:t> a goal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276600" y="35052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5867400" y="44196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5867400" y="25288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8382000" y="35194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6477000" y="2819400"/>
            <a:ext cx="1905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 flipH="1">
            <a:off x="3886200" y="2819400"/>
            <a:ext cx="1981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3886200" y="3962400"/>
            <a:ext cx="1981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 flipH="1">
            <a:off x="6477000" y="3962400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4572000" y="26670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7315200" y="44338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7315200" y="26812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4572000" y="44196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5867400" y="50408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1</a:t>
            </a:r>
          </a:p>
        </p:txBody>
      </p:sp>
      <p:sp>
        <p:nvSpPr>
          <p:cNvPr id="15377" name="Text Box 25"/>
          <p:cNvSpPr txBox="1">
            <a:spLocks noChangeArrowheads="1"/>
          </p:cNvSpPr>
          <p:nvPr/>
        </p:nvSpPr>
        <p:spPr bwMode="auto">
          <a:xfrm>
            <a:off x="5867400" y="21452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2</a:t>
            </a:r>
          </a:p>
        </p:txBody>
      </p:sp>
      <p:sp>
        <p:nvSpPr>
          <p:cNvPr id="15378" name="Text Box 26"/>
          <p:cNvSpPr txBox="1">
            <a:spLocks noChangeArrowheads="1"/>
          </p:cNvSpPr>
          <p:nvPr/>
        </p:nvSpPr>
        <p:spPr bwMode="auto">
          <a:xfrm>
            <a:off x="76200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5379" name="Text Box 27"/>
          <p:cNvSpPr txBox="1">
            <a:spLocks noChangeArrowheads="1"/>
          </p:cNvSpPr>
          <p:nvPr/>
        </p:nvSpPr>
        <p:spPr bwMode="auto">
          <a:xfrm>
            <a:off x="39624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Actual bad goal cost &lt; estimated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Admissibility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68" y="1143000"/>
            <a:ext cx="5555264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595" y="1143152"/>
            <a:ext cx="5397497" cy="40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257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itchFamily="34" charset="0"/>
              </a:rPr>
              <a:t>Inadmissible (pessimistic) heuristics break optimality by trapping good plans on the fringe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5257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itchFamily="34" charset="0"/>
              </a:rPr>
              <a:t>Admissible (optimistic) heuristics slow down bad plans but never outweigh true costs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Recap: Search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873" y="76200"/>
            <a:ext cx="8067052" cy="605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268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4876800"/>
          </a:xfrm>
        </p:spPr>
        <p:txBody>
          <a:bodyPr/>
          <a:lstStyle/>
          <a:p>
            <a:pPr eaLnBrk="1" hangingPunct="1"/>
            <a:r>
              <a:rPr lang="en-US" dirty="0"/>
              <a:t>A heuristic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is </a:t>
            </a:r>
            <a:r>
              <a:rPr lang="en-US" i="1" dirty="0">
                <a:solidFill>
                  <a:srgbClr val="C00000"/>
                </a:solidFill>
              </a:rPr>
              <a:t>admissible</a:t>
            </a:r>
            <a:r>
              <a:rPr lang="en-US" i="1" dirty="0"/>
              <a:t> </a:t>
            </a:r>
            <a:r>
              <a:rPr lang="en-US" dirty="0"/>
              <a:t>(optimistic) if: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where               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/>
          </a:p>
          <a:p>
            <a:pPr eaLnBrk="1" hangingPunct="1"/>
            <a:r>
              <a:rPr lang="en-US" dirty="0"/>
              <a:t>Examples: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Coming up with admissible heuristics is most of what’s involved in using A* in practice.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43400" y="2133600"/>
            <a:ext cx="3130785" cy="403304"/>
          </a:xfrm>
          <a:prstGeom prst="rect">
            <a:avLst/>
          </a:prstGeom>
          <a:noFill/>
          <a:ln/>
          <a:effectLst/>
        </p:spPr>
      </p:pic>
      <p:pic>
        <p:nvPicPr>
          <p:cNvPr id="1741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949575"/>
            <a:ext cx="979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661275" y="4114804"/>
            <a:ext cx="2641750" cy="599323"/>
            <a:chOff x="2098675" y="4903173"/>
            <a:chExt cx="1406525" cy="31954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727325" y="5028769"/>
              <a:ext cx="495300" cy="0"/>
            </a:xfrm>
            <a:prstGeom prst="line">
              <a:avLst/>
            </a:prstGeom>
            <a:ln w="762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655888" y="5125744"/>
              <a:ext cx="636587" cy="0"/>
            </a:xfrm>
            <a:prstGeom prst="line">
              <a:avLst/>
            </a:prstGeom>
            <a:ln w="762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479675" y="4930204"/>
              <a:ext cx="1025525" cy="1590"/>
            </a:xfrm>
            <a:prstGeom prst="line">
              <a:avLst/>
            </a:prstGeom>
            <a:ln w="762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86038" y="5221128"/>
              <a:ext cx="812800" cy="1589"/>
            </a:xfrm>
            <a:prstGeom prst="line">
              <a:avLst/>
            </a:prstGeom>
            <a:ln w="762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24" name="TextBox 150"/>
            <p:cNvSpPr txBox="1">
              <a:spLocks noChangeArrowheads="1"/>
            </p:cNvSpPr>
            <p:nvPr/>
          </p:nvSpPr>
          <p:spPr bwMode="auto">
            <a:xfrm>
              <a:off x="2098675" y="4903173"/>
              <a:ext cx="304800" cy="27896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14701" y="3962400"/>
            <a:ext cx="2663825" cy="119697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1371440" y="1447800"/>
            <a:ext cx="50292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Assume:</a:t>
            </a:r>
          </a:p>
          <a:p>
            <a:r>
              <a:rPr lang="en-US" sz="2400" dirty="0">
                <a:latin typeface="Calibri"/>
                <a:cs typeface="Calibri"/>
              </a:rPr>
              <a:t>A is an optimal goal node</a:t>
            </a:r>
          </a:p>
          <a:p>
            <a:r>
              <a:rPr lang="en-US" sz="2400" dirty="0">
                <a:latin typeface="Calibri"/>
                <a:cs typeface="Calibri"/>
              </a:rPr>
              <a:t>B is a suboptimal goal node</a:t>
            </a:r>
          </a:p>
          <a:p>
            <a:r>
              <a:rPr lang="en-US" sz="2400" dirty="0">
                <a:latin typeface="Calibri"/>
                <a:cs typeface="Calibri"/>
              </a:rPr>
              <a:t>h is admissible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Claim:</a:t>
            </a:r>
          </a:p>
          <a:p>
            <a:r>
              <a:rPr lang="en-US" sz="2400" dirty="0">
                <a:latin typeface="Calibri"/>
                <a:cs typeface="Calibri"/>
              </a:rPr>
              <a:t>A will exit the fringe before 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334304" y="3819722"/>
            <a:ext cx="257496" cy="24110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285983" y="3514921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60117"/>
              <a:gd name="adj2" fmla="val -90421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495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B is on the fringe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A is on the fringe, too (maybe A!)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f(n) is less or equal to f(A)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903471"/>
            <a:ext cx="30130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9144000" y="4822578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Definition of f-cost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714998" y="5374957"/>
            <a:ext cx="1864893" cy="318467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9144000" y="5284243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Admissibility of 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731099" y="5867401"/>
            <a:ext cx="1944584" cy="318518"/>
          </a:xfrm>
          <a:prstGeom prst="rect">
            <a:avLst/>
          </a:prstGeom>
          <a:noFill/>
          <a:ln/>
          <a:effectLst/>
        </p:spPr>
      </p:pic>
      <p:sp>
        <p:nvSpPr>
          <p:cNvPr id="48" name="TextBox 47"/>
          <p:cNvSpPr txBox="1"/>
          <p:nvPr/>
        </p:nvSpPr>
        <p:spPr>
          <a:xfrm>
            <a:off x="9144000" y="5741443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h = 0 at a goal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0" grpId="0" animBg="1"/>
      <p:bldP spid="46" grpId="0" animBg="1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ular Callout 53"/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75813"/>
              <a:gd name="adj2" fmla="val -774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495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B is on the fringe</a:t>
            </a:r>
          </a:p>
          <a:p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A is on the fringe, too (maybe A!)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f(n) is less or equal to f(A)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f(A) is less than f(B)</a:t>
            </a:r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512222" y="5354956"/>
            <a:ext cx="1930189" cy="318668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97464" y="4881879"/>
            <a:ext cx="1914135" cy="318704"/>
          </a:xfrm>
          <a:prstGeom prst="rect">
            <a:avLst/>
          </a:prstGeom>
          <a:noFill/>
          <a:ln/>
          <a:effectLst/>
        </p:spPr>
      </p:pic>
      <p:sp>
        <p:nvSpPr>
          <p:cNvPr id="25" name="TextBox 24"/>
          <p:cNvSpPr txBox="1"/>
          <p:nvPr/>
        </p:nvSpPr>
        <p:spPr>
          <a:xfrm>
            <a:off x="9296400" y="478561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B is suboptimal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96400" y="524281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h = 0 at a goal</a:t>
            </a:r>
          </a:p>
        </p:txBody>
      </p:sp>
      <p:sp>
        <p:nvSpPr>
          <p:cNvPr id="29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56" name="Oval 55"/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89321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5" grpId="0"/>
      <p:bldP spid="26" grpId="0"/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ular Callout 53"/>
          <p:cNvSpPr/>
          <p:nvPr/>
        </p:nvSpPr>
        <p:spPr>
          <a:xfrm>
            <a:off x="7391400" y="4800600"/>
            <a:ext cx="3733800" cy="914400"/>
          </a:xfrm>
          <a:prstGeom prst="wedgeRoundRectCallout">
            <a:avLst>
              <a:gd name="adj1" fmla="val -141787"/>
              <a:gd name="adj2" fmla="val -64255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495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B is on the fringe</a:t>
            </a:r>
          </a:p>
          <a:p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A is on the fringe, too (maybe A!)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f(n) is less or equal to f(A)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f(A) is less than f(B)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expands before B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All ancestors of A expand before B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A expands before B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A* search is optimal</a:t>
            </a: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709669" y="5105400"/>
            <a:ext cx="3110735" cy="318731"/>
          </a:xfrm>
          <a:prstGeom prst="rect">
            <a:avLst/>
          </a:prstGeom>
          <a:noFill/>
          <a:ln/>
          <a:effectLst/>
        </p:spPr>
      </p:pic>
      <p:sp>
        <p:nvSpPr>
          <p:cNvPr id="29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1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23" name="Oval 22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2575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23" grpId="0" animBg="1"/>
      <p:bldP spid="2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12192000" cy="1143000"/>
          </a:xfrm>
        </p:spPr>
        <p:txBody>
          <a:bodyPr/>
          <a:lstStyle/>
          <a:p>
            <a:pPr eaLnBrk="1" hangingPunct="1"/>
            <a:r>
              <a:rPr lang="en-US" sz="6000" dirty="0"/>
              <a:t>Properties of A*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1219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Properties of A*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971800" y="167640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8001000" y="167640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A*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14"/>
          <p:cNvSpPr>
            <a:spLocks noChangeArrowheads="1"/>
          </p:cNvSpPr>
          <p:nvPr/>
        </p:nvSpPr>
        <p:spPr bwMode="auto">
          <a:xfrm>
            <a:off x="9005887" y="5029202"/>
            <a:ext cx="1284288" cy="6270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07" name="Oval 8"/>
          <p:cNvSpPr>
            <a:spLocks noChangeArrowheads="1"/>
          </p:cNvSpPr>
          <p:nvPr/>
        </p:nvSpPr>
        <p:spPr bwMode="auto">
          <a:xfrm>
            <a:off x="8396287" y="1828800"/>
            <a:ext cx="1912939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46237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sp>
        <p:nvSpPr>
          <p:cNvPr id="21510" name="Oval 4"/>
          <p:cNvSpPr>
            <a:spLocks noChangeArrowheads="1"/>
          </p:cNvSpPr>
          <p:nvPr/>
        </p:nvSpPr>
        <p:spPr bwMode="auto">
          <a:xfrm>
            <a:off x="9299575" y="2605089"/>
            <a:ext cx="163512" cy="1539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8534400" y="2720977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10226675" y="2627313"/>
            <a:ext cx="163512" cy="1539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10287000" y="2744789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Goal</a:t>
            </a:r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8931276" y="226377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5" name="Oval 10"/>
          <p:cNvSpPr>
            <a:spLocks noChangeArrowheads="1"/>
          </p:cNvSpPr>
          <p:nvPr/>
        </p:nvSpPr>
        <p:spPr bwMode="auto">
          <a:xfrm>
            <a:off x="9234488" y="527050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8382000" y="5410200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21517" name="Oval 12"/>
          <p:cNvSpPr>
            <a:spLocks noChangeArrowheads="1"/>
          </p:cNvSpPr>
          <p:nvPr/>
        </p:nvSpPr>
        <p:spPr bwMode="auto">
          <a:xfrm>
            <a:off x="10213975" y="5257801"/>
            <a:ext cx="163512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10221912" y="5405737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Goal</a:t>
            </a: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9126537" y="5105400"/>
            <a:ext cx="869951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-- UCS</a:t>
            </a:r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1"/>
            <a:ext cx="6271629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Search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9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Search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States (configurations of the world)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Actions and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Successor function (world dynamics)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Start state and goal test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Search tree: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Nodes: represent plans for reaching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Plans have costs (sum of action costs)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Search algorithm: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Systematically builds a search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Chooses an ordering of the fringe (unexplored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Optimal: finds least-cost plans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277" y="514350"/>
            <a:ext cx="6164445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-- Greedy</a:t>
            </a:r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5" y="1143000"/>
            <a:ext cx="627163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– A*</a:t>
            </a:r>
          </a:p>
        </p:txBody>
      </p:sp>
      <p:pic>
        <p:nvPicPr>
          <p:cNvPr id="3" name="Empty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1"/>
            <a:ext cx="627162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</a:t>
            </a:r>
            <a:r>
              <a:rPr lang="en-US" dirty="0" err="1"/>
              <a:t>Pacman</a:t>
            </a:r>
            <a:r>
              <a:rPr lang="en-US" dirty="0"/>
              <a:t> Small Maze) – A*</a:t>
            </a:r>
          </a:p>
        </p:txBody>
      </p:sp>
      <p:pic>
        <p:nvPicPr>
          <p:cNvPr id="3" name="ContoursPacmanSmallMaze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9700" y="1143000"/>
            <a:ext cx="9372600" cy="52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03938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5039380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3600" y="5039380"/>
            <a:ext cx="57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A*</a:t>
            </a:r>
          </a:p>
        </p:txBody>
      </p:sp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i="1" dirty="0"/>
              <a:t>relaxed problems,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Inadmissible heuristics are often useful too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200" y="3919078"/>
            <a:ext cx="3657600" cy="1643522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5236861" y="4473838"/>
              <a:ext cx="1125417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388658" y="4569096"/>
              <a:ext cx="399537" cy="38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4931082" y="4797091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438400" y="3886200"/>
            <a:ext cx="2819399" cy="178610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419100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successors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50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98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Actions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2133600" y="2286000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249155"/>
              </p:ext>
            </p:extLst>
          </p:nvPr>
        </p:nvGraphicFramePr>
        <p:xfrm>
          <a:off x="6400800" y="4112577"/>
          <a:ext cx="5029200" cy="221202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067800" y="6553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Statistics from Andrew Moore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Total </a:t>
            </a:r>
            <a:r>
              <a:rPr lang="en-US" sz="2400" i="1" dirty="0"/>
              <a:t>Manhattan </a:t>
            </a:r>
            <a:r>
              <a:rPr lang="en-US" sz="24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33600" y="4648200"/>
            <a:ext cx="48006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59521"/>
              </p:ext>
            </p:extLst>
          </p:nvPr>
        </p:nvGraphicFramePr>
        <p:xfrm>
          <a:off x="5791200" y="4267200"/>
          <a:ext cx="5891629" cy="2252471"/>
        </p:xfrm>
        <a:graphic>
          <a:graphicData uri="http://schemas.openxmlformats.org/drawingml/2006/table">
            <a:tbl>
              <a:tblPr/>
              <a:tblGrid>
                <a:gridCol w="1853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Goal 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III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0998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How about using the </a:t>
            </a:r>
            <a:r>
              <a:rPr lang="en-US" sz="2800" i="1" dirty="0"/>
              <a:t>actual cost</a:t>
            </a:r>
            <a:r>
              <a:rPr lang="en-US" sz="2800" dirty="0"/>
              <a:t> as a heuristic?</a:t>
            </a:r>
          </a:p>
          <a:p>
            <a:pPr lvl="1" eaLnBrk="1" hangingPunct="1"/>
            <a:r>
              <a:rPr lang="en-US" sz="2400" dirty="0"/>
              <a:t>Would it be admissible?</a:t>
            </a:r>
          </a:p>
          <a:p>
            <a:pPr lvl="1" eaLnBrk="1" hangingPunct="1"/>
            <a:r>
              <a:rPr lang="en-US" sz="2400" dirty="0"/>
              <a:t>Would we save on nodes expanded?</a:t>
            </a:r>
          </a:p>
          <a:p>
            <a:pPr lvl="1" eaLnBrk="1" hangingPunct="1"/>
            <a:r>
              <a:rPr lang="en-US" sz="2400" dirty="0"/>
              <a:t>What’s wrong with it?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With A*: a trade-off between quality of estimate and work per node</a:t>
            </a:r>
          </a:p>
          <a:p>
            <a:pPr lvl="1"/>
            <a:r>
              <a:rPr lang="en-US" sz="2400" dirty="0"/>
              <a:t>As heuristics get closer to the true cost, you will expand fewer nodes but usually do more work per node to compute the heuristic itself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138" y="1880138"/>
            <a:ext cx="5021261" cy="192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Pancake Problem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1" y="3808413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1" y="3656013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1" y="3960813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1" y="3505201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Diagonal Stripe 22"/>
          <p:cNvSpPr/>
          <p:nvPr/>
        </p:nvSpPr>
        <p:spPr>
          <a:xfrm flipV="1">
            <a:off x="2438401" y="3505200"/>
            <a:ext cx="990600" cy="228600"/>
          </a:xfrm>
          <a:prstGeom prst="diagStri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3" idx="1"/>
          </p:cNvCxnSpPr>
          <p:nvPr/>
        </p:nvCxnSpPr>
        <p:spPr>
          <a:xfrm rot="10800000">
            <a:off x="1752601" y="2590801"/>
            <a:ext cx="685800" cy="97155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72401" y="2513012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20001" y="2209800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39001" y="2665412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67601" y="2360612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72401" y="3429000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20001" y="3579812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9001" y="3884612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7601" y="3732212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72401" y="4876799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1" y="5027611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39001" y="4724399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67601" y="5180011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Left Arrow 48"/>
          <p:cNvSpPr/>
          <p:nvPr/>
        </p:nvSpPr>
        <p:spPr>
          <a:xfrm rot="19800000" flipH="1">
            <a:off x="5867401" y="2616322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Left Arrow 49"/>
          <p:cNvSpPr/>
          <p:nvPr/>
        </p:nvSpPr>
        <p:spPr>
          <a:xfrm flipH="1">
            <a:off x="5867401" y="3505200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Left Arrow 50"/>
          <p:cNvSpPr/>
          <p:nvPr/>
        </p:nvSpPr>
        <p:spPr>
          <a:xfrm rot="1800000" flipH="1">
            <a:off x="5825197" y="4368922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92" name="TextBox 59"/>
          <p:cNvSpPr txBox="1">
            <a:spLocks noChangeArrowheads="1"/>
          </p:cNvSpPr>
          <p:nvPr/>
        </p:nvSpPr>
        <p:spPr bwMode="auto">
          <a:xfrm>
            <a:off x="0" y="60198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Cost: Number of pancakes flipped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71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12192000" cy="1143000"/>
          </a:xfrm>
        </p:spPr>
        <p:txBody>
          <a:bodyPr/>
          <a:lstStyle/>
          <a:p>
            <a:pPr eaLnBrk="1" hangingPunct="1"/>
            <a:r>
              <a:rPr lang="en-US" sz="6000" dirty="0"/>
              <a:t>Semi-Lattice of Heuristics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1219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8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Trivial Heuristics, Dominance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57150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Dominance: h</a:t>
            </a:r>
            <a:r>
              <a:rPr lang="en-US" sz="2400" baseline="-25000" dirty="0"/>
              <a:t>a</a:t>
            </a:r>
            <a:r>
              <a:rPr lang="en-US" sz="2400" dirty="0"/>
              <a:t> </a:t>
            </a:r>
            <a:r>
              <a:rPr lang="en-US" sz="2400" dirty="0">
                <a:cs typeface="Arial" charset="0"/>
              </a:rPr>
              <a:t>≥</a:t>
            </a:r>
            <a:r>
              <a:rPr lang="en-US" sz="2400" dirty="0"/>
              <a:t> </a:t>
            </a:r>
            <a:r>
              <a:rPr lang="en-US" sz="2400" dirty="0" err="1"/>
              <a:t>h</a:t>
            </a:r>
            <a:r>
              <a:rPr lang="en-US" sz="2400" baseline="-25000" dirty="0" err="1"/>
              <a:t>c</a:t>
            </a:r>
            <a:r>
              <a:rPr lang="en-US" sz="2400" dirty="0"/>
              <a:t> if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Heuristics form a semi-lattice:</a:t>
            </a:r>
          </a:p>
          <a:p>
            <a:pPr lvl="1" eaLnBrk="1" hangingPunct="1"/>
            <a:r>
              <a:rPr lang="en-US" sz="2000" dirty="0"/>
              <a:t>Max of admissible heuristics is admissible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Trivial heuristics</a:t>
            </a:r>
          </a:p>
          <a:p>
            <a:pPr lvl="1" eaLnBrk="1" hangingPunct="1"/>
            <a:r>
              <a:rPr lang="en-US" sz="2000" dirty="0"/>
              <a:t>Bottom of lattice is the zero heuristic (what does this give us?)</a:t>
            </a:r>
          </a:p>
          <a:p>
            <a:pPr lvl="1" eaLnBrk="1" hangingPunct="1"/>
            <a:r>
              <a:rPr lang="en-US" sz="2000" dirty="0"/>
              <a:t>Top of lattice is the exact heuristic</a:t>
            </a:r>
          </a:p>
        </p:txBody>
      </p:sp>
      <p:pic>
        <p:nvPicPr>
          <p:cNvPr id="27652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1" y="3886200"/>
            <a:ext cx="437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2975" y="2133601"/>
            <a:ext cx="3098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8229600" y="1716338"/>
            <a:ext cx="2133600" cy="4227262"/>
            <a:chOff x="9344024" y="1905002"/>
            <a:chExt cx="1781176" cy="3529011"/>
          </a:xfrm>
        </p:grpSpPr>
        <p:pic>
          <p:nvPicPr>
            <p:cNvPr id="27653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725023" y="1905002"/>
              <a:ext cx="8620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1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801223" y="5257800"/>
              <a:ext cx="720725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344024" y="3505200"/>
              <a:ext cx="350839" cy="29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791825" y="3505201"/>
              <a:ext cx="333375" cy="35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344024" y="4349749"/>
              <a:ext cx="350839" cy="29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Line 23"/>
            <p:cNvSpPr>
              <a:spLocks noChangeShapeType="1"/>
            </p:cNvSpPr>
            <p:nvPr/>
          </p:nvSpPr>
          <p:spPr bwMode="auto">
            <a:xfrm flipH="1" flipV="1">
              <a:off x="9572623" y="4800600"/>
              <a:ext cx="457200" cy="3048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0" name="Line 24"/>
            <p:cNvSpPr>
              <a:spLocks noChangeShapeType="1"/>
            </p:cNvSpPr>
            <p:nvPr/>
          </p:nvSpPr>
          <p:spPr bwMode="auto">
            <a:xfrm flipV="1">
              <a:off x="10334623" y="3962400"/>
              <a:ext cx="533400" cy="11430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1" name="Line 25"/>
            <p:cNvSpPr>
              <a:spLocks noChangeShapeType="1"/>
            </p:cNvSpPr>
            <p:nvPr/>
          </p:nvSpPr>
          <p:spPr bwMode="auto">
            <a:xfrm flipV="1">
              <a:off x="9496423" y="3962400"/>
              <a:ext cx="0" cy="3048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2" name="Line 26"/>
            <p:cNvSpPr>
              <a:spLocks noChangeShapeType="1"/>
            </p:cNvSpPr>
            <p:nvPr/>
          </p:nvSpPr>
          <p:spPr bwMode="auto">
            <a:xfrm flipV="1">
              <a:off x="9496423" y="3124200"/>
              <a:ext cx="68580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3" name="Line 27"/>
            <p:cNvSpPr>
              <a:spLocks noChangeShapeType="1"/>
            </p:cNvSpPr>
            <p:nvPr/>
          </p:nvSpPr>
          <p:spPr bwMode="auto">
            <a:xfrm flipH="1" flipV="1">
              <a:off x="10182223" y="3124200"/>
              <a:ext cx="76200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4" name="Line 28"/>
            <p:cNvSpPr>
              <a:spLocks noChangeShapeType="1"/>
            </p:cNvSpPr>
            <p:nvPr/>
          </p:nvSpPr>
          <p:spPr bwMode="auto">
            <a:xfrm flipV="1">
              <a:off x="10182223" y="2286000"/>
              <a:ext cx="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pic>
          <p:nvPicPr>
            <p:cNvPr id="27665" name="Picture 2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9420224" y="2732089"/>
              <a:ext cx="1560513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6" cy="4409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Failure to detect repeated states can cause exponentially more work.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2041711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936947" y="2035612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84898" y="2198192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Search Tree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5547" y="212199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State Graph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Tree Search: Extra Work!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" t="2840" r="64740" b="2208"/>
          <a:stretch>
            <a:fillRect/>
          </a:stretch>
        </p:blipFill>
        <p:spPr bwMode="auto">
          <a:xfrm>
            <a:off x="1371600" y="25146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6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6" t="5048" r="2599" b="15457"/>
          <a:stretch>
            <a:fillRect/>
          </a:stretch>
        </p:blipFill>
        <p:spPr bwMode="auto">
          <a:xfrm>
            <a:off x="6477000" y="28194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Graph 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>
                <a:latin typeface="Calibri"/>
                <a:cs typeface="Calibri"/>
              </a:rPr>
              <a:t>In BFS, for example, we shouldn’t bother expanding the circled nodes (why?)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352800" y="2435610"/>
            <a:ext cx="5486400" cy="3355590"/>
            <a:chOff x="48" y="2332"/>
            <a:chExt cx="3456" cy="2406"/>
          </a:xfrm>
        </p:grpSpPr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0735" name="Text Box 11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c</a:t>
              </a:r>
            </a:p>
          </p:txBody>
        </p:sp>
        <p:cxnSp>
          <p:nvCxnSpPr>
            <p:cNvPr id="30736" name="AutoShape 12"/>
            <p:cNvCxnSpPr>
              <a:cxnSpLocks noChangeShapeType="1"/>
              <a:stCxn id="30732" idx="2"/>
              <a:endCxn id="3073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7" name="AutoShape 13"/>
            <p:cNvCxnSpPr>
              <a:cxnSpLocks noChangeShapeType="1"/>
              <a:stCxn id="30732" idx="2"/>
              <a:endCxn id="3073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8" name="AutoShape 14"/>
            <p:cNvCxnSpPr>
              <a:cxnSpLocks noChangeShapeType="1"/>
              <a:stCxn id="30731" idx="2"/>
              <a:endCxn id="3073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9" name="AutoShape 15"/>
            <p:cNvCxnSpPr>
              <a:cxnSpLocks noChangeShapeType="1"/>
              <a:stCxn id="30735" idx="2"/>
              <a:endCxn id="3073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0740" name="Group 16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30767" name="Text Box 17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e</a:t>
                </a:r>
              </a:p>
            </p:txBody>
          </p:sp>
          <p:sp>
            <p:nvSpPr>
              <p:cNvPr id="30768" name="Text Box 18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p</a:t>
                </a:r>
              </a:p>
            </p:txBody>
          </p:sp>
          <p:sp>
            <p:nvSpPr>
              <p:cNvPr id="30769" name="Text Box 19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h</a:t>
                </a:r>
              </a:p>
            </p:txBody>
          </p:sp>
          <p:sp>
            <p:nvSpPr>
              <p:cNvPr id="30770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f</a:t>
                </a:r>
              </a:p>
            </p:txBody>
          </p:sp>
          <p:sp>
            <p:nvSpPr>
              <p:cNvPr id="30771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30772" name="Text Box 22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73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74" name="Text Box 24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c</a:t>
                </a:r>
              </a:p>
            </p:txBody>
          </p:sp>
          <p:sp>
            <p:nvSpPr>
              <p:cNvPr id="30775" name="Text Box 25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Calibri"/>
                    <a:cs typeface="Calibri"/>
                  </a:rPr>
                  <a:t>G</a:t>
                </a:r>
              </a:p>
            </p:txBody>
          </p:sp>
          <p:sp>
            <p:nvSpPr>
              <p:cNvPr id="30776" name="Text Box 26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a</a:t>
                </a:r>
              </a:p>
            </p:txBody>
          </p:sp>
          <p:cxnSp>
            <p:nvCxnSpPr>
              <p:cNvPr id="30777" name="AutoShape 27"/>
              <p:cNvCxnSpPr>
                <a:cxnSpLocks noChangeShapeType="1"/>
                <a:stCxn id="30767" idx="2"/>
                <a:endCxn id="3076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78" name="AutoShape 28"/>
              <p:cNvCxnSpPr>
                <a:cxnSpLocks noChangeShapeType="1"/>
                <a:stCxn id="30767" idx="2"/>
                <a:endCxn id="3077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79" name="AutoShape 29"/>
              <p:cNvCxnSpPr>
                <a:cxnSpLocks noChangeShapeType="1"/>
                <a:stCxn id="30769" idx="2"/>
                <a:endCxn id="3076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0" name="AutoShape 30"/>
              <p:cNvCxnSpPr>
                <a:cxnSpLocks noChangeShapeType="1"/>
                <a:stCxn id="30769" idx="2"/>
                <a:endCxn id="3077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1" name="AutoShape 31"/>
              <p:cNvCxnSpPr>
                <a:cxnSpLocks noChangeShapeType="1"/>
                <a:stCxn id="30771" idx="2"/>
                <a:endCxn id="3077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2" name="AutoShape 32"/>
              <p:cNvCxnSpPr>
                <a:cxnSpLocks noChangeShapeType="1"/>
                <a:stCxn id="30768" idx="2"/>
                <a:endCxn id="3077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3" name="AutoShape 33"/>
              <p:cNvCxnSpPr>
                <a:cxnSpLocks noChangeShapeType="1"/>
                <a:stCxn id="30770" idx="2"/>
                <a:endCxn id="3077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4" name="AutoShape 34"/>
              <p:cNvCxnSpPr>
                <a:cxnSpLocks noChangeShapeType="1"/>
                <a:stCxn id="30770" idx="2"/>
                <a:endCxn id="3077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5" name="AutoShape 35"/>
              <p:cNvCxnSpPr>
                <a:cxnSpLocks noChangeShapeType="1"/>
                <a:stCxn id="30774" idx="2"/>
                <a:endCxn id="3077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0741" name="Text Box 36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q</a:t>
              </a:r>
            </a:p>
          </p:txBody>
        </p:sp>
        <p:cxnSp>
          <p:nvCxnSpPr>
            <p:cNvPr id="30742" name="AutoShape 37"/>
            <p:cNvCxnSpPr>
              <a:cxnSpLocks noChangeShapeType="1"/>
              <a:stCxn id="30733" idx="2"/>
              <a:endCxn id="3074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0743" name="Group 38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30748" name="Text Box 39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e</a:t>
                </a:r>
              </a:p>
            </p:txBody>
          </p:sp>
          <p:sp>
            <p:nvSpPr>
              <p:cNvPr id="30749" name="Text Box 40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p</a:t>
                </a:r>
              </a:p>
            </p:txBody>
          </p:sp>
          <p:sp>
            <p:nvSpPr>
              <p:cNvPr id="30750" name="Text Box 41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h</a:t>
                </a:r>
              </a:p>
            </p:txBody>
          </p:sp>
          <p:sp>
            <p:nvSpPr>
              <p:cNvPr id="30751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f</a:t>
                </a:r>
              </a:p>
            </p:txBody>
          </p:sp>
          <p:sp>
            <p:nvSpPr>
              <p:cNvPr id="30752" name="Text Box 43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30753" name="Text Box 44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54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55" name="Text Box 46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c</a:t>
                </a:r>
              </a:p>
            </p:txBody>
          </p:sp>
          <p:sp>
            <p:nvSpPr>
              <p:cNvPr id="30756" name="Text Box 47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>
                    <a:latin typeface="Calibri"/>
                    <a:cs typeface="Calibri"/>
                  </a:rPr>
                  <a:t>G</a:t>
                </a:r>
              </a:p>
            </p:txBody>
          </p:sp>
          <p:sp>
            <p:nvSpPr>
              <p:cNvPr id="30757" name="Text Box 48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a</a:t>
                </a:r>
              </a:p>
            </p:txBody>
          </p:sp>
          <p:cxnSp>
            <p:nvCxnSpPr>
              <p:cNvPr id="30758" name="AutoShape 49"/>
              <p:cNvCxnSpPr>
                <a:cxnSpLocks noChangeShapeType="1"/>
                <a:stCxn id="30748" idx="2"/>
                <a:endCxn id="3075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59" name="AutoShape 50"/>
              <p:cNvCxnSpPr>
                <a:cxnSpLocks noChangeShapeType="1"/>
                <a:stCxn id="30748" idx="2"/>
                <a:endCxn id="3075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0" name="AutoShape 51"/>
              <p:cNvCxnSpPr>
                <a:cxnSpLocks noChangeShapeType="1"/>
                <a:stCxn id="30750" idx="2"/>
                <a:endCxn id="3074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1" name="AutoShape 52"/>
              <p:cNvCxnSpPr>
                <a:cxnSpLocks noChangeShapeType="1"/>
                <a:stCxn id="30750" idx="2"/>
                <a:endCxn id="3075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2" name="AutoShape 53"/>
              <p:cNvCxnSpPr>
                <a:cxnSpLocks noChangeShapeType="1"/>
                <a:stCxn id="30752" idx="2"/>
                <a:endCxn id="3075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3" name="AutoShape 54"/>
              <p:cNvCxnSpPr>
                <a:cxnSpLocks noChangeShapeType="1"/>
                <a:stCxn id="30749" idx="2"/>
                <a:endCxn id="3075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4" name="AutoShape 55"/>
              <p:cNvCxnSpPr>
                <a:cxnSpLocks noChangeShapeType="1"/>
                <a:stCxn id="30751" idx="2"/>
                <a:endCxn id="3075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5" name="AutoShape 56"/>
              <p:cNvCxnSpPr>
                <a:cxnSpLocks noChangeShapeType="1"/>
                <a:stCxn id="30751" idx="2"/>
                <a:endCxn id="3075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6" name="AutoShape 57"/>
              <p:cNvCxnSpPr>
                <a:cxnSpLocks noChangeShapeType="1"/>
                <a:stCxn id="30755" idx="2"/>
                <a:endCxn id="3075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0744" name="AutoShape 58"/>
            <p:cNvCxnSpPr>
              <a:cxnSpLocks noChangeShapeType="1"/>
              <a:stCxn id="30732" idx="2"/>
              <a:endCxn id="3074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5" name="AutoShape 59"/>
            <p:cNvCxnSpPr>
              <a:cxnSpLocks noChangeShapeType="1"/>
              <a:stCxn id="30729" idx="2"/>
              <a:endCxn id="3073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6" name="AutoShape 60"/>
            <p:cNvCxnSpPr>
              <a:cxnSpLocks noChangeShapeType="1"/>
              <a:stCxn id="30729" idx="2"/>
              <a:endCxn id="3076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7" name="AutoShape 61"/>
            <p:cNvCxnSpPr>
              <a:cxnSpLocks noChangeShapeType="1"/>
              <a:stCxn id="30729" idx="2"/>
              <a:endCxn id="3073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61246" name="Oval 62"/>
          <p:cNvSpPr>
            <a:spLocks noChangeArrowheads="1"/>
          </p:cNvSpPr>
          <p:nvPr/>
        </p:nvSpPr>
        <p:spPr bwMode="auto">
          <a:xfrm>
            <a:off x="4892676" y="34071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7" name="Oval 63"/>
          <p:cNvSpPr>
            <a:spLocks noChangeArrowheads="1"/>
          </p:cNvSpPr>
          <p:nvPr/>
        </p:nvSpPr>
        <p:spPr bwMode="auto">
          <a:xfrm>
            <a:off x="6122989" y="3959610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8" name="Oval 64"/>
          <p:cNvSpPr>
            <a:spLocks noChangeArrowheads="1"/>
          </p:cNvSpPr>
          <p:nvPr/>
        </p:nvSpPr>
        <p:spPr bwMode="auto">
          <a:xfrm>
            <a:off x="4054476" y="39405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9" name="Oval 65"/>
          <p:cNvSpPr>
            <a:spLocks noChangeArrowheads="1"/>
          </p:cNvSpPr>
          <p:nvPr/>
        </p:nvSpPr>
        <p:spPr bwMode="auto">
          <a:xfrm>
            <a:off x="6564314" y="3956435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46" grpId="0" animBg="1"/>
      <p:bldP spid="861247" grpId="0" animBg="1"/>
      <p:bldP spid="861248" grpId="0" animBg="1"/>
      <p:bldP spid="86124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 Search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8153400" cy="4722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/>
              <a:t>Idea: never </a:t>
            </a:r>
            <a:r>
              <a:rPr lang="en-US" sz="2400" dirty="0">
                <a:solidFill>
                  <a:srgbClr val="FF0000"/>
                </a:solidFill>
              </a:rPr>
              <a:t>expand</a:t>
            </a:r>
            <a:r>
              <a:rPr lang="en-US" sz="2400" dirty="0"/>
              <a:t> a state twice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How to implement: </a:t>
            </a:r>
          </a:p>
          <a:p>
            <a:pPr lvl="1" eaLnBrk="1" hangingPunct="1"/>
            <a:r>
              <a:rPr lang="en-US" sz="2000" dirty="0"/>
              <a:t>Tree search + set of expanded states (“closed set”)</a:t>
            </a:r>
          </a:p>
          <a:p>
            <a:pPr lvl="1" eaLnBrk="1" hangingPunct="1"/>
            <a:r>
              <a:rPr lang="en-US" sz="2000" dirty="0"/>
              <a:t>Expand the search tree node-by-node, but…</a:t>
            </a:r>
          </a:p>
          <a:p>
            <a:pPr lvl="1" eaLnBrk="1" hangingPunct="1"/>
            <a:r>
              <a:rPr lang="en-US" sz="2000" dirty="0"/>
              <a:t>Before expanding a node, check to make sure its state has never been expanded before</a:t>
            </a:r>
          </a:p>
          <a:p>
            <a:pPr lvl="1" eaLnBrk="1" hangingPunct="1"/>
            <a:r>
              <a:rPr lang="en-US" sz="2000" dirty="0"/>
              <a:t>If not new, skip it, if new add to closed set</a:t>
            </a:r>
            <a:endParaRPr lang="en-US" sz="2400" dirty="0"/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Important: </a:t>
            </a:r>
            <a:r>
              <a:rPr lang="en-US" sz="2400" dirty="0">
                <a:solidFill>
                  <a:srgbClr val="FF0000"/>
                </a:solidFill>
              </a:rPr>
              <a:t>store the closed set as a set</a:t>
            </a:r>
            <a:r>
              <a:rPr lang="en-US" sz="2400" dirty="0"/>
              <a:t>, not a list</a:t>
            </a:r>
            <a:endParaRPr lang="en-US" sz="1900" dirty="0"/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Can graph search wreck completeness?  Why/why not?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How about optimality?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6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Calibri" panose="020F0502020204030204" pitchFamily="34" charset="0"/>
              </a:rPr>
              <a:t>A* Graph Search Gone Wrong?</a:t>
            </a:r>
            <a:endParaRPr dirty="0">
              <a:cs typeface="Calibri" panose="020F0502020204030204" pitchFamily="34" charset="0"/>
            </a:endParaRPr>
          </a:p>
        </p:txBody>
      </p:sp>
      <p:sp>
        <p:nvSpPr>
          <p:cNvPr id="1613" name="Google Shape;1613;p64"/>
          <p:cNvSpPr/>
          <p:nvPr/>
        </p:nvSpPr>
        <p:spPr>
          <a:xfrm>
            <a:off x="1363498" y="28194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4" name="Google Shape;1614;p64"/>
          <p:cNvSpPr/>
          <p:nvPr/>
        </p:nvSpPr>
        <p:spPr>
          <a:xfrm>
            <a:off x="3116098" y="21336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A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5" name="Google Shape;1615;p64"/>
          <p:cNvSpPr/>
          <p:nvPr/>
        </p:nvSpPr>
        <p:spPr>
          <a:xfrm>
            <a:off x="2506498" y="41910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B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6" name="Google Shape;1616;p64"/>
          <p:cNvSpPr/>
          <p:nvPr/>
        </p:nvSpPr>
        <p:spPr>
          <a:xfrm>
            <a:off x="4792498" y="28956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C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7" name="Google Shape;1617;p64"/>
          <p:cNvSpPr/>
          <p:nvPr/>
        </p:nvSpPr>
        <p:spPr>
          <a:xfrm>
            <a:off x="4792498" y="51054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G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18" name="Google Shape;1618;p64"/>
          <p:cNvCxnSpPr>
            <a:stCxn id="1613" idx="7"/>
            <a:endCxn id="1614" idx="2"/>
          </p:cNvCxnSpPr>
          <p:nvPr/>
        </p:nvCxnSpPr>
        <p:spPr>
          <a:xfrm rot="10800000" flipH="1">
            <a:off x="2013906" y="2514592"/>
            <a:ext cx="1102200" cy="416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19" name="Google Shape;1619;p64"/>
          <p:cNvCxnSpPr>
            <a:stCxn id="1613" idx="5"/>
            <a:endCxn id="1615" idx="1"/>
          </p:cNvCxnSpPr>
          <p:nvPr/>
        </p:nvCxnSpPr>
        <p:spPr>
          <a:xfrm>
            <a:off x="2013906" y="3469808"/>
            <a:ext cx="604200" cy="832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20" name="Google Shape;1620;p64"/>
          <p:cNvCxnSpPr>
            <a:stCxn id="1615" idx="7"/>
            <a:endCxn id="1616" idx="3"/>
          </p:cNvCxnSpPr>
          <p:nvPr/>
        </p:nvCxnSpPr>
        <p:spPr>
          <a:xfrm rot="10800000" flipH="1">
            <a:off x="3156906" y="3545992"/>
            <a:ext cx="1747200" cy="756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21" name="Google Shape;1621;p64"/>
          <p:cNvCxnSpPr>
            <a:stCxn id="1614" idx="6"/>
            <a:endCxn id="1616" idx="1"/>
          </p:cNvCxnSpPr>
          <p:nvPr/>
        </p:nvCxnSpPr>
        <p:spPr>
          <a:xfrm>
            <a:off x="3878098" y="2514600"/>
            <a:ext cx="1026000" cy="49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22" name="Google Shape;1622;p64"/>
          <p:cNvCxnSpPr>
            <a:stCxn id="1616" idx="4"/>
            <a:endCxn id="1617" idx="0"/>
          </p:cNvCxnSpPr>
          <p:nvPr/>
        </p:nvCxnSpPr>
        <p:spPr>
          <a:xfrm>
            <a:off x="5173498" y="3657600"/>
            <a:ext cx="0" cy="144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623" name="Google Shape;1623;p64"/>
          <p:cNvSpPr txBox="1"/>
          <p:nvPr/>
        </p:nvSpPr>
        <p:spPr>
          <a:xfrm>
            <a:off x="2531898" y="2678670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1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4" name="Google Shape;1624;p64"/>
          <p:cNvSpPr txBox="1"/>
          <p:nvPr/>
        </p:nvSpPr>
        <p:spPr>
          <a:xfrm>
            <a:off x="2303298" y="3581398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1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5" name="Google Shape;1625;p64"/>
          <p:cNvSpPr txBox="1"/>
          <p:nvPr/>
        </p:nvSpPr>
        <p:spPr>
          <a:xfrm>
            <a:off x="4259098" y="2819398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1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6" name="Google Shape;1626;p64"/>
          <p:cNvSpPr txBox="1"/>
          <p:nvPr/>
        </p:nvSpPr>
        <p:spPr>
          <a:xfrm>
            <a:off x="3954298" y="3957637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2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7" name="Google Shape;1627;p64"/>
          <p:cNvSpPr txBox="1"/>
          <p:nvPr/>
        </p:nvSpPr>
        <p:spPr>
          <a:xfrm>
            <a:off x="5249698" y="4186237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3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28" name="Google Shape;1628;p64"/>
          <p:cNvGrpSpPr/>
          <p:nvPr/>
        </p:nvGrpSpPr>
        <p:grpSpPr>
          <a:xfrm>
            <a:off x="1477798" y="2971799"/>
            <a:ext cx="4014117" cy="3341389"/>
            <a:chOff x="1638925" y="2743200"/>
            <a:chExt cx="4012898" cy="3341100"/>
          </a:xfrm>
        </p:grpSpPr>
        <p:sp>
          <p:nvSpPr>
            <p:cNvPr id="1629" name="Google Shape;1629;p64"/>
            <p:cNvSpPr txBox="1"/>
            <p:nvPr/>
          </p:nvSpPr>
          <p:spPr>
            <a:xfrm>
              <a:off x="1638925" y="3429001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h=2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0" name="Google Shape;1630;p64"/>
            <p:cNvSpPr txBox="1"/>
            <p:nvPr/>
          </p:nvSpPr>
          <p:spPr>
            <a:xfrm>
              <a:off x="2743200" y="4800600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h=1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1" name="Google Shape;1631;p64"/>
            <p:cNvSpPr txBox="1"/>
            <p:nvPr/>
          </p:nvSpPr>
          <p:spPr>
            <a:xfrm>
              <a:off x="3315325" y="2743200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h=4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2" name="Google Shape;1632;p64"/>
            <p:cNvSpPr txBox="1"/>
            <p:nvPr/>
          </p:nvSpPr>
          <p:spPr>
            <a:xfrm>
              <a:off x="4267200" y="3119735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h=1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3" name="Google Shape;1633;p64"/>
            <p:cNvSpPr txBox="1"/>
            <p:nvPr/>
          </p:nvSpPr>
          <p:spPr>
            <a:xfrm>
              <a:off x="5029200" y="5715000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h=0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34" name="Google Shape;1634;p64"/>
          <p:cNvSpPr txBox="1"/>
          <p:nvPr/>
        </p:nvSpPr>
        <p:spPr>
          <a:xfrm>
            <a:off x="8001000" y="2057400"/>
            <a:ext cx="11224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S (0+</a:t>
            </a:r>
            <a:r>
              <a:rPr lang="en-US" sz="2400">
                <a:solidFill>
                  <a:srgbClr val="C00000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)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35" name="Google Shape;1635;p64"/>
          <p:cNvGrpSpPr/>
          <p:nvPr/>
        </p:nvGrpSpPr>
        <p:grpSpPr>
          <a:xfrm>
            <a:off x="7010400" y="2519063"/>
            <a:ext cx="3070498" cy="919284"/>
            <a:chOff x="5638800" y="2133354"/>
            <a:chExt cx="3070499" cy="918925"/>
          </a:xfrm>
        </p:grpSpPr>
        <p:sp>
          <p:nvSpPr>
            <p:cNvPr id="1636" name="Google Shape;1636;p64"/>
            <p:cNvSpPr txBox="1"/>
            <p:nvPr/>
          </p:nvSpPr>
          <p:spPr>
            <a:xfrm>
              <a:off x="5638800" y="2590794"/>
              <a:ext cx="1183437" cy="461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4</a:t>
              </a:r>
              <a:r>
                <a:rPr lang="en-US" sz="2400" dirty="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)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7" name="Google Shape;1637;p64"/>
            <p:cNvSpPr txBox="1"/>
            <p:nvPr/>
          </p:nvSpPr>
          <p:spPr>
            <a:xfrm>
              <a:off x="7560427" y="2590789"/>
              <a:ext cx="1148872" cy="461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B (1+</a:t>
              </a:r>
              <a:r>
                <a:rPr lang="en-US" sz="2400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1</a:t>
              </a: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)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38" name="Google Shape;1638;p64"/>
            <p:cNvCxnSpPr>
              <a:stCxn id="1634" idx="2"/>
              <a:endCxn id="1637" idx="0"/>
            </p:cNvCxnSpPr>
            <p:nvPr/>
          </p:nvCxnSpPr>
          <p:spPr>
            <a:xfrm>
              <a:off x="7190610" y="2133354"/>
              <a:ext cx="944400" cy="457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639" name="Google Shape;1639;p64"/>
            <p:cNvCxnSpPr>
              <a:stCxn id="1634" idx="2"/>
              <a:endCxn id="1636" idx="0"/>
            </p:cNvCxnSpPr>
            <p:nvPr/>
          </p:nvCxnSpPr>
          <p:spPr>
            <a:xfrm flipH="1">
              <a:off x="6230610" y="2133354"/>
              <a:ext cx="960000" cy="457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0" name="Google Shape;1640;p64"/>
          <p:cNvGrpSpPr/>
          <p:nvPr/>
        </p:nvGrpSpPr>
        <p:grpSpPr>
          <a:xfrm>
            <a:off x="7010401" y="3438347"/>
            <a:ext cx="1179079" cy="914580"/>
            <a:chOff x="5637791" y="3052286"/>
            <a:chExt cx="1178517" cy="914581"/>
          </a:xfrm>
        </p:grpSpPr>
        <p:sp>
          <p:nvSpPr>
            <p:cNvPr id="1641" name="Google Shape;1641;p64"/>
            <p:cNvSpPr txBox="1"/>
            <p:nvPr/>
          </p:nvSpPr>
          <p:spPr>
            <a:xfrm>
              <a:off x="5637791" y="3505201"/>
              <a:ext cx="1178517" cy="46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C (2+</a:t>
              </a:r>
              <a:r>
                <a:rPr lang="en-US" sz="2400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1</a:t>
              </a: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)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42" name="Google Shape;1642;p64"/>
            <p:cNvCxnSpPr>
              <a:stCxn id="1636" idx="2"/>
              <a:endCxn id="1641" idx="0"/>
            </p:cNvCxnSpPr>
            <p:nvPr/>
          </p:nvCxnSpPr>
          <p:spPr>
            <a:xfrm flipH="1">
              <a:off x="6227127" y="3052286"/>
              <a:ext cx="2100" cy="453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3" name="Google Shape;1643;p64"/>
          <p:cNvGrpSpPr/>
          <p:nvPr/>
        </p:nvGrpSpPr>
        <p:grpSpPr>
          <a:xfrm>
            <a:off x="7010401" y="4352927"/>
            <a:ext cx="1195760" cy="909802"/>
            <a:chOff x="5638805" y="3966836"/>
            <a:chExt cx="1195348" cy="910124"/>
          </a:xfrm>
        </p:grpSpPr>
        <p:sp>
          <p:nvSpPr>
            <p:cNvPr id="1644" name="Google Shape;1644;p64"/>
            <p:cNvSpPr txBox="1"/>
            <p:nvPr/>
          </p:nvSpPr>
          <p:spPr>
            <a:xfrm>
              <a:off x="5638805" y="4415132"/>
              <a:ext cx="1195348" cy="461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G (5+</a:t>
              </a:r>
              <a:r>
                <a:rPr lang="en-US" sz="2400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0</a:t>
              </a: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)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45" name="Google Shape;1645;p64"/>
            <p:cNvCxnSpPr>
              <a:stCxn id="1641" idx="2"/>
              <a:endCxn id="1644" idx="0"/>
            </p:cNvCxnSpPr>
            <p:nvPr/>
          </p:nvCxnSpPr>
          <p:spPr>
            <a:xfrm>
              <a:off x="6228141" y="3966836"/>
              <a:ext cx="8400" cy="448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6" name="Google Shape;1646;p64"/>
          <p:cNvGrpSpPr/>
          <p:nvPr/>
        </p:nvGrpSpPr>
        <p:grpSpPr>
          <a:xfrm>
            <a:off x="8915402" y="3438342"/>
            <a:ext cx="1179079" cy="909982"/>
            <a:chOff x="7318357" y="3052260"/>
            <a:chExt cx="1178518" cy="910305"/>
          </a:xfrm>
        </p:grpSpPr>
        <p:sp>
          <p:nvSpPr>
            <p:cNvPr id="1647" name="Google Shape;1647;p64"/>
            <p:cNvSpPr txBox="1"/>
            <p:nvPr/>
          </p:nvSpPr>
          <p:spPr>
            <a:xfrm>
              <a:off x="7318357" y="3500736"/>
              <a:ext cx="1178518" cy="461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C (3+</a:t>
              </a:r>
              <a:r>
                <a:rPr lang="en-US" sz="2400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1</a:t>
              </a: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)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48" name="Google Shape;1648;p64"/>
            <p:cNvCxnSpPr>
              <a:stCxn id="1637" idx="2"/>
              <a:endCxn id="1647" idx="0"/>
            </p:cNvCxnSpPr>
            <p:nvPr/>
          </p:nvCxnSpPr>
          <p:spPr>
            <a:xfrm flipH="1">
              <a:off x="7907637" y="3052260"/>
              <a:ext cx="1500" cy="448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9" name="Google Shape;1649;p64"/>
          <p:cNvGrpSpPr/>
          <p:nvPr/>
        </p:nvGrpSpPr>
        <p:grpSpPr>
          <a:xfrm>
            <a:off x="8915401" y="4348324"/>
            <a:ext cx="1195760" cy="914237"/>
            <a:chOff x="7331553" y="3962569"/>
            <a:chExt cx="1195348" cy="914240"/>
          </a:xfrm>
        </p:grpSpPr>
        <p:sp>
          <p:nvSpPr>
            <p:cNvPr id="1650" name="Google Shape;1650;p64"/>
            <p:cNvSpPr txBox="1"/>
            <p:nvPr/>
          </p:nvSpPr>
          <p:spPr>
            <a:xfrm>
              <a:off x="7331553" y="4415142"/>
              <a:ext cx="1195348" cy="461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G (6+</a:t>
              </a:r>
              <a:r>
                <a:rPr lang="en-US" sz="2400">
                  <a:solidFill>
                    <a:srgbClr val="C00000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0</a:t>
              </a:r>
              <a:r>
                <a:rPr lang="en-US" sz="2400">
                  <a:solidFill>
                    <a:schemeClr val="dk1"/>
                  </a:solidFill>
                  <a:latin typeface="Calibri" panose="020F0502020204030204" pitchFamily="34" charset="0"/>
                  <a:ea typeface="Palatino"/>
                  <a:cs typeface="Calibri" panose="020F0502020204030204" pitchFamily="34" charset="0"/>
                  <a:sym typeface="Palatino"/>
                </a:rPr>
                <a:t>)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51" name="Google Shape;1651;p64"/>
            <p:cNvCxnSpPr>
              <a:stCxn id="1647" idx="2"/>
              <a:endCxn id="1650" idx="0"/>
            </p:cNvCxnSpPr>
            <p:nvPr/>
          </p:nvCxnSpPr>
          <p:spPr>
            <a:xfrm>
              <a:off x="7920891" y="3962569"/>
              <a:ext cx="8400" cy="452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652" name="Google Shape;1652;p64"/>
          <p:cNvSpPr txBox="1"/>
          <p:nvPr/>
        </p:nvSpPr>
        <p:spPr>
          <a:xfrm>
            <a:off x="2125499" y="1295400"/>
            <a:ext cx="2963267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State space graph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3" name="Google Shape;1653;p64"/>
          <p:cNvSpPr txBox="1"/>
          <p:nvPr/>
        </p:nvSpPr>
        <p:spPr>
          <a:xfrm>
            <a:off x="7543800" y="1311833"/>
            <a:ext cx="1915905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Search tree</a:t>
            </a:r>
            <a:endParaRPr sz="2800">
              <a:solidFill>
                <a:schemeClr val="dk1"/>
              </a:solidFill>
              <a:latin typeface="Calibri" panose="020F0502020204030204" pitchFamily="34" charset="0"/>
              <a:ea typeface="Palatino"/>
              <a:cs typeface="Calibri" panose="020F0502020204030204" pitchFamily="34" charset="0"/>
              <a:sym typeface="Palatino"/>
            </a:endParaRPr>
          </a:p>
        </p:txBody>
      </p:sp>
      <p:sp>
        <p:nvSpPr>
          <p:cNvPr id="1654" name="Google Shape;1654;p64"/>
          <p:cNvSpPr txBox="1"/>
          <p:nvPr/>
        </p:nvSpPr>
        <p:spPr>
          <a:xfrm>
            <a:off x="6096000" y="5943851"/>
            <a:ext cx="1940401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Closed Set: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5" name="Google Shape;1655;p64"/>
          <p:cNvSpPr txBox="1"/>
          <p:nvPr/>
        </p:nvSpPr>
        <p:spPr>
          <a:xfrm>
            <a:off x="7851785" y="5943851"/>
            <a:ext cx="37314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6" name="Google Shape;1656;p64"/>
          <p:cNvSpPr txBox="1"/>
          <p:nvPr/>
        </p:nvSpPr>
        <p:spPr>
          <a:xfrm>
            <a:off x="8193164" y="5943851"/>
            <a:ext cx="403998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B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7" name="Google Shape;1657;p64"/>
          <p:cNvSpPr txBox="1"/>
          <p:nvPr/>
        </p:nvSpPr>
        <p:spPr>
          <a:xfrm>
            <a:off x="8564999" y="5943851"/>
            <a:ext cx="439239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C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8" name="Google Shape;1658;p64"/>
          <p:cNvSpPr txBox="1"/>
          <p:nvPr/>
        </p:nvSpPr>
        <p:spPr>
          <a:xfrm>
            <a:off x="8932026" y="5943851"/>
            <a:ext cx="46679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ea typeface="Palatino"/>
                <a:cs typeface="Calibri" panose="020F0502020204030204" pitchFamily="34" charset="0"/>
                <a:sym typeface="Palatino"/>
              </a:rPr>
              <a:t>A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59" name="Google Shape;1659;p64"/>
          <p:cNvCxnSpPr/>
          <p:nvPr/>
        </p:nvCxnSpPr>
        <p:spPr>
          <a:xfrm>
            <a:off x="8001000" y="2288231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0" name="Google Shape;1660;p64"/>
          <p:cNvCxnSpPr/>
          <p:nvPr/>
        </p:nvCxnSpPr>
        <p:spPr>
          <a:xfrm>
            <a:off x="8915400" y="3207510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1" name="Google Shape;1661;p64"/>
          <p:cNvCxnSpPr/>
          <p:nvPr/>
        </p:nvCxnSpPr>
        <p:spPr>
          <a:xfrm>
            <a:off x="8858587" y="4117491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2" name="Google Shape;1662;p64"/>
          <p:cNvCxnSpPr/>
          <p:nvPr/>
        </p:nvCxnSpPr>
        <p:spPr>
          <a:xfrm>
            <a:off x="7010400" y="3218961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3" name="Google Shape;1663;p64"/>
          <p:cNvCxnSpPr/>
          <p:nvPr/>
        </p:nvCxnSpPr>
        <p:spPr>
          <a:xfrm>
            <a:off x="6953422" y="4130044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876800" y="1295400"/>
            <a:ext cx="69342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Admissibility: heuristic cost ≤ actual cost to goal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en-US" sz="2000" dirty="0">
                <a:latin typeface="Calibri"/>
                <a:cs typeface="Calibri"/>
              </a:rPr>
              <a:t>≤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Consistency: heuristic “arc” cost ≤ actual cost for each arc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		h(A) – h(C)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cost(A to C)</a:t>
            </a:r>
            <a:endParaRPr lang="en-US" sz="105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endParaRPr lang="en-US" sz="1000" dirty="0">
              <a:solidFill>
                <a:srgbClr val="33339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cost(A to C) </a:t>
            </a:r>
            <a:r>
              <a:rPr lang="en-US" sz="2000" dirty="0"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h(C)</a:t>
            </a: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A* graph search is optimal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676401" y="2281240"/>
            <a:ext cx="1124510" cy="4387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3124200" y="3500439"/>
            <a:ext cx="0" cy="15287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3276600" y="3886200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09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3657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905000" y="2509837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542489" y="2604528"/>
            <a:ext cx="1258422" cy="2558583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8" idx="1"/>
          </p:cNvCxnSpPr>
          <p:nvPr/>
        </p:nvCxnSpPr>
        <p:spPr>
          <a:xfrm>
            <a:off x="1676400" y="2281239"/>
            <a:ext cx="1124511" cy="438711"/>
          </a:xfrm>
          <a:prstGeom prst="straightConnector1">
            <a:avLst/>
          </a:prstGeom>
          <a:ln w="57150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09600" y="3200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3019425"/>
            <a:ext cx="838200" cy="638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2" grpId="1"/>
      <p:bldP spid="7" grpId="0" animBg="1"/>
      <p:bldP spid="8" grpId="0" animBg="1"/>
      <p:bldP spid="9" grpId="0" animBg="1"/>
      <p:bldP spid="9" grpId="1" animBg="1"/>
      <p:bldP spid="34826" grpId="0"/>
      <p:bldP spid="34827" grpId="0"/>
      <p:bldP spid="34828" grpId="0"/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Pancake Problem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84526" y="250190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13088" y="2598738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36875" y="2403476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3238" y="26939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28964" y="3727451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401" y="3533775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52751" y="36306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9114" y="3822700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75239" y="2271713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22889" y="2174875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1450" y="2078038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1981200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07" name="Group 81"/>
          <p:cNvGrpSpPr>
            <a:grpSpLocks/>
          </p:cNvGrpSpPr>
          <p:nvPr/>
        </p:nvGrpSpPr>
        <p:grpSpPr bwMode="auto">
          <a:xfrm flipV="1">
            <a:off x="2251075" y="4689476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357438" y="49799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09" name="Group 87"/>
          <p:cNvGrpSpPr>
            <a:grpSpLocks/>
          </p:cNvGrpSpPr>
          <p:nvPr/>
        </p:nvGrpSpPr>
        <p:grpSpPr bwMode="auto">
          <a:xfrm flipV="1">
            <a:off x="4232275" y="4357688"/>
            <a:ext cx="1025525" cy="290513"/>
            <a:chOff x="2175020" y="6019800"/>
            <a:chExt cx="1025380" cy="290946"/>
          </a:xfrm>
        </p:grpSpPr>
        <p:grpSp>
          <p:nvGrpSpPr>
            <p:cNvPr id="8281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032875" y="4191000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280526" y="3900488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209088" y="3997326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139238" y="4094162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29201" y="3594100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76850" y="3497262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16" name="Group 94"/>
          <p:cNvGrpSpPr>
            <a:grpSpLocks/>
          </p:cNvGrpSpPr>
          <p:nvPr/>
        </p:nvGrpSpPr>
        <p:grpSpPr bwMode="auto">
          <a:xfrm flipV="1">
            <a:off x="5135563" y="3305175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114800" y="2300287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203575" y="3127375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860675" y="4003675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3886200" y="4052887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505450" y="5499100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2" name="Group 80"/>
          <p:cNvGrpSpPr>
            <a:grpSpLocks/>
          </p:cNvGrpSpPr>
          <p:nvPr/>
        </p:nvGrpSpPr>
        <p:grpSpPr bwMode="auto">
          <a:xfrm flipV="1">
            <a:off x="5257801" y="5210176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422526" y="5799138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4" name="Group 86"/>
          <p:cNvGrpSpPr>
            <a:grpSpLocks/>
          </p:cNvGrpSpPr>
          <p:nvPr/>
        </p:nvGrpSpPr>
        <p:grpSpPr bwMode="auto">
          <a:xfrm flipV="1">
            <a:off x="2174875" y="5603876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281238" y="58943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6" name="Group 92"/>
          <p:cNvGrpSpPr>
            <a:grpSpLocks/>
          </p:cNvGrpSpPr>
          <p:nvPr/>
        </p:nvGrpSpPr>
        <p:grpSpPr bwMode="auto">
          <a:xfrm flipV="1">
            <a:off x="3663951" y="5972175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70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27" name="Group 98"/>
          <p:cNvGrpSpPr>
            <a:grpSpLocks/>
          </p:cNvGrpSpPr>
          <p:nvPr/>
        </p:nvGrpSpPr>
        <p:grpSpPr bwMode="auto">
          <a:xfrm flipV="1">
            <a:off x="6858001" y="3824288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65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118475" y="5943600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9" name="Group 106"/>
          <p:cNvGrpSpPr>
            <a:grpSpLocks/>
          </p:cNvGrpSpPr>
          <p:nvPr/>
        </p:nvGrpSpPr>
        <p:grpSpPr bwMode="auto">
          <a:xfrm flipV="1">
            <a:off x="8224838" y="5653088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590007" y="5272882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276600" y="5729287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724400" y="5805487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105400" y="4814887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5867400" y="4281487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213475" y="3367087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295107" y="2796382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262813" y="5021262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086601" y="5118100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39" name="Group 131"/>
          <p:cNvGrpSpPr>
            <a:grpSpLocks/>
          </p:cNvGrpSpPr>
          <p:nvPr/>
        </p:nvGrpSpPr>
        <p:grpSpPr bwMode="auto">
          <a:xfrm flipV="1">
            <a:off x="7192963" y="4829175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324600" y="2452687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277100" y="4395787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772400" y="5272087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572500" y="4548187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44" name="TextBox 154"/>
          <p:cNvSpPr txBox="1">
            <a:spLocks noChangeArrowheads="1"/>
          </p:cNvSpPr>
          <p:nvPr/>
        </p:nvSpPr>
        <p:spPr bwMode="auto">
          <a:xfrm>
            <a:off x="7432675" y="2757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5" name="TextBox 154"/>
          <p:cNvSpPr txBox="1">
            <a:spLocks noChangeArrowheads="1"/>
          </p:cNvSpPr>
          <p:nvPr/>
        </p:nvSpPr>
        <p:spPr bwMode="auto">
          <a:xfrm>
            <a:off x="9109075" y="4841876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46" name="TextBox 154"/>
          <p:cNvSpPr txBox="1">
            <a:spLocks noChangeArrowheads="1"/>
          </p:cNvSpPr>
          <p:nvPr/>
        </p:nvSpPr>
        <p:spPr bwMode="auto">
          <a:xfrm>
            <a:off x="6061075" y="4281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47" name="TextBox 154"/>
          <p:cNvSpPr txBox="1">
            <a:spLocks noChangeArrowheads="1"/>
          </p:cNvSpPr>
          <p:nvPr/>
        </p:nvSpPr>
        <p:spPr bwMode="auto">
          <a:xfrm>
            <a:off x="6518275" y="3165476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8" name="TextBox 154"/>
          <p:cNvSpPr txBox="1">
            <a:spLocks noChangeArrowheads="1"/>
          </p:cNvSpPr>
          <p:nvPr/>
        </p:nvSpPr>
        <p:spPr bwMode="auto">
          <a:xfrm>
            <a:off x="5984875" y="58816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9" name="TextBox 154"/>
          <p:cNvSpPr txBox="1">
            <a:spLocks noChangeArrowheads="1"/>
          </p:cNvSpPr>
          <p:nvPr/>
        </p:nvSpPr>
        <p:spPr bwMode="auto">
          <a:xfrm>
            <a:off x="7585075" y="4281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0" name="TextBox 154"/>
          <p:cNvSpPr txBox="1">
            <a:spLocks noChangeArrowheads="1"/>
          </p:cNvSpPr>
          <p:nvPr/>
        </p:nvSpPr>
        <p:spPr bwMode="auto">
          <a:xfrm>
            <a:off x="2784475" y="5086351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1" name="TextBox 154"/>
          <p:cNvSpPr txBox="1">
            <a:spLocks noChangeArrowheads="1"/>
          </p:cNvSpPr>
          <p:nvPr/>
        </p:nvSpPr>
        <p:spPr bwMode="auto">
          <a:xfrm>
            <a:off x="3470275" y="29098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2" name="TextBox 154"/>
          <p:cNvSpPr txBox="1">
            <a:spLocks noChangeArrowheads="1"/>
          </p:cNvSpPr>
          <p:nvPr/>
        </p:nvSpPr>
        <p:spPr bwMode="auto">
          <a:xfrm>
            <a:off x="4308475" y="2376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3" name="TextBox 115"/>
          <p:cNvSpPr txBox="1">
            <a:spLocks noChangeArrowheads="1"/>
          </p:cNvSpPr>
          <p:nvPr/>
        </p:nvSpPr>
        <p:spPr bwMode="auto">
          <a:xfrm>
            <a:off x="0" y="1219200"/>
            <a:ext cx="12191999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State space graph with costs as weights</a:t>
            </a:r>
          </a:p>
        </p:txBody>
      </p:sp>
      <p:sp>
        <p:nvSpPr>
          <p:cNvPr id="8254" name="TextBox 154"/>
          <p:cNvSpPr txBox="1">
            <a:spLocks noChangeArrowheads="1"/>
          </p:cNvSpPr>
          <p:nvPr/>
        </p:nvSpPr>
        <p:spPr bwMode="auto">
          <a:xfrm>
            <a:off x="3165475" y="41290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55" name="TextBox 154"/>
          <p:cNvSpPr txBox="1">
            <a:spLocks noChangeArrowheads="1"/>
          </p:cNvSpPr>
          <p:nvPr/>
        </p:nvSpPr>
        <p:spPr bwMode="auto">
          <a:xfrm>
            <a:off x="4079875" y="38242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6" name="TextBox 154"/>
          <p:cNvSpPr txBox="1">
            <a:spLocks noChangeArrowheads="1"/>
          </p:cNvSpPr>
          <p:nvPr/>
        </p:nvSpPr>
        <p:spPr bwMode="auto">
          <a:xfrm>
            <a:off x="4841875" y="48148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57" name="TextBox 154"/>
          <p:cNvSpPr txBox="1">
            <a:spLocks noChangeArrowheads="1"/>
          </p:cNvSpPr>
          <p:nvPr/>
        </p:nvSpPr>
        <p:spPr bwMode="auto">
          <a:xfrm>
            <a:off x="3470275" y="5424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8" name="TextBox 154"/>
          <p:cNvSpPr txBox="1">
            <a:spLocks noChangeArrowheads="1"/>
          </p:cNvSpPr>
          <p:nvPr/>
        </p:nvSpPr>
        <p:spPr bwMode="auto">
          <a:xfrm>
            <a:off x="5222875" y="26812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backward costs and (estimates of) forward costs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Pseudo-Code</a:t>
            </a:r>
          </a:p>
        </p:txBody>
      </p:sp>
      <p:pic>
        <p:nvPicPr>
          <p:cNvPr id="4" name="Picture 3" descr="tree-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1166562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58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 Pseudo-Code</a:t>
            </a:r>
          </a:p>
        </p:txBody>
      </p:sp>
      <p:pic>
        <p:nvPicPr>
          <p:cNvPr id="3" name="Picture 2" descr="graph-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1140646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2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2514600" y="4724400"/>
            <a:ext cx="6858000" cy="83820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General Tree Search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2" y="1390650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5734051" y="4287839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662613" y="4384675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86400" y="4191001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592763" y="4481513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1981200" y="4495801"/>
            <a:ext cx="5029200" cy="2087563"/>
            <a:chOff x="685800" y="4724400"/>
            <a:chExt cx="5029200" cy="2087106"/>
          </a:xfrm>
        </p:grpSpPr>
        <p:sp>
          <p:nvSpPr>
            <p:cNvPr id="107" name="Rectangle 106"/>
            <p:cNvSpPr/>
            <p:nvPr/>
          </p:nvSpPr>
          <p:spPr>
            <a:xfrm>
              <a:off x="990600" y="4724400"/>
              <a:ext cx="3048000" cy="11427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85800" y="5790966"/>
              <a:ext cx="2819400" cy="838017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52800" y="5821123"/>
              <a:ext cx="2362200" cy="9903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3314792" y="4990958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3314792" y="5828975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3" name="Group 109"/>
          <p:cNvGrpSpPr>
            <a:grpSpLocks/>
          </p:cNvGrpSpPr>
          <p:nvPr/>
        </p:nvGrpSpPr>
        <p:grpSpPr bwMode="auto">
          <a:xfrm flipH="1">
            <a:off x="5562600" y="4541837"/>
            <a:ext cx="4419600" cy="2087563"/>
            <a:chOff x="685800" y="4724400"/>
            <a:chExt cx="4419600" cy="2087106"/>
          </a:xfrm>
        </p:grpSpPr>
        <p:sp>
          <p:nvSpPr>
            <p:cNvPr id="111" name="Rectangle 110"/>
            <p:cNvSpPr/>
            <p:nvPr/>
          </p:nvSpPr>
          <p:spPr>
            <a:xfrm>
              <a:off x="990600" y="4724400"/>
              <a:ext cx="3048000" cy="11427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685800" y="5790967"/>
              <a:ext cx="2819400" cy="838017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52800" y="5821122"/>
              <a:ext cx="1752600" cy="9903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3314792" y="4990959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3314792" y="5828975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2871789" y="5002213"/>
            <a:ext cx="6272212" cy="331787"/>
            <a:chOff x="1575811" y="5230090"/>
            <a:chExt cx="6272789" cy="33251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1752039" y="5424187"/>
              <a:ext cx="63664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23484" y="5230090"/>
              <a:ext cx="495346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575811" y="5327138"/>
              <a:ext cx="1025619" cy="1591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682183" y="5519645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403408" y="5368503"/>
              <a:ext cx="495346" cy="1591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333552" y="5271455"/>
              <a:ext cx="63664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155735" y="5465552"/>
              <a:ext cx="1025619" cy="159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262108" y="5561010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22981" y="5561010"/>
              <a:ext cx="1025619" cy="159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070653" y="5463961"/>
              <a:ext cx="495346" cy="1591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000797" y="5366913"/>
              <a:ext cx="63505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929353" y="5271455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Rounded Rectangle 115"/>
          <p:cNvSpPr/>
          <p:nvPr/>
        </p:nvSpPr>
        <p:spPr>
          <a:xfrm>
            <a:off x="5181600" y="4038600"/>
            <a:ext cx="1600200" cy="60960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2362200" y="3733800"/>
            <a:ext cx="7162800" cy="762000"/>
            <a:chOff x="1066800" y="3962400"/>
            <a:chExt cx="7162800" cy="762000"/>
          </a:xfrm>
        </p:grpSpPr>
        <p:sp>
          <p:nvSpPr>
            <p:cNvPr id="122" name="Rounded Rectangular Callout 121"/>
            <p:cNvSpPr/>
            <p:nvPr/>
          </p:nvSpPr>
          <p:spPr>
            <a:xfrm>
              <a:off x="1066800" y="3962400"/>
              <a:ext cx="2133600" cy="762000"/>
            </a:xfrm>
            <a:prstGeom prst="wedgeRoundRectCallout">
              <a:avLst>
                <a:gd name="adj1" fmla="val 43579"/>
                <a:gd name="adj2" fmla="val 7052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/>
                  <a:cs typeface="Calibri"/>
                </a:rPr>
                <a:t>Action: flip top two</a:t>
              </a:r>
              <a:br>
                <a:rPr lang="en-US" dirty="0">
                  <a:latin typeface="Calibri"/>
                  <a:cs typeface="Calibri"/>
                </a:rPr>
              </a:br>
              <a:r>
                <a:rPr lang="en-US" dirty="0">
                  <a:latin typeface="Calibri"/>
                  <a:cs typeface="Calibri"/>
                </a:rPr>
                <a:t>Cost: 2</a:t>
              </a:r>
            </a:p>
          </p:txBody>
        </p:sp>
        <p:sp>
          <p:nvSpPr>
            <p:cNvPr id="123" name="Rounded Rectangular Callout 122"/>
            <p:cNvSpPr/>
            <p:nvPr/>
          </p:nvSpPr>
          <p:spPr>
            <a:xfrm>
              <a:off x="6096000" y="3962400"/>
              <a:ext cx="2133600" cy="762000"/>
            </a:xfrm>
            <a:prstGeom prst="wedgeRoundRectCallout">
              <a:avLst>
                <a:gd name="adj1" fmla="val -40244"/>
                <a:gd name="adj2" fmla="val 7228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/>
                  <a:cs typeface="Calibri"/>
                </a:rPr>
                <a:t>Action: flip all four</a:t>
              </a:r>
              <a:br>
                <a:rPr lang="en-US" dirty="0">
                  <a:latin typeface="Calibri"/>
                  <a:cs typeface="Calibri"/>
                </a:rPr>
              </a:br>
              <a:r>
                <a:rPr lang="en-US" dirty="0">
                  <a:latin typeface="Calibri"/>
                  <a:cs typeface="Calibri"/>
                </a:rPr>
                <a:t>Cost: 4</a:t>
              </a:r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3733800" y="4495801"/>
            <a:ext cx="4572000" cy="393700"/>
            <a:chOff x="2438400" y="4724400"/>
            <a:chExt cx="4572000" cy="394447"/>
          </a:xfrm>
        </p:grpSpPr>
        <p:cxnSp>
          <p:nvCxnSpPr>
            <p:cNvPr id="119" name="Straight Arrow Connector 118"/>
            <p:cNvCxnSpPr/>
            <p:nvPr/>
          </p:nvCxnSpPr>
          <p:spPr>
            <a:xfrm rot="10800000" flipV="1">
              <a:off x="2438400" y="4724400"/>
              <a:ext cx="1676400" cy="381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10800000" flipH="1" flipV="1">
              <a:off x="5334000" y="4724400"/>
              <a:ext cx="1676400" cy="381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5400000">
              <a:off x="4543930" y="4965364"/>
              <a:ext cx="3053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2133600" y="5410200"/>
            <a:ext cx="2362200" cy="762000"/>
            <a:chOff x="838200" y="5638800"/>
            <a:chExt cx="2362200" cy="762000"/>
          </a:xfrm>
        </p:grpSpPr>
        <p:grpSp>
          <p:nvGrpSpPr>
            <p:cNvPr id="9246" name="Group 97"/>
            <p:cNvGrpSpPr>
              <a:grpSpLocks/>
            </p:cNvGrpSpPr>
            <p:nvPr/>
          </p:nvGrpSpPr>
          <p:grpSpPr bwMode="auto">
            <a:xfrm>
              <a:off x="838200" y="6096000"/>
              <a:ext cx="2362200" cy="304800"/>
              <a:chOff x="838200" y="6096000"/>
              <a:chExt cx="2362200" cy="304800"/>
            </a:xfrm>
          </p:grpSpPr>
          <p:grpSp>
            <p:nvGrpSpPr>
              <p:cNvPr id="9249" name="Group 81"/>
              <p:cNvGrpSpPr>
                <a:grpSpLocks/>
              </p:cNvGrpSpPr>
              <p:nvPr/>
            </p:nvGrpSpPr>
            <p:grpSpPr bwMode="auto">
              <a:xfrm flipV="1">
                <a:off x="838200" y="6109854"/>
                <a:ext cx="1025380" cy="194975"/>
                <a:chOff x="914400" y="6033654"/>
                <a:chExt cx="1025380" cy="19497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090613" y="6226608"/>
                  <a:ext cx="636587" cy="1587"/>
                </a:xfrm>
                <a:prstGeom prst="line">
                  <a:avLst/>
                </a:prstGeom>
                <a:ln w="38100">
                  <a:solidFill>
                    <a:srgbClr val="CC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162050" y="6032933"/>
                  <a:ext cx="495300" cy="1587"/>
                </a:xfrm>
                <a:prstGeom prst="line">
                  <a:avLst/>
                </a:prstGeom>
                <a:ln w="38100">
                  <a:solidFill>
                    <a:srgbClr val="CC99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914400" y="6129770"/>
                  <a:ext cx="1025525" cy="1588"/>
                </a:xfrm>
                <a:prstGeom prst="line">
                  <a:avLst/>
                </a:prstGeom>
                <a:ln w="38100">
                  <a:solidFill>
                    <a:srgbClr val="6633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flipV="1">
                <a:off x="944563" y="6399213"/>
                <a:ext cx="812800" cy="1587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51" name="Group 87"/>
              <p:cNvGrpSpPr>
                <a:grpSpLocks/>
              </p:cNvGrpSpPr>
              <p:nvPr/>
            </p:nvGrpSpPr>
            <p:grpSpPr bwMode="auto">
              <a:xfrm flipV="1">
                <a:off x="2175020" y="6096000"/>
                <a:ext cx="1025380" cy="290946"/>
                <a:chOff x="2175020" y="6019800"/>
                <a:chExt cx="1025380" cy="290946"/>
              </a:xfrm>
            </p:grpSpPr>
            <p:grpSp>
              <p:nvGrpSpPr>
                <p:cNvPr id="9252" name="Group 82"/>
                <p:cNvGrpSpPr>
                  <a:grpSpLocks/>
                </p:cNvGrpSpPr>
                <p:nvPr/>
              </p:nvGrpSpPr>
              <p:grpSpPr bwMode="auto">
                <a:xfrm>
                  <a:off x="2175020" y="6019800"/>
                  <a:ext cx="1025380" cy="194975"/>
                  <a:chOff x="914400" y="6033654"/>
                  <a:chExt cx="1025380" cy="194975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1090468" y="6227762"/>
                    <a:ext cx="636587" cy="1588"/>
                  </a:xfrm>
                  <a:prstGeom prst="line">
                    <a:avLst/>
                  </a:prstGeom>
                  <a:ln w="38100">
                    <a:solidFill>
                      <a:srgbClr val="CC66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1161905" y="6034087"/>
                    <a:ext cx="495300" cy="1588"/>
                  </a:xfrm>
                  <a:prstGeom prst="line">
                    <a:avLst/>
                  </a:prstGeom>
                  <a:ln w="38100">
                    <a:solidFill>
                      <a:srgbClr val="CC99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914255" y="6130925"/>
                    <a:ext cx="1025525" cy="1587"/>
                  </a:xfrm>
                  <a:prstGeom prst="line">
                    <a:avLst/>
                  </a:prstGeom>
                  <a:ln w="38100">
                    <a:solidFill>
                      <a:srgbClr val="6633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2281238" y="6309158"/>
                  <a:ext cx="812800" cy="158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" name="Straight Arrow Connector 129"/>
            <p:cNvCxnSpPr/>
            <p:nvPr/>
          </p:nvCxnSpPr>
          <p:spPr>
            <a:xfrm rot="10800000" flipV="1">
              <a:off x="12954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0800000" flipH="1" flipV="1">
              <a:off x="22098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5"/>
          <p:cNvGrpSpPr>
            <a:grpSpLocks/>
          </p:cNvGrpSpPr>
          <p:nvPr/>
        </p:nvGrpSpPr>
        <p:grpSpPr bwMode="auto">
          <a:xfrm>
            <a:off x="7391400" y="5410200"/>
            <a:ext cx="2438400" cy="762000"/>
            <a:chOff x="6096000" y="5638800"/>
            <a:chExt cx="2438400" cy="762000"/>
          </a:xfrm>
        </p:grpSpPr>
        <p:grpSp>
          <p:nvGrpSpPr>
            <p:cNvPr id="9234" name="Group 98"/>
            <p:cNvGrpSpPr>
              <a:grpSpLocks/>
            </p:cNvGrpSpPr>
            <p:nvPr/>
          </p:nvGrpSpPr>
          <p:grpSpPr bwMode="auto">
            <a:xfrm>
              <a:off x="6096000" y="6096000"/>
              <a:ext cx="2438400" cy="304800"/>
              <a:chOff x="6096000" y="6096000"/>
              <a:chExt cx="2438400" cy="3048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7508875" y="6399213"/>
                <a:ext cx="1025525" cy="1587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756525" y="6110288"/>
                <a:ext cx="495300" cy="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685088" y="6207125"/>
                <a:ext cx="636587" cy="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7615238" y="6302375"/>
                <a:ext cx="812800" cy="1588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096000" y="6386513"/>
                <a:ext cx="1025525" cy="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343650" y="6289675"/>
                <a:ext cx="495300" cy="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43" name="Group 94"/>
              <p:cNvGrpSpPr>
                <a:grpSpLocks/>
              </p:cNvGrpSpPr>
              <p:nvPr/>
            </p:nvGrpSpPr>
            <p:grpSpPr bwMode="auto">
              <a:xfrm flipV="1">
                <a:off x="6202074" y="6096000"/>
                <a:ext cx="813233" cy="96982"/>
                <a:chOff x="6278274" y="6096000"/>
                <a:chExt cx="813233" cy="96982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6350000" y="6191394"/>
                  <a:ext cx="635000" cy="1588"/>
                </a:xfrm>
                <a:prstGeom prst="line">
                  <a:avLst/>
                </a:prstGeom>
                <a:ln w="38100">
                  <a:solidFill>
                    <a:srgbClr val="CC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278563" y="6096144"/>
                  <a:ext cx="812800" cy="158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4" name="Straight Arrow Connector 133"/>
            <p:cNvCxnSpPr/>
            <p:nvPr/>
          </p:nvCxnSpPr>
          <p:spPr>
            <a:xfrm rot="10800000" flipV="1">
              <a:off x="66294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10800000" flipH="1" flipV="1">
              <a:off x="75438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Rounded Rectangular Callout 70"/>
          <p:cNvSpPr/>
          <p:nvPr/>
        </p:nvSpPr>
        <p:spPr bwMode="auto">
          <a:xfrm>
            <a:off x="7772400" y="3810000"/>
            <a:ext cx="2286000" cy="990600"/>
          </a:xfrm>
          <a:prstGeom prst="wedgeRoundRectCallout">
            <a:avLst>
              <a:gd name="adj1" fmla="val 23278"/>
              <a:gd name="adj2" fmla="val 1428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Path to reach goal:</a:t>
            </a:r>
          </a:p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Flip four, flip three</a:t>
            </a:r>
          </a:p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Total cost: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16" grpId="0" animBg="1"/>
      <p:bldP spid="116" grpId="1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One Queue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idx="1"/>
          </p:nvPr>
        </p:nvSpPr>
        <p:spPr>
          <a:xfrm>
            <a:off x="381000" y="1443036"/>
            <a:ext cx="58420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All these search algorithms are the same except for fringe strategies</a:t>
            </a:r>
          </a:p>
          <a:p>
            <a:pPr lvl="1"/>
            <a:r>
              <a:rPr lang="en-US" sz="2400" dirty="0"/>
              <a:t>Conceptually, all fringes are priority queues (i.e. collections of nodes with attached priorities)</a:t>
            </a:r>
          </a:p>
          <a:p>
            <a:pPr lvl="1"/>
            <a:r>
              <a:rPr lang="en-US" sz="2400" dirty="0"/>
              <a:t>Practically, for DFS and BFS, you can avoid the log(n) overhead from an actual priority queue, by using stacks and queues</a:t>
            </a:r>
          </a:p>
          <a:p>
            <a:pPr lvl="1"/>
            <a:r>
              <a:rPr lang="en-US" sz="2400" dirty="0"/>
              <a:t>Can even code one implementation that takes a variable queuing object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296458"/>
            <a:ext cx="5753099" cy="447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Search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DAN@SGFAKZNFUVWXY5M7" val="3532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g(A) = f(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2"/>
  <p:tag name="PICTUREFILESIZE" val="6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A) &lt; f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67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g(A) &lt; g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64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f(n) \le f(A) &lt; f(B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95"/>
  <p:tag name="PICTUREFILESIZE" val="146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0 \le h(n) \le h^*(n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63"/>
  <p:tag name="PICTUREFILESIZE" val="131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h(n) = max(h_a(n), h_b(n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49"/>
  <p:tag name="PICTUREFILESIZE" val="201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\forall n : h_a(n) \ge h_c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76"/>
  <p:tag name="PICTUREFILESIZE" val="140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exac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49"/>
  <p:tag name="PICTUREFILESIZE" val="49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zero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41"/>
  <p:tag name="PICTUREFILESIZE" val="38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a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0"/>
  <p:tag name="PICTUREFILESIZE" val="28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b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9"/>
  <p:tag name="PICTUREFILESIZE" val="29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c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0"/>
  <p:tag name="PICTUREFILESIZE" val="27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max(h_a, h_b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11"/>
  <p:tag name="PICTUREFILESIZE" val="110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h^*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51"/>
  <p:tag name="PICTUREFILESIZE" val="59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n) = g(n) + h(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94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n) \le g(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67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91438" tIns="45719" rIns="91438" bIns="45719">
        <a:spAutoFit/>
      </a:bodyPr>
      <a:lstStyle>
        <a:defPPr>
          <a:defRPr>
            <a:solidFill>
              <a:schemeClr val="bg2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39178</TotalTime>
  <Words>2498</Words>
  <Application>Microsoft Macintosh PowerPoint</Application>
  <PresentationFormat>Widescreen</PresentationFormat>
  <Paragraphs>585</Paragraphs>
  <Slides>63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Symbol</vt:lpstr>
      <vt:lpstr>Times New Roman</vt:lpstr>
      <vt:lpstr>Wingdings</vt:lpstr>
      <vt:lpstr>dan-berkeley-nlp-v1</vt:lpstr>
      <vt:lpstr>CS 480/580: Artificial Intelligence </vt:lpstr>
      <vt:lpstr>Today</vt:lpstr>
      <vt:lpstr>Recap: Search</vt:lpstr>
      <vt:lpstr>Recap: Search</vt:lpstr>
      <vt:lpstr>Example: Pancake Problem</vt:lpstr>
      <vt:lpstr>Example: Pancake Problem</vt:lpstr>
      <vt:lpstr>General Tree Search</vt:lpstr>
      <vt:lpstr>The One Queue</vt:lpstr>
      <vt:lpstr>Uninformed Search</vt:lpstr>
      <vt:lpstr>Uniform Cost Search</vt:lpstr>
      <vt:lpstr>Video of Demo Contours UCS Empty</vt:lpstr>
      <vt:lpstr>Video of Demo Contours UCS Pacman Small Maze</vt:lpstr>
      <vt:lpstr>Informed Search</vt:lpstr>
      <vt:lpstr>Search Heuristics</vt:lpstr>
      <vt:lpstr>Example: Heuristic Function</vt:lpstr>
      <vt:lpstr>Example: Heuristic Function</vt:lpstr>
      <vt:lpstr>Greedy Search</vt:lpstr>
      <vt:lpstr>Example: Heuristic Function</vt:lpstr>
      <vt:lpstr>Greedy Search</vt:lpstr>
      <vt:lpstr>Greedy Search</vt:lpstr>
      <vt:lpstr>Video of Demo Contours Greedy (Empty)</vt:lpstr>
      <vt:lpstr>Video of Demo Contours Greedy (Pacman Small Maze)</vt:lpstr>
      <vt:lpstr>A* Search</vt:lpstr>
      <vt:lpstr>A* Search</vt:lpstr>
      <vt:lpstr>Combining UCS and Greedy</vt:lpstr>
      <vt:lpstr>When should A* terminate?</vt:lpstr>
      <vt:lpstr>Is A* Optimal?</vt:lpstr>
      <vt:lpstr>Admissible Heuristics</vt:lpstr>
      <vt:lpstr>Idea: Admissibility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Properties of A*</vt:lpstr>
      <vt:lpstr>Properties of A*</vt:lpstr>
      <vt:lpstr>UCS vs A* Contours</vt:lpstr>
      <vt:lpstr>Video of Demo Contours (Empty) -- UCS</vt:lpstr>
      <vt:lpstr>Video of Demo Contours (Empty) -- Greedy</vt:lpstr>
      <vt:lpstr>Video of Demo Contours (Empty) – A*</vt:lpstr>
      <vt:lpstr>Video of Demo Contours (Pacman Small Maze) – A*</vt:lpstr>
      <vt:lpstr>Comparison</vt:lpstr>
      <vt:lpstr>Creating Heuristics</vt:lpstr>
      <vt:lpstr>Creating Admissible Heuristics</vt:lpstr>
      <vt:lpstr>Example: 8 Puzzle</vt:lpstr>
      <vt:lpstr>8 Puzzle I</vt:lpstr>
      <vt:lpstr>8 Puzzle II</vt:lpstr>
      <vt:lpstr>8 Puzzle III</vt:lpstr>
      <vt:lpstr>Semi-Lattice of Heuristics</vt:lpstr>
      <vt:lpstr>Trivial Heuristics, Dominance</vt:lpstr>
      <vt:lpstr>Graph Search</vt:lpstr>
      <vt:lpstr>Tree Search: Extra Work!</vt:lpstr>
      <vt:lpstr>Graph Search</vt:lpstr>
      <vt:lpstr>Graph Search</vt:lpstr>
      <vt:lpstr>A* Graph Search Gone Wrong?</vt:lpstr>
      <vt:lpstr>Consistency of Heuristics</vt:lpstr>
      <vt:lpstr>Optimality of A* Graph Search</vt:lpstr>
      <vt:lpstr>Optimality</vt:lpstr>
      <vt:lpstr>A*: Summary</vt:lpstr>
      <vt:lpstr>A*: Summary</vt:lpstr>
      <vt:lpstr>Tree Search Pseudo-Code</vt:lpstr>
      <vt:lpstr>Graph Search Pseudo-Code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2268</cp:revision>
  <cp:lastPrinted>2014-01-28T19:38:34Z</cp:lastPrinted>
  <dcterms:created xsi:type="dcterms:W3CDTF">2004-08-27T04:16:05Z</dcterms:created>
  <dcterms:modified xsi:type="dcterms:W3CDTF">2026-01-27T16:07:48Z</dcterms:modified>
</cp:coreProperties>
</file>