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838" r:id="rId3"/>
    <p:sldId id="463" r:id="rId4"/>
    <p:sldId id="821" r:id="rId5"/>
    <p:sldId id="822" r:id="rId6"/>
    <p:sldId id="824" r:id="rId7"/>
    <p:sldId id="825" r:id="rId8"/>
    <p:sldId id="826" r:id="rId9"/>
    <p:sldId id="823" r:id="rId10"/>
    <p:sldId id="828" r:id="rId11"/>
    <p:sldId id="829" r:id="rId12"/>
    <p:sldId id="831" r:id="rId13"/>
    <p:sldId id="840" r:id="rId14"/>
    <p:sldId id="837" r:id="rId15"/>
    <p:sldId id="414" r:id="rId16"/>
    <p:sldId id="794" r:id="rId17"/>
    <p:sldId id="795" r:id="rId18"/>
    <p:sldId id="796" r:id="rId19"/>
    <p:sldId id="457" r:id="rId20"/>
    <p:sldId id="459" r:id="rId21"/>
    <p:sldId id="460" r:id="rId22"/>
    <p:sldId id="461" r:id="rId23"/>
    <p:sldId id="464" r:id="rId24"/>
    <p:sldId id="799" r:id="rId25"/>
    <p:sldId id="797" r:id="rId26"/>
    <p:sldId id="800" r:id="rId27"/>
    <p:sldId id="801" r:id="rId28"/>
    <p:sldId id="803" r:id="rId29"/>
    <p:sldId id="804" r:id="rId30"/>
    <p:sldId id="805" r:id="rId31"/>
    <p:sldId id="806" r:id="rId32"/>
    <p:sldId id="807" r:id="rId33"/>
    <p:sldId id="808" r:id="rId34"/>
    <p:sldId id="809" r:id="rId35"/>
    <p:sldId id="810" r:id="rId36"/>
    <p:sldId id="812" r:id="rId37"/>
    <p:sldId id="813" r:id="rId38"/>
    <p:sldId id="814" r:id="rId39"/>
    <p:sldId id="815" r:id="rId40"/>
    <p:sldId id="816" r:id="rId41"/>
    <p:sldId id="817" r:id="rId42"/>
    <p:sldId id="836" r:id="rId43"/>
    <p:sldId id="834" r:id="rId44"/>
    <p:sldId id="83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B0308-5FE7-3842-BF04-20704293AE02}" v="2" dt="2022-11-21T04:20:3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55"/>
    <p:restoredTop sz="96345"/>
  </p:normalViewPr>
  <p:slideViewPr>
    <p:cSldViewPr snapToGrid="0">
      <p:cViewPr varScale="1">
        <p:scale>
          <a:sx n="197" d="100"/>
          <a:sy n="197" d="100"/>
        </p:scale>
        <p:origin x="2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85B0308-5FE7-3842-BF04-20704293AE02}"/>
    <pc:docChg chg="undo custSel delSld modSld delSection">
      <pc:chgData name="Xuesu Xiao" userId="2da2dc19-76a6-42ca-a03e-a5becae5e7dc" providerId="ADAL" clId="{485B0308-5FE7-3842-BF04-20704293AE02}" dt="2023-01-25T02:33:43.184" v="7" actId="2696"/>
      <pc:docMkLst>
        <pc:docMk/>
      </pc:docMkLst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69206148" sldId="25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69206148" sldId="256"/>
            <ac:spMk id="7" creationId="{2C1B06FF-4ADA-EECA-E25E-42DDF42DEE9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85254642" sldId="4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85254642" sldId="414"/>
            <ac:spMk id="4" creationId="{6D760573-EC21-4681-2F40-DF3369F75C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749237" sldId="45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749237" sldId="457"/>
            <ac:spMk id="4" creationId="{2EBDC514-194F-CC3A-9740-1A6719ACA6F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14850307" sldId="45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14850307" sldId="459"/>
            <ac:spMk id="4" creationId="{50AC36C1-52D4-C5BF-A9E3-FBB68963D0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58887374" sldId="46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58887374" sldId="460"/>
            <ac:spMk id="4" creationId="{A8415A7E-F121-B114-A891-1A690257A4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12433067" sldId="46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12433067" sldId="461"/>
            <ac:spMk id="4" creationId="{4F24FBAE-2E53-C002-9E4E-0FB0EEBDA3D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44294782" sldId="46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44294782" sldId="463"/>
            <ac:spMk id="2" creationId="{446B6953-AB76-36D6-8BD0-7E9D6E884D8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25154083" sldId="46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25154083" sldId="464"/>
            <ac:spMk id="4" creationId="{8EAB572D-6FC2-1D01-6976-89C9932FA0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11774" sldId="79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11774" sldId="794"/>
            <ac:spMk id="3" creationId="{F4A83015-A2D2-C988-DF3A-7B63F5565B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0366052" sldId="79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0366052" sldId="795"/>
            <ac:spMk id="3" creationId="{DE4CB2E8-DA60-D646-2F05-A187ECB6E9C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89276509" sldId="79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89276509" sldId="796"/>
            <ac:spMk id="3" creationId="{A9DE4B1E-35FD-5919-4B5F-E2622FCBF2C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90699495" sldId="79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90699495" sldId="797"/>
            <ac:spMk id="3" creationId="{A0E4C2DC-FAC0-CD9F-A4FE-9D2FC35FACD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2949248" sldId="79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2949248" sldId="799"/>
            <ac:spMk id="3" creationId="{72684F88-ADA5-2361-8CFC-3AD93EE3DA83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142356" sldId="80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142356" sldId="800"/>
            <ac:spMk id="4" creationId="{1D71F405-A0D6-72B8-CE5E-14F48729267E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184307591" sldId="80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184307591" sldId="801"/>
            <ac:spMk id="4" creationId="{1A8A138A-2AB4-DB91-779D-50B7A4141F4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510730691" sldId="80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510730691" sldId="803"/>
            <ac:spMk id="3" creationId="{EFC6960A-2027-E64B-AE2F-DC86BD1A47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74379676" sldId="80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74379676" sldId="804"/>
            <ac:spMk id="3" creationId="{362D3AC3-D302-8CFE-3F58-602966E1FD3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23464152" sldId="80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23464152" sldId="805"/>
            <ac:spMk id="4" creationId="{27BD1100-844F-FD47-0BF0-B346461E776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29919654" sldId="80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29919654" sldId="806"/>
            <ac:spMk id="3" creationId="{C71A9DA3-9264-3E6B-053A-92BF919A650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220642976" sldId="80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220642976" sldId="807"/>
            <ac:spMk id="3" creationId="{A0FE1355-FAB2-0ABD-5F97-BF467B08562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956206846" sldId="80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956206846" sldId="808"/>
            <ac:spMk id="3" creationId="{5C2E4CA5-9C05-BB19-A120-D60F987D6C3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13255148" sldId="80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13255148" sldId="809"/>
            <ac:spMk id="3" creationId="{EAFB9070-0C5E-0394-BF5B-766FE32B939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0808756" sldId="81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0808756" sldId="810"/>
            <ac:spMk id="4" creationId="{305034D8-B74F-8383-6491-E2CFD9DCF32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25122609" sldId="81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25122609" sldId="812"/>
            <ac:spMk id="4" creationId="{61D31E73-7305-3E94-0855-1908CF62BD9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71074745" sldId="81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71074745" sldId="813"/>
            <ac:spMk id="4" creationId="{217BE09C-CF1E-5BEF-8AFA-C318D30914D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456289206" sldId="8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456289206" sldId="814"/>
            <ac:spMk id="4" creationId="{313899D4-0316-02C7-B38D-EF34844B3586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17217000" sldId="81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17217000" sldId="815"/>
            <ac:spMk id="3" creationId="{FEFAE155-DA80-968B-44A5-D561DF5B700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620073569" sldId="81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620073569" sldId="816"/>
            <ac:spMk id="3" creationId="{6D8FD7F3-C36C-6AB3-D1F3-BA69A2AF318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06695044" sldId="81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06695044" sldId="817"/>
            <ac:spMk id="4" creationId="{9EC8A660-49B4-4B93-D3F5-1AB93C100BE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97772761" sldId="82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97772761" sldId="821"/>
            <ac:spMk id="3" creationId="{223C9035-97F8-1753-8B6B-52849B438FC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62368074" sldId="82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62368074" sldId="822"/>
            <ac:spMk id="3" creationId="{D4BABFBD-4372-8276-37CF-39ACEC0CE0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14407901" sldId="82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14407901" sldId="823"/>
            <ac:spMk id="3" creationId="{3139229A-E7C7-6E18-5666-E158AAC186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34550190" sldId="82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34550190" sldId="824"/>
            <ac:spMk id="4" creationId="{F8CDCE93-0DCA-E507-7F5C-78AF7D5B1C9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25667706" sldId="82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25667706" sldId="825"/>
            <ac:spMk id="3" creationId="{329BF614-53D5-9F1C-99D4-A3EEDE6BDBAD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331113610" sldId="82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331113610" sldId="826"/>
            <ac:spMk id="3" creationId="{6A5A55CC-7436-3C97-53CA-9851164798C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9707630" sldId="82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9707630" sldId="828"/>
            <ac:spMk id="3" creationId="{AB8E9D88-90ED-A9CE-E256-3C4B00B0AF1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30795446" sldId="82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30795446" sldId="829"/>
            <ac:spMk id="3" creationId="{B49BC93B-BFA8-B1EB-4CEC-E0ADC609EFB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675939136" sldId="83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675939136" sldId="831"/>
            <ac:spMk id="3" creationId="{846EC0BD-7C3E-557D-8CA5-D2844CCBAD66}"/>
          </ac:spMkLst>
        </pc:spChg>
      </pc:sldChg>
      <pc:sldChg chg="addSp delSp modSp del mod">
        <pc:chgData name="Xuesu Xiao" userId="2da2dc19-76a6-42ca-a03e-a5becae5e7dc" providerId="ADAL" clId="{485B0308-5FE7-3842-BF04-20704293AE02}" dt="2023-01-25T02:33:43.184" v="7" actId="2696"/>
        <pc:sldMkLst>
          <pc:docMk/>
          <pc:sldMk cId="3443827062" sldId="83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3827062" sldId="833"/>
            <ac:spMk id="4" creationId="{450DEE9A-3669-9510-EFAB-A80956963D35}"/>
          </ac:spMkLst>
        </pc:spChg>
        <pc:spChg chg="add del mod">
          <ac:chgData name="Xuesu Xiao" userId="2da2dc19-76a6-42ca-a03e-a5becae5e7dc" providerId="ADAL" clId="{485B0308-5FE7-3842-BF04-20704293AE02}" dt="2023-01-25T02:33:35.890" v="4" actId="478"/>
          <ac:spMkLst>
            <pc:docMk/>
            <pc:sldMk cId="3443827062" sldId="833"/>
            <ac:spMk id="6" creationId="{E0115A10-049E-F7C9-2EBC-3C3DAF989D0C}"/>
          </ac:spMkLst>
        </pc:spChg>
        <pc:spChg chg="add del mod">
          <ac:chgData name="Xuesu Xiao" userId="2da2dc19-76a6-42ca-a03e-a5becae5e7dc" providerId="ADAL" clId="{485B0308-5FE7-3842-BF04-20704293AE02}" dt="2023-01-25T02:33:38.673" v="6" actId="478"/>
          <ac:spMkLst>
            <pc:docMk/>
            <pc:sldMk cId="3443827062" sldId="833"/>
            <ac:spMk id="8" creationId="{A7C45EAD-5654-E93C-37EB-0F83C143E542}"/>
          </ac:spMkLst>
        </pc:spChg>
        <pc:picChg chg="add del">
          <ac:chgData name="Xuesu Xiao" userId="2da2dc19-76a6-42ca-a03e-a5becae5e7dc" providerId="ADAL" clId="{485B0308-5FE7-3842-BF04-20704293AE02}" dt="2023-01-25T02:33:37.127" v="5" actId="478"/>
          <ac:picMkLst>
            <pc:docMk/>
            <pc:sldMk cId="3443827062" sldId="833"/>
            <ac:picMk id="9" creationId="{95EE003A-D156-B86B-912C-A43EDD698559}"/>
          </ac:picMkLst>
        </pc:pic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10812285" sldId="83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10812285" sldId="834"/>
            <ac:spMk id="3" creationId="{49DD0AFB-DEA0-E0DA-5A27-523D4823360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69286046" sldId="83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69286046" sldId="836"/>
            <ac:spMk id="4" creationId="{F53780B5-AADD-10FA-8806-4AD936DB988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01829125" sldId="83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01829125" sldId="837"/>
            <ac:spMk id="2" creationId="{D16838B1-3EEB-DECC-188E-C343D0A883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A360-3DB8-4742-9E4E-F69D749A6D83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4DFE-6C6E-6646-872B-918EBF1BD8D1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6B86-21FF-504F-A9D2-1B1A048B038A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0397-E4A4-8E49-B37E-692B1749EC45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881F8-D4DF-1A41-9397-EF81BFA0863F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E7AD-B9C5-3840-B68E-7F7555DECD1F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AFF6-D827-FD4B-B330-6A4C5F295A50}" type="datetime1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73D7-4F8B-4245-A736-155355F80C0F}" type="datetime1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DDC-88B2-434B-91D9-BAC16F143C36}" type="datetime1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A006-9203-4642-BBD3-C17B56FFE38E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752B-D3DB-FE4E-8D1E-172B91AC3F89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AD21-65D5-A041-8F86-246DE9414920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pybullet.org/wordpres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zebosim.org/hom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Flowchart-of-Stanley-software-system-The-software-is-roughly-divided-into-six-main_fig17_22477319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urtlebot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ranka.de/researc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www.deepmind.com/blog/opening-up-a-physics-simulator-for-robot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/>
              <a:t>A Gentle </a:t>
            </a:r>
            <a:r>
              <a:rPr lang="en-US" dirty="0"/>
              <a:t>Introduction to 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FDD8C-AA43-D465-0FF8-99093167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Bullet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2D9A16-FD5E-E1A1-204A-318A2C660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3788" y="1751643"/>
            <a:ext cx="4464424" cy="4499302"/>
          </a:xfrm>
        </p:spPr>
      </p:pic>
    </p:spTree>
    <p:extLst>
      <p:ext uri="{BB962C8B-B14F-4D97-AF65-F5344CB8AC3E}">
        <p14:creationId xmlns:p14="http://schemas.microsoft.com/office/powerpoint/2010/main" val="46970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Gazebo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2B60B8BA-6B24-1AB7-3F22-5CD3B2E1C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431" y="1825625"/>
            <a:ext cx="7465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Isaac Sim (from Nvidia)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AACFD-585D-D29A-8013-A53E80B6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89" y="1767679"/>
            <a:ext cx="9390822" cy="44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1F58D-DD44-7AF9-A26B-D803B8B3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in the RobotiXX Lab</a:t>
            </a:r>
          </a:p>
        </p:txBody>
      </p:sp>
      <p:pic>
        <p:nvPicPr>
          <p:cNvPr id="6" name="Content Placeholder 5" descr="A group of robots in a classroom&#10;&#10;AI-generated content may be incorrect.">
            <a:extLst>
              <a:ext uri="{FF2B5EF4-FFF2-40B4-BE49-F238E27FC236}">
                <a16:creationId xmlns:a16="http://schemas.microsoft.com/office/drawing/2014/main" id="{E3370F08-8C9C-4CCC-6AF7-FF860E180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879" y="1413428"/>
            <a:ext cx="4889003" cy="2769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EEAC4-2110-5D3F-4205-2E593FEB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robot dog standing next to several small dogs&#10;&#10;AI-generated content may be incorrect.">
            <a:extLst>
              <a:ext uri="{FF2B5EF4-FFF2-40B4-BE49-F238E27FC236}">
                <a16:creationId xmlns:a16="http://schemas.microsoft.com/office/drawing/2014/main" id="{64EEA411-4568-6918-6031-0CC4FE48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023" y="1413427"/>
            <a:ext cx="4942098" cy="2769465"/>
          </a:xfrm>
          <a:prstGeom prst="rect">
            <a:avLst/>
          </a:prstGeom>
        </p:spPr>
      </p:pic>
      <p:pic>
        <p:nvPicPr>
          <p:cNvPr id="10" name="Picture 9" descr="A group of machines in a room&#10;&#10;AI-generated content may be incorrect.">
            <a:extLst>
              <a:ext uri="{FF2B5EF4-FFF2-40B4-BE49-F238E27FC236}">
                <a16:creationId xmlns:a16="http://schemas.microsoft.com/office/drawing/2014/main" id="{CCF23F53-F510-E03C-843C-D0E8C9B5E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79" y="4382071"/>
            <a:ext cx="10050242" cy="18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1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Then, let’s look at some humans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Humans that have been, or will be, building autonomous robots. </a:t>
            </a:r>
          </a:p>
          <a:p>
            <a:r>
              <a:rPr lang="en-US" dirty="0"/>
              <a:t>Robots will only be as good as the humans that build them (or at least for now when we don’t have Skynet yet…).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9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Motivation: We need a system that humans can use to empower the usage of all these robots and tools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F5C3-D975-3DCE-5D3E-1AEA5328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need a system that empowers us to use all these robots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A1CD7-68B1-723D-23BE-7466F5259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988" y="2545118"/>
            <a:ext cx="7886700" cy="28865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BAAAF-D109-1FC8-B3B0-399BADFC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75ABC-F9BC-1DEB-2344-C2C6AD907CA0}"/>
              </a:ext>
            </a:extLst>
          </p:cNvPr>
          <p:cNvSpPr txBox="1"/>
          <p:nvPr/>
        </p:nvSpPr>
        <p:spPr>
          <a:xfrm>
            <a:off x="6578217" y="6286105"/>
            <a:ext cx="4064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Sutton &amp;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Barto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1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016F-5A71-0B3D-204F-1CA6FD13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0F0FE2-621F-E1AB-2D2E-F52907084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568" y="1825625"/>
            <a:ext cx="645486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430A-35C1-D585-1C44-1B85020F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BD4E-F727-4543-03D4-816CA77E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F5B8-9780-60D9-CD7D-116493634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88" y="1572606"/>
            <a:ext cx="5861424" cy="44253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90962-2BC8-C904-526D-6A99B523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9D88-380C-A5C3-3E40-FD830768C4AE}"/>
              </a:ext>
            </a:extLst>
          </p:cNvPr>
          <p:cNvSpPr txBox="1"/>
          <p:nvPr/>
        </p:nvSpPr>
        <p:spPr>
          <a:xfrm>
            <a:off x="1742084" y="6213820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From: </a:t>
            </a:r>
            <a:r>
              <a:rPr lang="en-US" sz="1100" dirty="0">
                <a:hlinkClick r:id="rId3"/>
              </a:rPr>
              <a:t>https://www.researchgate.net/figure/Flowchart-of-Stanley-software-system-The-software-is-roughly-divided-into-six-main_fig17_224773193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276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ROS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Robot Operating System is used on many robots.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DBF1-A8FB-BE7E-B25D-C5ACBE31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A677-C925-3FF4-0DF0-D149E5097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ROS</a:t>
            </a:r>
          </a:p>
          <a:p>
            <a:r>
              <a:rPr lang="en-US" dirty="0"/>
              <a:t>Classmates' introduction for team formation</a:t>
            </a:r>
          </a:p>
          <a:p>
            <a:pPr lvl="1"/>
            <a:r>
              <a:rPr lang="en-US" dirty="0"/>
              <a:t>Team formation due Feb 5 </a:t>
            </a:r>
          </a:p>
          <a:p>
            <a:pPr lvl="1"/>
            <a:r>
              <a:rPr lang="en-US" dirty="0"/>
              <a:t>Send an email of your team info to the instructor and 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F5341-4097-7C03-42BC-7A3C05B3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3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EEEC-C9A3-864E-FD67-134862A3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ROS: The Robot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7EEE2-C911-8BD9-F3EE-131188CA3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what’s ROS?</a:t>
            </a:r>
          </a:p>
          <a:p>
            <a:endParaRPr lang="en-US" dirty="0"/>
          </a:p>
          <a:p>
            <a:r>
              <a:rPr lang="en-US" dirty="0"/>
              <a:t>Is it really an “operating system”? Well it’s not a file system, but it does (true to its name) operate robots.</a:t>
            </a:r>
          </a:p>
          <a:p>
            <a:endParaRPr lang="en-US" dirty="0"/>
          </a:p>
          <a:p>
            <a:r>
              <a:rPr lang="en-US" dirty="0"/>
              <a:t>ROS is more of an </a:t>
            </a:r>
            <a:r>
              <a:rPr lang="en-US" i="1" dirty="0"/>
              <a:t>orchestration system</a:t>
            </a:r>
            <a:r>
              <a:rPr lang="en-US" dirty="0"/>
              <a:t>: it’s what spawns different processes and handles communication between them and sensors and motors,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4C35E-EEFB-953D-BF26-7125748F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2E7A77-DEF9-2D54-C05C-8E61E5A2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29" y="4233770"/>
            <a:ext cx="7000142" cy="2562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often need many of the same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discussed many different types of robots. There are overlapping capabilities between them. They may use the same sensors, the same algorithms,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sz="1400" dirty="0"/>
          </a:p>
          <a:p>
            <a:r>
              <a:rPr lang="en-US" dirty="0"/>
              <a:t>We could make a monolithic system, but it would be somewhat difficult to design such systems.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12E68F-07F4-0977-CB5D-988EB0F2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03" y="2617858"/>
            <a:ext cx="5932195" cy="3875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systems tend to be </a:t>
            </a:r>
            <a:r>
              <a:rPr lang="en-US" i="1" dirty="0"/>
              <a:t>modular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 is going to be our way of managing, building, running these processes.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3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D7A7-DB57-957A-7CCE-B435B064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Master (</a:t>
            </a:r>
            <a:r>
              <a:rPr lang="en-US" dirty="0" err="1"/>
              <a:t>roscore</a:t>
            </a:r>
            <a:r>
              <a:rPr lang="en-US" dirty="0"/>
              <a:t>): The process you run to connect the pieces (“nodes”)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7FC0-A952-5AEE-1576-767F440F4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Command: </a:t>
            </a:r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endParaRPr lang="en-US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4CD23-5809-5C55-4A8B-93BC6C65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73755B-CDD8-F0C6-D7C4-DBCCABD5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6" y="2557285"/>
            <a:ext cx="5997388" cy="37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54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CDFC-B26E-D3E0-C8D8-D76D2FE8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a simple example of a robot with a camera and an image processing node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A9845-D93A-DB79-2E0A-60133354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943C644-63B2-5B2E-9B63-D0CF4A8AA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912144"/>
            <a:ext cx="58801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4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D6FA-ACC3-2D47-A70A-2915792C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remote access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39CF3-94CB-08A1-5712-8A690711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A70687-6216-EEBB-4512-165D34C392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67694"/>
            <a:ext cx="612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99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7F85-4094-2152-06FD-ABCA3D6B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ROS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341A-44FF-247A-1E45-00B2C84D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Core Concepts: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“node” is a single ROS process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“topic” is a named channel on which data can be shared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“message” is a piece of data shared by a “topic”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Functionality: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“publisher” is a function that sends data to a topic (often run within Python or C++).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“subscriber” is a function that listens for messages on a topic; when a new message appears on a topic, the subscriber’s associated function is run with that message as input.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5F15D-D018-D2CA-F3A4-4B98CAE2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Commands to publish and listen to a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 # Start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</a:t>
            </a:r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pub /hello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std_msgs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/String "Hello Robot"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/hello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82A9-58C6-C619-DD90-C2661680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6F0FF-51D6-A989-9C88-C320F1D3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97350"/>
            <a:ext cx="7886700" cy="40078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701D-A9C1-671A-8AAD-12587A5E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A5BE-6436-912A-A97D-CD891714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0531B-EFFB-E5CC-40BA-3B7DE41D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42712B-7294-8E3C-D38D-760DF022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73" y="2226984"/>
            <a:ext cx="6549454" cy="42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robots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Robots are good for lots of things!</a:t>
            </a:r>
          </a:p>
          <a:p>
            <a:r>
              <a:rPr lang="en-US" dirty="0"/>
              <a:t>Their application determines their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4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EBFB-77E9-BA41-FE1F-5595A943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files are incredibly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BFDC-F9C4-F936-CFF3-E91EEEBB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single file, we can spin up a suite of sensors and processes, algorithms,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F1811-F4D7-B761-1B8B-A5C3D021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4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4F9E-9670-84EC-D5CC-FA329895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RVIZ: the ROS visualizer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26960-EBEC-64FE-DDD1-844A497D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4376A2-823A-286E-0097-16FC5DF9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72" y="1546412"/>
            <a:ext cx="8385656" cy="49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19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7C9F-75F8-6533-A52F-C041E6EE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Gazebo is a simulator that is meant to integrate with ROS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2D485-957B-2B8D-8D2B-6EB1D509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C05724-A640-5B8F-7D71-43B7F257E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55071"/>
            <a:ext cx="7886700" cy="40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42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5491-1C27-8528-E429-B08304D9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to a topic that drives a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07DA2-2861-1462-AC41-17110BA4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79968-683E-64FB-01C4-45ABDB8F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41848"/>
            <a:ext cx="7772400" cy="21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6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8F01FD-191A-9703-1FAC-FCFDF949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723" y="1825625"/>
            <a:ext cx="63985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7E3C39-141A-C429-622A-53486DCDD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969" y="1846830"/>
            <a:ext cx="6015533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FC7F5-874D-E833-C761-CC557E4375E7}"/>
              </a:ext>
            </a:extLst>
          </p:cNvPr>
          <p:cNvSpPr txBox="1"/>
          <p:nvPr/>
        </p:nvSpPr>
        <p:spPr>
          <a:xfrm>
            <a:off x="7790330" y="5444588"/>
            <a:ext cx="35634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 similar command is</a:t>
            </a:r>
          </a:p>
          <a:p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rosrun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08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Publisher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E6F53-0B5D-0831-F7C7-4FA67FDD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63" y="1845924"/>
            <a:ext cx="6050025" cy="50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2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Listener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7193E-28BD-116B-0DA3-BE23083FD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60" y="1730977"/>
            <a:ext cx="6898341" cy="51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4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EFDB-1BA6-A34F-3B18-8A149D5F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comes with a build system: Catkin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A973-CABC-F7E8-0587-E772BBAAD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run catkin to let ROS know that these new processes exist.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“workspace” is a folder that contains code for multiple packages. </a:t>
            </a:r>
            <a:r>
              <a:rPr lang="en-US" dirty="0" err="1"/>
              <a:t>catkin_make</a:t>
            </a:r>
            <a:r>
              <a:rPr lang="en-US" dirty="0"/>
              <a:t> “builds” the code (or in the Python case, let’s ROS know that these nodes exist).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5EA82-0443-3B6B-36AC-C74221E1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D01E1-69D7-D36C-6ED7-634A59CE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0" y="4867888"/>
            <a:ext cx="4432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9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A17312-BA60-5B7B-50A1-27D903C8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74" y="1825625"/>
            <a:ext cx="74256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E3B6-45F5-D7B0-7A24-54ADD832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Clearpath’s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Turtlebot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57876-5D68-4688-B9DB-220F45FC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turtleBot4 with logo">
            <a:extLst>
              <a:ext uri="{FF2B5EF4-FFF2-40B4-BE49-F238E27FC236}">
                <a16:creationId xmlns:a16="http://schemas.microsoft.com/office/drawing/2014/main" id="{E73B46FD-828F-E803-F92A-F7787C96D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014832"/>
            <a:ext cx="7886700" cy="39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2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5655D-355C-8027-6953-209D78BC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701" y="1825625"/>
            <a:ext cx="7440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3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some inspecting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[…]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11825-7614-A73E-CE27-B7F44C319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21"/>
          <a:stretch/>
        </p:blipFill>
        <p:spPr>
          <a:xfrm>
            <a:off x="2050681" y="4851215"/>
            <a:ext cx="6398554" cy="6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5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274F-50FA-9F5A-27CC-740A136A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recording and playing back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5E78-09CE-3E04-713E-4B56187A7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</a:t>
            </a:r>
            <a:r>
              <a:rPr lang="en-US" dirty="0" err="1"/>
              <a:t>rosbag</a:t>
            </a:r>
            <a:r>
              <a:rPr lang="en-US" dirty="0"/>
              <a:t>” tool is quite useful. It records messages on a set of specified topics and can play it back in a number of ways.</a:t>
            </a:r>
          </a:p>
          <a:p>
            <a:endParaRPr lang="en-US" dirty="0"/>
          </a:p>
          <a:p>
            <a:r>
              <a:rPr lang="en-US" dirty="0"/>
              <a:t>We can play back the data in real time</a:t>
            </a:r>
          </a:p>
          <a:p>
            <a:endParaRPr lang="en-US" dirty="0"/>
          </a:p>
          <a:p>
            <a:r>
              <a:rPr lang="en-US" dirty="0"/>
              <a:t>We can play back the data faster or more slowly</a:t>
            </a:r>
          </a:p>
          <a:p>
            <a:endParaRPr lang="en-US" dirty="0"/>
          </a:p>
          <a:p>
            <a:r>
              <a:rPr lang="en-US" dirty="0"/>
              <a:t>We can step through the datum one at a time (to avoid any issues of timing or dropping messages) in Python or C++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FCFA8-0404-7D0B-4840-A60856A1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86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0D15-76E0-4DDB-0DEE-2F87306B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different “message types” and “composite messages”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A9AAF-FE47-BAF2-69F9-36707A6B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117" y="1491947"/>
            <a:ext cx="6721766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50839-79E8-8F02-BE77-892E6717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2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A390-7E41-9232-9E78-7E7DC45C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Classmates introduction for team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E59C2-409B-70B5-F436-CBAC43A7A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yourself to the whole class in 1 min</a:t>
            </a:r>
          </a:p>
          <a:p>
            <a:pPr lvl="1"/>
            <a:r>
              <a:rPr lang="en-US" dirty="0"/>
              <a:t>Who are you? Which year are you in? Which major are you in?</a:t>
            </a:r>
          </a:p>
          <a:p>
            <a:pPr lvl="1"/>
            <a:r>
              <a:rPr lang="en-US" dirty="0"/>
              <a:t>Why are you interested in robotics?</a:t>
            </a:r>
          </a:p>
          <a:p>
            <a:pPr lvl="1"/>
            <a:r>
              <a:rPr lang="en-US" dirty="0"/>
              <a:t>What is your skillset? Math? Hardware? System? Programming? C++? Python? </a:t>
            </a:r>
          </a:p>
          <a:p>
            <a:pPr lvl="1"/>
            <a:r>
              <a:rPr lang="en-US" dirty="0"/>
              <a:t>What kinds of robotics project would you like to work 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5EE5F-A1C0-1BE3-F424-46D5A705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5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41F6-EE55-0E7F-AD97-7E9CD1AD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FRANKA makes some </a:t>
            </a:r>
            <a:r>
              <a:rPr lang="en-US" dirty="0">
                <a:hlinkClick r:id="rId2"/>
              </a:rPr>
              <a:t>nice robot arms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3A511-5822-7C4E-3890-73F724C02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2650" y="2114908"/>
            <a:ext cx="7886700" cy="37727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B3C83-75FC-1F14-B20C-71B2CB7B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659A-F31B-2425-2EFA-4AA54E1B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mobile manipulator can both move around and interact with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27EEA-F420-ACDE-A591-86BE291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GMU Autonomous Robotics Lab has a few </a:t>
            </a:r>
            <a:r>
              <a:rPr lang="en-US" dirty="0" err="1"/>
              <a:t>LoCoBots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C6FDB-39D6-0AB9-6A03-CF00CCB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51FBE-6D98-3532-BCB0-46251583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46" y="2507982"/>
            <a:ext cx="9943908" cy="298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55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CFAF-43AA-3E4E-EB33-B5F5CA3E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Baxter and PR2 are both defunct, but the Fetch is solid (and costs ~$100k)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6AF55-5802-E8A7-E898-1791841D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072595"/>
            <a:ext cx="9144000" cy="385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30487-94DC-E054-8CC6-992D8F03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0966-E7AF-DFA5-BFCA-85949F2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Dynamic’s Spot is also fantastic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2D726-55EE-CDDA-EE6B-EF1E756B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CA2B6-5BBE-7FBB-E612-AD18E47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 err="1">
                <a:hlinkClick r:id="rId2"/>
              </a:rPr>
              <a:t>MuJoCo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1344BE-55E0-D999-4030-C5CD70D1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3788" y="2233800"/>
            <a:ext cx="6284424" cy="35349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1116</Words>
  <Application>Microsoft Macintosh PowerPoint</Application>
  <PresentationFormat>Widescreen</PresentationFormat>
  <Paragraphs>160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Iosevka Term</vt:lpstr>
      <vt:lpstr>Arial</vt:lpstr>
      <vt:lpstr>Calibri</vt:lpstr>
      <vt:lpstr>Calibri Light</vt:lpstr>
      <vt:lpstr>Open Sans</vt:lpstr>
      <vt:lpstr>Office Theme</vt:lpstr>
      <vt:lpstr>CS 485 Autonomous Robotics A Gentle Introduction to ROS</vt:lpstr>
      <vt:lpstr>Agenda for today</vt:lpstr>
      <vt:lpstr>Let’s look at some robots</vt:lpstr>
      <vt:lpstr>Clearpath’s Turtlebot</vt:lpstr>
      <vt:lpstr>FRANKA makes some nice robot arms</vt:lpstr>
      <vt:lpstr>A mobile manipulator can both move around and interact with objects</vt:lpstr>
      <vt:lpstr>The Baxter and PR2 are both defunct, but the Fetch is solid (and costs ~$100k)</vt:lpstr>
      <vt:lpstr>Boston Dynamic’s Spot is also fantastic</vt:lpstr>
      <vt:lpstr>There are also many available simulation tools: MuJoCo</vt:lpstr>
      <vt:lpstr>There are also many available simulation tools: Bullet Physics</vt:lpstr>
      <vt:lpstr>There are also many available simulation tools: Gazebo</vt:lpstr>
      <vt:lpstr>There are also many available simulation tools: Isaac Sim (from Nvidia)</vt:lpstr>
      <vt:lpstr>Robots in the RobotiXX Lab</vt:lpstr>
      <vt:lpstr>Then, let’s look at some humans</vt:lpstr>
      <vt:lpstr>Motivation: We need a system that humans can use to empower the usage of all these robots and tools</vt:lpstr>
      <vt:lpstr>Motivation: We need a system that empowers us to use all these robots</vt:lpstr>
      <vt:lpstr>Motivation: We want to break up robot capabilities into composable blocks</vt:lpstr>
      <vt:lpstr>Motivation: We want to break up robot capabilities into composable blocks</vt:lpstr>
      <vt:lpstr>Introduction to ROS</vt:lpstr>
      <vt:lpstr>ROS: The Robot Operating System</vt:lpstr>
      <vt:lpstr>Robots often need many of the same capabilities</vt:lpstr>
      <vt:lpstr>Robot systems tend to be modular</vt:lpstr>
      <vt:lpstr>ROS Master (roscore): The process you run to connect the pieces (“nodes”)</vt:lpstr>
      <vt:lpstr>Here’s a simple example of a robot with a camera and an image processing node</vt:lpstr>
      <vt:lpstr>ROS also supports remote access</vt:lpstr>
      <vt:lpstr>Some ROS terminology</vt:lpstr>
      <vt:lpstr>Commands to publish and listen to a topic</vt:lpstr>
      <vt:lpstr>roslaunch Launch files use XML syntax to spin up multiple processes at once</vt:lpstr>
      <vt:lpstr>roslaunch Launch files use XML syntax to spin up multiple processes at once</vt:lpstr>
      <vt:lpstr>Launch files are incredibly useful</vt:lpstr>
      <vt:lpstr>RVIZ: the ROS visualizer</vt:lpstr>
      <vt:lpstr>Gazebo is a simulator that is meant to integrate with ROS</vt:lpstr>
      <vt:lpstr>Publishing to a topic that drives a robot</vt:lpstr>
      <vt:lpstr>ROS has many tools for visualization, logging, and inspection</vt:lpstr>
      <vt:lpstr>ROS has many tools for visualization, logging, and inspection</vt:lpstr>
      <vt:lpstr>A ROS Publisher</vt:lpstr>
      <vt:lpstr>A ROS Listener</vt:lpstr>
      <vt:lpstr>ROS also comes with a build system: Catkin</vt:lpstr>
      <vt:lpstr>rosrun spawns a single node from a single package (like a single line from a launch file)</vt:lpstr>
      <vt:lpstr>rosrun spawns a single node from a single package (like a single line from a launch file)</vt:lpstr>
      <vt:lpstr>Let’s do some inspecting</vt:lpstr>
      <vt:lpstr>ROS also supports recording and playing back data</vt:lpstr>
      <vt:lpstr>ROS has many different “message types” and “composite messages”</vt:lpstr>
      <vt:lpstr>Classmates introduction for team 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89</cp:revision>
  <dcterms:created xsi:type="dcterms:W3CDTF">2022-11-15T23:23:43Z</dcterms:created>
  <dcterms:modified xsi:type="dcterms:W3CDTF">2025-01-27T16:24:20Z</dcterms:modified>
</cp:coreProperties>
</file>