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797" r:id="rId3"/>
    <p:sldId id="257" r:id="rId4"/>
    <p:sldId id="414" r:id="rId5"/>
    <p:sldId id="786" r:id="rId6"/>
    <p:sldId id="314" r:id="rId7"/>
    <p:sldId id="577" r:id="rId8"/>
    <p:sldId id="579" r:id="rId9"/>
    <p:sldId id="578" r:id="rId10"/>
    <p:sldId id="581" r:id="rId11"/>
    <p:sldId id="580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591" r:id="rId22"/>
    <p:sldId id="592" r:id="rId23"/>
    <p:sldId id="575" r:id="rId24"/>
    <p:sldId id="609" r:id="rId25"/>
    <p:sldId id="614" r:id="rId26"/>
    <p:sldId id="610" r:id="rId27"/>
    <p:sldId id="593" r:id="rId28"/>
    <p:sldId id="594" r:id="rId29"/>
    <p:sldId id="595" r:id="rId30"/>
    <p:sldId id="596" r:id="rId31"/>
    <p:sldId id="597" r:id="rId32"/>
    <p:sldId id="599" r:id="rId33"/>
    <p:sldId id="600" r:id="rId34"/>
    <p:sldId id="601" r:id="rId35"/>
    <p:sldId id="602" r:id="rId36"/>
    <p:sldId id="604" r:id="rId37"/>
    <p:sldId id="605" r:id="rId38"/>
    <p:sldId id="603" r:id="rId39"/>
    <p:sldId id="606" r:id="rId40"/>
    <p:sldId id="607" r:id="rId41"/>
    <p:sldId id="574" r:id="rId42"/>
    <p:sldId id="615" r:id="rId43"/>
    <p:sldId id="611" r:id="rId44"/>
    <p:sldId id="616" r:id="rId45"/>
    <p:sldId id="617" r:id="rId46"/>
    <p:sldId id="620" r:id="rId47"/>
    <p:sldId id="621" r:id="rId48"/>
    <p:sldId id="622" r:id="rId49"/>
    <p:sldId id="623" r:id="rId50"/>
    <p:sldId id="624" r:id="rId51"/>
    <p:sldId id="625" r:id="rId52"/>
    <p:sldId id="629" r:id="rId53"/>
    <p:sldId id="630" r:id="rId54"/>
    <p:sldId id="631" r:id="rId55"/>
    <p:sldId id="632" r:id="rId56"/>
    <p:sldId id="633" r:id="rId57"/>
    <p:sldId id="636" r:id="rId58"/>
    <p:sldId id="634" r:id="rId59"/>
    <p:sldId id="635" r:id="rId60"/>
    <p:sldId id="626" r:id="rId61"/>
    <p:sldId id="658" r:id="rId62"/>
    <p:sldId id="662" r:id="rId63"/>
    <p:sldId id="663" r:id="rId64"/>
    <p:sldId id="664" r:id="rId65"/>
    <p:sldId id="659" r:id="rId66"/>
    <p:sldId id="667" r:id="rId67"/>
    <p:sldId id="665" r:id="rId68"/>
    <p:sldId id="666" r:id="rId69"/>
    <p:sldId id="668" r:id="rId70"/>
    <p:sldId id="661" r:id="rId71"/>
    <p:sldId id="790" r:id="rId72"/>
    <p:sldId id="791" r:id="rId73"/>
    <p:sldId id="792" r:id="rId74"/>
    <p:sldId id="789" r:id="rId75"/>
    <p:sldId id="672" r:id="rId76"/>
    <p:sldId id="673" r:id="rId77"/>
    <p:sldId id="677" r:id="rId78"/>
    <p:sldId id="678" r:id="rId79"/>
    <p:sldId id="679" r:id="rId80"/>
    <p:sldId id="787" r:id="rId81"/>
    <p:sldId id="674" r:id="rId82"/>
    <p:sldId id="788" r:id="rId83"/>
    <p:sldId id="686" r:id="rId84"/>
    <p:sldId id="637" r:id="rId85"/>
    <p:sldId id="638" r:id="rId86"/>
    <p:sldId id="639" r:id="rId87"/>
    <p:sldId id="627" r:id="rId88"/>
    <p:sldId id="793" r:id="rId89"/>
    <p:sldId id="794" r:id="rId90"/>
    <p:sldId id="795" r:id="rId91"/>
    <p:sldId id="796" r:id="rId92"/>
    <p:sldId id="646" r:id="rId93"/>
    <p:sldId id="647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1B1C0-4FBC-7A44-9C65-E5CF0467B64C}" v="1" dt="2023-10-31T00:21:16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/>
    <p:restoredTop sz="96171"/>
  </p:normalViewPr>
  <p:slideViewPr>
    <p:cSldViewPr snapToGrid="0">
      <p:cViewPr varScale="1">
        <p:scale>
          <a:sx n="197" d="100"/>
          <a:sy n="197" d="100"/>
        </p:scale>
        <p:origin x="2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4:16:22.683" v="417"/>
      <pc:docMkLst>
        <pc:docMk/>
      </pc:docMkLst>
      <pc:sldChg chg="addSp delSp modSp mod">
        <pc:chgData name="Xuesu Xiao" userId="2da2dc19-76a6-42ca-a03e-a5becae5e7dc" providerId="ADAL" clId="{4C8BB20C-386C-5947-8D8E-3AF086A90668}" dt="2022-11-21T04:16:22.683" v="41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0:38:46.856" v="103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69206148" sldId="256"/>
            <ac:spMk id="4" creationId="{C2B3FD69-7AE1-6438-0BEE-A5A5D375181F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69544125" sldId="257"/>
            <ac:spMk id="3" creationId="{D3D2CE29-322D-7E73-903B-D8E3D7312D2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modSp add del">
        <pc:chgData name="Xuesu Xiao" userId="2da2dc19-76a6-42ca-a03e-a5becae5e7dc" providerId="ADAL" clId="{4C8BB20C-386C-5947-8D8E-3AF086A90668}" dt="2022-11-21T04:16:22.683" v="417"/>
        <pc:sldMkLst>
          <pc:docMk/>
          <pc:sldMk cId="3914153682" sldId="31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914153682" sldId="314"/>
            <ac:spMk id="4" creationId="{4098D3B1-356D-4936-EF29-79DE291AF69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85254642" sldId="414"/>
            <ac:spMk id="4" creationId="{322671FB-4659-C589-55F0-58640A8DC40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del">
        <pc:chgData name="Xuesu Xiao" userId="2da2dc19-76a6-42ca-a03e-a5becae5e7dc" providerId="ADAL" clId="{4C8BB20C-386C-5947-8D8E-3AF086A90668}" dt="2022-11-21T00:38:41.764" v="79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del">
        <pc:chgData name="Xuesu Xiao" userId="2da2dc19-76a6-42ca-a03e-a5becae5e7dc" providerId="ADAL" clId="{4C8BB20C-386C-5947-8D8E-3AF086A90668}" dt="2022-11-21T00:38:41.722" v="34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411476452" sldId="57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411476452" sldId="574"/>
            <ac:spMk id="4" creationId="{1A902E18-932C-79D6-4E83-1FC9C493A79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02977388" sldId="57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02977388" sldId="575"/>
            <ac:spMk id="3" creationId="{19D8B378-A6E0-14D4-7CD2-C52AD0E264B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51673679" sldId="57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51673679" sldId="576"/>
            <ac:spMk id="3" creationId="{5FF5C96D-F31C-2E71-61ED-4147495C0A48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150889024" sldId="57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150889024" sldId="577"/>
            <ac:spMk id="3" creationId="{EC6977F7-8E06-D6AC-E7B0-65A7EB6363B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83909752" sldId="57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83909752" sldId="578"/>
            <ac:spMk id="3" creationId="{205D8C92-6FA2-23CE-0EFC-BD24D8AF571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292818503" sldId="57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292818503" sldId="579"/>
            <ac:spMk id="4" creationId="{8148022F-921D-DB2F-8BF6-0B4513236C6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60191490" sldId="58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60191490" sldId="580"/>
            <ac:spMk id="3" creationId="{1411B4F0-ABCB-3D43-F3A9-619D26E29DB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70252285" sldId="58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70252285" sldId="581"/>
            <ac:spMk id="3" creationId="{9D82918B-CE6F-DA58-BFDD-5B411BF4DED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11725594" sldId="582"/>
            <ac:spMk id="4" creationId="{F1F563CC-16E4-F178-DD51-6889813F2FBF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38167728" sldId="58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38167728" sldId="583"/>
            <ac:spMk id="3" creationId="{20E4E2E6-A17D-66C1-CF56-D8DBB88B929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58747154" sldId="584"/>
            <ac:spMk id="4" creationId="{A11B437C-C8E0-70D9-7165-39544C695134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828296424" sldId="58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828296424" sldId="585"/>
            <ac:spMk id="3" creationId="{83206BA8-1D9E-2825-0C75-125992C3B1F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3495730" sldId="586"/>
            <ac:spMk id="4" creationId="{D240A7E7-7BAB-8FA0-9293-3A47B322DE3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84319077" sldId="587"/>
            <ac:spMk id="4" creationId="{EC08DA0B-D44E-463D-1864-6DFC6CA9938D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2574063" sldId="58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2574063" sldId="588"/>
            <ac:spMk id="3" creationId="{7B7CB808-365C-F9CE-1ABC-7926A009AE0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88352930" sldId="58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88352930" sldId="589"/>
            <ac:spMk id="4" creationId="{1379B131-F8F6-DEC7-F855-25A472707EB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69811956" sldId="59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69811956" sldId="590"/>
            <ac:spMk id="3" creationId="{DF7B5080-88F3-4A04-54B3-7B1149BB344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865288884" sldId="59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865288884" sldId="591"/>
            <ac:spMk id="3" creationId="{20739414-4E45-9453-7198-72E010368A6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57006954" sldId="59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57006954" sldId="592"/>
            <ac:spMk id="3" creationId="{32FDA51D-C714-8948-38F0-0F0CB9A4CB9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85905908" sldId="59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85905908" sldId="593"/>
            <ac:spMk id="3" creationId="{DF5C83C9-39E0-95D4-740C-8E025EB3081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81649575" sldId="59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81649575" sldId="594"/>
            <ac:spMk id="3" creationId="{05D23620-C903-8520-072F-A0EE2F3AEEA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35527682" sldId="59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35527682" sldId="595"/>
            <ac:spMk id="4" creationId="{3E885B1B-4469-6164-0F27-DF341FF4E3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36814221" sldId="59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36814221" sldId="596"/>
            <ac:spMk id="4" creationId="{64BDD8B1-48D5-71E1-A4AD-9462BCB6B39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959321304" sldId="597"/>
            <ac:spMk id="4" creationId="{CDC8EE27-5730-7564-2D3E-6E34EE5AE8B4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13827467" sldId="599"/>
            <ac:spMk id="4" creationId="{3ABA1CE7-004A-48D8-6F4B-137CF03351CC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441222165" sldId="60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41222165" sldId="600"/>
            <ac:spMk id="3" creationId="{496B12DE-093A-9B2C-00FC-ACDE33A30D4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42543865" sldId="601"/>
            <ac:spMk id="4" creationId="{5CBBE203-037F-CDD3-133E-4C91545BFE1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60438700" sldId="602"/>
            <ac:spMk id="4" creationId="{4051422A-8B23-4D7D-8504-017E7930680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35725091" sldId="60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35725091" sldId="603"/>
            <ac:spMk id="3" creationId="{4480CAAE-9508-0B2F-99F3-8F153F9F9D6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458224735" sldId="60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458224735" sldId="604"/>
            <ac:spMk id="3" creationId="{1B2B54EE-FFFB-1BFC-2187-9F4AC70D805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545162977" sldId="60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545162977" sldId="605"/>
            <ac:spMk id="3" creationId="{D0911AE3-6FF6-4F85-6867-90925ECA1D8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83601657" sldId="60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83601657" sldId="606"/>
            <ac:spMk id="3" creationId="{FA01CE43-65DB-A869-5B0D-EEC5CCD87E7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10481473" sldId="60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10481473" sldId="607"/>
            <ac:spMk id="4" creationId="{383F1E76-3A98-F0C7-3AFF-65BD3881864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97277227" sldId="60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97277227" sldId="608"/>
            <ac:spMk id="3" creationId="{CA18AC88-4711-E6D0-7579-711273EDEE7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79075826" sldId="60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79075826" sldId="609"/>
            <ac:spMk id="3" creationId="{615EE083-E0C9-40CF-A6DD-1E693FEA3F7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6439536" sldId="610"/>
            <ac:spMk id="4" creationId="{F45783F9-3066-8116-A8E9-5A34A2138CC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98108469" sldId="61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98108469" sldId="611"/>
            <ac:spMk id="4" creationId="{3085FC34-892F-B0CA-DE69-BE10FF5239A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24915061" sldId="61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24915061" sldId="613"/>
            <ac:spMk id="3" creationId="{949719DB-7058-0954-77C6-8D03BC354CD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48635857" sldId="61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48635857" sldId="614"/>
            <ac:spMk id="3" creationId="{E19A63B8-F69F-606E-D685-1B3A73285E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58896694" sldId="61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58896694" sldId="615"/>
            <ac:spMk id="2" creationId="{86B1ABD7-95C8-11CB-41E4-0A642C25C9B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9058230" sldId="616"/>
            <ac:spMk id="4" creationId="{E98DC054-F40F-1578-CF5C-E212ED199DB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385628640" sldId="617"/>
            <ac:spMk id="4" creationId="{C681BF50-3DCF-A198-B180-4977CA4F06DE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27429191" sldId="620"/>
            <ac:spMk id="4" creationId="{EAE38DFF-12B8-E311-611E-7DF06F228BF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87796348" sldId="62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87796348" sldId="621"/>
            <ac:spMk id="4" creationId="{38DEEFB1-A25C-9C81-8D36-D6092B5D97F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570922138" sldId="62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70922138" sldId="622"/>
            <ac:spMk id="3" creationId="{59A53DC4-D051-3BCD-FBE7-E7712D0B631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67886237" sldId="62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67886237" sldId="623"/>
            <ac:spMk id="3" creationId="{B00F5F2E-610F-7230-9312-AB0F61A31CE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60591503" sldId="62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60591503" sldId="624"/>
            <ac:spMk id="3" creationId="{6C5598E9-C7AC-A635-5A3C-1DE9189FCB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13044775" sldId="62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13044775" sldId="625"/>
            <ac:spMk id="3" creationId="{645352D7-B9D8-0E40-B4D2-9A0CF321A86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05354784" sldId="62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05354784" sldId="626"/>
            <ac:spMk id="3" creationId="{93ED2867-121E-85CA-D02E-661FFEA0C66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931392369" sldId="62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31392369" sldId="627"/>
            <ac:spMk id="3" creationId="{DD9AAEEB-6147-0F18-38D4-1AF4F135935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63455764" sldId="62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63455764" sldId="628"/>
            <ac:spMk id="3" creationId="{A021EA41-99F2-D4EB-A5AA-B1C0F60B922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33898794" sldId="62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33898794" sldId="629"/>
            <ac:spMk id="3" creationId="{303FF264-3A56-792B-0AEF-DD62ED2B38D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95530277" sldId="630"/>
            <ac:spMk id="4" creationId="{F297EFEB-0E20-BA36-FA4C-F3923DFC0F70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52455908" sldId="63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52455908" sldId="631"/>
            <ac:spMk id="4" creationId="{47089D04-2AA9-C496-02C6-FDF2B6EFCB9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7899967" sldId="63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7899967" sldId="632"/>
            <ac:spMk id="3" creationId="{6DD7D67E-497F-960E-7AFD-AF667A49E79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944855769" sldId="63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44855769" sldId="633"/>
            <ac:spMk id="3" creationId="{F8259FE3-EB56-2C71-CF44-317767FBC7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52833392" sldId="634"/>
            <ac:spMk id="4" creationId="{CD17716F-3950-758E-5782-0D3C41F49A1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15909368" sldId="635"/>
            <ac:spMk id="4" creationId="{DE0E6DEA-07FC-2B5D-5CF0-5B6F3BE8A33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37259109" sldId="636"/>
            <ac:spMk id="4" creationId="{7F2A9F2F-BA84-F029-DC94-4F3616B5307C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47533950" sldId="63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47533950" sldId="637"/>
            <ac:spMk id="3" creationId="{F0BFB08C-B765-0CD6-842E-D5B221E778F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63415266" sldId="63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63415266" sldId="638"/>
            <ac:spMk id="3" creationId="{BCE5BEB9-9F63-B217-79E9-E2F7B174913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288464596" sldId="63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288464596" sldId="639"/>
            <ac:spMk id="3" creationId="{736F87B9-A9AC-4A63-2E25-4845AA60339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5975758" sldId="64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5975758" sldId="640"/>
            <ac:spMk id="3" creationId="{A5EDE060-C8F4-39F7-53EA-AD4BB0284B8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60148477" sldId="64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60148477" sldId="641"/>
            <ac:spMk id="3" creationId="{9185001A-C856-36F2-415E-CAF99F1C330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53786641" sldId="64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53786641" sldId="642"/>
            <ac:spMk id="3" creationId="{1C5FAF4F-5E48-0CD1-D9DC-7FAC062424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92729936" sldId="64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92729936" sldId="643"/>
            <ac:spMk id="3" creationId="{F9DE12C3-D8C0-68AE-588E-BF7EF0F80C58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88155924" sldId="64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88155924" sldId="644"/>
            <ac:spMk id="3" creationId="{D7E34E1B-1C65-AA89-9E0C-DA65F72E48B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599065852" sldId="64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99065852" sldId="645"/>
            <ac:spMk id="3" creationId="{E1E22B48-8376-9646-6ED2-D7742583F86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36458759" sldId="64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36458759" sldId="646"/>
            <ac:spMk id="3" creationId="{F32AD293-C103-2A94-510C-186ABBF1F20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250839907" sldId="64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50839907" sldId="647"/>
            <ac:spMk id="3" creationId="{CF6B42E2-5917-B748-B754-97B7C93B5A0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17022926" sldId="65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17022926" sldId="651"/>
            <ac:spMk id="3" creationId="{74E5E5EB-1D77-0CBE-9A2F-8502B5972D0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764731088" sldId="65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64731088" sldId="652"/>
            <ac:spMk id="3" creationId="{C8B40FD2-E481-ED4D-5ADD-F48AED4B1CF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5887334" sldId="65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5887334" sldId="658"/>
            <ac:spMk id="3" creationId="{F39D1BD3-05AD-1547-FCD1-F2A767026DE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20073066" sldId="65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20073066" sldId="659"/>
            <ac:spMk id="3" creationId="{E737A39C-38A5-AFFD-E9E0-E1083157E51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32798865" sldId="661"/>
            <ac:spMk id="4" creationId="{E3E699BF-0C9A-AA29-0DCE-880C0C368C9B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286461225" sldId="66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86461225" sldId="662"/>
            <ac:spMk id="3" creationId="{0E01C0A8-17EC-DC12-BB85-2AC335CFFBC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44933593" sldId="66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44933593" sldId="663"/>
            <ac:spMk id="3" creationId="{1E8CFBC3-24DF-D489-8625-A3455009F1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31189286" sldId="66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31189286" sldId="664"/>
            <ac:spMk id="3" creationId="{C5A44AA0-4DEC-044C-382B-7CB7841AFD2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152466976" sldId="66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152466976" sldId="665"/>
            <ac:spMk id="3" creationId="{31821D17-EF8C-3F32-E568-5A4BB7F79DD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33037294" sldId="66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33037294" sldId="666"/>
            <ac:spMk id="3" creationId="{DE353C14-A56F-1F32-EEDE-D3A66B8B6DE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25324625" sldId="66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5324625" sldId="667"/>
            <ac:spMk id="3" creationId="{7BB4A5EF-7628-40CE-8D58-F77C4E1F36B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26814891" sldId="66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26814891" sldId="668"/>
            <ac:spMk id="3" creationId="{BB2F3BC0-ACD2-479F-D053-9D7ED7AAC6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618127045" sldId="67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18127045" sldId="672"/>
            <ac:spMk id="4" creationId="{59DC110B-A1E3-6535-3C46-1B9181C1DBF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704367653" sldId="67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704367653" sldId="673"/>
            <ac:spMk id="4" creationId="{585F61BC-2B1A-BC98-E120-AD68FB172CD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68333639" sldId="67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68333639" sldId="674"/>
            <ac:spMk id="3" creationId="{17B81D27-6CAE-A859-6AE3-2C3025F8DA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1603260" sldId="677"/>
            <ac:spMk id="4" creationId="{D71AD46F-41F7-D748-0E66-263C2C1F4FD8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700851683" sldId="678"/>
            <ac:spMk id="4" creationId="{E9338682-7F0E-BF49-FC74-648EB52B363F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53619860" sldId="679"/>
            <ac:spMk id="4" creationId="{A95C81FF-16A8-7143-118E-FCF10ACA9AD2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18482447" sldId="68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18482447" sldId="686"/>
            <ac:spMk id="2" creationId="{A890DE09-C18D-C9C4-78F1-5D5745FEDB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161857370" sldId="78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161857370" sldId="786"/>
            <ac:spMk id="4" creationId="{EE56615D-A7AA-9AB3-0FB6-E6CBAE51625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205477829" sldId="787"/>
            <ac:spMk id="4" creationId="{9586A60D-3BAB-12D3-5F1D-C9D9A83D96A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18771488" sldId="78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18771488" sldId="788"/>
            <ac:spMk id="3" creationId="{FA6E2383-149C-54BA-8600-510B15A87E9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del">
        <pc:chgData name="Xuesu Xiao" userId="2da2dc19-76a6-42ca-a03e-a5becae5e7dc" providerId="ADAL" clId="{4C8BB20C-386C-5947-8D8E-3AF086A90668}" dt="2022-11-21T00:38:41.719" v="32" actId="2696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8DA1B1C0-4FBC-7A44-9C65-E5CF0467B64C}"/>
    <pc:docChg chg="undo redo custSel addSld delSld modSld">
      <pc:chgData name="Xuesu Xiao" userId="2da2dc19-76a6-42ca-a03e-a5becae5e7dc" providerId="ADAL" clId="{8DA1B1C0-4FBC-7A44-9C65-E5CF0467B64C}" dt="2023-10-31T00:21:16.838" v="546"/>
      <pc:docMkLst>
        <pc:docMk/>
      </pc:docMkLst>
      <pc:sldChg chg="modSp mod">
        <pc:chgData name="Xuesu Xiao" userId="2da2dc19-76a6-42ca-a03e-a5becae5e7dc" providerId="ADAL" clId="{8DA1B1C0-4FBC-7A44-9C65-E5CF0467B64C}" dt="2023-10-29T20:58:57.793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8DA1B1C0-4FBC-7A44-9C65-E5CF0467B64C}" dt="2023-10-29T20:58:57.793" v="1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mod modShow">
        <pc:chgData name="Xuesu Xiao" userId="2da2dc19-76a6-42ca-a03e-a5becae5e7dc" providerId="ADAL" clId="{8DA1B1C0-4FBC-7A44-9C65-E5CF0467B64C}" dt="2023-10-31T00:01:36.882" v="544" actId="729"/>
        <pc:sldMkLst>
          <pc:docMk/>
          <pc:sldMk cId="3914153682" sldId="314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1502977388" sldId="575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046554454" sldId="575"/>
        </pc:sldMkLst>
      </pc:sldChg>
      <pc:sldChg chg="add del">
        <pc:chgData name="Xuesu Xiao" userId="2da2dc19-76a6-42ca-a03e-a5becae5e7dc" providerId="ADAL" clId="{8DA1B1C0-4FBC-7A44-9C65-E5CF0467B64C}" dt="2023-10-29T21:37:37.059" v="5" actId="2696"/>
        <pc:sldMkLst>
          <pc:docMk/>
          <pc:sldMk cId="4051673679" sldId="576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632712382" sldId="609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3179075826" sldId="609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56439536" sldId="610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850381923" sldId="610"/>
        </pc:sldMkLst>
      </pc:sldChg>
      <pc:sldChg chg="del">
        <pc:chgData name="Xuesu Xiao" userId="2da2dc19-76a6-42ca-a03e-a5becae5e7dc" providerId="ADAL" clId="{8DA1B1C0-4FBC-7A44-9C65-E5CF0467B64C}" dt="2023-10-29T21:16:02.415" v="2" actId="2696"/>
        <pc:sldMkLst>
          <pc:docMk/>
          <pc:sldMk cId="624915061" sldId="613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2348635857" sldId="614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709626626" sldId="614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3636458759" sldId="646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3250839907" sldId="647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288573377" sldId="793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4133623681" sldId="794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740513943" sldId="795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158549464" sldId="796"/>
        </pc:sldMkLst>
      </pc:sldChg>
      <pc:sldChg chg="modSp new mod">
        <pc:chgData name="Xuesu Xiao" userId="2da2dc19-76a6-42ca-a03e-a5becae5e7dc" providerId="ADAL" clId="{8DA1B1C0-4FBC-7A44-9C65-E5CF0467B64C}" dt="2023-10-30T23:47:11.419" v="543" actId="20577"/>
        <pc:sldMkLst>
          <pc:docMk/>
          <pc:sldMk cId="1686213468" sldId="797"/>
        </pc:sldMkLst>
        <pc:spChg chg="mod">
          <ac:chgData name="Xuesu Xiao" userId="2da2dc19-76a6-42ca-a03e-a5becae5e7dc" providerId="ADAL" clId="{8DA1B1C0-4FBC-7A44-9C65-E5CF0467B64C}" dt="2023-10-30T23:32:39.788" v="22" actId="20577"/>
          <ac:spMkLst>
            <pc:docMk/>
            <pc:sldMk cId="1686213468" sldId="797"/>
            <ac:spMk id="2" creationId="{AEAC4BAB-4C98-2E19-E121-69168518D316}"/>
          </ac:spMkLst>
        </pc:spChg>
        <pc:spChg chg="mod">
          <ac:chgData name="Xuesu Xiao" userId="2da2dc19-76a6-42ca-a03e-a5becae5e7dc" providerId="ADAL" clId="{8DA1B1C0-4FBC-7A44-9C65-E5CF0467B64C}" dt="2023-10-30T23:47:11.419" v="543" actId="20577"/>
          <ac:spMkLst>
            <pc:docMk/>
            <pc:sldMk cId="1686213468" sldId="797"/>
            <ac:spMk id="3" creationId="{19426B31-53CD-EDDF-0D4E-64325EDCB787}"/>
          </ac:spMkLst>
        </pc:spChg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DE17-E365-3C40-AFB2-F82982EF0493}" type="datetime1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7E3-46B7-9E40-A01E-ECC1EC5EB9B0}" type="datetime1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2394-0FDB-3C40-8FE6-AA58BD214D00}" type="datetime1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E43A-9757-6F46-8999-3636873821BF}" type="datetime1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2B4D-BCF3-5D41-AB32-A1BF694574C6}" type="datetime1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BDB8-2CED-D94C-B523-CDE8024E539D}" type="datetime1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1B5B-DA5E-8842-84A9-67AB17E1BA07}" type="datetime1">
              <a:rPr lang="en-US" smtClean="0"/>
              <a:t>4/6/25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9CE0-6E25-0141-AB75-AEC4D82AE39E}" type="datetime1">
              <a:rPr lang="en-US" smtClean="0"/>
              <a:t>4/6/25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9632-8007-AB45-A165-99693BCDE4A4}" type="datetime1">
              <a:rPr lang="en-US" smtClean="0"/>
              <a:t>4/6/25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6B3E-D668-574C-BFE4-B2937D74D18C}" type="datetime1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417B-ABE7-3F40-89F8-F03339772E79}" type="datetime1">
              <a:rPr lang="en-US" smtClean="0"/>
              <a:t>4/6/25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04284-44C4-E446-9646-5BCB231C8905}" type="datetime1">
              <a:rPr lang="en-US" smtClean="0"/>
              <a:t>4/6/25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www.timeanddate.com/eclipse/make-pinhole-project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semanticscholar.org/paper/Basic-Geometrical-Optics-Pedrotti/c14fced10259812ded671a1a9399afe131975b85?p2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Basic-Geometrical-Optics-Pedrotti/c14fced10259812ded671a1a9399afe131975b85?p2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Basic-Geometrical-Optics-Pedrotti/c14fced10259812ded671a1a9399afe131975b85?p2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6385/lectures/lecture10.pdf" TargetMode="External"/><Relationship Id="rId2" Type="http://schemas.openxmlformats.org/officeDocument/2006/relationships/hyperlink" Target="http://www.cs.cornell.edu/courses/cs5670/2017sp/lectures/lec09_camera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16385/lectures/lecture9.pd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485 Autonomous Robotics</a:t>
            </a:r>
            <a:br>
              <a:rPr lang="en-US" dirty="0"/>
            </a:br>
            <a:r>
              <a:rPr lang="en-US" dirty="0"/>
              <a:t>Robot Vision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BBF8D-5950-354C-8F18-5313AFA53442}"/>
              </a:ext>
            </a:extLst>
          </p:cNvPr>
          <p:cNvSpPr txBox="1"/>
          <p:nvPr/>
        </p:nvSpPr>
        <p:spPr>
          <a:xfrm>
            <a:off x="5481782" y="3800637"/>
            <a:ext cx="2262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17025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C8F98-91E8-7E4D-B805-9D9663AF6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690689"/>
            <a:ext cx="8331200" cy="40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</p:spTree>
    <p:extLst>
      <p:ext uri="{BB962C8B-B14F-4D97-AF65-F5344CB8AC3E}">
        <p14:creationId xmlns:p14="http://schemas.microsoft.com/office/powerpoint/2010/main" val="316019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C8F98-91E8-7E4D-B805-9D9663AF6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690689"/>
            <a:ext cx="8331200" cy="40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CAFBA-4D1E-544A-A687-1877F56D4B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64" y="1690690"/>
            <a:ext cx="8737600" cy="4003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20BD2-5F05-6346-A608-27784F1A81C9}"/>
              </a:ext>
            </a:extLst>
          </p:cNvPr>
          <p:cNvSpPr txBox="1"/>
          <p:nvPr/>
        </p:nvSpPr>
        <p:spPr>
          <a:xfrm>
            <a:off x="5022274" y="5204491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</p:txBody>
      </p:sp>
    </p:spTree>
    <p:extLst>
      <p:ext uri="{BB962C8B-B14F-4D97-AF65-F5344CB8AC3E}">
        <p14:creationId xmlns:p14="http://schemas.microsoft.com/office/powerpoint/2010/main" val="271172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DFCD4-9993-574A-9159-C3C210FD1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437" y="1535675"/>
            <a:ext cx="8737601" cy="4166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5022274" y="5204491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6D6BA-88C4-1141-AF38-F4FD488AE168}"/>
              </a:ext>
            </a:extLst>
          </p:cNvPr>
          <p:cNvSpPr txBox="1"/>
          <p:nvPr/>
        </p:nvSpPr>
        <p:spPr>
          <a:xfrm>
            <a:off x="4664364" y="5686358"/>
            <a:ext cx="431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313816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049EA-369F-034F-B44F-09D975A6A4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236" y="1617971"/>
            <a:ext cx="9144000" cy="5084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5013038" y="5204492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image is rather blurry</a:t>
            </a:r>
          </a:p>
        </p:txBody>
      </p:sp>
    </p:spTree>
    <p:extLst>
      <p:ext uri="{BB962C8B-B14F-4D97-AF65-F5344CB8AC3E}">
        <p14:creationId xmlns:p14="http://schemas.microsoft.com/office/powerpoint/2010/main" val="355874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we block some of the light rays?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E91683-173D-8540-8540-B739AB4B8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413" y="1825625"/>
            <a:ext cx="77931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DD9-0550-5C4C-8CFB-A8F560E7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12" y="1690689"/>
            <a:ext cx="7793176" cy="4255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we block some of the light rays?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5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DD9-0550-5C4C-8CFB-A8F560E7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12" y="1690689"/>
            <a:ext cx="7793176" cy="4255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B75681-048A-4846-8053-00F89458CA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164" y="2171197"/>
            <a:ext cx="7610186" cy="3666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C4500-A6B7-394B-B52E-A659451E3A20}"/>
              </a:ext>
            </a:extLst>
          </p:cNvPr>
          <p:cNvSpPr/>
          <p:nvPr/>
        </p:nvSpPr>
        <p:spPr>
          <a:xfrm>
            <a:off x="9639301" y="5837382"/>
            <a:ext cx="585355" cy="8705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19368-4C34-CF4C-9ED2-0B6B7A361719}"/>
              </a:ext>
            </a:extLst>
          </p:cNvPr>
          <p:cNvSpPr txBox="1"/>
          <p:nvPr/>
        </p:nvSpPr>
        <p:spPr>
          <a:xfrm>
            <a:off x="2429164" y="1801864"/>
            <a:ext cx="690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scene point only (approximately) contributes to one pixel.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CF537-6AE9-D045-82CE-1D0A579A1308}"/>
              </a:ext>
            </a:extLst>
          </p:cNvPr>
          <p:cNvSpPr txBox="1"/>
          <p:nvPr/>
        </p:nvSpPr>
        <p:spPr>
          <a:xfrm>
            <a:off x="4664364" y="5686358"/>
            <a:ext cx="431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382574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6BF0-D3D7-D444-907F-CDB03A4A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2433B-EC28-3F47-9B03-05E870997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pinhole camera results in a copy (one that is inverted and scaled) of the input scene.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2C15B-881A-954B-8806-DB2F4E6D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38539-B16E-F747-A892-EBD2A35BD0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90602"/>
            <a:ext cx="9144000" cy="39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4BAB-4C98-2E19-E121-69168518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26B31-53CD-EDDF-0D4E-64325EDC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assignment (Homework 4) is released and due in three weeks on Monday</a:t>
            </a:r>
          </a:p>
          <a:p>
            <a:r>
              <a:rPr lang="en-US" dirty="0"/>
              <a:t>Open-ended project mid-project presentation on Wednesday (April 9)</a:t>
            </a:r>
          </a:p>
          <a:p>
            <a:pPr lvl="1"/>
            <a:r>
              <a:rPr lang="en-US" dirty="0"/>
              <a:t>Check out your laptop projection before class</a:t>
            </a:r>
          </a:p>
          <a:p>
            <a:r>
              <a:rPr lang="en-US" dirty="0"/>
              <a:t>No class on April 16</a:t>
            </a:r>
          </a:p>
          <a:p>
            <a:r>
              <a:rPr lang="en-US" dirty="0"/>
              <a:t>Poll: Do we want to have </a:t>
            </a:r>
          </a:p>
          <a:p>
            <a:pPr lvl="1"/>
            <a:r>
              <a:rPr lang="en-US" dirty="0"/>
              <a:t>Midterm 2 on April 16 (covering everything till next Monday, then you can focus on your open-ended project)</a:t>
            </a:r>
          </a:p>
          <a:p>
            <a:pPr lvl="1"/>
            <a:r>
              <a:rPr lang="en-US" dirty="0"/>
              <a:t>Final exam on May 7 (covering everything till May 5)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4CD03-DAA0-CF4A-2ED0-CEC2B3F1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52D4-4504-5B41-BD8B-D1AB1683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" dirty="0" err="1"/>
              <a:t>Pinhole</a:t>
            </a:r>
            <a:r>
              <a:rPr lang="pt" dirty="0"/>
              <a:t> </a:t>
            </a:r>
            <a:r>
              <a:rPr lang="pt" dirty="0" err="1"/>
              <a:t>camera</a:t>
            </a:r>
            <a:r>
              <a:rPr lang="pt" dirty="0"/>
              <a:t> </a:t>
            </a:r>
            <a:r>
              <a:rPr lang="pt" dirty="0" err="1"/>
              <a:t>a.k.a</a:t>
            </a:r>
            <a:r>
              <a:rPr lang="pt" dirty="0"/>
              <a:t>. </a:t>
            </a:r>
            <a:r>
              <a:rPr lang="pt" dirty="0" err="1"/>
              <a:t>camera</a:t>
            </a:r>
            <a:r>
              <a:rPr lang="pt" dirty="0"/>
              <a:t> obscura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1EB39-DF02-2D42-BEAA-E8D524250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0" y="1825625"/>
            <a:ext cx="643998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4AADE-1F6B-8642-B9EC-C139F646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11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E57B-B7E6-3349-9729-74D75D6E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" dirty="0" err="1"/>
              <a:t>Pinhole</a:t>
            </a:r>
            <a:r>
              <a:rPr lang="pt" dirty="0"/>
              <a:t> </a:t>
            </a:r>
            <a:r>
              <a:rPr lang="pt" dirty="0" err="1"/>
              <a:t>camera</a:t>
            </a:r>
            <a:r>
              <a:rPr lang="pt" dirty="0"/>
              <a:t> </a:t>
            </a:r>
            <a:r>
              <a:rPr lang="pt" dirty="0" err="1"/>
              <a:t>a.k.a</a:t>
            </a:r>
            <a:r>
              <a:rPr lang="pt" dirty="0"/>
              <a:t>. </a:t>
            </a:r>
            <a:r>
              <a:rPr lang="pt" dirty="0" err="1"/>
              <a:t>camera</a:t>
            </a:r>
            <a:r>
              <a:rPr lang="pt" dirty="0"/>
              <a:t> obscura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9B4A7E-B39C-8E42-86E4-D398AD3B3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910473"/>
            <a:ext cx="7886700" cy="41816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239D5-D80E-AC42-BC11-F4047875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88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26734-CFDB-C849-9FA0-B6E7F0D3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definitions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FED75-CF62-1545-8EF7-C7EF7C181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55" y="2232090"/>
            <a:ext cx="9014690" cy="35384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8C97-AC7A-6742-A68F-8087C425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06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4EE9-5021-C548-95F3-2231613C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0C56F5-D8AF-F145-8544-A576DF63C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037" y="1437130"/>
            <a:ext cx="6483926" cy="51283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667D1-8523-F748-84DD-6AAC3441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5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1308-540E-E749-AB87-89884907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EDB812-A9EE-0841-9452-5121771B1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692" y="1532743"/>
            <a:ext cx="6354616" cy="49371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C7795-3F0B-8348-BA2E-BC8A70BB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12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2C2FF-7DBD-AC4C-8889-25F374934E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649" y="-6584"/>
            <a:ext cx="4632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A61AC-9C95-2144-B682-04F31C9F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CCD79-C860-8142-A3B1-075D6A41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90896-6BF6-6E45-BC75-D1E3BE78B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What’s going on here?</a:t>
            </a:r>
          </a:p>
        </p:txBody>
      </p:sp>
    </p:spTree>
    <p:extLst>
      <p:ext uri="{BB962C8B-B14F-4D97-AF65-F5344CB8AC3E}">
        <p14:creationId xmlns:p14="http://schemas.microsoft.com/office/powerpoint/2010/main" val="2709626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908A-51B3-3C47-A193-1F7CFDB0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Cameras for an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A551-8A6B-254D-BCF4-E97C1638D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883391"/>
            <a:ext cx="7886700" cy="293572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https://www.timeanddate.com/eclipse/make-pinhole-projector.html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EF81D-D72C-8B41-A2CA-4EF92D4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04A5C-5EDF-5E4F-9F5E-09201FAC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62" y="1295400"/>
            <a:ext cx="5933539" cy="332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04B8C-80F2-594E-8183-F5EAF0E3DD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559" y="3345642"/>
            <a:ext cx="4395932" cy="24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81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BA1515-82AE-884B-851B-9E627C6ED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46" y="1825625"/>
            <a:ext cx="730790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05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EF34F-9C44-7745-B21F-EE587C32F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03776"/>
            <a:ext cx="7886700" cy="4404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</p:txBody>
      </p:sp>
    </p:spTree>
    <p:extLst>
      <p:ext uri="{BB962C8B-B14F-4D97-AF65-F5344CB8AC3E}">
        <p14:creationId xmlns:p14="http://schemas.microsoft.com/office/powerpoint/2010/main" val="3481649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EF34F-9C44-7745-B21F-EE587C32F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03776"/>
            <a:ext cx="7886700" cy="4404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55A4B-BD86-D741-8EF3-AC2C4DD10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0881"/>
            <a:ext cx="9402041" cy="4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Cameras and</a:t>
            </a:r>
            <a:br>
              <a:rPr lang="en-US" dirty="0"/>
            </a:br>
            <a:r>
              <a:rPr lang="en-US" dirty="0"/>
              <a:t>Two-View Geometry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96300" y="6583680"/>
            <a:ext cx="2057400" cy="274320"/>
          </a:xfrm>
        </p:spPr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E1F48-537B-A149-ADBA-E937F5D357C0}"/>
              </a:ext>
            </a:extLst>
          </p:cNvPr>
          <p:cNvSpPr txBox="1"/>
          <p:nvPr/>
        </p:nvSpPr>
        <p:spPr>
          <a:xfrm>
            <a:off x="2519082" y="4651177"/>
            <a:ext cx="715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4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68AE-CB84-2A40-ADE5-4E39A951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77" y="2078155"/>
            <a:ext cx="9272083" cy="460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  <a:p>
            <a:pPr marL="0" indent="0">
              <a:buNone/>
            </a:pPr>
            <a:r>
              <a:rPr lang="en-US" dirty="0"/>
              <a:t>The object is half the size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55F69D-FA96-1442-9302-A91CF7383F5A}"/>
              </a:ext>
            </a:extLst>
          </p:cNvPr>
          <p:cNvSpPr/>
          <p:nvPr/>
        </p:nvSpPr>
        <p:spPr>
          <a:xfrm>
            <a:off x="7315200" y="1967345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14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C57CBA-FD08-DE4E-B731-A2FCAC0258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526" y="2328597"/>
            <a:ext cx="8182948" cy="4109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(Ideally, it’s infinitesimally small, but that’s not really possible)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21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1C0D9F-7EC1-014B-8EE4-56D3FAE8F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82" y="2604548"/>
            <a:ext cx="9144000" cy="3731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Bigger Pinhole =&gt; blurrier projected object / image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2141934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27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DFCD4-9993-574A-9159-C3C210FD1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56" y="2541607"/>
            <a:ext cx="7599845" cy="3623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2020455" y="6165199"/>
            <a:ext cx="771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pinhole is infinitely large, this becomes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bare sensor imaging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864D38-3BC9-FF42-8557-8C90D37A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30849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Bigger Pinhole =&gt; blurrier projected object / image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2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light efficiency?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1985818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4ADE6-49E1-F443-92CF-F3A94DEF6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22" y="1861126"/>
            <a:ext cx="6186356" cy="3486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BA891F-5B04-EF49-88F5-1D191898117C}"/>
              </a:ext>
            </a:extLst>
          </p:cNvPr>
          <p:cNvSpPr/>
          <p:nvPr/>
        </p:nvSpPr>
        <p:spPr>
          <a:xfrm>
            <a:off x="2918691" y="4913745"/>
            <a:ext cx="2248478" cy="656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43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light efficiency?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1985818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4ADE6-49E1-F443-92CF-F3A94DEF6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22" y="1861126"/>
            <a:ext cx="6186356" cy="3486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48878-24BD-C245-A7B2-FD182BDDBB2F}"/>
              </a:ext>
            </a:extLst>
          </p:cNvPr>
          <p:cNvSpPr txBox="1"/>
          <p:nvPr/>
        </p:nvSpPr>
        <p:spPr>
          <a:xfrm>
            <a:off x="2020455" y="5763757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 pinhole diameter =&gt; 4x light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 focal length =&gt; ¼x light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BA891F-5B04-EF49-88F5-1D191898117C}"/>
              </a:ext>
            </a:extLst>
          </p:cNvPr>
          <p:cNvSpPr/>
          <p:nvPr/>
        </p:nvSpPr>
        <p:spPr>
          <a:xfrm>
            <a:off x="2918691" y="4913745"/>
            <a:ext cx="2248478" cy="656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8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CB0D-759F-F348-87A4-B00B9C3C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lens redirects incident rays, allowing us to collect more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3F10A-35D5-1444-963E-516E032A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90689"/>
            <a:ext cx="7886700" cy="31471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A9BCF-7D32-F042-BC23-94A4DF81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24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CB0D-759F-F348-87A4-B00B9C3C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lens redirects incident rays, allowing us to collect more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3F10A-35D5-1444-963E-516E032A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90689"/>
            <a:ext cx="7886700" cy="31471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A9BCF-7D32-F042-BC23-94A4DF81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30922-C775-F04B-9766-F8BCF143C2AB}"/>
              </a:ext>
            </a:extLst>
          </p:cNvPr>
          <p:cNvSpPr txBox="1"/>
          <p:nvPr/>
        </p:nvSpPr>
        <p:spPr>
          <a:xfrm>
            <a:off x="2152650" y="5331794"/>
            <a:ext cx="756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does the lens map incident rays to the sensor?</a:t>
            </a:r>
          </a:p>
        </p:txBody>
      </p:sp>
    </p:spTree>
    <p:extLst>
      <p:ext uri="{BB962C8B-B14F-4D97-AF65-F5344CB8AC3E}">
        <p14:creationId xmlns:p14="http://schemas.microsoft.com/office/powerpoint/2010/main" val="2545162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ideal lens is defined by its focal distance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D979531-798E-9944-AB2E-C4BFAC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987636"/>
            <a:ext cx="7886700" cy="1189327"/>
          </a:xfrm>
        </p:spPr>
        <p:txBody>
          <a:bodyPr/>
          <a:lstStyle/>
          <a:p>
            <a:r>
              <a:rPr lang="en-US" dirty="0"/>
              <a:t>An ideal lens maps parallel rays such that they point towards the “focus”.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C45DCF-504F-594F-8508-23FCFB49C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989199"/>
            <a:ext cx="9144000" cy="28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25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figure out how far an image will be made by tracing rays through the foci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B3359B-82A2-474D-AB71-592C1422D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128" y="1825625"/>
            <a:ext cx="706574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0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B04D-0214-E645-8402-93D0455B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robots need to see the world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0681-C8C4-DD4C-82BF-60048B6B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Cameras are how we detect the 3D world, but images are 2D.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we’re to understand the 3D world from images, we need to understand how a camera turns a 3D world into a 2D image so that we can invert the process.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B07FA-9D21-4F40-88D8-C5EE8550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54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figure out how far an image will be made by tracing rays through the foci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B3359B-82A2-474D-AB71-592C1422D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128" y="1825626"/>
            <a:ext cx="7065744" cy="18227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A3F76-1DA2-384F-BB7F-893982FE4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783300"/>
            <a:ext cx="9144000" cy="24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1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F1765B-B0FD-194D-9D73-5439546507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98" y="4107133"/>
            <a:ext cx="4216180" cy="2599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5F32B-9AB8-6A46-9B3D-45B0F875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definition of “focal length” differs between the pinhole and lens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59C6-FDEF-0446-BA3F-75E452D6D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746" y="1825625"/>
            <a:ext cx="3601604" cy="4351338"/>
          </a:xfrm>
        </p:spPr>
        <p:txBody>
          <a:bodyPr anchor="ctr"/>
          <a:lstStyle/>
          <a:p>
            <a:r>
              <a:rPr lang="en-US" dirty="0"/>
              <a:t>It is more specific to refer to the “aperture sensor distance” rather than ”focal length”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159E4-FF58-4A4F-B4F6-5E8DB7A9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8674A-50D1-134F-9CCB-F043818CCF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98" y="1690690"/>
            <a:ext cx="4423402" cy="25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6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335A09-2B31-2E43-81B6-F641F563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Camera Matrix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73260C-58A9-A646-947F-DDAC659E0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5DEB6-BA7B-F948-92BF-7F721A74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96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2C22F-7312-BA49-A053-6963A4193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836" y="2285189"/>
            <a:ext cx="6890328" cy="42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08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</a:t>
            </a:r>
            <a:r>
              <a:rPr lang="en-US"/>
              <a:t>2D image: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8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31D54-359F-1740-AB6A-8708C6A9034F}"/>
              </a:ext>
            </a:extLst>
          </p:cNvPr>
          <p:cNvCxnSpPr>
            <a:cxnSpLocks/>
          </p:cNvCxnSpPr>
          <p:nvPr/>
        </p:nvCxnSpPr>
        <p:spPr>
          <a:xfrm>
            <a:off x="6650182" y="3034750"/>
            <a:ext cx="110836" cy="3942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7AE0D-A228-BE43-8D34-8F721B933B15}"/>
              </a:ext>
            </a:extLst>
          </p:cNvPr>
          <p:cNvCxnSpPr/>
          <p:nvPr/>
        </p:nvCxnSpPr>
        <p:spPr>
          <a:xfrm flipH="1">
            <a:off x="7781636" y="2918300"/>
            <a:ext cx="147782" cy="547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D23320-A6E2-944E-9099-997D776C4690}"/>
              </a:ext>
            </a:extLst>
          </p:cNvPr>
          <p:cNvSpPr txBox="1"/>
          <p:nvPr/>
        </p:nvSpPr>
        <p:spPr>
          <a:xfrm>
            <a:off x="5738888" y="2631321"/>
            <a:ext cx="102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5C920-19D7-4547-B8D3-AD2E5D13F5D1}"/>
              </a:ext>
            </a:extLst>
          </p:cNvPr>
          <p:cNvSpPr txBox="1"/>
          <p:nvPr/>
        </p:nvSpPr>
        <p:spPr>
          <a:xfrm>
            <a:off x="7396355" y="2518453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2D989-BF29-F346-BAEB-4646967C6098}"/>
              </a:ext>
            </a:extLst>
          </p:cNvPr>
          <p:cNvSpPr txBox="1"/>
          <p:nvPr/>
        </p:nvSpPr>
        <p:spPr>
          <a:xfrm>
            <a:off x="3658229" y="290831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Point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7A737-00D0-AA43-A58A-FF794C830D7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391763" y="3277651"/>
            <a:ext cx="0" cy="4325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628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are the dimensions of each of these terms?</a:t>
            </a:r>
          </a:p>
          <a:p>
            <a:r>
              <a:rPr lang="en-US" dirty="0"/>
              <a:t>(Hint: We need to use homogeneous coordinates to support translations.)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31D54-359F-1740-AB6A-8708C6A9034F}"/>
              </a:ext>
            </a:extLst>
          </p:cNvPr>
          <p:cNvCxnSpPr>
            <a:cxnSpLocks/>
          </p:cNvCxnSpPr>
          <p:nvPr/>
        </p:nvCxnSpPr>
        <p:spPr>
          <a:xfrm>
            <a:off x="6650182" y="3034750"/>
            <a:ext cx="110836" cy="3942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7AE0D-A228-BE43-8D34-8F721B933B15}"/>
              </a:ext>
            </a:extLst>
          </p:cNvPr>
          <p:cNvCxnSpPr/>
          <p:nvPr/>
        </p:nvCxnSpPr>
        <p:spPr>
          <a:xfrm flipH="1">
            <a:off x="7781636" y="2918300"/>
            <a:ext cx="147782" cy="547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D23320-A6E2-944E-9099-997D776C4690}"/>
              </a:ext>
            </a:extLst>
          </p:cNvPr>
          <p:cNvSpPr txBox="1"/>
          <p:nvPr/>
        </p:nvSpPr>
        <p:spPr>
          <a:xfrm>
            <a:off x="5738888" y="2631321"/>
            <a:ext cx="102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5C920-19D7-4547-B8D3-AD2E5D13F5D1}"/>
              </a:ext>
            </a:extLst>
          </p:cNvPr>
          <p:cNvSpPr txBox="1"/>
          <p:nvPr/>
        </p:nvSpPr>
        <p:spPr>
          <a:xfrm>
            <a:off x="7396355" y="2518453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2D989-BF29-F346-BAEB-4646967C6098}"/>
              </a:ext>
            </a:extLst>
          </p:cNvPr>
          <p:cNvSpPr txBox="1"/>
          <p:nvPr/>
        </p:nvSpPr>
        <p:spPr>
          <a:xfrm>
            <a:off x="3658229" y="290831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Point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7A737-00D0-AA43-A58A-FF794C830D7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391763" y="3277651"/>
            <a:ext cx="0" cy="4325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429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2A3A7-75E5-0646-9DF1-6F1622461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918299"/>
            <a:ext cx="9144000" cy="3711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2FBF92-E601-3746-9298-5EE7C39B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17" y="2500253"/>
            <a:ext cx="2765766" cy="5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96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FE2C3-AE41-884C-8942-052A72CC5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27" y="1825625"/>
            <a:ext cx="785814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22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r>
              <a:rPr lang="en-US" dirty="0"/>
              <a:t>and rearrange the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F4B1D7-D8EE-9A45-9419-9EDBC106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46" y="1825625"/>
            <a:ext cx="77473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57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r>
              <a:rPr lang="en-US" dirty="0"/>
              <a:t>and rearrange the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F4B1D7-D8EE-9A45-9419-9EDBC106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46" y="1825625"/>
            <a:ext cx="7747308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EE6F9F-DD06-A542-A2A9-45AFB3F3FD33}"/>
              </a:ext>
            </a:extLst>
          </p:cNvPr>
          <p:cNvSpPr txBox="1"/>
          <p:nvPr/>
        </p:nvSpPr>
        <p:spPr>
          <a:xfrm>
            <a:off x="2060339" y="5447366"/>
            <a:ext cx="335217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this example to figure out what the camera matrix looks like.</a:t>
            </a:r>
          </a:p>
        </p:txBody>
      </p:sp>
    </p:spTree>
    <p:extLst>
      <p:ext uri="{BB962C8B-B14F-4D97-AF65-F5344CB8AC3E}">
        <p14:creationId xmlns:p14="http://schemas.microsoft.com/office/powerpoint/2010/main" val="3860591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EDC9BF-B1A8-A743-BBC9-7F4A9FCF6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49739"/>
            <a:ext cx="9421364" cy="39691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44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8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38C26-C4EA-6746-8180-49D8074E9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4" y="3223492"/>
            <a:ext cx="4071295" cy="5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0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38C26-C4EA-6746-8180-49D8074E9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4" y="3223492"/>
            <a:ext cx="4071295" cy="577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F33F31-BE22-0F4E-96AD-C72742C17F3A}"/>
              </a:ext>
            </a:extLst>
          </p:cNvPr>
          <p:cNvSpPr txBox="1"/>
          <p:nvPr/>
        </p:nvSpPr>
        <p:spPr>
          <a:xfrm>
            <a:off x="6934515" y="5530748"/>
            <a:ext cx="335217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what does the camera matrix look like for this example?</a:t>
            </a:r>
          </a:p>
        </p:txBody>
      </p:sp>
    </p:spTree>
    <p:extLst>
      <p:ext uri="{BB962C8B-B14F-4D97-AF65-F5344CB8AC3E}">
        <p14:creationId xmlns:p14="http://schemas.microsoft.com/office/powerpoint/2010/main" val="552455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99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9BFD-49C5-5548-A0B3-8205201CB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254" y="4805542"/>
            <a:ext cx="5985164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55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9BFD-49C5-5548-A0B3-8205201CB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254" y="4805542"/>
            <a:ext cx="5985164" cy="1530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011C9-84A6-B94E-9C33-6BEA37F62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2837" y="5253563"/>
            <a:ext cx="2055164" cy="5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9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AB782-FFDC-914F-B074-833B48E93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748" y="1720186"/>
            <a:ext cx="7854602" cy="465051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310" y="3429000"/>
            <a:ext cx="7370040" cy="2747962"/>
          </a:xfrm>
        </p:spPr>
        <p:txBody>
          <a:bodyPr/>
          <a:lstStyle/>
          <a:p>
            <a:r>
              <a:rPr lang="en-US" dirty="0"/>
              <a:t>Arbitrary focal length.</a:t>
            </a:r>
          </a:p>
        </p:txBody>
      </p:sp>
    </p:spTree>
    <p:extLst>
      <p:ext uri="{BB962C8B-B14F-4D97-AF65-F5344CB8AC3E}">
        <p14:creationId xmlns:p14="http://schemas.microsoft.com/office/powerpoint/2010/main" val="1252833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AB782-FFDC-914F-B074-833B48E93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748" y="1720186"/>
            <a:ext cx="7854602" cy="465051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310" y="3429000"/>
            <a:ext cx="7370040" cy="2747962"/>
          </a:xfrm>
        </p:spPr>
        <p:txBody>
          <a:bodyPr/>
          <a:lstStyle/>
          <a:p>
            <a:r>
              <a:rPr lang="en-US" dirty="0"/>
              <a:t>Arbitrary focal length.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7F9E3-90CA-D14E-AD6A-97E4FA2240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218" y="2016067"/>
            <a:ext cx="6553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0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most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Cornell Tech Computer Vision Course</a:t>
            </a:r>
            <a:r>
              <a:rPr lang="en-US" dirty="0"/>
              <a:t> (Noah Snavely)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CMU Computer Vision Cours</a:t>
            </a:r>
            <a:r>
              <a:rPr lang="en-US" dirty="0">
                <a:hlinkClick r:id="rId4"/>
              </a:rPr>
              <a:t>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53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E78E-B059-194B-B65F-044DF07F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E8326-D283-EE49-ABAA-F2D2BE25A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551" y="1825625"/>
            <a:ext cx="624289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7C478-2E56-5043-BD62-0A3372F5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54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873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7FF39D-9B6E-1F44-9FEB-71A98B37D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5606473"/>
            <a:ext cx="3878695" cy="57049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can we incorporate this into the Camera Matrix?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A0171-F6DC-2D4C-B6F4-D8F12AFF1D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631" y="4699116"/>
            <a:ext cx="4013026" cy="16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61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9854C9-FAE2-AD43-BFFB-942B9169C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74" y="2501251"/>
            <a:ext cx="3722252" cy="204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by thinking about the relative shift between the camera and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17190-25DB-224A-9DC0-8AA61A9D5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 in origin is a translation (possible when using homogeneous coordinates)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33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9854C9-FAE2-AD43-BFFB-942B9169C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74" y="2501251"/>
            <a:ext cx="3722252" cy="204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by thinking about the relative shift between the camera and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17190-25DB-224A-9DC0-8AA61A9D5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 in origin is a translation (possible when using homogeneous coordinates)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D539B-11A5-BA41-8D14-B5751B802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727" y="4665736"/>
            <a:ext cx="4953001" cy="1818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8E4613-FCD7-8A42-80A7-F1FA720926B8}"/>
              </a:ext>
            </a:extLst>
          </p:cNvPr>
          <p:cNvSpPr txBox="1"/>
          <p:nvPr/>
        </p:nvSpPr>
        <p:spPr>
          <a:xfrm>
            <a:off x="7277538" y="4882563"/>
            <a:ext cx="276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include the elements of this shift vector in the camera projection matrix.</a:t>
            </a:r>
          </a:p>
        </p:txBody>
      </p:sp>
    </p:spTree>
    <p:extLst>
      <p:ext uri="{BB962C8B-B14F-4D97-AF65-F5344CB8AC3E}">
        <p14:creationId xmlns:p14="http://schemas.microsoft.com/office/powerpoint/2010/main" val="4031189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7477A-0EA4-7346-ABC5-EB62722C43F6}"/>
              </a:ext>
            </a:extLst>
          </p:cNvPr>
          <p:cNvSpPr/>
          <p:nvPr/>
        </p:nvSpPr>
        <p:spPr>
          <a:xfrm>
            <a:off x="1699492" y="3029527"/>
            <a:ext cx="8857673" cy="33897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1E9FB-3D3C-1F47-953D-D2CBAD069F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290" y="3429001"/>
            <a:ext cx="4953001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730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7477A-0EA4-7346-ABC5-EB62722C43F6}"/>
              </a:ext>
            </a:extLst>
          </p:cNvPr>
          <p:cNvSpPr/>
          <p:nvPr/>
        </p:nvSpPr>
        <p:spPr>
          <a:xfrm>
            <a:off x="1699492" y="3029527"/>
            <a:ext cx="8857673" cy="33897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1E9FB-3D3C-1F47-953D-D2CBAD069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290" y="3429001"/>
            <a:ext cx="4953001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847CA-E392-EB45-A1D3-0627C5EB9EA1}"/>
              </a:ext>
            </a:extLst>
          </p:cNvPr>
          <p:cNvSpPr/>
          <p:nvPr/>
        </p:nvSpPr>
        <p:spPr>
          <a:xfrm>
            <a:off x="1699492" y="4765964"/>
            <a:ext cx="8857673" cy="16533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66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37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073" y="1720000"/>
            <a:ext cx="193963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</p:spTree>
    <p:extLst>
      <p:ext uri="{BB962C8B-B14F-4D97-AF65-F5344CB8AC3E}">
        <p14:creationId xmlns:p14="http://schemas.microsoft.com/office/powerpoint/2010/main" val="2150889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0988EE2-0B02-20D8-BB3D-4EF035A2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98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728A-54D4-3787-0BDC-0FF9D734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316D08D-5372-33DD-3E70-CD0CA4ED4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42D18-4177-D6B3-9553-553786A0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9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73330-4AE0-D141-5765-8591C57C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EAF8750-E2C8-AF68-3221-5AD69409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AABB6-7B2E-1B82-C97F-15542808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22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46B1-5963-3B64-3E90-51C77590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3A8D1D0-590F-FE83-F66C-5C2F893EC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E512B-0DE0-6624-FD1E-3AC59A44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409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D454-177E-484E-8885-DD67D26C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World-to-Camera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F6D4-709D-5443-A0E9-46A5B7CCA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heterogeneous coordinates, our transform looks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this look like in homogeneous coordinates?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BF908-2BA6-C045-A3F5-1F89FD894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64" y="2371519"/>
            <a:ext cx="4082472" cy="9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41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D454-177E-484E-8885-DD67D26C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World-to-Camera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F6D4-709D-5443-A0E9-46A5B7CCA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heterogeneous coordinates, our transform looks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this look like in </a:t>
            </a:r>
            <a:r>
              <a:rPr lang="en-US"/>
              <a:t>homogeneous coordinates?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BF908-2BA6-C045-A3F5-1F89FD894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64" y="2371519"/>
            <a:ext cx="4082472" cy="98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F3EC3-4A93-9047-A169-78154BD1FA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339623"/>
            <a:ext cx="9144000" cy="19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270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derived a transformation from the camera coordinates to the image coordinates: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2ECB0-64C7-6F4D-B472-0FA2FD4300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616200"/>
            <a:ext cx="502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676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derived a transformation from the camera coordinates to the image coordinates: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Now, we have derived the relationship between the world and the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54D1E-8CB2-7948-A276-7283A19BF4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23" y="4510954"/>
            <a:ext cx="4991100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67932-DC13-EC53-295F-98C1F0F79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616200"/>
            <a:ext cx="502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2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29B3A-9C02-6347-AB06-DA3E28258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105916"/>
            <a:ext cx="9144000" cy="2386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37AC23-C4CF-EC4C-A92D-ECCD87350A57}"/>
              </a:ext>
            </a:extLst>
          </p:cNvPr>
          <p:cNvSpPr/>
          <p:nvPr/>
        </p:nvSpPr>
        <p:spPr>
          <a:xfrm>
            <a:off x="1182256" y="5144655"/>
            <a:ext cx="9698181" cy="14197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27EA16-4FA0-5B4F-A2F5-52C361B7E02C}"/>
              </a:ext>
            </a:extLst>
          </p:cNvPr>
          <p:cNvSpPr/>
          <p:nvPr/>
        </p:nvSpPr>
        <p:spPr>
          <a:xfrm flipV="1">
            <a:off x="6096001" y="4857667"/>
            <a:ext cx="794327" cy="47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49722D-8B6D-5E40-A556-205D523651A1}"/>
              </a:ext>
            </a:extLst>
          </p:cNvPr>
          <p:cNvSpPr/>
          <p:nvPr/>
        </p:nvSpPr>
        <p:spPr>
          <a:xfrm flipV="1">
            <a:off x="7232073" y="4979761"/>
            <a:ext cx="794327" cy="47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16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29B3A-9C02-6347-AB06-DA3E28258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105916"/>
            <a:ext cx="9144000" cy="2386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4269A-62DC-E04C-8C9E-0683DD2745F8}"/>
              </a:ext>
            </a:extLst>
          </p:cNvPr>
          <p:cNvSpPr/>
          <p:nvPr/>
        </p:nvSpPr>
        <p:spPr>
          <a:xfrm>
            <a:off x="3763818" y="1911927"/>
            <a:ext cx="6008255" cy="2401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85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D24B7-7492-CE4D-8EF3-79F1FDD1BF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01295"/>
            <a:ext cx="9144000" cy="23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77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58EB-D852-2840-88A0-A33CB642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BF76B6-45E7-9847-B4E4-C0DFBDA9C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491" y="1461533"/>
            <a:ext cx="6761018" cy="50795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195A0-FA93-884B-BFCF-B188ABF2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336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639-5944-E746-B02F-CB72D874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84F4F9-89FF-1140-8F49-03B6108A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769" y="1825625"/>
            <a:ext cx="4756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AE34A-762D-8D41-87A4-1B3C6408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714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FD98F8-2A1B-644D-BE76-3CFC32D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and</a:t>
            </a:r>
            <a:br>
              <a:rPr lang="en-US" dirty="0"/>
            </a:br>
            <a:r>
              <a:rPr lang="en-US" dirty="0"/>
              <a:t>Perspective Distortion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382D3F-86F6-B548-A84C-FA463D922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81C36-845E-8748-873E-C0C00475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82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63FD-5298-9E4F-8141-68EB9F30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the cameras we have seen so far have </a:t>
            </a:r>
            <a:r>
              <a:rPr lang="en-US" i="1" dirty="0"/>
              <a:t>perspective distortion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BDDFC-571B-F042-B8B8-6C199E270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59091"/>
            <a:ext cx="9144000" cy="4284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5A1CE-592E-2949-8EC2-11F57A60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39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1415-6299-5441-90D2-78F536926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and Forced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98960B-2E8B-DF49-80FE-A9113C54E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127" y="1945322"/>
            <a:ext cx="8977746" cy="41119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21DA8-8492-1346-995F-D05C7B4F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152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CD0F-A0BD-8E41-8572-00D8FC50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Ames Room Illusion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DA4D95-6627-3341-B408-B7DA47CDF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73" y="1421148"/>
            <a:ext cx="7278254" cy="51602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A59BC-5182-EC42-96A6-5619FEA8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645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EAEF6-97D7-4D4E-9128-363AF4FF5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130690"/>
            <a:ext cx="7886700" cy="37412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58F85-2332-BB47-A52D-58F2C917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E7A560-E963-D391-CA16-021FAB8C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Ames Room Illusion (Forced Perspective)</a:t>
            </a:r>
          </a:p>
        </p:txBody>
      </p:sp>
    </p:spTree>
    <p:extLst>
      <p:ext uri="{BB962C8B-B14F-4D97-AF65-F5344CB8AC3E}">
        <p14:creationId xmlns:p14="http://schemas.microsoft.com/office/powerpoint/2010/main" val="2931392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CBE8-6521-FAD6-111E-CCB53311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art, diagram&#10;&#10;Description automatically generated">
            <a:extLst>
              <a:ext uri="{FF2B5EF4-FFF2-40B4-BE49-F238E27FC236}">
                <a16:creationId xmlns:a16="http://schemas.microsoft.com/office/drawing/2014/main" id="{83C10848-F179-BCC4-5727-53E68300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D1A34-05E5-D652-D289-3B15275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33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C7EF-5052-9820-BB14-2F03647B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A4A3337B-08FF-96AC-B649-26F2E4BC5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A269F-4EEC-C27F-9E98-2725D2B5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3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91970E-B9B3-174B-9F5D-47213373861B}"/>
              </a:ext>
            </a:extLst>
          </p:cNvPr>
          <p:cNvCxnSpPr>
            <a:cxnSpLocks/>
          </p:cNvCxnSpPr>
          <p:nvPr/>
        </p:nvCxnSpPr>
        <p:spPr>
          <a:xfrm flipH="1" flipV="1">
            <a:off x="5190837" y="2105891"/>
            <a:ext cx="581891" cy="10694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86BBF8D-5950-354C-8F18-5313AFA53442}"/>
              </a:ext>
            </a:extLst>
          </p:cNvPr>
          <p:cNvSpPr txBox="1"/>
          <p:nvPr/>
        </p:nvSpPr>
        <p:spPr>
          <a:xfrm>
            <a:off x="5190837" y="3175334"/>
            <a:ext cx="226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 rays come from the world and are recorded on the sensor.</a:t>
            </a:r>
          </a:p>
        </p:txBody>
      </p:sp>
    </p:spTree>
    <p:extLst>
      <p:ext uri="{BB962C8B-B14F-4D97-AF65-F5344CB8AC3E}">
        <p14:creationId xmlns:p14="http://schemas.microsoft.com/office/powerpoint/2010/main" val="34839097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0E35-A0E5-A120-51D2-42F44137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4BFD4B80-ED83-0AD8-3C2F-79D48054E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99DD2-7C4D-996E-312C-DA25B8A8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39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1113-5C27-99E1-FD1F-609FB953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ABABDAE6-541A-1328-F105-87B212AE0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A3FB3-FD71-31EC-FF2B-6EA45D97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94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FE8D-C5EA-5E47-AD8E-CFF1213B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5244-C9EC-AF4A-9501-C036FCEE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FCE98D-A45E-5A4B-AA30-EE6CFE91B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09" y="2021206"/>
            <a:ext cx="8885382" cy="39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587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FE8D-C5EA-5E47-AD8E-CFF1213B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5244-C9EC-AF4A-9501-C036FCEE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D1680B-9A7B-E842-ABE2-CA25D8DA7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64" y="1588100"/>
            <a:ext cx="8349672" cy="51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9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1577</Words>
  <Application>Microsoft Macintosh PowerPoint</Application>
  <PresentationFormat>Widescreen</PresentationFormat>
  <Paragraphs>325</Paragraphs>
  <Slides>93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Calibri Light</vt:lpstr>
      <vt:lpstr>Gill Sans MT</vt:lpstr>
      <vt:lpstr>Open Sans</vt:lpstr>
      <vt:lpstr>Office Theme</vt:lpstr>
      <vt:lpstr>CS 485 Autonomous Robotics Robot Vision I</vt:lpstr>
      <vt:lpstr>Logistics</vt:lpstr>
      <vt:lpstr>Cameras and Two-View Geometry</vt:lpstr>
      <vt:lpstr>Motivation: robots need to see the world</vt:lpstr>
      <vt:lpstr>Camera Models</vt:lpstr>
      <vt:lpstr>Reading &amp; Slide Credits</vt:lpstr>
      <vt:lpstr>Any camera starts with a sensor</vt:lpstr>
      <vt:lpstr>Any camera starts with a sensor</vt:lpstr>
      <vt:lpstr>Any camera starts with a sensor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What happens if we block some of the light rays?</vt:lpstr>
      <vt:lpstr>What happens if we block some of the light rays?</vt:lpstr>
      <vt:lpstr>Pinhole Imaging</vt:lpstr>
      <vt:lpstr>Pinhole Imaging</vt:lpstr>
      <vt:lpstr>Pinhole Imaging</vt:lpstr>
      <vt:lpstr>Pinhole camera a.k.a. camera obscura</vt:lpstr>
      <vt:lpstr>Pinhole camera a.k.a. camera obscura</vt:lpstr>
      <vt:lpstr>Pinhole camera definitions</vt:lpstr>
      <vt:lpstr>Accidental Pinholes</vt:lpstr>
      <vt:lpstr>Accidental Pinholes</vt:lpstr>
      <vt:lpstr>Accidental Pinholes</vt:lpstr>
      <vt:lpstr>Pinhole Cameras for an Eclipse</vt:lpstr>
      <vt:lpstr>Focal Length </vt:lpstr>
      <vt:lpstr>Focal Length</vt:lpstr>
      <vt:lpstr>Focal Length</vt:lpstr>
      <vt:lpstr>Focal Length</vt:lpstr>
      <vt:lpstr>Pinhole Diameter</vt:lpstr>
      <vt:lpstr>Pinhole Diameter</vt:lpstr>
      <vt:lpstr>Pinhole Diameter</vt:lpstr>
      <vt:lpstr>Pinhole Diameter</vt:lpstr>
      <vt:lpstr>Pinhole Diameter</vt:lpstr>
      <vt:lpstr>A lens redirects incident rays, allowing us to collect more light</vt:lpstr>
      <vt:lpstr>A lens redirects incident rays, allowing us to collect more light</vt:lpstr>
      <vt:lpstr>An ideal lens is defined by its focal distance</vt:lpstr>
      <vt:lpstr>We can figure out how far an image will be made by tracing rays through the foci</vt:lpstr>
      <vt:lpstr>We can figure out how far an image will be made by tracing rays through the foci</vt:lpstr>
      <vt:lpstr>The definition of “focal length” differs between the pinhole and lens cameras</vt:lpstr>
      <vt:lpstr>The Camera Matrix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Let’s revisit the pinhole camera (f=1) </vt:lpstr>
      <vt:lpstr>Let’s revisit the pinhole camera (f=1) and rearrange the scene</vt:lpstr>
      <vt:lpstr>Let’s revisit the pinhole camera (f=1) and rearrange the scene</vt:lpstr>
      <vt:lpstr>What is the equation for image coordinate x in terms of world coordinate X</vt:lpstr>
      <vt:lpstr>What is the equation for image coordinate x in terms of world coordinate X</vt:lpstr>
      <vt:lpstr>What is the equation for image coordinate x in terms of world coordinate X</vt:lpstr>
      <vt:lpstr>What is the equation for image coordinate x in terms of world coordinate X</vt:lpstr>
      <vt:lpstr>The Pinhole Camera Matrix (f=1)</vt:lpstr>
      <vt:lpstr>The Pinhole Camera Matrix (f=1)</vt:lpstr>
      <vt:lpstr>The Pinhole Camera Matrix (f=1)</vt:lpstr>
      <vt:lpstr>What is the equation for image coordinate x in terms of world coordinate X</vt:lpstr>
      <vt:lpstr>What is the equation for image coordinate x in terms of world coordinate X</vt:lpstr>
      <vt:lpstr>The Pinhole Camera Matrix</vt:lpstr>
      <vt:lpstr>In general, the camera, the image, and the world have different origins</vt:lpstr>
      <vt:lpstr>In general, the camera, the image, and the world have different origins</vt:lpstr>
      <vt:lpstr>Let’s start by thinking about the relative shift between the camera and image</vt:lpstr>
      <vt:lpstr>Let’s start by thinking about the relative shift between the camera and image</vt:lpstr>
      <vt:lpstr>We can decompose the camera matrix into different components</vt:lpstr>
      <vt:lpstr>We can decompose the camera matrix into different components</vt:lpstr>
      <vt:lpstr>We can decompose the camera matrix into different components</vt:lpstr>
      <vt:lpstr>We can decompose the camera matrix into different components</vt:lpstr>
      <vt:lpstr>In general, the camera, the image, and the world have different origins</vt:lpstr>
      <vt:lpstr>PowerPoint Presentation</vt:lpstr>
      <vt:lpstr>PowerPoint Presentation</vt:lpstr>
      <vt:lpstr>PowerPoint Presentation</vt:lpstr>
      <vt:lpstr>PowerPoint Presentation</vt:lpstr>
      <vt:lpstr>The World-to-Camera Transform</vt:lpstr>
      <vt:lpstr>The World-to-Camera Transform</vt:lpstr>
      <vt:lpstr>Camera Projection Matrix Putting it all together</vt:lpstr>
      <vt:lpstr>Camera Projection Matrix Putting it all together</vt:lpstr>
      <vt:lpstr>Camera Projection Matrix Putting it all together</vt:lpstr>
      <vt:lpstr>Camera Projection Matrix Putting it all together</vt:lpstr>
      <vt:lpstr>Camera Projection Matrix Putting it all together</vt:lpstr>
      <vt:lpstr>General Pinhole Camera Matrix</vt:lpstr>
      <vt:lpstr>General Pinhole Camera Matrix</vt:lpstr>
      <vt:lpstr>Perspective and Perspective Distortion</vt:lpstr>
      <vt:lpstr>All the cameras we have seen so far have perspective distortion</vt:lpstr>
      <vt:lpstr>Perspective and Forced Perspective</vt:lpstr>
      <vt:lpstr>The Ames Room Illusion</vt:lpstr>
      <vt:lpstr>The Ames Room Illusion (Forced Perspective)</vt:lpstr>
      <vt:lpstr>PowerPoint Presentation</vt:lpstr>
      <vt:lpstr>PowerPoint Presentation</vt:lpstr>
      <vt:lpstr>PowerPoint Presentation</vt:lpstr>
      <vt:lpstr>PowerPoint Presentation</vt:lpstr>
      <vt:lpstr>Perspective Distortion</vt:lpstr>
      <vt:lpstr>Perspective Distortion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90</cp:revision>
  <dcterms:created xsi:type="dcterms:W3CDTF">2022-11-15T23:23:43Z</dcterms:created>
  <dcterms:modified xsi:type="dcterms:W3CDTF">2025-04-06T20:27:36Z</dcterms:modified>
</cp:coreProperties>
</file>