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42"/>
  </p:notesMasterIdLst>
  <p:handoutMasterIdLst>
    <p:handoutMasterId r:id="rId43"/>
  </p:handoutMasterIdLst>
  <p:sldIdLst>
    <p:sldId id="455" r:id="rId2"/>
    <p:sldId id="457" r:id="rId3"/>
    <p:sldId id="464" r:id="rId4"/>
    <p:sldId id="448" r:id="rId5"/>
    <p:sldId id="449" r:id="rId6"/>
    <p:sldId id="435" r:id="rId7"/>
    <p:sldId id="469" r:id="rId8"/>
    <p:sldId id="471" r:id="rId9"/>
    <p:sldId id="440" r:id="rId10"/>
    <p:sldId id="407" r:id="rId11"/>
    <p:sldId id="408" r:id="rId12"/>
    <p:sldId id="441" r:id="rId13"/>
    <p:sldId id="473" r:id="rId14"/>
    <p:sldId id="415" r:id="rId15"/>
    <p:sldId id="409" r:id="rId16"/>
    <p:sldId id="456" r:id="rId17"/>
    <p:sldId id="474" r:id="rId18"/>
    <p:sldId id="476" r:id="rId19"/>
    <p:sldId id="477" r:id="rId20"/>
    <p:sldId id="478" r:id="rId21"/>
    <p:sldId id="472" r:id="rId22"/>
    <p:sldId id="454" r:id="rId23"/>
    <p:sldId id="446" r:id="rId24"/>
    <p:sldId id="416" r:id="rId25"/>
    <p:sldId id="470" r:id="rId26"/>
    <p:sldId id="450" r:id="rId27"/>
    <p:sldId id="417" r:id="rId28"/>
    <p:sldId id="466" r:id="rId29"/>
    <p:sldId id="461" r:id="rId30"/>
    <p:sldId id="462" r:id="rId31"/>
    <p:sldId id="463" r:id="rId32"/>
    <p:sldId id="423" r:id="rId33"/>
    <p:sldId id="467" r:id="rId34"/>
    <p:sldId id="424" r:id="rId35"/>
    <p:sldId id="468" r:id="rId36"/>
    <p:sldId id="431" r:id="rId37"/>
    <p:sldId id="432" r:id="rId38"/>
    <p:sldId id="413" r:id="rId39"/>
    <p:sldId id="433" r:id="rId40"/>
    <p:sldId id="442" r:id="rId41"/>
  </p:sldIdLst>
  <p:sldSz cx="12192000" cy="6858000"/>
  <p:notesSz cx="7099300" cy="10234613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6B2"/>
    <a:srgbClr val="FFCCCC"/>
    <a:srgbClr val="FFCCFF"/>
    <a:srgbClr val="FFFF00"/>
    <a:srgbClr val="3333FF"/>
    <a:srgbClr val="FF3300"/>
    <a:srgbClr val="CC00CC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4577" autoAdjust="0"/>
  </p:normalViewPr>
  <p:slideViewPr>
    <p:cSldViewPr>
      <p:cViewPr varScale="1">
        <p:scale>
          <a:sx n="154" d="100"/>
          <a:sy n="154" d="100"/>
        </p:scale>
        <p:origin x="14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2FBEA874-1897-5046-91F6-11C5C2AFC9EA}"/>
    <pc:docChg chg="undo redo custSel addSld delSld modSld">
      <pc:chgData name="Xuesu Xiao" userId="2da2dc19-76a6-42ca-a03e-a5becae5e7dc" providerId="ADAL" clId="{2FBEA874-1897-5046-91F6-11C5C2AFC9EA}" dt="2022-11-02T22:25:54.384" v="10" actId="478"/>
      <pc:docMkLst>
        <pc:docMk/>
      </pc:docMkLst>
      <pc:sldChg chg="add del">
        <pc:chgData name="Xuesu Xiao" userId="2da2dc19-76a6-42ca-a03e-a5becae5e7dc" providerId="ADAL" clId="{2FBEA874-1897-5046-91F6-11C5C2AFC9EA}" dt="2022-11-02T17:16:23.059" v="3" actId="2696"/>
        <pc:sldMkLst>
          <pc:docMk/>
          <pc:sldMk cId="0" sldId="416"/>
        </pc:sldMkLst>
      </pc:sldChg>
      <pc:sldChg chg="modSp mod">
        <pc:chgData name="Xuesu Xiao" userId="2da2dc19-76a6-42ca-a03e-a5becae5e7dc" providerId="ADAL" clId="{2FBEA874-1897-5046-91F6-11C5C2AFC9EA}" dt="2022-11-02T21:41:06.774" v="7" actId="20577"/>
        <pc:sldMkLst>
          <pc:docMk/>
          <pc:sldMk cId="0" sldId="424"/>
        </pc:sldMkLst>
        <pc:spChg chg="mod">
          <ac:chgData name="Xuesu Xiao" userId="2da2dc19-76a6-42ca-a03e-a5becae5e7dc" providerId="ADAL" clId="{2FBEA874-1897-5046-91F6-11C5C2AFC9EA}" dt="2022-11-02T21:41:06.774" v="7" actId="20577"/>
          <ac:spMkLst>
            <pc:docMk/>
            <pc:sldMk cId="0" sldId="424"/>
            <ac:spMk id="31747" creationId="{00000000-0000-0000-0000-000000000000}"/>
          </ac:spMkLst>
        </pc:spChg>
      </pc:sldChg>
      <pc:sldChg chg="add del">
        <pc:chgData name="Xuesu Xiao" userId="2da2dc19-76a6-42ca-a03e-a5becae5e7dc" providerId="ADAL" clId="{2FBEA874-1897-5046-91F6-11C5C2AFC9EA}" dt="2022-11-02T21:43:54.237" v="9" actId="2696"/>
        <pc:sldMkLst>
          <pc:docMk/>
          <pc:sldMk cId="0" sldId="431"/>
        </pc:sldMkLst>
      </pc:sldChg>
      <pc:sldChg chg="del">
        <pc:chgData name="Xuesu Xiao" userId="2da2dc19-76a6-42ca-a03e-a5becae5e7dc" providerId="ADAL" clId="{2FBEA874-1897-5046-91F6-11C5C2AFC9EA}" dt="2022-11-02T21:40:25.459" v="4" actId="2696"/>
        <pc:sldMkLst>
          <pc:docMk/>
          <pc:sldMk cId="0" sldId="460"/>
        </pc:sldMkLst>
      </pc:sldChg>
      <pc:sldChg chg="delSp mod delAnim">
        <pc:chgData name="Xuesu Xiao" userId="2da2dc19-76a6-42ca-a03e-a5becae5e7dc" providerId="ADAL" clId="{2FBEA874-1897-5046-91F6-11C5C2AFC9EA}" dt="2022-11-02T22:25:54.384" v="10" actId="478"/>
        <pc:sldMkLst>
          <pc:docMk/>
          <pc:sldMk cId="0" sldId="473"/>
        </pc:sldMkLst>
        <pc:spChg chg="del">
          <ac:chgData name="Xuesu Xiao" userId="2da2dc19-76a6-42ca-a03e-a5becae5e7dc" providerId="ADAL" clId="{2FBEA874-1897-5046-91F6-11C5C2AFC9EA}" dt="2022-11-02T22:25:54.384" v="10" actId="478"/>
          <ac:spMkLst>
            <pc:docMk/>
            <pc:sldMk cId="0" sldId="473"/>
            <ac:spMk id="2" creationId="{1A8F1665-340A-4DDF-983D-72185C5C0ED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Optical character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2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0.png"/><Relationship Id="rId5" Type="http://schemas.openxmlformats.org/officeDocument/2006/relationships/tags" Target="../tags/tag12.xml"/><Relationship Id="rId10" Type="http://schemas.openxmlformats.org/officeDocument/2006/relationships/image" Target="../media/image19.png"/><Relationship Id="rId4" Type="http://schemas.openxmlformats.org/officeDocument/2006/relationships/tags" Target="../tags/tag11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2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20.xml"/><Relationship Id="rId7" Type="http://schemas.openxmlformats.org/officeDocument/2006/relationships/image" Target="../media/image2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tags" Target="../tags/tag23.xml"/><Relationship Id="rId16" Type="http://schemas.openxmlformats.org/officeDocument/2006/relationships/image" Target="../media/image36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31.png"/><Relationship Id="rId5" Type="http://schemas.openxmlformats.org/officeDocument/2006/relationships/tags" Target="../tags/tag26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emf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3.emf"/><Relationship Id="rId11" Type="http://schemas.openxmlformats.org/officeDocument/2006/relationships/image" Target="../media/image48.png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png"/><Relationship Id="rId9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6.png"/><Relationship Id="rId26" Type="http://schemas.openxmlformats.org/officeDocument/2006/relationships/image" Target="../media/image49.png"/><Relationship Id="rId3" Type="http://schemas.openxmlformats.org/officeDocument/2006/relationships/tags" Target="../tags/tag37.xml"/><Relationship Id="rId21" Type="http://schemas.openxmlformats.org/officeDocument/2006/relationships/image" Target="../media/image59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tags" Target="../tags/tag36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image" Target="../media/image62.png"/><Relationship Id="rId5" Type="http://schemas.openxmlformats.org/officeDocument/2006/relationships/tags" Target="../tags/tag39.xml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tags" Target="../tags/tag44.xml"/><Relationship Id="rId19" Type="http://schemas.openxmlformats.org/officeDocument/2006/relationships/image" Target="../media/image57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49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51.xml"/><Relationship Id="rId7" Type="http://schemas.openxmlformats.org/officeDocument/2006/relationships/image" Target="../media/image76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7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Relationship Id="rId9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55.xml"/><Relationship Id="rId7" Type="http://schemas.openxmlformats.org/officeDocument/2006/relationships/image" Target="../media/image79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3.png"/><Relationship Id="rId5" Type="http://schemas.openxmlformats.org/officeDocument/2006/relationships/tags" Target="../tags/tag57.xml"/><Relationship Id="rId10" Type="http://schemas.openxmlformats.org/officeDocument/2006/relationships/image" Target="../media/image82.png"/><Relationship Id="rId4" Type="http://schemas.openxmlformats.org/officeDocument/2006/relationships/tags" Target="../tags/tag56.xml"/><Relationship Id="rId9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50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tags" Target="../tags/tag62.xml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9.png"/><Relationship Id="rId5" Type="http://schemas.openxmlformats.org/officeDocument/2006/relationships/tags" Target="../tags/tag64.xml"/><Relationship Id="rId10" Type="http://schemas.openxmlformats.org/officeDocument/2006/relationships/image" Target="../media/image88.png"/><Relationship Id="rId4" Type="http://schemas.openxmlformats.org/officeDocument/2006/relationships/tags" Target="../tags/tag63.xml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580: Introduction to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Naïve </a:t>
            </a:r>
            <a:r>
              <a:rPr lang="en-US" sz="3600" dirty="0" err="1"/>
              <a:t>Bayes</a:t>
            </a:r>
            <a:endParaRPr lang="en-US" sz="3600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625677"/>
            <a:ext cx="7315200" cy="4124379"/>
          </a:xfrm>
          <a:prstGeom prst="rect">
            <a:avLst/>
          </a:prstGeom>
          <a:noFill/>
        </p:spPr>
      </p:pic>
      <p:pic>
        <p:nvPicPr>
          <p:cNvPr id="8" name="Picture 2" descr="C:\Users\Dan\Dropbox\Office\CS 188\Ketrina Art\Learning I\Lecture20-MachineLearning.png"/>
          <p:cNvPicPr>
            <a:picLocks noChangeAspect="1" noChangeArrowheads="1"/>
          </p:cNvPicPr>
          <p:nvPr/>
        </p:nvPicPr>
        <p:blipFill>
          <a:blip r:embed="rId4" cstate="print"/>
          <a:srcRect l="27083" t="8626" r="41667" b="71054"/>
          <a:stretch>
            <a:fillRect/>
          </a:stretch>
        </p:blipFill>
        <p:spPr bwMode="auto">
          <a:xfrm>
            <a:off x="4329545" y="1981200"/>
            <a:ext cx="2909455" cy="1066800"/>
          </a:xfrm>
          <a:prstGeom prst="rect">
            <a:avLst/>
          </a:prstGeom>
          <a:noFill/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B6E15625-30E4-90D0-A665-5063A6D60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2192000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Prof. </a:t>
            </a:r>
            <a:r>
              <a:rPr lang="en-US" sz="2000" dirty="0" err="1">
                <a:latin typeface="Calibri"/>
                <a:cs typeface="Calibri"/>
              </a:rPr>
              <a:t>Xuesu</a:t>
            </a:r>
            <a:r>
              <a:rPr lang="en-US" sz="20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George Mason University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General Naïve Bayes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9677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general 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Naive </a:t>
            </a:r>
            <a:r>
              <a:rPr lang="en-US" sz="2400" dirty="0" err="1">
                <a:solidFill>
                  <a:schemeClr val="accent6"/>
                </a:solidFill>
                <a:latin typeface="Calibri"/>
                <a:cs typeface="Calibri"/>
              </a:rPr>
              <a:t>Bayes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We only have to specify how each feature depends on the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Total number of parameters is </a:t>
            </a:r>
            <a:r>
              <a:rPr lang="en-US" sz="2400" i="1" dirty="0">
                <a:solidFill>
                  <a:srgbClr val="CC0000"/>
                </a:solidFill>
                <a:latin typeface="Calibri"/>
                <a:cs typeface="Calibri"/>
              </a:rPr>
              <a:t>linear</a:t>
            </a:r>
            <a:r>
              <a:rPr lang="en-US" sz="2400" dirty="0">
                <a:latin typeface="Calibri"/>
                <a:cs typeface="Calibri"/>
              </a:rPr>
              <a:t> in 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 is very simplistic, but often works anyway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9258300" y="175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83439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0172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19" name="AutoShape 7"/>
          <p:cNvCxnSpPr>
            <a:cxnSpLocks noChangeShapeType="1"/>
            <a:stCxn id="13316" idx="4"/>
            <a:endCxn id="13318" idx="0"/>
          </p:cNvCxnSpPr>
          <p:nvPr/>
        </p:nvCxnSpPr>
        <p:spPr bwMode="auto">
          <a:xfrm>
            <a:off x="95250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20" name="AutoShape 8"/>
          <p:cNvCxnSpPr>
            <a:cxnSpLocks noChangeShapeType="1"/>
            <a:stCxn id="13316" idx="4"/>
            <a:endCxn id="13317" idx="0"/>
          </p:cNvCxnSpPr>
          <p:nvPr/>
        </p:nvCxnSpPr>
        <p:spPr bwMode="auto">
          <a:xfrm flipH="1">
            <a:off x="86106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9029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22" name="AutoShape 10"/>
          <p:cNvCxnSpPr>
            <a:cxnSpLocks noChangeShapeType="1"/>
            <a:stCxn id="13316" idx="4"/>
            <a:endCxn id="13321" idx="0"/>
          </p:cNvCxnSpPr>
          <p:nvPr/>
        </p:nvCxnSpPr>
        <p:spPr bwMode="auto">
          <a:xfrm flipH="1">
            <a:off x="9296400" y="22860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332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0" y="34290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25800"/>
            <a:ext cx="2346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200400"/>
            <a:ext cx="21939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7966" name="Text Box 14"/>
          <p:cNvSpPr txBox="1">
            <a:spLocks noChangeArrowheads="1"/>
          </p:cNvSpPr>
          <p:nvPr/>
        </p:nvSpPr>
        <p:spPr bwMode="auto">
          <a:xfrm>
            <a:off x="3429000" y="2438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parameters</a:t>
            </a:r>
          </a:p>
        </p:txBody>
      </p:sp>
      <p:sp>
        <p:nvSpPr>
          <p:cNvPr id="1277967" name="Text Box 15"/>
          <p:cNvSpPr txBox="1">
            <a:spLocks noChangeArrowheads="1"/>
          </p:cNvSpPr>
          <p:nvPr/>
        </p:nvSpPr>
        <p:spPr bwMode="auto">
          <a:xfrm>
            <a:off x="4953000" y="40068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n x |F| x |Y| parameters</a:t>
            </a:r>
          </a:p>
        </p:txBody>
      </p:sp>
      <p:sp>
        <p:nvSpPr>
          <p:cNvPr id="1277968" name="Text Box 16"/>
          <p:cNvSpPr txBox="1">
            <a:spLocks noChangeArrowheads="1"/>
          </p:cNvSpPr>
          <p:nvPr/>
        </p:nvSpPr>
        <p:spPr bwMode="auto">
          <a:xfrm>
            <a:off x="1371600" y="393065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x |</a:t>
            </a:r>
            <a:r>
              <a:rPr lang="en-US" dirty="0" err="1">
                <a:latin typeface="Calibri"/>
                <a:cs typeface="Calibri"/>
              </a:rPr>
              <a:t>F|</a:t>
            </a:r>
            <a:r>
              <a:rPr lang="en-US" baseline="30000" dirty="0" err="1"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66" grpId="0"/>
      <p:bldP spid="1277967" grpId="0"/>
      <p:bldP spid="12779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Inference for Naïve Bayes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Goal: compute posterior distribution over label variable 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1: get joint probability of label and evidence for each label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2: sum to get probability of evidence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3: normalize by dividing Step 1 by Step 2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4340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141662"/>
            <a:ext cx="21812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4313" y="2684462"/>
            <a:ext cx="234791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3638" y="2667000"/>
            <a:ext cx="2711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3" name="AutoShape 7"/>
          <p:cNvSpPr>
            <a:spLocks noChangeArrowheads="1"/>
          </p:cNvSpPr>
          <p:nvPr/>
        </p:nvSpPr>
        <p:spPr bwMode="auto">
          <a:xfrm>
            <a:off x="6705600" y="3065462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4" name="Line 8"/>
          <p:cNvSpPr>
            <a:spLocks noChangeShapeType="1"/>
          </p:cNvSpPr>
          <p:nvPr/>
        </p:nvSpPr>
        <p:spPr bwMode="auto">
          <a:xfrm>
            <a:off x="7391400" y="4284662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4437062"/>
            <a:ext cx="1495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6" name="Freeform 10"/>
          <p:cNvSpPr>
            <a:spLocks/>
          </p:cNvSpPr>
          <p:nvPr/>
        </p:nvSpPr>
        <p:spPr bwMode="auto">
          <a:xfrm flipH="1">
            <a:off x="10439400" y="3294062"/>
            <a:ext cx="469900" cy="1295400"/>
          </a:xfrm>
          <a:custGeom>
            <a:avLst/>
            <a:gdLst>
              <a:gd name="T0" fmla="*/ 2147483647 w 952"/>
              <a:gd name="T1" fmla="*/ 0 h 960"/>
              <a:gd name="T2" fmla="*/ 2147483647 w 952"/>
              <a:gd name="T3" fmla="*/ 2147483647 h 960"/>
              <a:gd name="T4" fmla="*/ 2147483647 w 952"/>
              <a:gd name="T5" fmla="*/ 2147483647 h 960"/>
              <a:gd name="T6" fmla="*/ 2147483647 w 95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960"/>
              <a:gd name="T14" fmla="*/ 952 w 95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960">
                <a:moveTo>
                  <a:pt x="712" y="0"/>
                </a:moveTo>
                <a:cubicBezTo>
                  <a:pt x="472" y="148"/>
                  <a:pt x="232" y="296"/>
                  <a:pt x="136" y="432"/>
                </a:cubicBezTo>
                <a:cubicBezTo>
                  <a:pt x="40" y="568"/>
                  <a:pt x="0" y="728"/>
                  <a:pt x="136" y="816"/>
                </a:cubicBezTo>
                <a:cubicBezTo>
                  <a:pt x="272" y="904"/>
                  <a:pt x="612" y="932"/>
                  <a:pt x="952" y="96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7" name="Text Box 11"/>
          <p:cNvSpPr txBox="1">
            <a:spLocks noChangeArrowheads="1"/>
          </p:cNvSpPr>
          <p:nvPr/>
        </p:nvSpPr>
        <p:spPr bwMode="auto">
          <a:xfrm>
            <a:off x="10744200" y="4360862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+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45438" y="5726112"/>
            <a:ext cx="18145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9" name="AutoShape 13"/>
          <p:cNvSpPr>
            <a:spLocks noChangeArrowheads="1"/>
          </p:cNvSpPr>
          <p:nvPr/>
        </p:nvSpPr>
        <p:spPr bwMode="auto">
          <a:xfrm rot="5400000">
            <a:off x="8572500" y="4932362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5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 cstate="print"/>
          <a:srcRect l="23202" r="62943"/>
          <a:stretch/>
        </p:blipFill>
        <p:spPr bwMode="auto">
          <a:xfrm>
            <a:off x="8077200" y="2649537"/>
            <a:ext cx="325316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83" grpId="0" animBg="1"/>
      <p:bldP spid="1278984" grpId="0" animBg="1"/>
      <p:bldP spid="1278986" grpId="0" animBg="1"/>
      <p:bldP spid="1278987" grpId="0"/>
      <p:bldP spid="12789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Conditional Probabilities</a:t>
            </a:r>
          </a:p>
        </p:txBody>
      </p:sp>
      <p:grpSp>
        <p:nvGrpSpPr>
          <p:cNvPr id="16388" name="Group 115"/>
          <p:cNvGrpSpPr>
            <a:grpSpLocks/>
          </p:cNvGrpSpPr>
          <p:nvPr/>
        </p:nvGrpSpPr>
        <p:grpSpPr bwMode="auto">
          <a:xfrm>
            <a:off x="3886200" y="2514600"/>
            <a:ext cx="2438400" cy="2438400"/>
            <a:chOff x="3168" y="1584"/>
            <a:chExt cx="1536" cy="1536"/>
          </a:xfrm>
        </p:grpSpPr>
        <p:sp>
          <p:nvSpPr>
            <p:cNvPr id="16501" name="Rectangle 4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2" name="Rectangle 5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3" name="Rectangle 6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4" name="Rectangle 7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5" name="Rectangle 8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6" name="Rectangle 9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7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8" name="Rectangle 11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9" name="Rectangle 12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0" name="Rectangle 13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1" name="Rectangle 14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2" name="Rectangle 15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3" name="Rectangle 16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4" name="Rectangle 17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5" name="Rectangle 18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6" name="Rectangle 19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7" name="Rectangle 20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8" name="Rectangle 21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9" name="Rectangle 22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0" name="Rectangle 23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1" name="Rectangle 24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2" name="Rectangle 25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3" name="Rectangle 26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4" name="Rectangle 27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5" name="Rectangle 28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6" name="Rectangle 29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7" name="Rectangle 30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8" name="Rectangle 31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9" name="Rectangle 32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0" name="Rectangle 33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1" name="Rectangle 34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2" name="Rectangle 35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3" name="Rectangle 36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4" name="Rectangle 37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5" name="Rectangle 38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6" name="Rectangle 39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7" name="Rectangle 40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8" name="Rectangle 41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9" name="Rectangle 42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0" name="Rectangle 43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1" name="Rectangle 44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2" name="Rectangle 45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3" name="Rectangle 46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4" name="Rectangle 47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5" name="Rectangle 48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6" name="Rectangle 49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7" name="Rectangle 50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8" name="Rectangle 51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9" name="Rectangle 52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0" name="Rectangle 53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1" name="Rectangle 54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2" name="Rectangle 55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3" name="Rectangle 56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4" name="Rectangle 57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5" name="Rectangle 58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6" name="Rectangle 59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7" name="Rectangle 60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8" name="Rectangle 61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9" name="Rectangle 62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0" name="Rectangle 63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1" name="Rectangle 64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2" name="Rectangle 65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3" name="Rectangle 66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4" name="Rectangle 67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183" name="Picture 18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913" y="1676400"/>
            <a:ext cx="7127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88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21482"/>
              </p:ext>
            </p:extLst>
          </p:nvPr>
        </p:nvGraphicFramePr>
        <p:xfrm>
          <a:off x="2209800" y="2146300"/>
          <a:ext cx="1066800" cy="33528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12884" name="Line 116"/>
          <p:cNvSpPr>
            <a:spLocks noChangeShapeType="1"/>
          </p:cNvSpPr>
          <p:nvPr/>
        </p:nvSpPr>
        <p:spPr bwMode="auto">
          <a:xfrm flipV="1">
            <a:off x="5562600" y="2057400"/>
            <a:ext cx="31242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0" name="Line 122"/>
          <p:cNvSpPr>
            <a:spLocks noChangeShapeType="1"/>
          </p:cNvSpPr>
          <p:nvPr/>
        </p:nvSpPr>
        <p:spPr bwMode="auto">
          <a:xfrm flipV="1">
            <a:off x="4419600" y="1905000"/>
            <a:ext cx="2209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1" name="Rectangle 123"/>
          <p:cNvSpPr>
            <a:spLocks noChangeArrowheads="1"/>
          </p:cNvSpPr>
          <p:nvPr/>
        </p:nvSpPr>
        <p:spPr bwMode="auto">
          <a:xfrm>
            <a:off x="4191000" y="34290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2" name="Rectangle 124"/>
          <p:cNvSpPr>
            <a:spLocks noChangeArrowheads="1"/>
          </p:cNvSpPr>
          <p:nvPr/>
        </p:nvSpPr>
        <p:spPr bwMode="auto">
          <a:xfrm>
            <a:off x="5410200" y="40386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1312933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33153"/>
              </p:ext>
            </p:extLst>
          </p:nvPr>
        </p:nvGraphicFramePr>
        <p:xfrm>
          <a:off x="70866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4" name="Picture 18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828800"/>
            <a:ext cx="1625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18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828800"/>
            <a:ext cx="1622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934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56659"/>
              </p:ext>
            </p:extLst>
          </p:nvPr>
        </p:nvGraphicFramePr>
        <p:xfrm>
          <a:off x="88392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884" grpId="0" animBg="1"/>
      <p:bldP spid="1312890" grpId="0" animBg="1"/>
      <p:bldP spid="1312891" grpId="0" animBg="1"/>
      <p:bldP spid="13128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Naïve Bayes for Text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353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Bag-of-words 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Features: </a:t>
            </a:r>
            <a:r>
              <a:rPr lang="en-US" sz="2000" dirty="0" err="1">
                <a:latin typeface="Calibri"/>
                <a:cs typeface="Calibri"/>
              </a:rPr>
              <a:t>W</a:t>
            </a:r>
            <a:r>
              <a:rPr lang="en-US" sz="2000" baseline="-25000" dirty="0" err="1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 is the word at </a:t>
            </a:r>
            <a:r>
              <a:rPr lang="en-US" sz="2000" dirty="0" err="1">
                <a:latin typeface="Calibri"/>
                <a:cs typeface="Calibri"/>
              </a:rPr>
              <a:t>positon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i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before: predict label conditioned on feature variables (spam vs.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before: assume features are conditionally independent given label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New: each </a:t>
            </a:r>
            <a:r>
              <a:rPr lang="en-US" sz="2000" dirty="0" err="1">
                <a:latin typeface="Calibri"/>
                <a:cs typeface="Calibri"/>
              </a:rPr>
              <a:t>W</a:t>
            </a:r>
            <a:r>
              <a:rPr lang="en-US" sz="2000" baseline="-25000" dirty="0" err="1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 is identically distributed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Generative 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“Tied” distributions and bag-of-words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Usually, each variable gets its own conditional probability distribution P(F|Y)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a bag-of-words model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Each position is identically distributed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All positions share the same conditional </a:t>
            </a:r>
            <a:r>
              <a:rPr lang="en-US" sz="1800" dirty="0" err="1">
                <a:latin typeface="Calibri"/>
                <a:cs typeface="Calibri"/>
              </a:rPr>
              <a:t>probs</a:t>
            </a:r>
            <a:r>
              <a:rPr lang="en-US" sz="1800" dirty="0">
                <a:latin typeface="Calibri"/>
                <a:cs typeface="Calibri"/>
              </a:rPr>
              <a:t> P(W|Y)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Why make this assumption?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Called “bag-of-words” because model is insensitive to word order or reordering</a:t>
            </a: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6600" y="3362324"/>
            <a:ext cx="4844780" cy="572192"/>
          </a:xfrm>
          <a:prstGeom prst="rect">
            <a:avLst/>
          </a:prstGeom>
          <a:noFill/>
          <a:ln/>
          <a:effectLst/>
        </p:spPr>
      </p:pic>
      <p:sp>
        <p:nvSpPr>
          <p:cNvPr id="1310727" name="Text Box 7"/>
          <p:cNvSpPr txBox="1">
            <a:spLocks noChangeArrowheads="1"/>
          </p:cNvSpPr>
          <p:nvPr/>
        </p:nvSpPr>
        <p:spPr bwMode="auto">
          <a:xfrm>
            <a:off x="8732702" y="2728912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Calibri"/>
                <a:cs typeface="Calibri"/>
              </a:rPr>
              <a:t>Word at position i, not i</a:t>
            </a:r>
            <a:r>
              <a:rPr lang="en-US" sz="1600" i="1" baseline="30000">
                <a:latin typeface="Calibri"/>
                <a:cs typeface="Calibri"/>
              </a:rPr>
              <a:t>th</a:t>
            </a:r>
            <a:r>
              <a:rPr lang="en-US" sz="1600" i="1">
                <a:latin typeface="Calibri"/>
                <a:cs typeface="Calibri"/>
              </a:rPr>
              <a:t> word in the dictionary!</a:t>
            </a:r>
          </a:p>
        </p:txBody>
      </p:sp>
      <p:sp>
        <p:nvSpPr>
          <p:cNvPr id="1310728" name="Freeform 8"/>
          <p:cNvSpPr>
            <a:spLocks/>
          </p:cNvSpPr>
          <p:nvPr/>
        </p:nvSpPr>
        <p:spPr bwMode="auto">
          <a:xfrm>
            <a:off x="7427777" y="3706812"/>
            <a:ext cx="2409825" cy="255588"/>
          </a:xfrm>
          <a:custGeom>
            <a:avLst/>
            <a:gdLst>
              <a:gd name="T0" fmla="*/ 2147483647 w 1518"/>
              <a:gd name="T1" fmla="*/ 2147483647 h 161"/>
              <a:gd name="T2" fmla="*/ 2147483647 w 1518"/>
              <a:gd name="T3" fmla="*/ 2147483647 h 161"/>
              <a:gd name="T4" fmla="*/ 2147483647 w 1518"/>
              <a:gd name="T5" fmla="*/ 2147483647 h 161"/>
              <a:gd name="T6" fmla="*/ 2147483647 w 1518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518"/>
              <a:gd name="T13" fmla="*/ 0 h 161"/>
              <a:gd name="T14" fmla="*/ 1518 w 151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8" h="161">
                <a:moveTo>
                  <a:pt x="73" y="60"/>
                </a:moveTo>
                <a:cubicBezTo>
                  <a:pt x="94" y="67"/>
                  <a:pt x="0" y="89"/>
                  <a:pt x="197" y="103"/>
                </a:cubicBezTo>
                <a:cubicBezTo>
                  <a:pt x="394" y="117"/>
                  <a:pt x="1038" y="161"/>
                  <a:pt x="1254" y="144"/>
                </a:cubicBezTo>
                <a:cubicBezTo>
                  <a:pt x="1470" y="127"/>
                  <a:pt x="1518" y="60"/>
                  <a:pt x="149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656C9A3-4929-423F-8A40-A6291D9FD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847716"/>
            <a:ext cx="313271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9900"/>
                </a:solidFill>
              </a:rPr>
              <a:t>Was sorry oh mute still I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726879A-75FD-4FD6-A1D1-46895A9D3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154" y="4847716"/>
            <a:ext cx="3525324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9900"/>
                </a:solidFill>
              </a:rPr>
              <a:t>Oh sorry I was still on mute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7" grpId="0"/>
      <p:bldP spid="1310728" grpId="0" animBg="1"/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Spam Filtering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/>
              <a:t>Model: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400"/>
              <a:t>What are the parameters?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Where do these tables come from?</a:t>
            </a:r>
          </a:p>
          <a:p>
            <a:pPr eaLnBrk="1" hangingPunct="1"/>
            <a:endParaRPr lang="en-US" sz="2400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514735" y="1524000"/>
            <a:ext cx="4847955" cy="572567"/>
          </a:xfrm>
          <a:prstGeom prst="rect">
            <a:avLst/>
          </a:prstGeom>
          <a:noFill/>
          <a:ln/>
          <a:effectLst/>
        </p:spPr>
      </p:pic>
      <p:sp>
        <p:nvSpPr>
          <p:cNvPr id="1286149" name="Text Box 5"/>
          <p:cNvSpPr txBox="1">
            <a:spLocks noChangeArrowheads="1"/>
          </p:cNvSpPr>
          <p:nvPr/>
        </p:nvSpPr>
        <p:spPr bwMode="auto">
          <a:xfrm>
            <a:off x="46482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0.0156</a:t>
            </a:r>
          </a:p>
          <a:p>
            <a:r>
              <a:rPr lang="en-US">
                <a:latin typeface="Courier New" pitchFamily="49" charset="0"/>
              </a:rPr>
              <a:t>to  :  0.0153</a:t>
            </a:r>
          </a:p>
          <a:p>
            <a:r>
              <a:rPr lang="en-US">
                <a:latin typeface="Courier New" pitchFamily="49" charset="0"/>
              </a:rPr>
              <a:t>and :  0.0115</a:t>
            </a:r>
          </a:p>
          <a:p>
            <a:r>
              <a:rPr lang="en-US">
                <a:latin typeface="Courier New" pitchFamily="49" charset="0"/>
              </a:rPr>
              <a:t>of  :  0.0095</a:t>
            </a:r>
          </a:p>
          <a:p>
            <a:r>
              <a:rPr lang="en-US">
                <a:latin typeface="Courier New" pitchFamily="49" charset="0"/>
              </a:rPr>
              <a:t>you :  0.0093</a:t>
            </a:r>
          </a:p>
          <a:p>
            <a:r>
              <a:rPr lang="en-US">
                <a:latin typeface="Courier New" pitchFamily="49" charset="0"/>
              </a:rPr>
              <a:t>a   :  0.0086</a:t>
            </a:r>
          </a:p>
          <a:p>
            <a:r>
              <a:rPr lang="en-US">
                <a:latin typeface="Courier New" pitchFamily="49" charset="0"/>
              </a:rPr>
              <a:t>with:  0.0080</a:t>
            </a:r>
          </a:p>
          <a:p>
            <a:r>
              <a:rPr lang="en-US">
                <a:latin typeface="Courier New" pitchFamily="49" charset="0"/>
              </a:rPr>
              <a:t>from:  0.0075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048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743200"/>
            <a:ext cx="16065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2743200"/>
            <a:ext cx="14668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6152" name="Text Box 8"/>
          <p:cNvSpPr txBox="1">
            <a:spLocks noChangeArrowheads="1"/>
          </p:cNvSpPr>
          <p:nvPr/>
        </p:nvSpPr>
        <p:spPr bwMode="auto">
          <a:xfrm>
            <a:off x="80010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0.0210</a:t>
            </a:r>
          </a:p>
          <a:p>
            <a:r>
              <a:rPr lang="en-US">
                <a:latin typeface="Courier New" pitchFamily="49" charset="0"/>
              </a:rPr>
              <a:t>to  :  0.0133</a:t>
            </a:r>
          </a:p>
          <a:p>
            <a:r>
              <a:rPr lang="en-US">
                <a:latin typeface="Courier New" pitchFamily="49" charset="0"/>
              </a:rPr>
              <a:t>of  :  0.0119</a:t>
            </a:r>
          </a:p>
          <a:p>
            <a:r>
              <a:rPr lang="en-US">
                <a:latin typeface="Courier New" pitchFamily="49" charset="0"/>
              </a:rPr>
              <a:t>2002:  0.0110</a:t>
            </a:r>
          </a:p>
          <a:p>
            <a:r>
              <a:rPr lang="en-US">
                <a:latin typeface="Courier New" pitchFamily="49" charset="0"/>
              </a:rPr>
              <a:t>with:  0.0108</a:t>
            </a:r>
          </a:p>
          <a:p>
            <a:r>
              <a:rPr lang="en-US">
                <a:latin typeface="Courier New" pitchFamily="49" charset="0"/>
              </a:rPr>
              <a:t>from:  0.0107</a:t>
            </a:r>
          </a:p>
          <a:p>
            <a:r>
              <a:rPr lang="en-US">
                <a:latin typeface="Courier New" pitchFamily="49" charset="0"/>
              </a:rPr>
              <a:t>and :  0.0105</a:t>
            </a:r>
          </a:p>
          <a:p>
            <a:r>
              <a:rPr lang="en-US">
                <a:latin typeface="Courier New" pitchFamily="49" charset="0"/>
              </a:rPr>
              <a:t>a   :  0.0100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426024" y="2743200"/>
            <a:ext cx="712140" cy="278992"/>
          </a:xfrm>
          <a:prstGeom prst="rect">
            <a:avLst/>
          </a:prstGeom>
          <a:noFill/>
          <a:ln/>
          <a:effectLst/>
        </p:spPr>
      </p:pic>
      <p:sp>
        <p:nvSpPr>
          <p:cNvPr id="1286154" name="Text Box 10"/>
          <p:cNvSpPr txBox="1">
            <a:spLocks noChangeArrowheads="1"/>
          </p:cNvSpPr>
          <p:nvPr/>
        </p:nvSpPr>
        <p:spPr bwMode="auto">
          <a:xfrm>
            <a:off x="1981200" y="3124200"/>
            <a:ext cx="1600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ham : 0.66</a:t>
            </a:r>
          </a:p>
          <a:p>
            <a:r>
              <a:rPr lang="en-US">
                <a:latin typeface="Courier New" pitchFamily="49" charset="0"/>
              </a:rPr>
              <a:t>spam: 0.33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9" grpId="0" animBg="1"/>
      <p:bldP spid="1286152" grpId="0" animBg="1"/>
      <p:bldP spid="12861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General Naïve Bayes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70037"/>
            <a:ext cx="8991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What do we need in order to use Naïve </a:t>
            </a:r>
            <a:r>
              <a:rPr lang="en-US" sz="2800" dirty="0" err="1"/>
              <a:t>Bayes</a:t>
            </a:r>
            <a:r>
              <a:rPr lang="en-US" sz="2800" dirty="0"/>
              <a:t>?</a:t>
            </a:r>
          </a:p>
          <a:p>
            <a:pPr lvl="3">
              <a:lnSpc>
                <a:spcPct val="80000"/>
              </a:lnSpc>
            </a:pP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Inference method (we just saw this part)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Start with a bunch of probabilities: P(Y) and the P(</a:t>
            </a:r>
            <a:r>
              <a:rPr lang="en-US" sz="2000" dirty="0" err="1"/>
              <a:t>F</a:t>
            </a:r>
            <a:r>
              <a:rPr lang="en-US" sz="2000" baseline="-25000" dirty="0" err="1"/>
              <a:t>i</a:t>
            </a:r>
            <a:r>
              <a:rPr lang="en-US" sz="2000" dirty="0" err="1"/>
              <a:t>|Y</a:t>
            </a:r>
            <a:r>
              <a:rPr lang="en-US" sz="2000" dirty="0"/>
              <a:t>)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Use standard inference to compute P(Y|F</a:t>
            </a:r>
            <a:r>
              <a:rPr lang="en-US" sz="2000" baseline="-25000" dirty="0"/>
              <a:t>1</a:t>
            </a:r>
            <a:r>
              <a:rPr lang="en-US" sz="2000" dirty="0"/>
              <a:t>…F</a:t>
            </a:r>
            <a:r>
              <a:rPr lang="en-US" sz="2000" baseline="-25000" dirty="0"/>
              <a:t>n</a:t>
            </a:r>
            <a:r>
              <a:rPr lang="en-US" sz="2000" dirty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Nothing new here</a:t>
            </a:r>
          </a:p>
          <a:p>
            <a:pPr lvl="2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Estimates of local conditional probability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P(Y), the prior over labels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P(</a:t>
            </a:r>
            <a:r>
              <a:rPr lang="en-US" sz="2000" dirty="0" err="1"/>
              <a:t>F</a:t>
            </a:r>
            <a:r>
              <a:rPr lang="en-US" sz="2000" baseline="-25000" dirty="0" err="1"/>
              <a:t>i</a:t>
            </a:r>
            <a:r>
              <a:rPr lang="en-US" sz="2000" dirty="0" err="1"/>
              <a:t>|Y</a:t>
            </a:r>
            <a:r>
              <a:rPr lang="en-US" sz="2000" dirty="0"/>
              <a:t>) for each feature (evidence variable)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These probabilities are collectively called the </a:t>
            </a:r>
            <a:r>
              <a:rPr lang="en-US" sz="2000" i="1" dirty="0">
                <a:solidFill>
                  <a:srgbClr val="CC0000"/>
                </a:solidFill>
              </a:rPr>
              <a:t>parameters</a:t>
            </a:r>
            <a:r>
              <a:rPr lang="en-US" sz="2000" i="1" dirty="0"/>
              <a:t> </a:t>
            </a:r>
            <a:r>
              <a:rPr lang="en-US" sz="2000" dirty="0"/>
              <a:t>of the model and denoted by </a:t>
            </a:r>
            <a:r>
              <a:rPr lang="en-US" b="1" i="1" dirty="0">
                <a:solidFill>
                  <a:srgbClr val="CC0000"/>
                </a:solidFill>
                <a:sym typeface="Symbol" pitchFamily="18" charset="2"/>
              </a:rPr>
              <a:t>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Up until now, we assumed these appeared by magic, but…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…they typically come from training data counts: we’ll look at this soon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993" y="1447800"/>
            <a:ext cx="8294526" cy="461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8629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Parameter Estimation with Maximum Likelihood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458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Estimating the distribution of a random variable</a:t>
            </a:r>
          </a:p>
          <a:p>
            <a:pPr lvl="1" eaLnBrk="1" hangingPunct="1">
              <a:lnSpc>
                <a:spcPct val="80000"/>
              </a:lnSpc>
            </a:pPr>
            <a:endParaRPr lang="en-US" sz="900" i="1" dirty="0"/>
          </a:p>
          <a:p>
            <a:pPr eaLnBrk="1" hangingPunct="1">
              <a:lnSpc>
                <a:spcPct val="80000"/>
              </a:lnSpc>
            </a:pPr>
            <a:r>
              <a:rPr lang="en-US" sz="2400" i="1" dirty="0"/>
              <a:t>Elicitation:</a:t>
            </a:r>
            <a:r>
              <a:rPr lang="en-US" sz="2400" dirty="0"/>
              <a:t> ask a human (why is this hard?)</a:t>
            </a:r>
          </a:p>
          <a:p>
            <a:pPr lvl="4" eaLnBrk="1" hangingPunct="1">
              <a:lnSpc>
                <a:spcPct val="80000"/>
              </a:lnSpc>
            </a:pPr>
            <a:endParaRPr lang="en-US" sz="1200" i="1" dirty="0"/>
          </a:p>
          <a:p>
            <a:pPr eaLnBrk="1" hangingPunct="1">
              <a:lnSpc>
                <a:spcPct val="80000"/>
              </a:lnSpc>
            </a:pPr>
            <a:r>
              <a:rPr lang="en-US" sz="2400" i="1" dirty="0"/>
              <a:t>Empirically: </a:t>
            </a:r>
            <a:r>
              <a:rPr lang="en-US" sz="2400" dirty="0"/>
              <a:t>use training data (learning!)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E.g.: for each outcome x, look at the </a:t>
            </a:r>
            <a:r>
              <a:rPr lang="en-US" sz="2000" i="1" dirty="0">
                <a:solidFill>
                  <a:srgbClr val="CC0000"/>
                </a:solidFill>
              </a:rPr>
              <a:t>empirical rate</a:t>
            </a:r>
            <a:r>
              <a:rPr lang="en-US" sz="2000" dirty="0"/>
              <a:t> of that value: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This is the estimate that maximizes the </a:t>
            </a:r>
            <a:r>
              <a:rPr lang="en-US" sz="2000" i="1" dirty="0">
                <a:solidFill>
                  <a:srgbClr val="CC0000"/>
                </a:solidFill>
              </a:rPr>
              <a:t>likelihood of the data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1900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36726" y="3506789"/>
            <a:ext cx="310515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102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22437" y="5105401"/>
            <a:ext cx="23161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030" name="Oval 6 1"/>
          <p:cNvSpPr>
            <a:spLocks noChangeArrowheads="1"/>
          </p:cNvSpPr>
          <p:nvPr/>
        </p:nvSpPr>
        <p:spPr bwMode="auto">
          <a:xfrm>
            <a:off x="67818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</a:t>
            </a:r>
          </a:p>
        </p:txBody>
      </p:sp>
      <p:sp>
        <p:nvSpPr>
          <p:cNvPr id="1281031" name="Oval 7 1"/>
          <p:cNvSpPr>
            <a:spLocks noChangeArrowheads="1"/>
          </p:cNvSpPr>
          <p:nvPr/>
        </p:nvSpPr>
        <p:spPr bwMode="auto">
          <a:xfrm>
            <a:off x="73152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</a:t>
            </a:r>
          </a:p>
        </p:txBody>
      </p:sp>
      <p:sp>
        <p:nvSpPr>
          <p:cNvPr id="1281032" name="Oval 8 1"/>
          <p:cNvSpPr>
            <a:spLocks noChangeArrowheads="1"/>
          </p:cNvSpPr>
          <p:nvPr/>
        </p:nvSpPr>
        <p:spPr bwMode="auto">
          <a:xfrm>
            <a:off x="7848600" y="3429000"/>
            <a:ext cx="381000" cy="381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b</a:t>
            </a: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99250" y="4022726"/>
            <a:ext cx="175895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Magnetic Disk 9"/>
          <p:cNvSpPr/>
          <p:nvPr/>
        </p:nvSpPr>
        <p:spPr>
          <a:xfrm>
            <a:off x="8991600" y="1676400"/>
            <a:ext cx="1143000" cy="8382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9" name="Oval 6 2"/>
          <p:cNvSpPr>
            <a:spLocks noChangeArrowheads="1"/>
          </p:cNvSpPr>
          <p:nvPr/>
        </p:nvSpPr>
        <p:spPr bwMode="auto">
          <a:xfrm>
            <a:off x="90678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0" name="Oval 7 2"/>
          <p:cNvSpPr>
            <a:spLocks noChangeArrowheads="1"/>
          </p:cNvSpPr>
          <p:nvPr/>
        </p:nvSpPr>
        <p:spPr bwMode="auto">
          <a:xfrm>
            <a:off x="9601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1" name="Oval 8 2"/>
          <p:cNvSpPr>
            <a:spLocks noChangeArrowheads="1"/>
          </p:cNvSpPr>
          <p:nvPr/>
        </p:nvSpPr>
        <p:spPr bwMode="auto">
          <a:xfrm>
            <a:off x="99060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2" name="Oval 6 3"/>
          <p:cNvSpPr>
            <a:spLocks noChangeArrowheads="1"/>
          </p:cNvSpPr>
          <p:nvPr/>
        </p:nvSpPr>
        <p:spPr bwMode="auto">
          <a:xfrm>
            <a:off x="9601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3" name="Oval 7 3"/>
          <p:cNvSpPr>
            <a:spLocks noChangeArrowheads="1"/>
          </p:cNvSpPr>
          <p:nvPr/>
        </p:nvSpPr>
        <p:spPr bwMode="auto">
          <a:xfrm>
            <a:off x="9906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4" name="Oval 8 3"/>
          <p:cNvSpPr>
            <a:spLocks noChangeArrowheads="1"/>
          </p:cNvSpPr>
          <p:nvPr/>
        </p:nvSpPr>
        <p:spPr bwMode="auto">
          <a:xfrm>
            <a:off x="9144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5" name="Oval 6 4"/>
          <p:cNvSpPr>
            <a:spLocks noChangeArrowheads="1"/>
          </p:cNvSpPr>
          <p:nvPr/>
        </p:nvSpPr>
        <p:spPr bwMode="auto">
          <a:xfrm>
            <a:off x="9829800" y="20574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6" name="Oval 7 4"/>
          <p:cNvSpPr>
            <a:spLocks noChangeArrowheads="1"/>
          </p:cNvSpPr>
          <p:nvPr/>
        </p:nvSpPr>
        <p:spPr bwMode="auto">
          <a:xfrm>
            <a:off x="8991600" y="21336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7" name="Oval 8 4"/>
          <p:cNvSpPr>
            <a:spLocks noChangeArrowheads="1"/>
          </p:cNvSpPr>
          <p:nvPr/>
        </p:nvSpPr>
        <p:spPr bwMode="auto">
          <a:xfrm>
            <a:off x="9372600" y="20574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8" name="Oval 6 5"/>
          <p:cNvSpPr>
            <a:spLocks noChangeArrowheads="1"/>
          </p:cNvSpPr>
          <p:nvPr/>
        </p:nvSpPr>
        <p:spPr bwMode="auto">
          <a:xfrm>
            <a:off x="9220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9" name="Oval 7 5"/>
          <p:cNvSpPr>
            <a:spLocks noChangeArrowheads="1"/>
          </p:cNvSpPr>
          <p:nvPr/>
        </p:nvSpPr>
        <p:spPr bwMode="auto">
          <a:xfrm>
            <a:off x="97536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0" name="Oval 8 5"/>
          <p:cNvSpPr>
            <a:spLocks noChangeArrowheads="1"/>
          </p:cNvSpPr>
          <p:nvPr/>
        </p:nvSpPr>
        <p:spPr bwMode="auto">
          <a:xfrm>
            <a:off x="94488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1" name="Oval 6 6"/>
          <p:cNvSpPr>
            <a:spLocks noChangeArrowheads="1"/>
          </p:cNvSpPr>
          <p:nvPr/>
        </p:nvSpPr>
        <p:spPr bwMode="auto">
          <a:xfrm>
            <a:off x="96774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72" name="Oval 7 6"/>
          <p:cNvSpPr>
            <a:spLocks noChangeArrowheads="1"/>
          </p:cNvSpPr>
          <p:nvPr/>
        </p:nvSpPr>
        <p:spPr bwMode="auto">
          <a:xfrm>
            <a:off x="92964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3" name="Oval 8 6"/>
          <p:cNvSpPr>
            <a:spLocks noChangeArrowheads="1"/>
          </p:cNvSpPr>
          <p:nvPr/>
        </p:nvSpPr>
        <p:spPr bwMode="auto">
          <a:xfrm>
            <a:off x="9220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574" y="1295400"/>
            <a:ext cx="3838788" cy="21336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E70F26-FE01-462A-A390-3F7043AF92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520" y="5394701"/>
            <a:ext cx="1751320" cy="25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FEEC1F-56E1-4174-8049-BC6E758A8E5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125" y="5867400"/>
            <a:ext cx="2298512" cy="253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A80F79-8E0D-402C-AF63-277FA25E3D0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91" y="5186286"/>
            <a:ext cx="371909" cy="181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FD0E99-F42F-46E9-96E7-93EF52B872B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46" y="5186287"/>
            <a:ext cx="163091" cy="181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DC98FF-56BD-453F-B37B-A9FA2AF89DD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76" y="5161014"/>
            <a:ext cx="781922" cy="2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9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30" grpId="0" animBg="1"/>
      <p:bldP spid="1281031" grpId="0" animBg="1"/>
      <p:bldP spid="12810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Parameter Estimation with Maximum Likelihood</a:t>
            </a:r>
            <a:endParaRPr lang="en-US" dirty="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255AC48E-7E28-44CF-BD39-20D3E9DB90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Data: </a:t>
            </a:r>
            <a:r>
              <a:rPr lang="en-US" dirty="0"/>
              <a:t>Observed set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/>
              <a:t> of </a:t>
            </a:r>
            <a:r>
              <a:rPr lang="en-US" dirty="0"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ym typeface="Symbol" pitchFamily="48" charset="2"/>
              </a:rPr>
              <a:t>H</a:t>
            </a:r>
            <a:r>
              <a:rPr lang="en-US" dirty="0"/>
              <a:t> Heads and </a:t>
            </a:r>
            <a:r>
              <a:rPr lang="en-US" dirty="0"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ym typeface="Symbol" pitchFamily="48" charset="2"/>
              </a:rPr>
              <a:t>T</a:t>
            </a:r>
            <a:r>
              <a:rPr lang="en-US" dirty="0"/>
              <a:t> Tails  </a:t>
            </a:r>
          </a:p>
          <a:p>
            <a:r>
              <a:rPr lang="en-US" b="1" dirty="0">
                <a:solidFill>
                  <a:srgbClr val="000090"/>
                </a:solidFill>
              </a:rPr>
              <a:t>Hypothesis space: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Binomial distributions </a:t>
            </a:r>
          </a:p>
          <a:p>
            <a:r>
              <a:rPr lang="en-US" b="1" dirty="0">
                <a:solidFill>
                  <a:srgbClr val="000090"/>
                </a:solidFill>
              </a:rPr>
              <a:t>Learning: </a:t>
            </a:r>
            <a:r>
              <a:rPr lang="en-US" dirty="0"/>
              <a:t>finding </a:t>
            </a:r>
            <a:r>
              <a:rPr lang="en-US" dirty="0">
                <a:latin typeface="Times New Roman"/>
                <a:cs typeface="Times New Roman"/>
                <a:sym typeface="Symbol" pitchFamily="48" charset="2"/>
              </a:rPr>
              <a:t></a:t>
            </a:r>
            <a:r>
              <a:rPr lang="en-US" dirty="0">
                <a:latin typeface="Symbol" pitchFamily="48" charset="2"/>
                <a:sym typeface="Symbol" pitchFamily="48" charset="2"/>
              </a:rPr>
              <a:t> </a:t>
            </a:r>
            <a:r>
              <a:rPr lang="en-US" dirty="0"/>
              <a:t>is an optimization problem</a:t>
            </a:r>
          </a:p>
          <a:p>
            <a:pPr lvl="1"/>
            <a:r>
              <a:rPr lang="en-US" dirty="0"/>
              <a:t>What’s the objective function?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0090"/>
                </a:solidFill>
              </a:rPr>
              <a:t>MLE: </a:t>
            </a:r>
            <a:r>
              <a:rPr lang="en-US" dirty="0"/>
              <a:t>Choose </a:t>
            </a:r>
            <a:r>
              <a:rPr lang="en-US" dirty="0">
                <a:latin typeface="Times New Roman"/>
                <a:cs typeface="Times New Roman"/>
                <a:sym typeface="Symbol" pitchFamily="48" charset="2"/>
              </a:rPr>
              <a:t></a:t>
            </a:r>
            <a:r>
              <a:rPr lang="en-US" dirty="0"/>
              <a:t> to maximize probability of </a:t>
            </a:r>
            <a:r>
              <a:rPr lang="en-US" i="1" dirty="0"/>
              <a:t>D</a:t>
            </a:r>
          </a:p>
        </p:txBody>
      </p:sp>
      <p:pic>
        <p:nvPicPr>
          <p:cNvPr id="21" name="Picture 9" descr="txp_fig">
            <a:extLst>
              <a:ext uri="{FF2B5EF4-FFF2-40B4-BE49-F238E27FC236}">
                <a16:creationId xmlns:a16="http://schemas.microsoft.com/office/drawing/2014/main" id="{E8636A90-B8E5-45C4-A110-BB10A8009B8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325"/>
          <a:stretch/>
        </p:blipFill>
        <p:spPr bwMode="auto">
          <a:xfrm>
            <a:off x="3108325" y="5005388"/>
            <a:ext cx="5367338" cy="73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 descr="txp_fig">
            <a:extLst>
              <a:ext uri="{FF2B5EF4-FFF2-40B4-BE49-F238E27FC236}">
                <a16:creationId xmlns:a16="http://schemas.microsoft.com/office/drawing/2014/main" id="{941E95F0-4451-4895-87D3-D111BD08B60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4419600" cy="41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9" descr="txp_fig">
            <a:extLst>
              <a:ext uri="{FF2B5EF4-FFF2-40B4-BE49-F238E27FC236}">
                <a16:creationId xmlns:a16="http://schemas.microsoft.com/office/drawing/2014/main" id="{E37BE4C0-1FF5-427A-A7E1-80D2071715C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38" b="-1549"/>
          <a:stretch/>
        </p:blipFill>
        <p:spPr bwMode="auto">
          <a:xfrm>
            <a:off x="3124200" y="5779209"/>
            <a:ext cx="5367338" cy="69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28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Parameter Estimation with Maximum Likelihood</a:t>
            </a:r>
            <a:endParaRPr lang="en-US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0E2096B-25EA-441B-B0D1-5C14AE08DD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2566988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Set derivative to zero, and solve!</a:t>
            </a:r>
          </a:p>
          <a:p>
            <a:endParaRPr lang="en-US" dirty="0"/>
          </a:p>
        </p:txBody>
      </p:sp>
      <p:pic>
        <p:nvPicPr>
          <p:cNvPr id="24" name="Picture 9" descr="txp_fig">
            <a:extLst>
              <a:ext uri="{FF2B5EF4-FFF2-40B4-BE49-F238E27FC236}">
                <a16:creationId xmlns:a16="http://schemas.microsoft.com/office/drawing/2014/main" id="{4DBFCFC1-5777-4CFE-9038-5B3A6BD3023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478462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3763DA-1C11-49A1-969E-ADBA6CF557F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799" y="3100388"/>
            <a:ext cx="3772203" cy="990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CA8378-A828-43D4-812F-7BC53ECF088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014788"/>
            <a:ext cx="4978400" cy="8485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6755AB-9D18-464A-8871-FCEC759D016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44271" y="4852988"/>
            <a:ext cx="4894729" cy="914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82DCDB-2919-445A-8E5A-EFA5E9F84FD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0800" y="5767388"/>
            <a:ext cx="2209800" cy="729378"/>
          </a:xfrm>
          <a:prstGeom prst="rect">
            <a:avLst/>
          </a:prstGeom>
        </p:spPr>
      </p:pic>
      <p:grpSp>
        <p:nvGrpSpPr>
          <p:cNvPr id="29" name="Group 11">
            <a:extLst>
              <a:ext uri="{FF2B5EF4-FFF2-40B4-BE49-F238E27FC236}">
                <a16:creationId xmlns:a16="http://schemas.microsoft.com/office/drawing/2014/main" id="{8829E02E-CC16-483B-A7C2-AF9D1C699241}"/>
              </a:ext>
            </a:extLst>
          </p:cNvPr>
          <p:cNvGrpSpPr/>
          <p:nvPr/>
        </p:nvGrpSpPr>
        <p:grpSpPr>
          <a:xfrm>
            <a:off x="1981200" y="2990265"/>
            <a:ext cx="3886200" cy="3539123"/>
            <a:chOff x="304800" y="3014077"/>
            <a:chExt cx="3886200" cy="353912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D4C965D-15CF-44DA-817E-582D4A44C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800" y="3014077"/>
              <a:ext cx="2514600" cy="125312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9AD84E1-8A15-487E-9809-60CF44739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38005" y="5867400"/>
              <a:ext cx="952995" cy="685800"/>
            </a:xfrm>
            <a:prstGeom prst="rect">
              <a:avLst/>
            </a:prstGeom>
          </p:spPr>
        </p:pic>
      </p:grpSp>
      <p:pic>
        <p:nvPicPr>
          <p:cNvPr id="32" name="Picture 7" descr="txp_fig">
            <a:extLst>
              <a:ext uri="{FF2B5EF4-FFF2-40B4-BE49-F238E27FC236}">
                <a16:creationId xmlns:a16="http://schemas.microsoft.com/office/drawing/2014/main" id="{73306511-3DD2-4DAD-806B-062032D0AF1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767388"/>
            <a:ext cx="3436938" cy="769938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06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Machine Learning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95436"/>
            <a:ext cx="10363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Up until now: how to use a model to make optimal decisions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Machine learning: how to acquire a model from data / experience</a:t>
            </a:r>
          </a:p>
          <a:p>
            <a:pPr lvl="1" eaLnBrk="1" hangingPunct="1"/>
            <a:r>
              <a:rPr lang="en-US" sz="2400" dirty="0"/>
              <a:t>Learning parameters (e.g. probabilities)</a:t>
            </a:r>
          </a:p>
          <a:p>
            <a:pPr lvl="1" eaLnBrk="1" hangingPunct="1"/>
            <a:r>
              <a:rPr lang="en-US" sz="2400" dirty="0"/>
              <a:t>Learning structure (e.g. BN graphs)</a:t>
            </a:r>
          </a:p>
          <a:p>
            <a:pPr lvl="1" eaLnBrk="1" hangingPunct="1"/>
            <a:r>
              <a:rPr lang="en-US" sz="2400" dirty="0"/>
              <a:t>Learning hidden concepts (e.g. clustering)</a:t>
            </a:r>
          </a:p>
          <a:p>
            <a:pPr lvl="1" eaLnBrk="1" hangingPunct="1"/>
            <a:endParaRPr lang="en-US" sz="2400" dirty="0"/>
          </a:p>
          <a:p>
            <a:r>
              <a:rPr lang="en-US" sz="2800" dirty="0"/>
              <a:t>Today: model-based classification with Naive </a:t>
            </a:r>
            <a:r>
              <a:rPr lang="en-US" sz="2800" dirty="0" err="1"/>
              <a:t>Bayes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Parameter Estimation with Maximum Likelihood</a:t>
            </a:r>
            <a:endParaRPr lang="en-US" dirty="0"/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70037"/>
            <a:ext cx="8991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How do we estimate the conditional probability tables?</a:t>
            </a:r>
          </a:p>
          <a:p>
            <a:pPr lvl="3">
              <a:lnSpc>
                <a:spcPct val="80000"/>
              </a:lnSpc>
            </a:pP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Maximum Likelihood, which corresponds to counting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Need to be careful though … let’s see what can go wrong..</a:t>
            </a:r>
          </a:p>
        </p:txBody>
      </p:sp>
    </p:spTree>
    <p:extLst>
      <p:ext uri="{BB962C8B-B14F-4D97-AF65-F5344CB8AC3E}">
        <p14:creationId xmlns:p14="http://schemas.microsoft.com/office/powerpoint/2010/main" val="334849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and </a:t>
            </a:r>
            <a:r>
              <a:rPr lang="en-US" dirty="0" err="1"/>
              <a:t>Overfitting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73" y="1295400"/>
            <a:ext cx="3121641" cy="46672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295452"/>
            <a:ext cx="3352800" cy="466714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982" y="1295400"/>
            <a:ext cx="4265635" cy="466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8641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74725" y="1295400"/>
            <a:ext cx="7537450" cy="51276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974725" y="6423025"/>
            <a:ext cx="7537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974725" y="1295400"/>
            <a:ext cx="1588" cy="512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9747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9731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17256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7240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24749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4733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32337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3232150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39846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9830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47434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47021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V="1">
            <a:off x="54943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54530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62436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62023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700246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6961188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 flipV="1">
            <a:off x="77533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77120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V="1">
            <a:off x="851217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8470900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>
            <a:off x="974725" y="642302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788988" y="634682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974725" y="58531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788988" y="5776913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974725" y="52816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Rectangle 33"/>
          <p:cNvSpPr>
            <a:spLocks noChangeArrowheads="1"/>
          </p:cNvSpPr>
          <p:nvPr/>
        </p:nvSpPr>
        <p:spPr bwMode="auto">
          <a:xfrm>
            <a:off x="857250" y="520541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974725" y="4711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896938" y="46355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974725" y="41402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Rectangle 37"/>
          <p:cNvSpPr>
            <a:spLocks noChangeArrowheads="1"/>
          </p:cNvSpPr>
          <p:nvPr/>
        </p:nvSpPr>
        <p:spPr bwMode="auto">
          <a:xfrm>
            <a:off x="896938" y="40640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974725" y="3568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830263" y="3492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7" name="Line 40"/>
          <p:cNvSpPr>
            <a:spLocks noChangeShapeType="1"/>
          </p:cNvSpPr>
          <p:nvPr/>
        </p:nvSpPr>
        <p:spPr bwMode="auto">
          <a:xfrm>
            <a:off x="974725" y="2998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Rectangle 41"/>
          <p:cNvSpPr>
            <a:spLocks noChangeArrowheads="1"/>
          </p:cNvSpPr>
          <p:nvPr/>
        </p:nvSpPr>
        <p:spPr bwMode="auto">
          <a:xfrm>
            <a:off x="830263" y="2922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974725" y="24272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830263" y="23510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974725" y="1855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Rectangle 45"/>
          <p:cNvSpPr>
            <a:spLocks noChangeArrowheads="1"/>
          </p:cNvSpPr>
          <p:nvPr/>
        </p:nvSpPr>
        <p:spPr bwMode="auto">
          <a:xfrm>
            <a:off x="830263" y="1779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974725" y="12954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830263" y="12192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30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Oval 55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Oval 57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4" name="Oval 77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5" name="Oval 78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6" name="Oval 79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7" name="Oval 80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8" name="Oval 81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0" name="Oval 83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1" name="Oval 84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2" name="Oval 85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3" name="Oval 86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4" name="Oval 87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5" name="Freeform 88"/>
          <p:cNvSpPr>
            <a:spLocks/>
          </p:cNvSpPr>
          <p:nvPr/>
        </p:nvSpPr>
        <p:spPr bwMode="auto">
          <a:xfrm>
            <a:off x="1344613" y="1827213"/>
            <a:ext cx="4784725" cy="3721100"/>
          </a:xfrm>
          <a:custGeom>
            <a:avLst/>
            <a:gdLst>
              <a:gd name="T0" fmla="*/ 2147483647 w 3014"/>
              <a:gd name="T1" fmla="*/ 2147483647 h 2344"/>
              <a:gd name="T2" fmla="*/ 2147483647 w 3014"/>
              <a:gd name="T3" fmla="*/ 2147483647 h 2344"/>
              <a:gd name="T4" fmla="*/ 2147483647 w 3014"/>
              <a:gd name="T5" fmla="*/ 2147483647 h 2344"/>
              <a:gd name="T6" fmla="*/ 2147483647 w 3014"/>
              <a:gd name="T7" fmla="*/ 2147483647 h 2344"/>
              <a:gd name="T8" fmla="*/ 2147483647 w 3014"/>
              <a:gd name="T9" fmla="*/ 2147483647 h 2344"/>
              <a:gd name="T10" fmla="*/ 2147483647 w 3014"/>
              <a:gd name="T11" fmla="*/ 2147483647 h 2344"/>
              <a:gd name="T12" fmla="*/ 2147483647 w 3014"/>
              <a:gd name="T13" fmla="*/ 2147483647 h 2344"/>
              <a:gd name="T14" fmla="*/ 2147483647 w 3014"/>
              <a:gd name="T15" fmla="*/ 2147483647 h 2344"/>
              <a:gd name="T16" fmla="*/ 2147483647 w 3014"/>
              <a:gd name="T17" fmla="*/ 2147483647 h 2344"/>
              <a:gd name="T18" fmla="*/ 2147483647 w 3014"/>
              <a:gd name="T19" fmla="*/ 2147483647 h 2344"/>
              <a:gd name="T20" fmla="*/ 2147483647 w 3014"/>
              <a:gd name="T21" fmla="*/ 2147483647 h 2344"/>
              <a:gd name="T22" fmla="*/ 2147483647 w 3014"/>
              <a:gd name="T23" fmla="*/ 2147483647 h 2344"/>
              <a:gd name="T24" fmla="*/ 2147483647 w 3014"/>
              <a:gd name="T25" fmla="*/ 2147483647 h 2344"/>
              <a:gd name="T26" fmla="*/ 2147483647 w 3014"/>
              <a:gd name="T27" fmla="*/ 2147483647 h 2344"/>
              <a:gd name="T28" fmla="*/ 2147483647 w 3014"/>
              <a:gd name="T29" fmla="*/ 2147483647 h 2344"/>
              <a:gd name="T30" fmla="*/ 2147483647 w 3014"/>
              <a:gd name="T31" fmla="*/ 2147483647 h 2344"/>
              <a:gd name="T32" fmla="*/ 2147483647 w 3014"/>
              <a:gd name="T33" fmla="*/ 2147483647 h 2344"/>
              <a:gd name="T34" fmla="*/ 2147483647 w 3014"/>
              <a:gd name="T35" fmla="*/ 2147483647 h 2344"/>
              <a:gd name="T36" fmla="*/ 2147483647 w 3014"/>
              <a:gd name="T37" fmla="*/ 2147483647 h 2344"/>
              <a:gd name="T38" fmla="*/ 2147483647 w 3014"/>
              <a:gd name="T39" fmla="*/ 2147483647 h 2344"/>
              <a:gd name="T40" fmla="*/ 2147483647 w 3014"/>
              <a:gd name="T41" fmla="*/ 2147483647 h 2344"/>
              <a:gd name="T42" fmla="*/ 2147483647 w 3014"/>
              <a:gd name="T43" fmla="*/ 2147483647 h 2344"/>
              <a:gd name="T44" fmla="*/ 2147483647 w 3014"/>
              <a:gd name="T45" fmla="*/ 2147483647 h 2344"/>
              <a:gd name="T46" fmla="*/ 2147483647 w 3014"/>
              <a:gd name="T47" fmla="*/ 2147483647 h 2344"/>
              <a:gd name="T48" fmla="*/ 2147483647 w 3014"/>
              <a:gd name="T49" fmla="*/ 2147483647 h 2344"/>
              <a:gd name="T50" fmla="*/ 2147483647 w 3014"/>
              <a:gd name="T51" fmla="*/ 2147483647 h 2344"/>
              <a:gd name="T52" fmla="*/ 2147483647 w 3014"/>
              <a:gd name="T53" fmla="*/ 2147483647 h 2344"/>
              <a:gd name="T54" fmla="*/ 2147483647 w 3014"/>
              <a:gd name="T55" fmla="*/ 2147483647 h 2344"/>
              <a:gd name="T56" fmla="*/ 2147483647 w 3014"/>
              <a:gd name="T57" fmla="*/ 2147483647 h 2344"/>
              <a:gd name="T58" fmla="*/ 2147483647 w 3014"/>
              <a:gd name="T59" fmla="*/ 2147483647 h 2344"/>
              <a:gd name="T60" fmla="*/ 2147483647 w 3014"/>
              <a:gd name="T61" fmla="*/ 2147483647 h 2344"/>
              <a:gd name="T62" fmla="*/ 2147483647 w 3014"/>
              <a:gd name="T63" fmla="*/ 2147483647 h 2344"/>
              <a:gd name="T64" fmla="*/ 2147483647 w 3014"/>
              <a:gd name="T65" fmla="*/ 2147483647 h 2344"/>
              <a:gd name="T66" fmla="*/ 2147483647 w 3014"/>
              <a:gd name="T67" fmla="*/ 2147483647 h 2344"/>
              <a:gd name="T68" fmla="*/ 2147483647 w 3014"/>
              <a:gd name="T69" fmla="*/ 2147483647 h 2344"/>
              <a:gd name="T70" fmla="*/ 2147483647 w 3014"/>
              <a:gd name="T71" fmla="*/ 2147483647 h 2344"/>
              <a:gd name="T72" fmla="*/ 2147483647 w 3014"/>
              <a:gd name="T73" fmla="*/ 2147483647 h 2344"/>
              <a:gd name="T74" fmla="*/ 2147483647 w 3014"/>
              <a:gd name="T75" fmla="*/ 2147483647 h 2344"/>
              <a:gd name="T76" fmla="*/ 2147483647 w 3014"/>
              <a:gd name="T77" fmla="*/ 2147483647 h 2344"/>
              <a:gd name="T78" fmla="*/ 2147483647 w 3014"/>
              <a:gd name="T79" fmla="*/ 2147483647 h 2344"/>
              <a:gd name="T80" fmla="*/ 2147483647 w 3014"/>
              <a:gd name="T81" fmla="*/ 2147483647 h 2344"/>
              <a:gd name="T82" fmla="*/ 2147483647 w 3014"/>
              <a:gd name="T83" fmla="*/ 2147483647 h 2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14"/>
              <a:gd name="T127" fmla="*/ 0 h 2344"/>
              <a:gd name="T128" fmla="*/ 3014 w 3014"/>
              <a:gd name="T129" fmla="*/ 2344 h 2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14" h="2344">
                <a:moveTo>
                  <a:pt x="0" y="1739"/>
                </a:moveTo>
                <a:lnTo>
                  <a:pt x="24" y="630"/>
                </a:lnTo>
                <a:lnTo>
                  <a:pt x="48" y="114"/>
                </a:lnTo>
                <a:lnTo>
                  <a:pt x="72" y="0"/>
                </a:lnTo>
                <a:lnTo>
                  <a:pt x="96" y="132"/>
                </a:lnTo>
                <a:lnTo>
                  <a:pt x="120" y="402"/>
                </a:lnTo>
                <a:lnTo>
                  <a:pt x="144" y="738"/>
                </a:lnTo>
                <a:lnTo>
                  <a:pt x="168" y="1085"/>
                </a:lnTo>
                <a:lnTo>
                  <a:pt x="192" y="1409"/>
                </a:lnTo>
                <a:lnTo>
                  <a:pt x="216" y="1691"/>
                </a:lnTo>
                <a:lnTo>
                  <a:pt x="240" y="1918"/>
                </a:lnTo>
                <a:lnTo>
                  <a:pt x="264" y="2098"/>
                </a:lnTo>
                <a:lnTo>
                  <a:pt x="287" y="2218"/>
                </a:lnTo>
                <a:lnTo>
                  <a:pt x="311" y="2296"/>
                </a:lnTo>
                <a:lnTo>
                  <a:pt x="335" y="2338"/>
                </a:lnTo>
                <a:lnTo>
                  <a:pt x="359" y="2344"/>
                </a:lnTo>
                <a:lnTo>
                  <a:pt x="383" y="2332"/>
                </a:lnTo>
                <a:lnTo>
                  <a:pt x="407" y="2302"/>
                </a:lnTo>
                <a:lnTo>
                  <a:pt x="431" y="2260"/>
                </a:lnTo>
                <a:lnTo>
                  <a:pt x="455" y="2218"/>
                </a:lnTo>
                <a:lnTo>
                  <a:pt x="479" y="2182"/>
                </a:lnTo>
                <a:lnTo>
                  <a:pt x="503" y="2146"/>
                </a:lnTo>
                <a:lnTo>
                  <a:pt x="527" y="2116"/>
                </a:lnTo>
                <a:lnTo>
                  <a:pt x="551" y="2092"/>
                </a:lnTo>
                <a:lnTo>
                  <a:pt x="569" y="2080"/>
                </a:lnTo>
                <a:lnTo>
                  <a:pt x="592" y="2080"/>
                </a:lnTo>
                <a:lnTo>
                  <a:pt x="616" y="2080"/>
                </a:lnTo>
                <a:lnTo>
                  <a:pt x="640" y="2098"/>
                </a:lnTo>
                <a:lnTo>
                  <a:pt x="664" y="2116"/>
                </a:lnTo>
                <a:lnTo>
                  <a:pt x="688" y="2134"/>
                </a:lnTo>
                <a:lnTo>
                  <a:pt x="712" y="2164"/>
                </a:lnTo>
                <a:lnTo>
                  <a:pt x="736" y="2188"/>
                </a:lnTo>
                <a:lnTo>
                  <a:pt x="760" y="2218"/>
                </a:lnTo>
                <a:lnTo>
                  <a:pt x="784" y="2242"/>
                </a:lnTo>
                <a:lnTo>
                  <a:pt x="808" y="2266"/>
                </a:lnTo>
                <a:lnTo>
                  <a:pt x="832" y="2284"/>
                </a:lnTo>
                <a:lnTo>
                  <a:pt x="856" y="2302"/>
                </a:lnTo>
                <a:lnTo>
                  <a:pt x="879" y="2320"/>
                </a:lnTo>
                <a:lnTo>
                  <a:pt x="903" y="2326"/>
                </a:lnTo>
                <a:lnTo>
                  <a:pt x="927" y="2332"/>
                </a:lnTo>
                <a:lnTo>
                  <a:pt x="951" y="2332"/>
                </a:lnTo>
                <a:lnTo>
                  <a:pt x="975" y="2326"/>
                </a:lnTo>
                <a:lnTo>
                  <a:pt x="999" y="2320"/>
                </a:lnTo>
                <a:lnTo>
                  <a:pt x="1023" y="2314"/>
                </a:lnTo>
                <a:lnTo>
                  <a:pt x="1047" y="2296"/>
                </a:lnTo>
                <a:lnTo>
                  <a:pt x="1071" y="2284"/>
                </a:lnTo>
                <a:lnTo>
                  <a:pt x="1095" y="2266"/>
                </a:lnTo>
                <a:lnTo>
                  <a:pt x="1119" y="2248"/>
                </a:lnTo>
                <a:lnTo>
                  <a:pt x="1143" y="2230"/>
                </a:lnTo>
                <a:lnTo>
                  <a:pt x="1166" y="2212"/>
                </a:lnTo>
                <a:lnTo>
                  <a:pt x="1190" y="2194"/>
                </a:lnTo>
                <a:lnTo>
                  <a:pt x="1214" y="2176"/>
                </a:lnTo>
                <a:lnTo>
                  <a:pt x="1238" y="2158"/>
                </a:lnTo>
                <a:lnTo>
                  <a:pt x="1262" y="2140"/>
                </a:lnTo>
                <a:lnTo>
                  <a:pt x="1286" y="2128"/>
                </a:lnTo>
                <a:lnTo>
                  <a:pt x="1310" y="2116"/>
                </a:lnTo>
                <a:lnTo>
                  <a:pt x="1334" y="2104"/>
                </a:lnTo>
                <a:lnTo>
                  <a:pt x="1352" y="2098"/>
                </a:lnTo>
                <a:lnTo>
                  <a:pt x="1376" y="2092"/>
                </a:lnTo>
                <a:lnTo>
                  <a:pt x="1400" y="2086"/>
                </a:lnTo>
                <a:lnTo>
                  <a:pt x="1424" y="2080"/>
                </a:lnTo>
                <a:lnTo>
                  <a:pt x="1448" y="2074"/>
                </a:lnTo>
                <a:lnTo>
                  <a:pt x="1471" y="2074"/>
                </a:lnTo>
                <a:lnTo>
                  <a:pt x="1495" y="2068"/>
                </a:lnTo>
                <a:lnTo>
                  <a:pt x="1519" y="2068"/>
                </a:lnTo>
                <a:lnTo>
                  <a:pt x="1543" y="2068"/>
                </a:lnTo>
                <a:lnTo>
                  <a:pt x="1567" y="2062"/>
                </a:lnTo>
                <a:lnTo>
                  <a:pt x="1591" y="2062"/>
                </a:lnTo>
                <a:lnTo>
                  <a:pt x="1615" y="2056"/>
                </a:lnTo>
                <a:lnTo>
                  <a:pt x="1639" y="2056"/>
                </a:lnTo>
                <a:lnTo>
                  <a:pt x="1663" y="2050"/>
                </a:lnTo>
                <a:lnTo>
                  <a:pt x="1687" y="2044"/>
                </a:lnTo>
                <a:lnTo>
                  <a:pt x="1711" y="2038"/>
                </a:lnTo>
                <a:lnTo>
                  <a:pt x="1735" y="2032"/>
                </a:lnTo>
                <a:lnTo>
                  <a:pt x="1758" y="2020"/>
                </a:lnTo>
                <a:lnTo>
                  <a:pt x="1782" y="2014"/>
                </a:lnTo>
                <a:lnTo>
                  <a:pt x="1806" y="2002"/>
                </a:lnTo>
                <a:lnTo>
                  <a:pt x="1830" y="1990"/>
                </a:lnTo>
                <a:lnTo>
                  <a:pt x="1854" y="1978"/>
                </a:lnTo>
                <a:lnTo>
                  <a:pt x="1878" y="1966"/>
                </a:lnTo>
                <a:lnTo>
                  <a:pt x="1902" y="1948"/>
                </a:lnTo>
                <a:lnTo>
                  <a:pt x="1926" y="1936"/>
                </a:lnTo>
                <a:lnTo>
                  <a:pt x="1950" y="1924"/>
                </a:lnTo>
                <a:lnTo>
                  <a:pt x="1974" y="1906"/>
                </a:lnTo>
                <a:lnTo>
                  <a:pt x="1998" y="1894"/>
                </a:lnTo>
                <a:lnTo>
                  <a:pt x="2022" y="1876"/>
                </a:lnTo>
                <a:lnTo>
                  <a:pt x="2045" y="1864"/>
                </a:lnTo>
                <a:lnTo>
                  <a:pt x="2069" y="1852"/>
                </a:lnTo>
                <a:lnTo>
                  <a:pt x="2093" y="1841"/>
                </a:lnTo>
                <a:lnTo>
                  <a:pt x="2117" y="1829"/>
                </a:lnTo>
                <a:lnTo>
                  <a:pt x="2141" y="1817"/>
                </a:lnTo>
                <a:lnTo>
                  <a:pt x="2159" y="1805"/>
                </a:lnTo>
                <a:lnTo>
                  <a:pt x="2183" y="1793"/>
                </a:lnTo>
                <a:lnTo>
                  <a:pt x="2207" y="1787"/>
                </a:lnTo>
                <a:lnTo>
                  <a:pt x="2231" y="1781"/>
                </a:lnTo>
                <a:lnTo>
                  <a:pt x="2255" y="1769"/>
                </a:lnTo>
                <a:lnTo>
                  <a:pt x="2279" y="1763"/>
                </a:lnTo>
                <a:lnTo>
                  <a:pt x="2303" y="1757"/>
                </a:lnTo>
                <a:lnTo>
                  <a:pt x="2326" y="1757"/>
                </a:lnTo>
                <a:lnTo>
                  <a:pt x="2350" y="1751"/>
                </a:lnTo>
                <a:lnTo>
                  <a:pt x="2374" y="1751"/>
                </a:lnTo>
                <a:lnTo>
                  <a:pt x="2398" y="1745"/>
                </a:lnTo>
                <a:lnTo>
                  <a:pt x="2422" y="1745"/>
                </a:lnTo>
                <a:lnTo>
                  <a:pt x="2446" y="1745"/>
                </a:lnTo>
                <a:lnTo>
                  <a:pt x="2470" y="1745"/>
                </a:lnTo>
                <a:lnTo>
                  <a:pt x="2494" y="1745"/>
                </a:lnTo>
                <a:lnTo>
                  <a:pt x="2518" y="1745"/>
                </a:lnTo>
                <a:lnTo>
                  <a:pt x="2542" y="1751"/>
                </a:lnTo>
                <a:lnTo>
                  <a:pt x="2566" y="1751"/>
                </a:lnTo>
                <a:lnTo>
                  <a:pt x="2590" y="1757"/>
                </a:lnTo>
                <a:lnTo>
                  <a:pt x="2614" y="1757"/>
                </a:lnTo>
                <a:lnTo>
                  <a:pt x="2637" y="1763"/>
                </a:lnTo>
                <a:lnTo>
                  <a:pt x="2661" y="1769"/>
                </a:lnTo>
                <a:lnTo>
                  <a:pt x="2685" y="1775"/>
                </a:lnTo>
                <a:lnTo>
                  <a:pt x="2709" y="1781"/>
                </a:lnTo>
                <a:lnTo>
                  <a:pt x="2733" y="1787"/>
                </a:lnTo>
                <a:lnTo>
                  <a:pt x="2757" y="1793"/>
                </a:lnTo>
                <a:lnTo>
                  <a:pt x="2781" y="1799"/>
                </a:lnTo>
                <a:lnTo>
                  <a:pt x="2805" y="1805"/>
                </a:lnTo>
                <a:lnTo>
                  <a:pt x="2829" y="1811"/>
                </a:lnTo>
                <a:lnTo>
                  <a:pt x="2853" y="1817"/>
                </a:lnTo>
                <a:lnTo>
                  <a:pt x="2877" y="1823"/>
                </a:lnTo>
                <a:lnTo>
                  <a:pt x="2901" y="1829"/>
                </a:lnTo>
                <a:lnTo>
                  <a:pt x="2924" y="1829"/>
                </a:lnTo>
                <a:lnTo>
                  <a:pt x="2942" y="1835"/>
                </a:lnTo>
                <a:lnTo>
                  <a:pt x="2966" y="1835"/>
                </a:lnTo>
                <a:lnTo>
                  <a:pt x="2990" y="1835"/>
                </a:lnTo>
                <a:lnTo>
                  <a:pt x="3014" y="182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6" name="Freeform 89"/>
          <p:cNvSpPr>
            <a:spLocks/>
          </p:cNvSpPr>
          <p:nvPr/>
        </p:nvSpPr>
        <p:spPr bwMode="auto">
          <a:xfrm>
            <a:off x="6129338" y="3292475"/>
            <a:ext cx="2382837" cy="2894013"/>
          </a:xfrm>
          <a:custGeom>
            <a:avLst/>
            <a:gdLst>
              <a:gd name="T0" fmla="*/ 2147483647 w 1501"/>
              <a:gd name="T1" fmla="*/ 2147483647 h 1823"/>
              <a:gd name="T2" fmla="*/ 2147483647 w 1501"/>
              <a:gd name="T3" fmla="*/ 2147483647 h 1823"/>
              <a:gd name="T4" fmla="*/ 2147483647 w 1501"/>
              <a:gd name="T5" fmla="*/ 2147483647 h 1823"/>
              <a:gd name="T6" fmla="*/ 2147483647 w 1501"/>
              <a:gd name="T7" fmla="*/ 2147483647 h 1823"/>
              <a:gd name="T8" fmla="*/ 2147483647 w 1501"/>
              <a:gd name="T9" fmla="*/ 2147483647 h 1823"/>
              <a:gd name="T10" fmla="*/ 2147483647 w 1501"/>
              <a:gd name="T11" fmla="*/ 2147483647 h 1823"/>
              <a:gd name="T12" fmla="*/ 2147483647 w 1501"/>
              <a:gd name="T13" fmla="*/ 2147483647 h 1823"/>
              <a:gd name="T14" fmla="*/ 2147483647 w 1501"/>
              <a:gd name="T15" fmla="*/ 2147483647 h 1823"/>
              <a:gd name="T16" fmla="*/ 2147483647 w 1501"/>
              <a:gd name="T17" fmla="*/ 2147483647 h 1823"/>
              <a:gd name="T18" fmla="*/ 2147483647 w 1501"/>
              <a:gd name="T19" fmla="*/ 2147483647 h 1823"/>
              <a:gd name="T20" fmla="*/ 2147483647 w 1501"/>
              <a:gd name="T21" fmla="*/ 2147483647 h 1823"/>
              <a:gd name="T22" fmla="*/ 2147483647 w 1501"/>
              <a:gd name="T23" fmla="*/ 2147483647 h 1823"/>
              <a:gd name="T24" fmla="*/ 2147483647 w 1501"/>
              <a:gd name="T25" fmla="*/ 2147483647 h 1823"/>
              <a:gd name="T26" fmla="*/ 2147483647 w 1501"/>
              <a:gd name="T27" fmla="*/ 2147483647 h 1823"/>
              <a:gd name="T28" fmla="*/ 2147483647 w 1501"/>
              <a:gd name="T29" fmla="*/ 2147483647 h 1823"/>
              <a:gd name="T30" fmla="*/ 2147483647 w 1501"/>
              <a:gd name="T31" fmla="*/ 2147483647 h 1823"/>
              <a:gd name="T32" fmla="*/ 2147483647 w 1501"/>
              <a:gd name="T33" fmla="*/ 2147483647 h 1823"/>
              <a:gd name="T34" fmla="*/ 2147483647 w 1501"/>
              <a:gd name="T35" fmla="*/ 2147483647 h 1823"/>
              <a:gd name="T36" fmla="*/ 2147483647 w 1501"/>
              <a:gd name="T37" fmla="*/ 2147483647 h 1823"/>
              <a:gd name="T38" fmla="*/ 2147483647 w 1501"/>
              <a:gd name="T39" fmla="*/ 2147483647 h 1823"/>
              <a:gd name="T40" fmla="*/ 2147483647 w 1501"/>
              <a:gd name="T41" fmla="*/ 2147483647 h 1823"/>
              <a:gd name="T42" fmla="*/ 2147483647 w 1501"/>
              <a:gd name="T43" fmla="*/ 2147483647 h 1823"/>
              <a:gd name="T44" fmla="*/ 2147483647 w 1501"/>
              <a:gd name="T45" fmla="*/ 2147483647 h 1823"/>
              <a:gd name="T46" fmla="*/ 2147483647 w 1501"/>
              <a:gd name="T47" fmla="*/ 2147483647 h 1823"/>
              <a:gd name="T48" fmla="*/ 2147483647 w 1501"/>
              <a:gd name="T49" fmla="*/ 2147483647 h 1823"/>
              <a:gd name="T50" fmla="*/ 2147483647 w 1501"/>
              <a:gd name="T51" fmla="*/ 2147483647 h 1823"/>
              <a:gd name="T52" fmla="*/ 2147483647 w 1501"/>
              <a:gd name="T53" fmla="*/ 2147483647 h 1823"/>
              <a:gd name="T54" fmla="*/ 2147483647 w 1501"/>
              <a:gd name="T55" fmla="*/ 2147483647 h 1823"/>
              <a:gd name="T56" fmla="*/ 2147483647 w 1501"/>
              <a:gd name="T57" fmla="*/ 2147483647 h 1823"/>
              <a:gd name="T58" fmla="*/ 2147483647 w 1501"/>
              <a:gd name="T59" fmla="*/ 2147483647 h 1823"/>
              <a:gd name="T60" fmla="*/ 2147483647 w 1501"/>
              <a:gd name="T61" fmla="*/ 2147483647 h 1823"/>
              <a:gd name="T62" fmla="*/ 2147483647 w 1501"/>
              <a:gd name="T63" fmla="*/ 0 h 18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01"/>
              <a:gd name="T97" fmla="*/ 0 h 1823"/>
              <a:gd name="T98" fmla="*/ 1501 w 1501"/>
              <a:gd name="T99" fmla="*/ 1823 h 18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01" h="1823">
                <a:moveTo>
                  <a:pt x="0" y="906"/>
                </a:moveTo>
                <a:lnTo>
                  <a:pt x="24" y="900"/>
                </a:lnTo>
                <a:lnTo>
                  <a:pt x="48" y="894"/>
                </a:lnTo>
                <a:lnTo>
                  <a:pt x="72" y="888"/>
                </a:lnTo>
                <a:lnTo>
                  <a:pt x="96" y="870"/>
                </a:lnTo>
                <a:lnTo>
                  <a:pt x="120" y="858"/>
                </a:lnTo>
                <a:lnTo>
                  <a:pt x="144" y="840"/>
                </a:lnTo>
                <a:lnTo>
                  <a:pt x="168" y="816"/>
                </a:lnTo>
                <a:lnTo>
                  <a:pt x="191" y="792"/>
                </a:lnTo>
                <a:lnTo>
                  <a:pt x="215" y="762"/>
                </a:lnTo>
                <a:lnTo>
                  <a:pt x="239" y="732"/>
                </a:lnTo>
                <a:lnTo>
                  <a:pt x="263" y="696"/>
                </a:lnTo>
                <a:lnTo>
                  <a:pt x="287" y="666"/>
                </a:lnTo>
                <a:lnTo>
                  <a:pt x="311" y="624"/>
                </a:lnTo>
                <a:lnTo>
                  <a:pt x="335" y="588"/>
                </a:lnTo>
                <a:lnTo>
                  <a:pt x="359" y="552"/>
                </a:lnTo>
                <a:lnTo>
                  <a:pt x="383" y="510"/>
                </a:lnTo>
                <a:lnTo>
                  <a:pt x="407" y="474"/>
                </a:lnTo>
                <a:lnTo>
                  <a:pt x="431" y="438"/>
                </a:lnTo>
                <a:lnTo>
                  <a:pt x="455" y="408"/>
                </a:lnTo>
                <a:lnTo>
                  <a:pt x="478" y="378"/>
                </a:lnTo>
                <a:lnTo>
                  <a:pt x="502" y="348"/>
                </a:lnTo>
                <a:lnTo>
                  <a:pt x="526" y="330"/>
                </a:lnTo>
                <a:lnTo>
                  <a:pt x="550" y="312"/>
                </a:lnTo>
                <a:lnTo>
                  <a:pt x="574" y="300"/>
                </a:lnTo>
                <a:lnTo>
                  <a:pt x="598" y="294"/>
                </a:lnTo>
                <a:lnTo>
                  <a:pt x="622" y="294"/>
                </a:lnTo>
                <a:lnTo>
                  <a:pt x="646" y="300"/>
                </a:lnTo>
                <a:lnTo>
                  <a:pt x="670" y="312"/>
                </a:lnTo>
                <a:lnTo>
                  <a:pt x="694" y="330"/>
                </a:lnTo>
                <a:lnTo>
                  <a:pt x="712" y="348"/>
                </a:lnTo>
                <a:lnTo>
                  <a:pt x="736" y="372"/>
                </a:lnTo>
                <a:lnTo>
                  <a:pt x="760" y="396"/>
                </a:lnTo>
                <a:lnTo>
                  <a:pt x="783" y="426"/>
                </a:lnTo>
                <a:lnTo>
                  <a:pt x="807" y="450"/>
                </a:lnTo>
                <a:lnTo>
                  <a:pt x="831" y="468"/>
                </a:lnTo>
                <a:lnTo>
                  <a:pt x="855" y="486"/>
                </a:lnTo>
                <a:lnTo>
                  <a:pt x="879" y="498"/>
                </a:lnTo>
                <a:lnTo>
                  <a:pt x="903" y="498"/>
                </a:lnTo>
                <a:lnTo>
                  <a:pt x="927" y="492"/>
                </a:lnTo>
                <a:lnTo>
                  <a:pt x="951" y="468"/>
                </a:lnTo>
                <a:lnTo>
                  <a:pt x="975" y="438"/>
                </a:lnTo>
                <a:lnTo>
                  <a:pt x="999" y="396"/>
                </a:lnTo>
                <a:lnTo>
                  <a:pt x="1023" y="348"/>
                </a:lnTo>
                <a:lnTo>
                  <a:pt x="1047" y="288"/>
                </a:lnTo>
                <a:lnTo>
                  <a:pt x="1070" y="222"/>
                </a:lnTo>
                <a:lnTo>
                  <a:pt x="1094" y="156"/>
                </a:lnTo>
                <a:lnTo>
                  <a:pt x="1118" y="96"/>
                </a:lnTo>
                <a:lnTo>
                  <a:pt x="1142" y="48"/>
                </a:lnTo>
                <a:lnTo>
                  <a:pt x="1166" y="18"/>
                </a:lnTo>
                <a:lnTo>
                  <a:pt x="1190" y="18"/>
                </a:lnTo>
                <a:lnTo>
                  <a:pt x="1214" y="48"/>
                </a:lnTo>
                <a:lnTo>
                  <a:pt x="1238" y="126"/>
                </a:lnTo>
                <a:lnTo>
                  <a:pt x="1262" y="246"/>
                </a:lnTo>
                <a:lnTo>
                  <a:pt x="1286" y="426"/>
                </a:lnTo>
                <a:lnTo>
                  <a:pt x="1310" y="654"/>
                </a:lnTo>
                <a:lnTo>
                  <a:pt x="1334" y="929"/>
                </a:lnTo>
                <a:lnTo>
                  <a:pt x="1357" y="1223"/>
                </a:lnTo>
                <a:lnTo>
                  <a:pt x="1381" y="1505"/>
                </a:lnTo>
                <a:lnTo>
                  <a:pt x="1405" y="1733"/>
                </a:lnTo>
                <a:lnTo>
                  <a:pt x="1429" y="1823"/>
                </a:lnTo>
                <a:lnTo>
                  <a:pt x="1453" y="1667"/>
                </a:lnTo>
                <a:lnTo>
                  <a:pt x="1477" y="1127"/>
                </a:lnTo>
                <a:lnTo>
                  <a:pt x="1501" y="0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Text Box 91"/>
          <p:cNvSpPr txBox="1">
            <a:spLocks noChangeArrowheads="1"/>
          </p:cNvSpPr>
          <p:nvPr/>
        </p:nvSpPr>
        <p:spPr bwMode="auto">
          <a:xfrm>
            <a:off x="1747678" y="2343150"/>
            <a:ext cx="292925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33FF"/>
                </a:solidFill>
                <a:latin typeface="Calibri"/>
                <a:cs typeface="Calibri"/>
              </a:rPr>
              <a:t>Degree 15 polynomial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63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5" grpId="0" animBg="1"/>
      <p:bldP spid="22616" grpId="0" animBg="1"/>
      <p:bldP spid="226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Overfitting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352800" y="2667000"/>
            <a:ext cx="2438400" cy="2438400"/>
            <a:chOff x="3168" y="1584"/>
            <a:chExt cx="1536" cy="1536"/>
          </a:xfrm>
        </p:grpSpPr>
        <p:sp>
          <p:nvSpPr>
            <p:cNvPr id="23586" name="Rectangle 5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Rectangle 6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Rectangle 7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Rectangle 8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Rectangle 9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Rectangle 10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Rectangle 11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Rectangle 12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Rectangle 13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Rectangle 14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Rectangle 15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Rectangle 16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Rectangle 17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Rectangle 18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Rectangle 19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Rectangle 20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Rectangle 21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Rectangle 22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Rectangle 23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Rectangle 24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Rectangle 25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Rectangle 26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Rectangle 27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Rectangle 28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Rectangle 29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Rectangle 30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Rectangle 31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Rectangle 32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Rectangle 33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Rectangle 34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Rectangle 35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Rectangle 36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Rectangle 37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Rectangle 38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Rectangle 39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Rectangle 40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Rectangle 41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Rectangle 42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Rectangle 43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Rectangle 44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Rectangle 45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Rectangle 46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Rectangle 47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Rectangle 48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Rectangle 49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Rectangle 50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Rectangle 51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Rectangle 52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Rectangle 53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Rectangle 54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Rectangle 55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Rectangle 56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Rectangle 57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Rectangle 58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Rectangle 59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Rectangle 60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Rectangle 61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Rectangle 62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Rectangle 63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ectangle 64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Rectangle 65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Rectangle 66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Rectangle 67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9" name="Rectangle 68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7" name="Picture 18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713" y="175895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8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15113" y="175260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8"/>
          <p:cNvGrpSpPr>
            <a:grpSpLocks/>
          </p:cNvGrpSpPr>
          <p:nvPr/>
        </p:nvGrpSpPr>
        <p:grpSpPr bwMode="auto">
          <a:xfrm>
            <a:off x="420688" y="2971800"/>
            <a:ext cx="8221662" cy="304800"/>
            <a:chOff x="265" y="1872"/>
            <a:chExt cx="5179" cy="192"/>
          </a:xfrm>
        </p:grpSpPr>
        <p:sp>
          <p:nvSpPr>
            <p:cNvPr id="23581" name="Line 106"/>
            <p:cNvSpPr>
              <a:spLocks noChangeShapeType="1"/>
            </p:cNvSpPr>
            <p:nvPr/>
          </p:nvSpPr>
          <p:spPr bwMode="auto">
            <a:xfrm>
              <a:off x="1680" y="196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Rectangle 107"/>
            <p:cNvSpPr>
              <a:spLocks noChangeArrowheads="1"/>
            </p:cNvSpPr>
            <p:nvPr/>
          </p:nvSpPr>
          <p:spPr bwMode="auto">
            <a:xfrm>
              <a:off x="2304" y="1872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83" name="Picture 20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5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4" name="Picture 20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66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5" name="Line 214"/>
            <p:cNvSpPr>
              <a:spLocks noChangeShapeType="1"/>
            </p:cNvSpPr>
            <p:nvPr/>
          </p:nvSpPr>
          <p:spPr bwMode="auto">
            <a:xfrm>
              <a:off x="2496" y="196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9"/>
          <p:cNvGrpSpPr>
            <a:grpSpLocks/>
          </p:cNvGrpSpPr>
          <p:nvPr/>
        </p:nvGrpSpPr>
        <p:grpSpPr bwMode="auto">
          <a:xfrm>
            <a:off x="420688" y="3581400"/>
            <a:ext cx="8204200" cy="304800"/>
            <a:chOff x="265" y="2256"/>
            <a:chExt cx="5168" cy="192"/>
          </a:xfrm>
        </p:grpSpPr>
        <p:sp>
          <p:nvSpPr>
            <p:cNvPr id="23576" name="Line 105"/>
            <p:cNvSpPr>
              <a:spLocks noChangeShapeType="1"/>
            </p:cNvSpPr>
            <p:nvPr/>
          </p:nvSpPr>
          <p:spPr bwMode="auto">
            <a:xfrm flipH="1">
              <a:off x="1680" y="235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Rectangle 108"/>
            <p:cNvSpPr>
              <a:spLocks noChangeArrowheads="1"/>
            </p:cNvSpPr>
            <p:nvPr/>
          </p:nvSpPr>
          <p:spPr bwMode="auto">
            <a:xfrm>
              <a:off x="2688" y="2256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78" name="Picture 20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5" y="2304"/>
              <a:ext cx="127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Picture 2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155" y="2304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0" name="Line 215"/>
            <p:cNvSpPr>
              <a:spLocks noChangeShapeType="1"/>
            </p:cNvSpPr>
            <p:nvPr/>
          </p:nvSpPr>
          <p:spPr bwMode="auto">
            <a:xfrm flipH="1">
              <a:off x="2880" y="2352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9" name="Text Box 222"/>
          <p:cNvSpPr txBox="1">
            <a:spLocks noChangeArrowheads="1"/>
          </p:cNvSpPr>
          <p:nvPr/>
        </p:nvSpPr>
        <p:spPr bwMode="auto">
          <a:xfrm>
            <a:off x="3886200" y="579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/>
                <a:cs typeface="Calibri"/>
              </a:rPr>
              <a:t>2 wins!!</a:t>
            </a:r>
          </a:p>
        </p:txBody>
      </p:sp>
      <p:grpSp>
        <p:nvGrpSpPr>
          <p:cNvPr id="5" name="Group 225"/>
          <p:cNvGrpSpPr>
            <a:grpSpLocks/>
          </p:cNvGrpSpPr>
          <p:nvPr/>
        </p:nvGrpSpPr>
        <p:grpSpPr bwMode="auto">
          <a:xfrm>
            <a:off x="385763" y="4191000"/>
            <a:ext cx="8250237" cy="304800"/>
            <a:chOff x="243" y="2640"/>
            <a:chExt cx="5197" cy="192"/>
          </a:xfrm>
        </p:grpSpPr>
        <p:sp>
          <p:nvSpPr>
            <p:cNvPr id="23571" name="Rectangle 188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89"/>
            <p:cNvSpPr>
              <a:spLocks noChangeShapeType="1"/>
            </p:cNvSpPr>
            <p:nvPr/>
          </p:nvSpPr>
          <p:spPr bwMode="auto">
            <a:xfrm flipH="1">
              <a:off x="1680" y="27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3" name="Picture 20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3" y="2688"/>
              <a:ext cx="129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Line 216"/>
            <p:cNvSpPr>
              <a:spLocks noChangeShapeType="1"/>
            </p:cNvSpPr>
            <p:nvPr/>
          </p:nvSpPr>
          <p:spPr bwMode="auto">
            <a:xfrm flipH="1">
              <a:off x="2688" y="2736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5" name="Picture 2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135" y="2688"/>
              <a:ext cx="130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26"/>
          <p:cNvGrpSpPr>
            <a:grpSpLocks/>
          </p:cNvGrpSpPr>
          <p:nvPr/>
        </p:nvGrpSpPr>
        <p:grpSpPr bwMode="auto">
          <a:xfrm>
            <a:off x="325438" y="4800600"/>
            <a:ext cx="8286750" cy="304800"/>
            <a:chOff x="205" y="3024"/>
            <a:chExt cx="5220" cy="192"/>
          </a:xfrm>
        </p:grpSpPr>
        <p:sp>
          <p:nvSpPr>
            <p:cNvPr id="23566" name="Rectangle 187"/>
            <p:cNvSpPr>
              <a:spLocks noChangeArrowheads="1"/>
            </p:cNvSpPr>
            <p:nvPr/>
          </p:nvSpPr>
          <p:spPr bwMode="auto">
            <a:xfrm>
              <a:off x="3456" y="3024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90"/>
            <p:cNvSpPr>
              <a:spLocks noChangeShapeType="1"/>
            </p:cNvSpPr>
            <p:nvPr/>
          </p:nvSpPr>
          <p:spPr bwMode="auto">
            <a:xfrm flipH="1" flipV="1">
              <a:off x="1680" y="3120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68" name="Picture 20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05" y="3072"/>
              <a:ext cx="13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Line 217"/>
            <p:cNvSpPr>
              <a:spLocks noChangeShapeType="1"/>
            </p:cNvSpPr>
            <p:nvPr/>
          </p:nvSpPr>
          <p:spPr bwMode="auto">
            <a:xfrm flipH="1" flipV="1">
              <a:off x="3648" y="312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0" name="Picture 22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147" y="3072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2" name="Picture 10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5313" y="2362200"/>
            <a:ext cx="16906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0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81800" y="2297113"/>
            <a:ext cx="16906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55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Overfitting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i="1" dirty="0"/>
              <a:t>relative </a:t>
            </a:r>
            <a:r>
              <a:rPr lang="en-US" sz="2000" dirty="0"/>
              <a:t>probabilities (odds ratios):</a:t>
            </a:r>
          </a:p>
          <a:p>
            <a:pPr eaLnBrk="1" hangingPunct="1"/>
            <a:endParaRPr lang="en-US" sz="20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00200" y="3316288"/>
            <a:ext cx="25146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south-west : inf</a:t>
            </a:r>
          </a:p>
          <a:p>
            <a:r>
              <a:rPr lang="en-US">
                <a:latin typeface="Courier New" pitchFamily="49" charset="0"/>
              </a:rPr>
              <a:t>nation     : inf</a:t>
            </a:r>
          </a:p>
          <a:p>
            <a:r>
              <a:rPr lang="en-US">
                <a:latin typeface="Courier New" pitchFamily="49" charset="0"/>
              </a:rPr>
              <a:t>morally    : inf</a:t>
            </a:r>
          </a:p>
          <a:p>
            <a:r>
              <a:rPr lang="en-US">
                <a:latin typeface="Courier New" pitchFamily="49" charset="0"/>
              </a:rPr>
              <a:t>nicely     : inf</a:t>
            </a:r>
          </a:p>
          <a:p>
            <a:r>
              <a:rPr lang="en-US">
                <a:latin typeface="Courier New" pitchFamily="49" charset="0"/>
              </a:rPr>
              <a:t>extent     : inf</a:t>
            </a:r>
          </a:p>
          <a:p>
            <a:r>
              <a:rPr lang="en-US">
                <a:latin typeface="Courier New" pitchFamily="49" charset="0"/>
              </a:rPr>
              <a:t>seriously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43200" y="572135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What went wrong here?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876800" y="3316288"/>
            <a:ext cx="24384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screens    : inf</a:t>
            </a:r>
          </a:p>
          <a:p>
            <a:r>
              <a:rPr lang="en-US">
                <a:latin typeface="Courier New" pitchFamily="49" charset="0"/>
              </a:rPr>
              <a:t>minute     : inf</a:t>
            </a:r>
          </a:p>
          <a:p>
            <a:r>
              <a:rPr lang="en-US">
                <a:latin typeface="Courier New" pitchFamily="49" charset="0"/>
              </a:rPr>
              <a:t>guaranteed : inf</a:t>
            </a:r>
          </a:p>
          <a:p>
            <a:r>
              <a:rPr lang="en-US">
                <a:latin typeface="Courier New" pitchFamily="49" charset="0"/>
              </a:rPr>
              <a:t>$205.00    : inf</a:t>
            </a:r>
          </a:p>
          <a:p>
            <a:r>
              <a:rPr lang="en-US">
                <a:latin typeface="Courier New" pitchFamily="49" charset="0"/>
              </a:rPr>
              <a:t>delivery   : inf</a:t>
            </a:r>
          </a:p>
          <a:p>
            <a:r>
              <a:rPr lang="en-US">
                <a:latin typeface="Courier New" pitchFamily="49" charset="0"/>
              </a:rPr>
              <a:t>signature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458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3876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3622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/>
      <p:bldP spid="266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Testing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45" y="2235200"/>
            <a:ext cx="3579510" cy="2946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514" y="2340708"/>
            <a:ext cx="3842741" cy="215509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7424" y="2209800"/>
            <a:ext cx="3804752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Important Concepts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324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Data: labeled instances, e.g. emails marked spam/ham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Held out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Test set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Features: attribute-value pairs which characterize each 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Experimentation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Learn parameters (e.g. model probabilities) on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(Tune </a:t>
            </a:r>
            <a:r>
              <a:rPr lang="en-US" sz="1600" dirty="0" err="1">
                <a:latin typeface="Calibri"/>
                <a:cs typeface="Calibri"/>
              </a:rPr>
              <a:t>hyperparameters</a:t>
            </a:r>
            <a:r>
              <a:rPr lang="en-US" sz="1600" dirty="0">
                <a:latin typeface="Calibri"/>
                <a:cs typeface="Calibri"/>
              </a:rPr>
              <a:t> on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Compute accuracy of test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Very important: never “peek” at the test set!</a:t>
            </a:r>
          </a:p>
          <a:p>
            <a:pPr lvl="1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Accuracy: fraction of instances predicted correctly</a:t>
            </a: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>
                <a:latin typeface="Calibri"/>
                <a:cs typeface="Calibri"/>
              </a:rPr>
              <a:t>Overfitting</a:t>
            </a:r>
            <a:r>
              <a:rPr lang="en-US" sz="1800" dirty="0">
                <a:latin typeface="Calibri"/>
                <a:cs typeface="Calibri"/>
              </a:rPr>
              <a:t> and generalization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Want a classifier which does well on </a:t>
            </a:r>
            <a:r>
              <a:rPr lang="en-US" sz="1600" i="1" dirty="0">
                <a:latin typeface="Calibri"/>
                <a:cs typeface="Calibri"/>
              </a:rPr>
              <a:t>test</a:t>
            </a:r>
            <a:r>
              <a:rPr lang="en-US" sz="1600" dirty="0">
                <a:latin typeface="Calibri"/>
                <a:cs typeface="Calibri"/>
              </a:rPr>
              <a:t>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>
                <a:latin typeface="Calibri"/>
                <a:cs typeface="Calibri"/>
              </a:rPr>
              <a:t>Overfitting</a:t>
            </a:r>
            <a:r>
              <a:rPr lang="en-US" sz="1600" dirty="0">
                <a:latin typeface="Calibri"/>
                <a:cs typeface="Calibri"/>
              </a:rPr>
              <a:t>: fitting the training data very closely, but not generalizing 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We’ll investigate </a:t>
            </a:r>
            <a:r>
              <a:rPr lang="en-US" sz="1600" dirty="0" err="1">
                <a:latin typeface="Calibri"/>
                <a:cs typeface="Calibri"/>
              </a:rPr>
              <a:t>overfitting</a:t>
            </a:r>
            <a:r>
              <a:rPr lang="en-US" sz="1600" dirty="0">
                <a:latin typeface="Calibri"/>
                <a:cs typeface="Calibri"/>
              </a:rPr>
              <a:t> and generalization formally in a few lectures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934200" y="1600200"/>
            <a:ext cx="1676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Training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934200" y="4267200"/>
            <a:ext cx="1676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Held-Out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934200" y="5334000"/>
            <a:ext cx="1676400" cy="914400"/>
          </a:xfrm>
          <a:prstGeom prst="rect">
            <a:avLst/>
          </a:prstGeom>
          <a:solidFill>
            <a:srgbClr val="BDE6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Test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933" y="1600200"/>
            <a:ext cx="2777206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93" y="3886200"/>
            <a:ext cx="2164772" cy="1676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6386" y="5388709"/>
            <a:ext cx="2212274" cy="12406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Generalization and Overfitting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Relative frequency parameters will </a:t>
            </a:r>
            <a:r>
              <a:rPr lang="en-US" sz="2000" dirty="0" err="1">
                <a:solidFill>
                  <a:srgbClr val="C00000"/>
                </a:solidFill>
              </a:rPr>
              <a:t>overfit</a:t>
            </a:r>
            <a:r>
              <a:rPr lang="en-US" sz="2000" dirty="0"/>
              <a:t> the training data!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because we never saw a 3 with pixel (8, 8) on during training doesn’t mean we won’t see it at test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“minute” is 100% spam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“seriously” is 100% ham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What about all the words that don’t occur in the training set at all?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In general, we can’t go around giving unseen events zero probability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As an extreme case, imagine using the entire email as the only feature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 get the training data perfect (if deterministic labeling)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Wouldn’t </a:t>
            </a:r>
            <a:r>
              <a:rPr lang="en-US" sz="1800" i="1" dirty="0"/>
              <a:t>generalize</a:t>
            </a:r>
            <a:r>
              <a:rPr lang="en-US" sz="1800" dirty="0"/>
              <a:t> at 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making the bag-of-words assumption gives us some generalization, but isn’t enough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To generalize better: we need to </a:t>
            </a:r>
            <a:r>
              <a:rPr lang="en-US" sz="2000" dirty="0">
                <a:solidFill>
                  <a:srgbClr val="CC0000"/>
                </a:solidFill>
              </a:rPr>
              <a:t>smooth </a:t>
            </a:r>
            <a:r>
              <a:rPr lang="en-US" sz="2000" dirty="0"/>
              <a:t>or </a:t>
            </a:r>
            <a:r>
              <a:rPr lang="en-US" sz="2000" dirty="0">
                <a:solidFill>
                  <a:srgbClr val="CC0000"/>
                </a:solidFill>
              </a:rPr>
              <a:t>regularize </a:t>
            </a:r>
            <a:r>
              <a:rPr lang="en-US" sz="2000" dirty="0"/>
              <a:t>the estimates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29135"/>
            <a:ext cx="10171112" cy="524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287797"/>
            <a:ext cx="3524960" cy="2739606"/>
          </a:xfrm>
          <a:prstGeom prst="rect">
            <a:avLst/>
          </a:prstGeom>
          <a:noFill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344" y="2244725"/>
            <a:ext cx="4760049" cy="301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174750"/>
            <a:ext cx="5681935" cy="5073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24400" cy="4876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Laplace’s estimate: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Pretend you saw every outcome once more than you actually did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2970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6338" y="4116389"/>
            <a:ext cx="16430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294065"/>
            <a:ext cx="269081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7725" y="4437065"/>
            <a:ext cx="2813051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4738" y="3049589"/>
            <a:ext cx="36496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1275" name="Rectangle 11"/>
          <p:cNvSpPr>
            <a:spLocks noChangeArrowheads="1"/>
          </p:cNvSpPr>
          <p:nvPr/>
        </p:nvSpPr>
        <p:spPr bwMode="auto">
          <a:xfrm>
            <a:off x="7696200" y="32004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1276" name="Rectangle 12"/>
          <p:cNvSpPr>
            <a:spLocks noChangeArrowheads="1"/>
          </p:cNvSpPr>
          <p:nvPr/>
        </p:nvSpPr>
        <p:spPr bwMode="auto">
          <a:xfrm>
            <a:off x="7696200" y="42672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6629400" y="1905000"/>
            <a:ext cx="2606040" cy="685800"/>
            <a:chOff x="6629400" y="1905000"/>
            <a:chExt cx="1447800" cy="381000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75" grpId="0" animBg="1"/>
      <p:bldP spid="129127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5791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Laplace’s estimate (extended):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Pretend you saw every outcome k extra times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What’s Laplace with k = 0?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k is the 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strength</a:t>
            </a:r>
            <a:r>
              <a:rPr lang="en-US" sz="2000" dirty="0">
                <a:latin typeface="Calibri"/>
                <a:cs typeface="Calibri"/>
              </a:rPr>
              <a:t> of the prior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 for conditionals: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Smooth each condition independently: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2" y="3962401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1" y="4876801"/>
            <a:ext cx="36179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2" y="3103563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229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9114" y="5570538"/>
            <a:ext cx="34686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2" y="2667000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2300" name="Rectangle 12"/>
          <p:cNvSpPr>
            <a:spLocks noChangeArrowheads="1"/>
          </p:cNvSpPr>
          <p:nvPr/>
        </p:nvSpPr>
        <p:spPr bwMode="auto">
          <a:xfrm>
            <a:off x="9372600" y="28956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1" name="Rectangle 13"/>
          <p:cNvSpPr>
            <a:spLocks noChangeArrowheads="1"/>
          </p:cNvSpPr>
          <p:nvPr/>
        </p:nvSpPr>
        <p:spPr bwMode="auto">
          <a:xfrm>
            <a:off x="9372600" y="37338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2" name="Rectangle 14"/>
          <p:cNvSpPr>
            <a:spLocks noChangeArrowheads="1"/>
          </p:cNvSpPr>
          <p:nvPr/>
        </p:nvSpPr>
        <p:spPr bwMode="auto">
          <a:xfrm>
            <a:off x="9296400" y="4724400"/>
            <a:ext cx="1676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620000" y="1828800"/>
            <a:ext cx="2606040" cy="685800"/>
            <a:chOff x="6629400" y="1905000"/>
            <a:chExt cx="1447800" cy="381000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300" grpId="0" animBg="1"/>
      <p:bldP spid="1292301" grpId="0" animBg="1"/>
      <p:bldP spid="129230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Real NB: Smoothing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For real classification problems, smoothing is critical</a:t>
            </a:r>
          </a:p>
          <a:p>
            <a:pPr eaLnBrk="1" hangingPunct="1"/>
            <a:r>
              <a:rPr lang="en-US" sz="2400" dirty="0"/>
              <a:t>New odds ratios: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00200" y="3690938"/>
            <a:ext cx="25146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helvetica : 11.4</a:t>
            </a:r>
          </a:p>
          <a:p>
            <a:r>
              <a:rPr lang="en-US">
                <a:latin typeface="Courier New" pitchFamily="49" charset="0"/>
              </a:rPr>
              <a:t>seems     : 10.8</a:t>
            </a:r>
          </a:p>
          <a:p>
            <a:r>
              <a:rPr lang="en-US">
                <a:latin typeface="Courier New" pitchFamily="49" charset="0"/>
              </a:rPr>
              <a:t>group     : 10.2</a:t>
            </a:r>
          </a:p>
          <a:p>
            <a:r>
              <a:rPr lang="en-US">
                <a:latin typeface="Courier New" pitchFamily="49" charset="0"/>
              </a:rPr>
              <a:t>ago       :  8.4</a:t>
            </a:r>
          </a:p>
          <a:p>
            <a:r>
              <a:rPr lang="en-US">
                <a:latin typeface="Courier New" pitchFamily="49" charset="0"/>
              </a:rPr>
              <a:t>areas     :  8.3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76800" y="3690938"/>
            <a:ext cx="24384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verdana : 28.8</a:t>
            </a:r>
          </a:p>
          <a:p>
            <a:r>
              <a:rPr lang="en-US">
                <a:latin typeface="Courier New" pitchFamily="49" charset="0"/>
              </a:rPr>
              <a:t>Credit  : 28.4</a:t>
            </a:r>
          </a:p>
          <a:p>
            <a:r>
              <a:rPr lang="en-US">
                <a:latin typeface="Courier New" pitchFamily="49" charset="0"/>
              </a:rPr>
              <a:t>ORDER   : 27.2</a:t>
            </a:r>
          </a:p>
          <a:p>
            <a:r>
              <a:rPr lang="en-US">
                <a:latin typeface="Courier New" pitchFamily="49" charset="0"/>
              </a:rPr>
              <a:t>&lt;FONT&gt;  : 26.9</a:t>
            </a:r>
          </a:p>
          <a:p>
            <a:r>
              <a:rPr lang="en-US">
                <a:latin typeface="Courier New" pitchFamily="49" charset="0"/>
              </a:rPr>
              <a:t>money   : 26.5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3072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7622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7368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514600" y="5791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Do these make more sense?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863" y="1295400"/>
            <a:ext cx="3352874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143596"/>
            <a:ext cx="7199313" cy="5409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Tuning on Held-Out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477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Now we’ve got two kinds of unknowns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Parameters: the probabilities P(X|Y), P(Y)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>
                <a:latin typeface="Calibri"/>
                <a:cs typeface="Calibri"/>
              </a:rPr>
              <a:t>Hyperparameters</a:t>
            </a:r>
            <a:r>
              <a:rPr lang="en-US" sz="2400" dirty="0">
                <a:latin typeface="Calibri"/>
                <a:cs typeface="Calibri"/>
              </a:rPr>
              <a:t>: e.g. the amount / type of smoothing to do, k</a:t>
            </a:r>
            <a:endParaRPr lang="en-US" sz="2400" dirty="0">
              <a:latin typeface="Calibri"/>
              <a:cs typeface="Calibri"/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Symbol" pitchFamily="18" charset="2"/>
              </a:rPr>
              <a:t>What should we learn where?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Learn parameters from training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Tune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 on different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  <a:sym typeface="Symbol" pitchFamily="18" charset="2"/>
              </a:rPr>
              <a:t>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For each value of the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, train and test on the held-out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Choose the best value and do a final test on the test data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8129587" y="3933825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8129587" y="2093913"/>
            <a:ext cx="0" cy="183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0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0825" y="4149725"/>
            <a:ext cx="1508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4137" y="2306638"/>
            <a:ext cx="2095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Freeform 8"/>
          <p:cNvSpPr>
            <a:spLocks/>
          </p:cNvSpPr>
          <p:nvPr/>
        </p:nvSpPr>
        <p:spPr bwMode="auto">
          <a:xfrm>
            <a:off x="8161337" y="2128838"/>
            <a:ext cx="2133600" cy="1752600"/>
          </a:xfrm>
          <a:custGeom>
            <a:avLst/>
            <a:gdLst>
              <a:gd name="T0" fmla="*/ 0 w 1344"/>
              <a:gd name="T1" fmla="*/ 0 h 1104"/>
              <a:gd name="T2" fmla="*/ 2147483647 w 1344"/>
              <a:gd name="T3" fmla="*/ 2147483647 h 1104"/>
              <a:gd name="T4" fmla="*/ 2147483647 w 1344"/>
              <a:gd name="T5" fmla="*/ 2147483647 h 1104"/>
              <a:gd name="T6" fmla="*/ 2147483647 w 134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104"/>
              <a:gd name="T14" fmla="*/ 1344 w 134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104">
                <a:moveTo>
                  <a:pt x="0" y="0"/>
                </a:moveTo>
                <a:cubicBezTo>
                  <a:pt x="132" y="0"/>
                  <a:pt x="264" y="0"/>
                  <a:pt x="432" y="48"/>
                </a:cubicBezTo>
                <a:cubicBezTo>
                  <a:pt x="600" y="96"/>
                  <a:pt x="856" y="112"/>
                  <a:pt x="1008" y="288"/>
                </a:cubicBezTo>
                <a:cubicBezTo>
                  <a:pt x="1160" y="464"/>
                  <a:pt x="1252" y="784"/>
                  <a:pt x="1344" y="1104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51937" y="1900238"/>
            <a:ext cx="11366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Freeform 10"/>
          <p:cNvSpPr>
            <a:spLocks/>
          </p:cNvSpPr>
          <p:nvPr/>
        </p:nvSpPr>
        <p:spPr bwMode="auto">
          <a:xfrm>
            <a:off x="8164512" y="2430463"/>
            <a:ext cx="2130425" cy="1450975"/>
          </a:xfrm>
          <a:custGeom>
            <a:avLst/>
            <a:gdLst>
              <a:gd name="T0" fmla="*/ 0 w 1342"/>
              <a:gd name="T1" fmla="*/ 2147483647 h 914"/>
              <a:gd name="T2" fmla="*/ 2147483647 w 1342"/>
              <a:gd name="T3" fmla="*/ 2147483647 h 914"/>
              <a:gd name="T4" fmla="*/ 2147483647 w 1342"/>
              <a:gd name="T5" fmla="*/ 2147483647 h 914"/>
              <a:gd name="T6" fmla="*/ 2147483647 w 1342"/>
              <a:gd name="T7" fmla="*/ 2147483647 h 914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14"/>
              <a:gd name="T14" fmla="*/ 1342 w 1342"/>
              <a:gd name="T15" fmla="*/ 914 h 9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14">
                <a:moveTo>
                  <a:pt x="0" y="235"/>
                </a:moveTo>
                <a:cubicBezTo>
                  <a:pt x="64" y="197"/>
                  <a:pt x="228" y="8"/>
                  <a:pt x="388" y="4"/>
                </a:cubicBezTo>
                <a:cubicBezTo>
                  <a:pt x="548" y="0"/>
                  <a:pt x="799" y="62"/>
                  <a:pt x="958" y="214"/>
                </a:cubicBezTo>
                <a:cubicBezTo>
                  <a:pt x="1117" y="366"/>
                  <a:pt x="1262" y="768"/>
                  <a:pt x="1342" y="914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3124200"/>
            <a:ext cx="122713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28137" y="3424238"/>
            <a:ext cx="584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Freeform 13"/>
          <p:cNvSpPr>
            <a:spLocks/>
          </p:cNvSpPr>
          <p:nvPr/>
        </p:nvSpPr>
        <p:spPr bwMode="auto">
          <a:xfrm>
            <a:off x="8161337" y="2420938"/>
            <a:ext cx="2130425" cy="1463675"/>
          </a:xfrm>
          <a:custGeom>
            <a:avLst/>
            <a:gdLst>
              <a:gd name="T0" fmla="*/ 0 w 1342"/>
              <a:gd name="T1" fmla="*/ 2147483647 h 922"/>
              <a:gd name="T2" fmla="*/ 2147483647 w 1342"/>
              <a:gd name="T3" fmla="*/ 2147483647 h 922"/>
              <a:gd name="T4" fmla="*/ 2147483647 w 1342"/>
              <a:gd name="T5" fmla="*/ 2147483647 h 922"/>
              <a:gd name="T6" fmla="*/ 2147483647 w 1342"/>
              <a:gd name="T7" fmla="*/ 2147483647 h 922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22"/>
              <a:gd name="T14" fmla="*/ 1342 w 1342"/>
              <a:gd name="T15" fmla="*/ 922 h 9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22">
                <a:moveTo>
                  <a:pt x="0" y="243"/>
                </a:moveTo>
                <a:cubicBezTo>
                  <a:pt x="93" y="203"/>
                  <a:pt x="406" y="8"/>
                  <a:pt x="557" y="4"/>
                </a:cubicBezTo>
                <a:cubicBezTo>
                  <a:pt x="708" y="0"/>
                  <a:pt x="776" y="67"/>
                  <a:pt x="907" y="220"/>
                </a:cubicBezTo>
                <a:cubicBezTo>
                  <a:pt x="1038" y="373"/>
                  <a:pt x="1252" y="776"/>
                  <a:pt x="1342" y="922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298" y="4375150"/>
            <a:ext cx="1032052" cy="15430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537" y="4451367"/>
            <a:ext cx="1108477" cy="154301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6596" y="4400550"/>
            <a:ext cx="1410271" cy="15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371600"/>
            <a:ext cx="7500937" cy="4585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Errors, and What to Do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sz="2400" dirty="0"/>
              <a:t>Examples of errors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90800" y="2082800"/>
            <a:ext cx="6781800" cy="169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Dear GlobalSCAPE Customer,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GlobalSCAPE has partnered with ScanSoft to offer you the latest version of OmniPage Pro, for just $99.99* - the regular list price is $499! The most common question we've received about this offer is - Is this genuine? We would like to assure you that this offer is authorized by ScanSoft, is genuine and valid. You can get the . . 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90800" y="3987800"/>
            <a:ext cx="6781800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. . . To receive your $30 Amazon.com promotional certificate, click through to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  http://www.amazon.com/apparel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and see the prominent link for the $30 offer. All details are there. We hope you enjoyed receiving this message. However, if you'd rather not receive future e-mails announcing new store launches, please click . . .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to Do About Errors?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4516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Need more features– words aren’t enough!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Have you emailed the sender before?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Have 1K other people just gotten the same email?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Is the sending information consistent?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Is the email in ALL CAPS?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 inline URLs point where they say they point?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Does the email address you by (your) name?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Can add these information sources as new variables in the NB model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Next class we’ll talk about classifiers which let you easily add arbitrary features more easily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1371722"/>
            <a:ext cx="3233737" cy="45856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48600" y="1447800"/>
            <a:ext cx="304800" cy="4648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7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Baselines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First step: get a </a:t>
            </a:r>
            <a:r>
              <a:rPr lang="en-US" sz="2400">
                <a:solidFill>
                  <a:srgbClr val="CC0000"/>
                </a:solidFill>
              </a:rPr>
              <a:t>baseline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Baselines are very simple “straw man”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Help determine how hard the task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Help know what a “good” accuracy is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Weak baseline: most frequent label classifier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Gives all test instances whatever label was most common in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E.g. for spam filtering, might label everything as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Accuracy might be very high if the problem is skewed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E.g. calling everything “ham” gets 66%, so a classifier that gets 70% isn’t very good…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For real research, usually use previous work as a (strong) baseline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Bayes rule lets us do diagnostic queries with causal probabilities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naïve Bayes assumption takes all features to be independent given the class label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We can build classifiers out of a naïve Bayes model using training data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Smoothing estimates is important in real systems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Spam Filter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553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Input: an email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Output: spam/ham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Get a large collection of example emails, each labeled “spam” or “ham”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Want to learn to predict labels of new, future emails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Features: The attributes used to make the ham / spam decision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Words: FREE!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Text Patterns: $</a:t>
            </a:r>
            <a:r>
              <a:rPr lang="en-US" sz="2000" dirty="0" err="1"/>
              <a:t>dd</a:t>
            </a:r>
            <a:r>
              <a:rPr lang="en-US" sz="2000" dirty="0"/>
              <a:t>, CAPS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Non-text: </a:t>
            </a:r>
            <a:r>
              <a:rPr lang="en-US" sz="2000" dirty="0" err="1"/>
              <a:t>SenderInContacts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001000" y="1447800"/>
            <a:ext cx="35814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Dear Sir.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001000" y="30480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TO BE REMOVED FROM FUTURE MAILINGS, SIMPLY REPLY TO THIS MESSAGE AND PUT "REMOVE" IN THE SUBJECT.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99  MILLION EMAIL ADDRESSES</a:t>
            </a:r>
          </a:p>
          <a:p>
            <a:r>
              <a:rPr lang="en-US" sz="1600">
                <a:latin typeface="Calibri"/>
                <a:cs typeface="Calibri"/>
              </a:rPr>
              <a:t>  FOR ONLY $99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001000" y="48768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282055" name="Freeform 7"/>
          <p:cNvSpPr>
            <a:spLocks/>
          </p:cNvSpPr>
          <p:nvPr/>
        </p:nvSpPr>
        <p:spPr bwMode="auto">
          <a:xfrm>
            <a:off x="7061200" y="53340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6" name="Freeform 8"/>
          <p:cNvSpPr>
            <a:spLocks/>
          </p:cNvSpPr>
          <p:nvPr/>
        </p:nvSpPr>
        <p:spPr bwMode="auto">
          <a:xfrm>
            <a:off x="7165975" y="19050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7" name="Freeform 9"/>
          <p:cNvSpPr>
            <a:spLocks/>
          </p:cNvSpPr>
          <p:nvPr/>
        </p:nvSpPr>
        <p:spPr bwMode="auto">
          <a:xfrm>
            <a:off x="7162800" y="35052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5" grpId="0" animBg="1"/>
      <p:bldP spid="1282056" grpId="0" animBg="1"/>
      <p:bldP spid="12820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Next Time: Perceptron!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Digit Recognition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0037"/>
            <a:ext cx="8001000" cy="45259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Input: images / pixel grids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Output: a digit 0-9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Get a large collection of example images, each labeled with a digit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Want to learn to predict labels of new, future digit images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Features: </a:t>
            </a:r>
            <a:r>
              <a:rPr lang="en-US" sz="2000" dirty="0">
                <a:latin typeface="Calibri"/>
                <a:cs typeface="Calibri"/>
              </a:rPr>
              <a:t>The attributes used to make the digit decision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Pixels: (6,8)=ON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Shape Patterns: </a:t>
            </a:r>
            <a:r>
              <a:rPr lang="en-US" sz="2000" dirty="0" err="1">
                <a:latin typeface="Calibri"/>
                <a:cs typeface="Calibri"/>
              </a:rPr>
              <a:t>NumComponents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AspectRatio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NumLoops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7400" y="1676400"/>
            <a:ext cx="508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2514600"/>
            <a:ext cx="54451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5162" y="4267200"/>
            <a:ext cx="6556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3262" y="5414962"/>
            <a:ext cx="6175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01200" y="3352800"/>
            <a:ext cx="61753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74"/>
          <p:cNvSpPr txBox="1">
            <a:spLocks noChangeArrowheads="1"/>
          </p:cNvSpPr>
          <p:nvPr/>
        </p:nvSpPr>
        <p:spPr bwMode="auto">
          <a:xfrm>
            <a:off x="10896600" y="175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0</a:t>
            </a:r>
          </a:p>
        </p:txBody>
      </p:sp>
      <p:sp>
        <p:nvSpPr>
          <p:cNvPr id="10250" name="TextBox 75"/>
          <p:cNvSpPr txBox="1">
            <a:spLocks noChangeArrowheads="1"/>
          </p:cNvSpPr>
          <p:nvPr/>
        </p:nvSpPr>
        <p:spPr bwMode="auto">
          <a:xfrm>
            <a:off x="10896600" y="25908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1" name="TextBox 76"/>
          <p:cNvSpPr txBox="1">
            <a:spLocks noChangeArrowheads="1"/>
          </p:cNvSpPr>
          <p:nvPr/>
        </p:nvSpPr>
        <p:spPr bwMode="auto">
          <a:xfrm>
            <a:off x="10896600" y="3505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2</a:t>
            </a:r>
          </a:p>
        </p:txBody>
      </p:sp>
      <p:sp>
        <p:nvSpPr>
          <p:cNvPr id="10252" name="TextBox 77"/>
          <p:cNvSpPr txBox="1">
            <a:spLocks noChangeArrowheads="1"/>
          </p:cNvSpPr>
          <p:nvPr/>
        </p:nvSpPr>
        <p:spPr bwMode="auto">
          <a:xfrm>
            <a:off x="10896600" y="4419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3" name="TextBox 78"/>
          <p:cNvSpPr txBox="1">
            <a:spLocks noChangeArrowheads="1"/>
          </p:cNvSpPr>
          <p:nvPr/>
        </p:nvSpPr>
        <p:spPr bwMode="auto">
          <a:xfrm>
            <a:off x="10820400" y="556736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??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EC359FBD-070C-CBBD-A11F-0359F9ABF975}"/>
              </a:ext>
            </a:extLst>
          </p:cNvPr>
          <p:cNvGrpSpPr>
            <a:grpSpLocks/>
          </p:cNvGrpSpPr>
          <p:nvPr/>
        </p:nvGrpSpPr>
        <p:grpSpPr bwMode="auto">
          <a:xfrm>
            <a:off x="7173913" y="1366266"/>
            <a:ext cx="1676400" cy="1570038"/>
            <a:chOff x="3168" y="1584"/>
            <a:chExt cx="1536" cy="1536"/>
          </a:xfrm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4EF8BFD1-386C-D563-EFB0-E91DB2F89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2ABD6B79-EE92-A3AF-6BCF-CF1C4F616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208B2EE8-A601-736F-B9B2-0AB5085BF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2AC8E816-3B58-074B-30F1-B9C3C3353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234B73F3-0338-9201-E26B-4BF2615DB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1DAFC118-E0CD-CF98-7E3B-99BAA69F0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C8391462-150F-A0F9-CC61-EFDDB724C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365A34A7-53E6-EBA6-A0E2-DCB0A3457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041F0470-B4F5-41B2-7372-0DF4EE66C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38BD7E36-F9E2-53B8-E9AB-99FC42ED1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FB4FE5C7-BF33-0D6B-B6EA-21DC5D7EB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CD395E93-FAA9-3A21-D763-AFF2200C7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D3A3BDC4-B128-4296-AAA6-21D247CAC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326BEDA9-6DA7-8352-48B2-FE205EE49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E5032259-3D59-BBF8-BF56-D3C67356C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4">
              <a:extLst>
                <a:ext uri="{FF2B5EF4-FFF2-40B4-BE49-F238E27FC236}">
                  <a16:creationId xmlns:a16="http://schemas.microsoft.com/office/drawing/2014/main" id="{9B0AB206-7C47-2553-458E-647572CFF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517C8195-7DA8-D46B-B19E-36DFEA02B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24D8584F-FAB9-FD42-3CCE-C8E2A8D7A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FF5C8E0-C0DA-AA36-CFBF-B1A893E53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4B4078F3-8F3D-2DA3-F0F0-343E7987C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D7333CE7-7A4A-D28B-7C0D-940E33B43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30">
              <a:extLst>
                <a:ext uri="{FF2B5EF4-FFF2-40B4-BE49-F238E27FC236}">
                  <a16:creationId xmlns:a16="http://schemas.microsoft.com/office/drawing/2014/main" id="{BB4418AA-7C24-A2B8-FCE2-5276266C1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31">
              <a:extLst>
                <a:ext uri="{FF2B5EF4-FFF2-40B4-BE49-F238E27FC236}">
                  <a16:creationId xmlns:a16="http://schemas.microsoft.com/office/drawing/2014/main" id="{E0084BCB-9FA0-3288-7FCF-B2EAE8632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32">
              <a:extLst>
                <a:ext uri="{FF2B5EF4-FFF2-40B4-BE49-F238E27FC236}">
                  <a16:creationId xmlns:a16="http://schemas.microsoft.com/office/drawing/2014/main" id="{D8CDA8D2-7A42-EBD2-A0A9-EE3E4E341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4C080A46-4D8A-3BAD-C8AD-C1AE71880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D9D34B3A-051C-9782-DE7F-64B16F43B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35">
              <a:extLst>
                <a:ext uri="{FF2B5EF4-FFF2-40B4-BE49-F238E27FC236}">
                  <a16:creationId xmlns:a16="http://schemas.microsoft.com/office/drawing/2014/main" id="{F60F1203-EE62-54B9-E657-BCD26D3E3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36">
              <a:extLst>
                <a:ext uri="{FF2B5EF4-FFF2-40B4-BE49-F238E27FC236}">
                  <a16:creationId xmlns:a16="http://schemas.microsoft.com/office/drawing/2014/main" id="{83368231-B10A-E84D-C2A8-B427BE821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7">
              <a:extLst>
                <a:ext uri="{FF2B5EF4-FFF2-40B4-BE49-F238E27FC236}">
                  <a16:creationId xmlns:a16="http://schemas.microsoft.com/office/drawing/2014/main" id="{8C497511-9317-2745-ACCF-F6209C1BD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8">
              <a:extLst>
                <a:ext uri="{FF2B5EF4-FFF2-40B4-BE49-F238E27FC236}">
                  <a16:creationId xmlns:a16="http://schemas.microsoft.com/office/drawing/2014/main" id="{39995A15-4FA7-89B5-30FB-0DC9080B8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9">
              <a:extLst>
                <a:ext uri="{FF2B5EF4-FFF2-40B4-BE49-F238E27FC236}">
                  <a16:creationId xmlns:a16="http://schemas.microsoft.com/office/drawing/2014/main" id="{9117C1C0-76F5-24E1-692A-0B2E5E3AE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40">
              <a:extLst>
                <a:ext uri="{FF2B5EF4-FFF2-40B4-BE49-F238E27FC236}">
                  <a16:creationId xmlns:a16="http://schemas.microsoft.com/office/drawing/2014/main" id="{B3C278E6-DC5C-A050-8949-0AC262C20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41">
              <a:extLst>
                <a:ext uri="{FF2B5EF4-FFF2-40B4-BE49-F238E27FC236}">
                  <a16:creationId xmlns:a16="http://schemas.microsoft.com/office/drawing/2014/main" id="{D1609D4C-BFC2-9B3D-61E5-5FC728968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42">
              <a:extLst>
                <a:ext uri="{FF2B5EF4-FFF2-40B4-BE49-F238E27FC236}">
                  <a16:creationId xmlns:a16="http://schemas.microsoft.com/office/drawing/2014/main" id="{ECEF4B62-3049-FE59-F997-CBFC657D6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43">
              <a:extLst>
                <a:ext uri="{FF2B5EF4-FFF2-40B4-BE49-F238E27FC236}">
                  <a16:creationId xmlns:a16="http://schemas.microsoft.com/office/drawing/2014/main" id="{6CCDBF8E-F4AF-0B92-83CB-6DC804CC8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44">
              <a:extLst>
                <a:ext uri="{FF2B5EF4-FFF2-40B4-BE49-F238E27FC236}">
                  <a16:creationId xmlns:a16="http://schemas.microsoft.com/office/drawing/2014/main" id="{75CF58BA-7417-8A70-4DBF-F67EC1553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45">
              <a:extLst>
                <a:ext uri="{FF2B5EF4-FFF2-40B4-BE49-F238E27FC236}">
                  <a16:creationId xmlns:a16="http://schemas.microsoft.com/office/drawing/2014/main" id="{56245484-6621-E3EE-A84F-FEF639B35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46">
              <a:extLst>
                <a:ext uri="{FF2B5EF4-FFF2-40B4-BE49-F238E27FC236}">
                  <a16:creationId xmlns:a16="http://schemas.microsoft.com/office/drawing/2014/main" id="{3987B81C-9374-1D5E-74C5-83571CBCD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7">
              <a:extLst>
                <a:ext uri="{FF2B5EF4-FFF2-40B4-BE49-F238E27FC236}">
                  <a16:creationId xmlns:a16="http://schemas.microsoft.com/office/drawing/2014/main" id="{14CE1920-0ACA-C481-5E1A-2CC7925C2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8">
              <a:extLst>
                <a:ext uri="{FF2B5EF4-FFF2-40B4-BE49-F238E27FC236}">
                  <a16:creationId xmlns:a16="http://schemas.microsoft.com/office/drawing/2014/main" id="{31435B00-44B3-8D8D-AF18-87998630B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9">
              <a:extLst>
                <a:ext uri="{FF2B5EF4-FFF2-40B4-BE49-F238E27FC236}">
                  <a16:creationId xmlns:a16="http://schemas.microsoft.com/office/drawing/2014/main" id="{40B05F59-A863-A5B7-E4C3-614ED9CF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50">
              <a:extLst>
                <a:ext uri="{FF2B5EF4-FFF2-40B4-BE49-F238E27FC236}">
                  <a16:creationId xmlns:a16="http://schemas.microsoft.com/office/drawing/2014/main" id="{BB4F193C-F5B4-206C-74FA-93EE88DFE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51">
              <a:extLst>
                <a:ext uri="{FF2B5EF4-FFF2-40B4-BE49-F238E27FC236}">
                  <a16:creationId xmlns:a16="http://schemas.microsoft.com/office/drawing/2014/main" id="{22336961-2256-CA55-C28C-AB9CE41AE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52">
              <a:extLst>
                <a:ext uri="{FF2B5EF4-FFF2-40B4-BE49-F238E27FC236}">
                  <a16:creationId xmlns:a16="http://schemas.microsoft.com/office/drawing/2014/main" id="{BC02B183-91FB-FA73-E8D6-445BD849F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53">
              <a:extLst>
                <a:ext uri="{FF2B5EF4-FFF2-40B4-BE49-F238E27FC236}">
                  <a16:creationId xmlns:a16="http://schemas.microsoft.com/office/drawing/2014/main" id="{7DA2F6FC-3192-05F9-32C5-B61618C1D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54">
              <a:extLst>
                <a:ext uri="{FF2B5EF4-FFF2-40B4-BE49-F238E27FC236}">
                  <a16:creationId xmlns:a16="http://schemas.microsoft.com/office/drawing/2014/main" id="{5371C448-341E-4636-EC0D-04123E73A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55">
              <a:extLst>
                <a:ext uri="{FF2B5EF4-FFF2-40B4-BE49-F238E27FC236}">
                  <a16:creationId xmlns:a16="http://schemas.microsoft.com/office/drawing/2014/main" id="{12A6459A-9377-BD98-B1A1-EC15123B9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56">
              <a:extLst>
                <a:ext uri="{FF2B5EF4-FFF2-40B4-BE49-F238E27FC236}">
                  <a16:creationId xmlns:a16="http://schemas.microsoft.com/office/drawing/2014/main" id="{23043A9C-3278-3D35-0E38-AEECA16E3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7">
              <a:extLst>
                <a:ext uri="{FF2B5EF4-FFF2-40B4-BE49-F238E27FC236}">
                  <a16:creationId xmlns:a16="http://schemas.microsoft.com/office/drawing/2014/main" id="{D0489357-8187-69CF-2C7A-4269C3F50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8">
              <a:extLst>
                <a:ext uri="{FF2B5EF4-FFF2-40B4-BE49-F238E27FC236}">
                  <a16:creationId xmlns:a16="http://schemas.microsoft.com/office/drawing/2014/main" id="{0FC70C51-B000-C6A8-8E94-21D332530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16969832-7751-D1F2-5FD0-856FC2BCF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60">
              <a:extLst>
                <a:ext uri="{FF2B5EF4-FFF2-40B4-BE49-F238E27FC236}">
                  <a16:creationId xmlns:a16="http://schemas.microsoft.com/office/drawing/2014/main" id="{6622F8DD-CAE1-0D19-EEE7-E866631E1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61">
              <a:extLst>
                <a:ext uri="{FF2B5EF4-FFF2-40B4-BE49-F238E27FC236}">
                  <a16:creationId xmlns:a16="http://schemas.microsoft.com/office/drawing/2014/main" id="{C7F266B6-EDB4-6218-E0D8-95981DE0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62">
              <a:extLst>
                <a:ext uri="{FF2B5EF4-FFF2-40B4-BE49-F238E27FC236}">
                  <a16:creationId xmlns:a16="http://schemas.microsoft.com/office/drawing/2014/main" id="{6B4814D5-1DDC-D3EB-2F65-57EADFA8E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63">
              <a:extLst>
                <a:ext uri="{FF2B5EF4-FFF2-40B4-BE49-F238E27FC236}">
                  <a16:creationId xmlns:a16="http://schemas.microsoft.com/office/drawing/2014/main" id="{8752FBDA-C790-C837-A8C6-4F6343B1D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31A27B4D-3247-DAB9-60E5-680BD59D2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65">
              <a:extLst>
                <a:ext uri="{FF2B5EF4-FFF2-40B4-BE49-F238E27FC236}">
                  <a16:creationId xmlns:a16="http://schemas.microsoft.com/office/drawing/2014/main" id="{D1298E66-F052-CDB1-FC6C-B5079DEF5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DD4488D7-4410-8278-A00E-464D77FF0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67">
              <a:extLst>
                <a:ext uri="{FF2B5EF4-FFF2-40B4-BE49-F238E27FC236}">
                  <a16:creationId xmlns:a16="http://schemas.microsoft.com/office/drawing/2014/main" id="{F8A9F93D-66E2-9B1E-859D-491E8B4D1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8">
              <a:extLst>
                <a:ext uri="{FF2B5EF4-FFF2-40B4-BE49-F238E27FC236}">
                  <a16:creationId xmlns:a16="http://schemas.microsoft.com/office/drawing/2014/main" id="{0256F57B-7342-42D8-3B29-BF9E1A59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9">
              <a:extLst>
                <a:ext uri="{FF2B5EF4-FFF2-40B4-BE49-F238E27FC236}">
                  <a16:creationId xmlns:a16="http://schemas.microsoft.com/office/drawing/2014/main" id="{B7FF8808-D400-037C-9ACF-262D3EE18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" name="Rectangle 70">
              <a:extLst>
                <a:ext uri="{FF2B5EF4-FFF2-40B4-BE49-F238E27FC236}">
                  <a16:creationId xmlns:a16="http://schemas.microsoft.com/office/drawing/2014/main" id="{17B31401-4685-1449-FD8E-DAAEA00D1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" name="Rectangle 71">
              <a:extLst>
                <a:ext uri="{FF2B5EF4-FFF2-40B4-BE49-F238E27FC236}">
                  <a16:creationId xmlns:a16="http://schemas.microsoft.com/office/drawing/2014/main" id="{E0C53361-7AE4-3B7F-F541-02CF6EE2E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Rectangle 72">
              <a:extLst>
                <a:ext uri="{FF2B5EF4-FFF2-40B4-BE49-F238E27FC236}">
                  <a16:creationId xmlns:a16="http://schemas.microsoft.com/office/drawing/2014/main" id="{681D046E-0F76-E9F5-4560-6351F6DE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  <p:bldP spid="10251" grpId="0"/>
      <p:bldP spid="10252" grpId="0"/>
      <p:bldP spid="10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19" y="1371600"/>
            <a:ext cx="5333761" cy="4368111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Classification Tasks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4422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Classification: given inputs x, predict labels (classes) 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Examples: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Spam detection (input: document,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spam /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OCR (input: images, classes: characters)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Medical diagnosis (input: symptoms,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diseases)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Automatic essay grading (input: document,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grades)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Fraud detection (input: account activity,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fraud / no fraud)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Customer service email routing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… many more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 is an important commercial technology!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Classification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307269"/>
            <a:ext cx="5943600" cy="5061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5689600" cy="4729164"/>
          </a:xfrm>
        </p:spPr>
        <p:txBody>
          <a:bodyPr/>
          <a:lstStyle/>
          <a:p>
            <a:r>
              <a:rPr lang="en-US" sz="2800" dirty="0"/>
              <a:t>Model-based approach</a:t>
            </a:r>
          </a:p>
          <a:p>
            <a:pPr lvl="1"/>
            <a:r>
              <a:rPr lang="en-US" sz="2400" dirty="0"/>
              <a:t>Build a model (e.g. Bayes’ net) where both the label and features are random variables</a:t>
            </a:r>
          </a:p>
          <a:p>
            <a:pPr lvl="1"/>
            <a:r>
              <a:rPr lang="en-US" sz="2400" dirty="0"/>
              <a:t>Instantiate any observed features</a:t>
            </a:r>
          </a:p>
          <a:p>
            <a:pPr lvl="1"/>
            <a:r>
              <a:rPr lang="en-US" sz="2400" dirty="0"/>
              <a:t>Query for the distribution of the label conditioned on the features</a:t>
            </a:r>
          </a:p>
          <a:p>
            <a:pPr lvl="4"/>
            <a:endParaRPr lang="en-US" dirty="0"/>
          </a:p>
          <a:p>
            <a:r>
              <a:rPr lang="en-US" sz="2800" dirty="0"/>
              <a:t>Challenges</a:t>
            </a:r>
          </a:p>
          <a:p>
            <a:pPr lvl="1"/>
            <a:r>
              <a:rPr lang="en-US" sz="2400" dirty="0"/>
              <a:t>What structure should the BN have?</a:t>
            </a:r>
          </a:p>
          <a:p>
            <a:pPr lvl="1"/>
            <a:r>
              <a:rPr lang="en-US" sz="2400" dirty="0"/>
              <a:t>How should we learn its parameters?</a:t>
            </a:r>
            <a:endParaRPr lang="en-US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588" y="1355226"/>
            <a:ext cx="5655412" cy="4816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Naïve Bayes for Digits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9728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: Assume all features are independent effects of the label</a:t>
            </a:r>
          </a:p>
          <a:p>
            <a:pPr lvl="2"/>
            <a:endParaRPr lang="en-US" sz="16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Simple digit recognition version: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One feature (variable) </a:t>
            </a:r>
            <a:r>
              <a:rPr lang="en-US" sz="2000" dirty="0" err="1">
                <a:latin typeface="Calibri"/>
                <a:cs typeface="Calibri"/>
              </a:rPr>
              <a:t>F</a:t>
            </a:r>
            <a:r>
              <a:rPr lang="en-US" sz="2000" baseline="-25000" dirty="0" err="1">
                <a:latin typeface="Calibri"/>
                <a:cs typeface="Calibri"/>
              </a:rPr>
              <a:t>ij</a:t>
            </a:r>
            <a:r>
              <a:rPr lang="en-US" sz="2000" dirty="0">
                <a:latin typeface="Calibri"/>
                <a:cs typeface="Calibri"/>
              </a:rPr>
              <a:t> for each grid position &lt;</a:t>
            </a:r>
            <a:r>
              <a:rPr lang="en-US" sz="2000" dirty="0" err="1">
                <a:latin typeface="Calibri"/>
                <a:cs typeface="Calibri"/>
              </a:rPr>
              <a:t>i,j</a:t>
            </a:r>
            <a:r>
              <a:rPr lang="en-US" sz="2000" dirty="0">
                <a:latin typeface="Calibri"/>
                <a:cs typeface="Calibri"/>
              </a:rPr>
              <a:t>&gt;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Feature values are on / off, based on whether intensity</a:t>
            </a:r>
          </a:p>
          <a:p>
            <a:pPr lvl="1" eaLnBrk="1" hangingPunct="1">
              <a:buNone/>
            </a:pPr>
            <a:r>
              <a:rPr lang="en-US" sz="2000" dirty="0">
                <a:latin typeface="Calibri"/>
                <a:cs typeface="Calibri"/>
              </a:rPr>
              <a:t>	is more or less than 0.5 in underlying image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Each input maps to a feature vector, e.g.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Here: lots of features, each is binary valued</a:t>
            </a: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 model:</a:t>
            </a:r>
          </a:p>
          <a:p>
            <a:pPr lvl="5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What do we need to learn?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300" y="4114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4713" y="4267200"/>
            <a:ext cx="66182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6162" y="5334000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020300" y="1905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1059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0934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1" name="AutoShape 7"/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102870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AutoShape 8"/>
          <p:cNvCxnSpPr>
            <a:cxnSpLocks noChangeShapeType="1"/>
            <a:stCxn id="7" idx="4"/>
            <a:endCxn id="8" idx="0"/>
          </p:cNvCxnSpPr>
          <p:nvPr/>
        </p:nvCxnSpPr>
        <p:spPr bwMode="auto">
          <a:xfrm flipH="1">
            <a:off x="93726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9791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4" name="AutoShape 10"/>
          <p:cNvCxnSpPr>
            <a:cxnSpLocks noChangeShapeType="1"/>
            <a:stCxn id="7" idx="4"/>
            <a:endCxn id="13" idx="0"/>
          </p:cNvCxnSpPr>
          <p:nvPr/>
        </p:nvCxnSpPr>
        <p:spPr bwMode="auto">
          <a:xfrm flipH="1">
            <a:off x="10058400" y="24384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7500" y="35814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f_1) \prod_i P(f_i | y_1)\\&#10;P(f_2) \prod_i P(f_i | y_2)\\&#10;\vdots\\&#10;P(f_k) \prod_i P(f_i | y_k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4"/>
  <p:tag name="PICTUREFILESIZE" val="307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7"/>
  <p:tag name="PICTUREFILESIZE" val="48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0"/>
  <p:tag name="PICTUREFILESIZE" val="62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3,1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2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5,5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4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sp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5"/>
  <p:tag name="PICTUREFILESIZE" val="67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 \langle F_{0,0} = 0 \,\,\, F_{0,1} = 0 \,\,\, F_{0,2} = 1 \,\,\, F_{0,3} = 1 \,\,\, F_{0,4} = 0 \,\,\, \ldots  F_{15,15} = 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42"/>
  <p:tag name="PICTUREFILESIZE" val="2152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h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57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298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L(x,\theta) =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79"/>
  <p:tag name="PICTUREFILESIZE" val="1089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[&#10;P_\mathrm{ML}(\mbox{\textcolor{red}{r}}) = 2/3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99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861.870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_\theta(x = \text{red}) = \theta&#10;\]&#10;&#10;\end{document}"/>
  <p:tag name="IGUANATEXSIZE" val="20"/>
  <p:tag name="IGUANATEXCURSOR" val="234"/>
  <p:tag name="TRANSPARENCY" val="True"/>
  <p:tag name="FILENAME" val=""/>
  <p:tag name="INPUTTYPE" val="0"/>
  <p:tag name="LATEXENGINEID" val="1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1131.15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_\theta(x = \text{blue}) = 1-\theta&#10;\]&#10;&#10;\end{document}"/>
  <p:tag name="IGUANATEXSIZE" val="20"/>
  <p:tag name="IGUANATEXCURSOR" val="231"/>
  <p:tag name="TRANSPARENCY" val="True"/>
  <p:tag name="FILENAME" val=""/>
  <p:tag name="INPUTTYPE" val="0"/>
  <p:tag name="LATEXENGINEID" val="1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6244"/>
  <p:tag name="ORIGINALWIDTH" val="183.025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= \theta&#10;\]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6244"/>
  <p:tag name="ORIGINALWIDTH" val="80.2611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cdot \theta&#10;\]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384.803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cdot (1-\theta)&#10;\]&#10;&#10;\end{document}"/>
  <p:tag name="IGUANATEXSIZE" val="20"/>
  <p:tag name="IGUANATEXCURSOR" val="217"/>
  <p:tag name="TRANSPARENCY" val="True"/>
  <p:tag name="FILENAME" val=""/>
  <p:tag name="INPUTTYPE" val="0"/>
  <p:tag name="LATEXENGINEID" val="1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P({\cal D} \mid \theta)\\&#10;&amp;= &amp; \arg\max_\theta \ \ \ln P({\cal D} \mid \thet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2486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{\cal D} \mid \theta) = \theta^{\alpha_H} (1-\theta)^{\alpha_T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6"/>
  <p:tag name="PICTUREFILESIZE" val="1107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P({\cal D} \mid \theta)\\&#10;&amp;= &amp; \arg\max_\theta \ \ \ln P({\cal D} \mid \thet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2486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\ln P({\cal D} \mid \theta) \\&#10;&amp; = &amp; \arg\max_\theta \ \ \ln \theta^{\alpha_H} (1-\theta)^{\alpha_T} 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06"/>
  <p:tag name="PICTUREFILESIZE" val="274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widehat{\theta}_{MLE} &amp; = &amp; \frac{\alpha_H}{\alpha_H+{\alpha_T}}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2"/>
  <p:tag name="PICTUREFILESIZE" val="1047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77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3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88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2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598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3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610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0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82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07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9"/>
  <p:tag name="PICTUREFILESIZE" val="767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3) = 0.7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812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753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8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7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52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frac{c(x)+1}{N + 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8"/>
  <p:tag name="PICTUREFILESIZE" val="75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ML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77"/>
  <p:tag name="PICTUREFILESIZE" val="1269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1320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frac{c(x)+1}{\sum_x [ c(x) + 1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0"/>
  <p:tag name="PICTUREFILESIZE" val="160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85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00}(X) = \left\langle \frac{102}{203}, \frac{101}{20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67"/>
  <p:tag name="PICTUREFILESIZE" val="181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0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91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|y) = \frac{c(x,y)+k}{c(y)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2096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, \mbox{F}_1 \ldots \mbox{F}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555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}&#10;\begin{document}&#10;\def\argmax{\mathop{\rm arg\,max}}&#10;\rotatebox{0}{$k$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91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) \prod_i P(\mbox{F}_i | \mbox{Y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92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f_1 \ldots f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6"/>
  <p:tag name="PICTUREFILESIZE" val="64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49995</TotalTime>
  <Words>2321</Words>
  <Application>Microsoft Macintosh PowerPoint</Application>
  <PresentationFormat>Widescreen</PresentationFormat>
  <Paragraphs>506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Courier New</vt:lpstr>
      <vt:lpstr>Google Sans</vt:lpstr>
      <vt:lpstr>Helvetica</vt:lpstr>
      <vt:lpstr>Symbol</vt:lpstr>
      <vt:lpstr>Times New Roman</vt:lpstr>
      <vt:lpstr>Wingdings</vt:lpstr>
      <vt:lpstr>dan-berkeley-nlp-v1</vt:lpstr>
      <vt:lpstr>CS 580: Introduction to Artificial Intelligence </vt:lpstr>
      <vt:lpstr>Machine Learning</vt:lpstr>
      <vt:lpstr>Classification</vt:lpstr>
      <vt:lpstr>Example: Spam Filter</vt:lpstr>
      <vt:lpstr>Example: Digit Recognition</vt:lpstr>
      <vt:lpstr>Other Classification Tasks</vt:lpstr>
      <vt:lpstr>Model-Based Classification</vt:lpstr>
      <vt:lpstr>Model-Based Classification</vt:lpstr>
      <vt:lpstr>Naïve Bayes for Digits</vt:lpstr>
      <vt:lpstr>General Naïve Bayes</vt:lpstr>
      <vt:lpstr>Inference for Naïve Bayes</vt:lpstr>
      <vt:lpstr>Example: Conditional Probabilities</vt:lpstr>
      <vt:lpstr>Naïve Bayes for Text</vt:lpstr>
      <vt:lpstr>Example: Spam Filtering</vt:lpstr>
      <vt:lpstr>General Naïve Bayes</vt:lpstr>
      <vt:lpstr>Parameter Estimation</vt:lpstr>
      <vt:lpstr>Parameter Estimation with Maximum Likelihood</vt:lpstr>
      <vt:lpstr>Parameter Estimation with Maximum Likelihood</vt:lpstr>
      <vt:lpstr>Parameter Estimation with Maximum Likelihood</vt:lpstr>
      <vt:lpstr>Parameter Estimation with Maximum Likelihood</vt:lpstr>
      <vt:lpstr>Generalization and Overfitting</vt:lpstr>
      <vt:lpstr>Overfitting</vt:lpstr>
      <vt:lpstr>Example: Overfitting</vt:lpstr>
      <vt:lpstr>Example: Overfitting</vt:lpstr>
      <vt:lpstr>Training and Testing</vt:lpstr>
      <vt:lpstr>Important Concepts</vt:lpstr>
      <vt:lpstr>Generalization and Overfitting</vt:lpstr>
      <vt:lpstr>Smoothing</vt:lpstr>
      <vt:lpstr>Unseen Events</vt:lpstr>
      <vt:lpstr>Laplace Smoothing</vt:lpstr>
      <vt:lpstr>Laplace Smoothing</vt:lpstr>
      <vt:lpstr>Real NB: Smoothing</vt:lpstr>
      <vt:lpstr>Tuning</vt:lpstr>
      <vt:lpstr>Tuning on Held-Out Data</vt:lpstr>
      <vt:lpstr>Features</vt:lpstr>
      <vt:lpstr>Errors, and What to Do</vt:lpstr>
      <vt:lpstr>What to Do About Errors?</vt:lpstr>
      <vt:lpstr>Baselines</vt:lpstr>
      <vt:lpstr>Summary</vt:lpstr>
      <vt:lpstr>Next Time: Perceptron!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2678</cp:revision>
  <dcterms:created xsi:type="dcterms:W3CDTF">2004-08-27T04:16:05Z</dcterms:created>
  <dcterms:modified xsi:type="dcterms:W3CDTF">2022-11-02T22:25:55Z</dcterms:modified>
</cp:coreProperties>
</file>